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7377" autoAdjust="0"/>
  </p:normalViewPr>
  <p:slideViewPr>
    <p:cSldViewPr snapToObjects="1">
      <p:cViewPr>
        <p:scale>
          <a:sx n="39" d="100"/>
          <a:sy n="39" d="100"/>
        </p:scale>
        <p:origin x="2952" y="-978"/>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43125" y="685800"/>
            <a:ext cx="257175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marL="0" indent="0" eaLnBrk="1" hangingPunct="1">
              <a:spcBef>
                <a:spcPct val="0"/>
              </a:spcBef>
              <a:buFontTx/>
              <a:buNone/>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13"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hyperlink" Target="http://openrefine.org/"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github.com/idaks/OpenRefine-Provenance-Tools" TargetMode="External"/><Relationship Id="rId5" Type="http://schemas.openxmlformats.org/officeDocument/2006/relationships/image" Target="../media/image3.png"/><Relationship Id="rId10" Type="http://schemas.openxmlformats.org/officeDocument/2006/relationships/hyperlink" Target="https://github.com/idaks/openrefine-provenance" TargetMode="External"/><Relationship Id="rId4" Type="http://schemas.openxmlformats.org/officeDocument/2006/relationships/image" Target="../media/image2.png"/><Relationship Id="rId9" Type="http://schemas.openxmlformats.org/officeDocument/2006/relationships/hyperlink" Target="http://menus.nypl.or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259349"/>
            <a:ext cx="8506603" cy="1686987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 set is critical to making any research using the data transparent and reproducible. </a:t>
            </a:r>
            <a:r>
              <a:rPr lang="en-US" altLang="zh-CN" sz="3000" dirty="0" err="1"/>
              <a:t>OpenRefine</a:t>
            </a:r>
            <a:r>
              <a:rPr lang="en-US" altLang="zh-CN" sz="3000" baseline="30000" dirty="0"/>
              <a:t>[1]</a:t>
            </a:r>
            <a:r>
              <a:rPr lang="zh-CN" altLang="en-US" sz="3000" dirty="0"/>
              <a:t>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Here we report early results from an investigation into how the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 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p>
        </p:txBody>
      </p:sp>
      <p:sp>
        <p:nvSpPr>
          <p:cNvPr id="31" name="Rectangle 30"/>
          <p:cNvSpPr>
            <a:spLocks noChangeArrowheads="1"/>
          </p:cNvSpPr>
          <p:nvPr/>
        </p:nvSpPr>
        <p:spPr bwMode="auto">
          <a:xfrm>
            <a:off x="23088600"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 set states. </a:t>
            </a:r>
            <a:r>
              <a:rPr lang="en-US" sz="3000" dirty="0" err="1"/>
              <a:t>OpenRefine</a:t>
            </a:r>
            <a:r>
              <a:rPr lang="en-US" sz="30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000" b="1" dirty="0">
                <a:solidFill>
                  <a:srgbClr val="CC3200"/>
                </a:solidFill>
              </a:rPr>
              <a:t>Separate concerns.  </a:t>
            </a:r>
            <a:r>
              <a:rPr lang="en-US" sz="30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51657" y="41912641"/>
            <a:ext cx="9525000"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3733"/>
          </a:p>
        </p:txBody>
      </p:sp>
      <p:pic>
        <p:nvPicPr>
          <p:cNvPr id="28" name="Picture 27" descr="Illinois-Wordmark-Horizontal-2color-OrangeBlue[BlueText]-CMYK.tif"/>
          <p:cNvPicPr>
            <a:picLocks noChangeAspect="1"/>
          </p:cNvPicPr>
          <p:nvPr/>
        </p:nvPicPr>
        <p:blipFill>
          <a:blip r:embed="rId3"/>
          <a:stretch>
            <a:fillRect/>
          </a:stretch>
        </p:blipFill>
        <p:spPr>
          <a:xfrm>
            <a:off x="26409518" y="4228521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066800" y="11845555"/>
            <a:ext cx="6498409"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197955" y="21223164"/>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dirty="0"/>
              <a:t>Recipes exported from </a:t>
            </a:r>
            <a:r>
              <a:rPr lang="en-US" altLang="zh-CN" sz="3000" dirty="0" err="1"/>
              <a:t>OpenRefine</a:t>
            </a:r>
            <a:r>
              <a:rPr lang="en-US" altLang="zh-CN" sz="3000" dirty="0"/>
              <a:t> include neither the initial data import step, nor any edits made manually to individual cells.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73520" y="42107037"/>
            <a:ext cx="1383241" cy="1390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3156" y="42196687"/>
            <a:ext cx="1193359" cy="125718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088600" y="30022800"/>
            <a:ext cx="9525000" cy="116354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p>
          <a:p>
            <a:r>
              <a:rPr lang="en-US" altLang="zh-CN" sz="2800" dirty="0"/>
              <a:t>[1]</a:t>
            </a:r>
            <a:r>
              <a:rPr lang="zh-CN" altLang="en-US" sz="2800" dirty="0"/>
              <a:t> </a:t>
            </a:r>
            <a:r>
              <a:rPr lang="en-US" altLang="zh-CN" sz="2800" dirty="0"/>
              <a:t>OpenRefine:</a:t>
            </a:r>
            <a:r>
              <a:rPr lang="zh-CN" altLang="en-US" sz="2800" dirty="0"/>
              <a:t> </a:t>
            </a:r>
            <a:r>
              <a:rPr lang="en-US" altLang="zh-CN" sz="2800" dirty="0"/>
              <a:t>A</a:t>
            </a:r>
            <a:r>
              <a:rPr lang="zh-CN" altLang="en-US" sz="2800" dirty="0"/>
              <a:t> </a:t>
            </a:r>
            <a:r>
              <a:rPr lang="en-US" altLang="zh-CN" sz="2800" dirty="0"/>
              <a:t>free,</a:t>
            </a:r>
            <a:r>
              <a:rPr lang="zh-CN" altLang="en-US" sz="2800" dirty="0"/>
              <a:t> </a:t>
            </a:r>
            <a:r>
              <a:rPr lang="en-US" altLang="zh-CN" sz="2800" dirty="0"/>
              <a:t>open</a:t>
            </a:r>
            <a:r>
              <a:rPr lang="zh-CN" altLang="en-US" sz="2800" dirty="0"/>
              <a:t> </a:t>
            </a:r>
            <a:r>
              <a:rPr lang="en-US" altLang="zh-CN" sz="2800" dirty="0"/>
              <a:t>source,</a:t>
            </a:r>
            <a:r>
              <a:rPr lang="zh-CN" altLang="en-US" sz="2800" dirty="0"/>
              <a:t> </a:t>
            </a:r>
            <a:r>
              <a:rPr lang="en-US" altLang="zh-CN" sz="2800" dirty="0"/>
              <a:t>powerful</a:t>
            </a:r>
            <a:r>
              <a:rPr lang="zh-CN" altLang="en-US" sz="2800" dirty="0"/>
              <a:t> </a:t>
            </a:r>
            <a:r>
              <a:rPr lang="en-US" altLang="zh-CN" sz="2800" dirty="0"/>
              <a:t>tool</a:t>
            </a:r>
            <a:r>
              <a:rPr lang="zh-CN" altLang="en-US" sz="2800" dirty="0"/>
              <a:t> </a:t>
            </a:r>
            <a:r>
              <a:rPr lang="en-US" altLang="zh-CN" sz="2800" dirty="0"/>
              <a:t>for</a:t>
            </a:r>
            <a:r>
              <a:rPr lang="zh-CN" altLang="en-US" sz="2800" dirty="0"/>
              <a:t> </a:t>
            </a:r>
            <a:r>
              <a:rPr lang="en-US" altLang="zh-CN" sz="2800" dirty="0"/>
              <a:t>working</a:t>
            </a:r>
            <a:r>
              <a:rPr lang="zh-CN" altLang="en-US" sz="2800" dirty="0"/>
              <a:t> </a:t>
            </a:r>
            <a:r>
              <a:rPr lang="en-US" altLang="zh-CN" sz="2800" dirty="0"/>
              <a:t>with</a:t>
            </a:r>
            <a:r>
              <a:rPr lang="zh-CN" altLang="en-US" sz="2800" dirty="0"/>
              <a:t> </a:t>
            </a:r>
            <a:r>
              <a:rPr lang="en-US" altLang="zh-CN" sz="2800" dirty="0"/>
              <a:t>messy</a:t>
            </a:r>
            <a:r>
              <a:rPr lang="zh-CN" altLang="en-US" sz="2800" dirty="0"/>
              <a:t> </a:t>
            </a:r>
            <a:r>
              <a:rPr lang="en-US" altLang="zh-CN" sz="2800" dirty="0"/>
              <a:t>data.</a:t>
            </a:r>
            <a:r>
              <a:rPr lang="zh-CN" altLang="en-US" sz="2800" dirty="0"/>
              <a:t> </a:t>
            </a:r>
            <a:r>
              <a:rPr lang="en-US" altLang="zh-CN" sz="2800" dirty="0">
                <a:hlinkClick r:id="rId7"/>
              </a:rPr>
              <a:t>http://openrefine.org/</a:t>
            </a:r>
            <a:r>
              <a:rPr lang="zh-CN" altLang="en-US" sz="2800" dirty="0"/>
              <a:t> </a:t>
            </a:r>
            <a:r>
              <a:rPr lang="en-US" altLang="zh-CN" sz="2800" dirty="0"/>
              <a:t>(2018)</a:t>
            </a:r>
          </a:p>
          <a:p>
            <a:r>
              <a:rPr lang="en-US" altLang="zh-CN" sz="2800" dirty="0"/>
              <a:t>[2] 2. Makepeace, P., Lohmeier, F.: OpenRefine Python client library.</a:t>
            </a:r>
            <a:r>
              <a:rPr lang="zh-CN" altLang="en-US" sz="2800" dirty="0"/>
              <a:t> </a:t>
            </a:r>
            <a:r>
              <a:rPr lang="en-US" altLang="zh-CN" sz="2800" dirty="0">
                <a:hlinkClick r:id="rId8"/>
              </a:rPr>
              <a:t>https://github.com/opencultureconsulting/openrefine-client/</a:t>
            </a:r>
            <a:r>
              <a:rPr lang="zh-CN" altLang="en-US" sz="2800" dirty="0"/>
              <a:t> </a:t>
            </a:r>
            <a:r>
              <a:rPr lang="en-US" altLang="zh-CN" sz="2800" dirty="0"/>
              <a:t>(2018)</a:t>
            </a:r>
          </a:p>
          <a:p>
            <a:r>
              <a:rPr lang="en-US" altLang="zh-CN" sz="2800" dirty="0"/>
              <a:t>[3] What’s</a:t>
            </a:r>
            <a:r>
              <a:rPr lang="zh-CN" altLang="en-US" sz="2800" dirty="0"/>
              <a:t> </a:t>
            </a:r>
            <a:r>
              <a:rPr lang="en-US" altLang="zh-CN" sz="2800" dirty="0"/>
              <a:t>on</a:t>
            </a:r>
            <a:r>
              <a:rPr lang="zh-CN" altLang="en-US" sz="2800" dirty="0"/>
              <a:t> </a:t>
            </a:r>
            <a:r>
              <a:rPr lang="en-US" altLang="zh-CN" sz="2800" dirty="0"/>
              <a:t>the</a:t>
            </a:r>
            <a:r>
              <a:rPr lang="zh-CN" altLang="en-US" sz="2800" dirty="0"/>
              <a:t> </a:t>
            </a:r>
            <a:r>
              <a:rPr lang="en-US" altLang="zh-CN" sz="2800" dirty="0"/>
              <a:t>Menu?</a:t>
            </a:r>
            <a:r>
              <a:rPr lang="zh-CN" altLang="en-US" sz="2800" dirty="0"/>
              <a:t> </a:t>
            </a:r>
            <a:r>
              <a:rPr lang="en-US" altLang="zh-CN" sz="2800" dirty="0">
                <a:hlinkClick r:id="rId9"/>
              </a:rPr>
              <a:t>http://menus.nypl.org/data</a:t>
            </a:r>
            <a:r>
              <a:rPr lang="zh-CN" altLang="en-US" sz="2800" dirty="0"/>
              <a:t> </a:t>
            </a:r>
            <a:r>
              <a:rPr lang="en-US" altLang="zh-CN" sz="2800" dirty="0"/>
              <a:t>(03/16/2019)</a:t>
            </a:r>
          </a:p>
          <a:p>
            <a:r>
              <a:rPr lang="en-US" altLang="zh-CN" sz="2800" dirty="0"/>
              <a:t>[LLM98] </a:t>
            </a:r>
            <a:r>
              <a:rPr lang="en-US" altLang="zh-CN" sz="2800" dirty="0" err="1"/>
              <a:t>Lausen</a:t>
            </a:r>
            <a:r>
              <a:rPr lang="en-US" altLang="zh-CN" sz="2800" dirty="0"/>
              <a:t>, Georg ; Ludäscher, Bertram ; May, Wolfgang. On Active Deductive Databases: The </a:t>
            </a:r>
            <a:r>
              <a:rPr lang="en-US" altLang="zh-CN" sz="2800" dirty="0" err="1"/>
              <a:t>Statelog</a:t>
            </a:r>
            <a:r>
              <a:rPr lang="en-US" altLang="zh-CN" sz="2800" dirty="0"/>
              <a:t> Approach. In: Transactions and Change in Logic Databases, Springer LNCS 1472, 1998, pp. 69–106.</a:t>
            </a:r>
          </a:p>
          <a:p>
            <a:r>
              <a:rPr lang="en-US" altLang="zh-CN" sz="2800" dirty="0"/>
              <a:t>Hellerstein, Joseph M. "The declarative imperative: experiences and conjectures in distributed logic." ACM SIGMOD Record 39.1 (2010): 5-19.</a:t>
            </a:r>
          </a:p>
          <a:p>
            <a:r>
              <a:rPr lang="en-US" sz="2800" dirty="0">
                <a:hlinkClick r:id="rId10"/>
              </a:rPr>
              <a:t>https://github.com/idaks/openrefine-provenance</a:t>
            </a:r>
            <a:endParaRPr lang="en-US" sz="2800" dirty="0"/>
          </a:p>
          <a:p>
            <a:r>
              <a:rPr lang="en-US" sz="2800" dirty="0">
                <a:hlinkClick r:id="rId11"/>
              </a:rPr>
              <a:t>https://github.com/idaks/openrefine-reproducibility</a:t>
            </a:r>
            <a:endParaRPr lang="en-US" altLang="zh-CN" sz="2800" b="1" dirty="0"/>
          </a:p>
          <a:p>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265189" y="33832800"/>
            <a:ext cx="8535911" cy="9862507"/>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[7] 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[3].</a:t>
            </a:r>
          </a:p>
          <a:p>
            <a:pPr>
              <a:spcBef>
                <a:spcPct val="50000"/>
              </a:spcBef>
            </a:pPr>
            <a:r>
              <a:rPr lang="en-US" altLang="zh-CN" sz="3000" b="1" dirty="0">
                <a:solidFill>
                  <a:srgbClr val="CC3200"/>
                </a:solidFill>
              </a:rPr>
              <a:t>Queries. </a:t>
            </a:r>
            <a:r>
              <a:rPr lang="en-US" altLang="zh-CN" sz="3000" dirty="0"/>
              <a:t>We employ XSB Prolog [9]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a:solidFill>
                  <a:srgbClr val="CC3200"/>
                </a:solidFill>
              </a:rPr>
              <a:t>Reproducibility.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765379" y="6379774"/>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2"/>
            <a:stretch>
              <a:fillRect/>
            </a:stretch>
          </p:blipFill>
          <p:spPr>
            <a:xfrm>
              <a:off x="15925800" y="6327674"/>
              <a:ext cx="6652806" cy="1819571"/>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3"/>
            <a:stretch>
              <a:fillRect/>
            </a:stretch>
          </p:blipFill>
          <p:spPr>
            <a:xfrm>
              <a:off x="16081771" y="9525000"/>
              <a:ext cx="6397229" cy="1819571"/>
            </a:xfrm>
            <a:prstGeom prst="rect">
              <a:avLst/>
            </a:prstGeom>
            <a:scene3d>
              <a:camera prst="orthographicFront"/>
              <a:lightRig rig="threePt" dir="t"/>
            </a:scene3d>
            <a:sp3d>
              <a:bevelB/>
            </a:sp3d>
          </p:spPr>
        </p:pic>
      </p:gr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14582</TotalTime>
  <Words>1957</Words>
  <Application>Microsoft Office PowerPoint</Application>
  <PresentationFormat>Custom</PresentationFormat>
  <Paragraphs>131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171</cp:revision>
  <cp:lastPrinted>2019-03-27T17:21:40Z</cp:lastPrinted>
  <dcterms:created xsi:type="dcterms:W3CDTF">2017-11-01T21:32:42Z</dcterms:created>
  <dcterms:modified xsi:type="dcterms:W3CDTF">2019-05-29T07:00:28Z</dcterms:modified>
  <cp:category/>
</cp:coreProperties>
</file>