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8" r:id="rId2"/>
  </p:sldIdLst>
  <p:sldSz cx="32918400" cy="43891200"/>
  <p:notesSz cx="7010400" cy="9296400"/>
  <p:defaultTextStyle>
    <a:defPPr>
      <a:defRPr lang="en-US"/>
    </a:defPPr>
    <a:lvl1pPr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1pPr>
    <a:lvl2pPr marL="2193925" indent="-1736725"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2pPr>
    <a:lvl3pPr marL="4387850" indent="-3473450"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3pPr>
    <a:lvl4pPr marL="6583363" indent="-5211763"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4pPr>
    <a:lvl5pPr marL="8777288" indent="-6948488" algn="l" defTabSz="2193925" rtl="0" fontAlgn="base">
      <a:spcBef>
        <a:spcPct val="0"/>
      </a:spcBef>
      <a:spcAft>
        <a:spcPct val="0"/>
      </a:spcAft>
      <a:defRPr sz="8600" kern="1200">
        <a:solidFill>
          <a:schemeClr val="tx1"/>
        </a:solidFill>
        <a:latin typeface="Arial" charset="0"/>
        <a:ea typeface="ＭＳ Ｐゴシック" pitchFamily="-65" charset="-128"/>
        <a:cs typeface="+mn-cs"/>
      </a:defRPr>
    </a:lvl5pPr>
    <a:lvl6pPr marL="2286000" algn="l" defTabSz="914400" rtl="0" eaLnBrk="1" latinLnBrk="0" hangingPunct="1">
      <a:defRPr sz="8600" kern="1200">
        <a:solidFill>
          <a:schemeClr val="tx1"/>
        </a:solidFill>
        <a:latin typeface="Arial" charset="0"/>
        <a:ea typeface="ＭＳ Ｐゴシック" pitchFamily="-65" charset="-128"/>
        <a:cs typeface="+mn-cs"/>
      </a:defRPr>
    </a:lvl6pPr>
    <a:lvl7pPr marL="2743200" algn="l" defTabSz="914400" rtl="0" eaLnBrk="1" latinLnBrk="0" hangingPunct="1">
      <a:defRPr sz="8600" kern="1200">
        <a:solidFill>
          <a:schemeClr val="tx1"/>
        </a:solidFill>
        <a:latin typeface="Arial" charset="0"/>
        <a:ea typeface="ＭＳ Ｐゴシック" pitchFamily="-65" charset="-128"/>
        <a:cs typeface="+mn-cs"/>
      </a:defRPr>
    </a:lvl7pPr>
    <a:lvl8pPr marL="3200400" algn="l" defTabSz="914400" rtl="0" eaLnBrk="1" latinLnBrk="0" hangingPunct="1">
      <a:defRPr sz="8600" kern="1200">
        <a:solidFill>
          <a:schemeClr val="tx1"/>
        </a:solidFill>
        <a:latin typeface="Arial" charset="0"/>
        <a:ea typeface="ＭＳ Ｐゴシック" pitchFamily="-65" charset="-128"/>
        <a:cs typeface="+mn-cs"/>
      </a:defRPr>
    </a:lvl8pPr>
    <a:lvl9pPr marL="3657600" algn="l" defTabSz="914400" rtl="0" eaLnBrk="1" latinLnBrk="0" hangingPunct="1">
      <a:defRPr sz="8600" kern="1200">
        <a:solidFill>
          <a:schemeClr val="tx1"/>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 Lan" initials="L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200"/>
    <a:srgbClr val="052754"/>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92" autoAdjust="0"/>
    <p:restoredTop sz="97377" autoAdjust="0"/>
  </p:normalViewPr>
  <p:slideViewPr>
    <p:cSldViewPr snapToObjects="1">
      <p:cViewPr>
        <p:scale>
          <a:sx n="53" d="100"/>
          <a:sy n="53" d="100"/>
        </p:scale>
        <p:origin x="1548" y="-6300"/>
      </p:cViewPr>
      <p:guideLst>
        <p:guide orient="horz" pos="13824"/>
        <p:guide pos="10368"/>
      </p:guideLst>
    </p:cSldViewPr>
  </p:slideViewPr>
  <p:outlineViewPr>
    <p:cViewPr>
      <p:scale>
        <a:sx n="33" d="100"/>
        <a:sy n="33" d="100"/>
      </p:scale>
      <p:origin x="0" y="0"/>
    </p:cViewPr>
  </p:outlineViewPr>
  <p:notesTextViewPr>
    <p:cViewPr>
      <p:scale>
        <a:sx n="3" d="2"/>
        <a:sy n="3" d="2"/>
      </p:scale>
      <p:origin x="0" y="-30"/>
    </p:cViewPr>
  </p:notesTextViewPr>
  <p:notesViewPr>
    <p:cSldViewPr snapToObjects="1">
      <p:cViewPr varScale="1">
        <p:scale>
          <a:sx n="120" d="100"/>
          <a:sy n="120" d="100"/>
        </p:scale>
        <p:origin x="5040"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wrap="square" lIns="93177" tIns="46589" rIns="93177" bIns="46589" numCol="1" anchor="t" anchorCtr="0" compatLnSpc="1">
            <a:prstTxWarp prst="textNoShape">
              <a:avLst/>
            </a:prstTxWarp>
          </a:bodyPr>
          <a:lstStyle>
            <a:lvl1pPr>
              <a:defRPr sz="1200">
                <a:latin typeface="Calibri" pitchFamily="-65" charset="0"/>
              </a:defRPr>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pitchFamily="-65" charset="0"/>
              </a:defRPr>
            </a:lvl1pPr>
          </a:lstStyle>
          <a:p>
            <a:fld id="{4515C850-977F-4425-946C-FDF18C8806C6}" type="datetime1">
              <a:rPr lang="en-US"/>
              <a:pPr/>
              <a:t>5/28/2019</a:t>
            </a:fld>
            <a:endParaRPr lang="en-US"/>
          </a:p>
        </p:txBody>
      </p:sp>
      <p:sp>
        <p:nvSpPr>
          <p:cNvPr id="4" name="Slide Image Placeholder 3"/>
          <p:cNvSpPr>
            <a:spLocks noGrp="1" noRot="1" noChangeAspect="1"/>
          </p:cNvSpPr>
          <p:nvPr>
            <p:ph type="sldImg" idx="2"/>
          </p:nvPr>
        </p:nvSpPr>
        <p:spPr>
          <a:xfrm>
            <a:off x="2197100" y="696913"/>
            <a:ext cx="2616200" cy="3486150"/>
          </a:xfrm>
          <a:prstGeom prst="rect">
            <a:avLst/>
          </a:prstGeom>
          <a:noFill/>
          <a:ln w="12700">
            <a:solidFill>
              <a:prstClr val="black"/>
            </a:solidFill>
          </a:ln>
        </p:spPr>
        <p:txBody>
          <a:bodyPr vert="horz" wrap="square" lIns="93177" tIns="46589" rIns="93177" bIns="46589" numCol="1" anchor="ctr" anchorCtr="0" compatLnSpc="1">
            <a:prstTxWarp prst="textNoShape">
              <a:avLst/>
            </a:prstTxWarp>
          </a:bodyPr>
          <a:lstStyle/>
          <a:p>
            <a:pPr lvl="0"/>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wrap="square" lIns="93177" tIns="46589" rIns="93177" bIns="46589"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wrap="square" lIns="93177" tIns="46589" rIns="93177" bIns="46589" numCol="1" anchor="b" anchorCtr="0" compatLnSpc="1">
            <a:prstTxWarp prst="textNoShape">
              <a:avLst/>
            </a:prstTxWarp>
          </a:bodyPr>
          <a:lstStyle>
            <a:lvl1pPr>
              <a:defRPr sz="1200">
                <a:latin typeface="Calibri" pitchFamily="-65" charset="0"/>
              </a:defRPr>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pitchFamily="-65" charset="0"/>
              </a:defRPr>
            </a:lvl1pPr>
          </a:lstStyle>
          <a:p>
            <a:fld id="{F1C97DCD-9E25-4912-BF45-0A733AC42658}" type="slidenum">
              <a:rPr lang="en-US"/>
              <a:pPr/>
              <a:t>‹#›</a:t>
            </a:fld>
            <a:endParaRPr lang="en-US"/>
          </a:p>
        </p:txBody>
      </p:sp>
    </p:spTree>
    <p:extLst>
      <p:ext uri="{BB962C8B-B14F-4D97-AF65-F5344CB8AC3E}">
        <p14:creationId xmlns:p14="http://schemas.microsoft.com/office/powerpoint/2010/main" val="336901771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xfrm>
            <a:off x="2197100" y="696913"/>
            <a:ext cx="2616200" cy="3486150"/>
          </a:xfrm>
          <a:noFill/>
          <a:ln>
            <a:solidFill>
              <a:srgbClr val="000000"/>
            </a:solidFill>
            <a:miter lim="800000"/>
            <a:headEnd/>
            <a:tailEnd/>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a:normAutofit/>
          </a:bodyPr>
          <a:lstStyle/>
          <a:p>
            <a:pPr eaLnBrk="1" hangingPunct="1">
              <a:spcBef>
                <a:spcPct val="0"/>
              </a:spcBef>
            </a:pPr>
            <a:endParaRPr lang="en-US" dirty="0">
              <a:ea typeface="ＭＳ Ｐゴシック" pitchFamily="-65" charset="-128"/>
            </a:endParaRPr>
          </a:p>
        </p:txBody>
      </p:sp>
      <p:sp>
        <p:nvSpPr>
          <p:cNvPr id="15364" name="Slide Number Placeholder 3"/>
          <p:cNvSpPr>
            <a:spLocks noGrp="1"/>
          </p:cNvSpPr>
          <p:nvPr>
            <p:ph type="sldNum" sz="quarter" idx="5"/>
          </p:nvPr>
        </p:nvSpPr>
        <p:spPr bwMode="auto">
          <a:ln>
            <a:miter lim="800000"/>
            <a:headEnd/>
            <a:tailEnd/>
          </a:ln>
        </p:spPr>
        <p:txBody>
          <a:bodyPr/>
          <a:lstStyle>
            <a:lvl1pPr eaLnBrk="0" hangingPunct="0">
              <a:defRPr sz="8800">
                <a:solidFill>
                  <a:schemeClr val="tx1"/>
                </a:solidFill>
                <a:latin typeface="Arial" charset="0"/>
                <a:ea typeface="ＭＳ Ｐゴシック" pitchFamily="-65" charset="-128"/>
              </a:defRPr>
            </a:lvl1pPr>
            <a:lvl2pPr marL="38652428" indent="-38186541" eaLnBrk="0" hangingPunct="0">
              <a:defRPr sz="8800">
                <a:solidFill>
                  <a:schemeClr val="tx1"/>
                </a:solidFill>
                <a:latin typeface="Arial" charset="0"/>
                <a:ea typeface="ＭＳ Ｐゴシック" pitchFamily="-65" charset="-128"/>
              </a:defRPr>
            </a:lvl2pPr>
            <a:lvl3pPr eaLnBrk="0" hangingPunct="0">
              <a:defRPr sz="8800">
                <a:solidFill>
                  <a:schemeClr val="tx1"/>
                </a:solidFill>
                <a:latin typeface="Arial" charset="0"/>
                <a:ea typeface="ＭＳ Ｐゴシック" pitchFamily="-65" charset="-128"/>
              </a:defRPr>
            </a:lvl3pPr>
            <a:lvl4pPr eaLnBrk="0" hangingPunct="0">
              <a:defRPr sz="8800">
                <a:solidFill>
                  <a:schemeClr val="tx1"/>
                </a:solidFill>
                <a:latin typeface="Arial" charset="0"/>
                <a:ea typeface="ＭＳ Ｐゴシック" pitchFamily="-65" charset="-128"/>
              </a:defRPr>
            </a:lvl4pPr>
            <a:lvl5pPr eaLnBrk="0" hangingPunct="0">
              <a:defRPr sz="8800">
                <a:solidFill>
                  <a:schemeClr val="tx1"/>
                </a:solidFill>
                <a:latin typeface="Arial" charset="0"/>
                <a:ea typeface="ＭＳ Ｐゴシック" pitchFamily="-65" charset="-128"/>
              </a:defRPr>
            </a:lvl5pPr>
            <a:lvl6pPr marL="465887" eaLnBrk="0" fontAlgn="base" hangingPunct="0">
              <a:spcBef>
                <a:spcPct val="0"/>
              </a:spcBef>
              <a:spcAft>
                <a:spcPct val="0"/>
              </a:spcAft>
              <a:defRPr sz="8800">
                <a:solidFill>
                  <a:schemeClr val="tx1"/>
                </a:solidFill>
                <a:latin typeface="Arial" charset="0"/>
                <a:ea typeface="ＭＳ Ｐゴシック" pitchFamily="-65" charset="-128"/>
              </a:defRPr>
            </a:lvl6pPr>
            <a:lvl7pPr marL="931774" eaLnBrk="0" fontAlgn="base" hangingPunct="0">
              <a:spcBef>
                <a:spcPct val="0"/>
              </a:spcBef>
              <a:spcAft>
                <a:spcPct val="0"/>
              </a:spcAft>
              <a:defRPr sz="8800">
                <a:solidFill>
                  <a:schemeClr val="tx1"/>
                </a:solidFill>
                <a:latin typeface="Arial" charset="0"/>
                <a:ea typeface="ＭＳ Ｐゴシック" pitchFamily="-65" charset="-128"/>
              </a:defRPr>
            </a:lvl7pPr>
            <a:lvl8pPr marL="1397660" eaLnBrk="0" fontAlgn="base" hangingPunct="0">
              <a:spcBef>
                <a:spcPct val="0"/>
              </a:spcBef>
              <a:spcAft>
                <a:spcPct val="0"/>
              </a:spcAft>
              <a:defRPr sz="8800">
                <a:solidFill>
                  <a:schemeClr val="tx1"/>
                </a:solidFill>
                <a:latin typeface="Arial" charset="0"/>
                <a:ea typeface="ＭＳ Ｐゴシック" pitchFamily="-65" charset="-128"/>
              </a:defRPr>
            </a:lvl8pPr>
            <a:lvl9pPr marL="1863547" eaLnBrk="0" fontAlgn="base" hangingPunct="0">
              <a:spcBef>
                <a:spcPct val="0"/>
              </a:spcBef>
              <a:spcAft>
                <a:spcPct val="0"/>
              </a:spcAft>
              <a:defRPr sz="8800">
                <a:solidFill>
                  <a:schemeClr val="tx1"/>
                </a:solidFill>
                <a:latin typeface="Arial" charset="0"/>
                <a:ea typeface="ＭＳ Ｐゴシック" pitchFamily="-65" charset="-128"/>
              </a:defRPr>
            </a:lvl9pPr>
          </a:lstStyle>
          <a:p>
            <a:pPr eaLnBrk="1" hangingPunct="1"/>
            <a:fld id="{9CC1C818-8205-4BD5-9592-3ED40AF72136}" type="slidenum">
              <a:rPr lang="en-US" sz="1200">
                <a:latin typeface="Calibri" pitchFamily="-65" charset="0"/>
              </a:rPr>
              <a:pPr eaLnBrk="1" hangingPunct="1"/>
              <a:t>1</a:t>
            </a:fld>
            <a:endParaRPr lang="en-US" sz="1200">
              <a:latin typeface="Calibri" pitchFamily="-65"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2"/>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926136" indent="0" algn="ctr">
              <a:buNone/>
              <a:defRPr>
                <a:solidFill>
                  <a:schemeClr val="tx1">
                    <a:tint val="75000"/>
                  </a:schemeClr>
                </a:solidFill>
              </a:defRPr>
            </a:lvl2pPr>
            <a:lvl3pPr marL="5852273" indent="0" algn="ctr">
              <a:buNone/>
              <a:defRPr>
                <a:solidFill>
                  <a:schemeClr val="tx1">
                    <a:tint val="75000"/>
                  </a:schemeClr>
                </a:solidFill>
              </a:defRPr>
            </a:lvl3pPr>
            <a:lvl4pPr marL="8778409" indent="0" algn="ctr">
              <a:buNone/>
              <a:defRPr>
                <a:solidFill>
                  <a:schemeClr val="tx1">
                    <a:tint val="75000"/>
                  </a:schemeClr>
                </a:solidFill>
              </a:defRPr>
            </a:lvl4pPr>
            <a:lvl5pPr marL="11704545" indent="0" algn="ctr">
              <a:buNone/>
              <a:defRPr>
                <a:solidFill>
                  <a:schemeClr val="tx1">
                    <a:tint val="75000"/>
                  </a:schemeClr>
                </a:solidFill>
              </a:defRPr>
            </a:lvl5pPr>
            <a:lvl6pPr marL="14630681" indent="0" algn="ctr">
              <a:buNone/>
              <a:defRPr>
                <a:solidFill>
                  <a:schemeClr val="tx1">
                    <a:tint val="75000"/>
                  </a:schemeClr>
                </a:solidFill>
              </a:defRPr>
            </a:lvl6pPr>
            <a:lvl7pPr marL="17556818" indent="0" algn="ctr">
              <a:buNone/>
              <a:defRPr>
                <a:solidFill>
                  <a:schemeClr val="tx1">
                    <a:tint val="75000"/>
                  </a:schemeClr>
                </a:solidFill>
              </a:defRPr>
            </a:lvl7pPr>
            <a:lvl8pPr marL="20482954" indent="0" algn="ctr">
              <a:buNone/>
              <a:defRPr>
                <a:solidFill>
                  <a:schemeClr val="tx1">
                    <a:tint val="75000"/>
                  </a:schemeClr>
                </a:solidFill>
              </a:defRPr>
            </a:lvl8pPr>
            <a:lvl9pPr marL="2340909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AA2AC842-8558-4AC8-B9E2-87B4AF0E5092}"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7CBC074-F94E-48BF-AB23-574BC6300842}" type="slidenum">
              <a:rPr lang="en-US"/>
              <a:pPr/>
              <a:t>‹#›</a:t>
            </a:fld>
            <a:endParaRPr lang="en-US"/>
          </a:p>
        </p:txBody>
      </p:sp>
    </p:spTree>
    <p:extLst>
      <p:ext uri="{BB962C8B-B14F-4D97-AF65-F5344CB8AC3E}">
        <p14:creationId xmlns:p14="http://schemas.microsoft.com/office/powerpoint/2010/main" val="181238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DF378F2E-43CF-494D-8AA1-0E25E3A6D7E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66FDB4-CEAC-4574-BAB4-140F8E1D0EE4}" type="slidenum">
              <a:rPr lang="en-US"/>
              <a:pPr/>
              <a:t>‹#›</a:t>
            </a:fld>
            <a:endParaRPr lang="en-US"/>
          </a:p>
        </p:txBody>
      </p:sp>
    </p:spTree>
    <p:extLst>
      <p:ext uri="{BB962C8B-B14F-4D97-AF65-F5344CB8AC3E}">
        <p14:creationId xmlns:p14="http://schemas.microsoft.com/office/powerpoint/2010/main" val="3885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0" y="8432802"/>
            <a:ext cx="35553014" cy="179760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2" y="8432802"/>
            <a:ext cx="106110406" cy="179760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CAA0075-A89C-4CC4-8D44-BE21213EC665}"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138551D-618F-4A37-9008-7D227E7BB0BD}" type="slidenum">
              <a:rPr lang="en-US"/>
              <a:pPr/>
              <a:t>‹#›</a:t>
            </a:fld>
            <a:endParaRPr lang="en-US"/>
          </a:p>
        </p:txBody>
      </p:sp>
    </p:spTree>
    <p:extLst>
      <p:ext uri="{BB962C8B-B14F-4D97-AF65-F5344CB8AC3E}">
        <p14:creationId xmlns:p14="http://schemas.microsoft.com/office/powerpoint/2010/main" val="74103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3FBD16BB-C81B-488C-A058-02DF1EBA30A9}"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C67719-B194-426D-8977-3C27F7D6D9D0}" type="slidenum">
              <a:rPr lang="en-US"/>
              <a:pPr/>
              <a:t>‹#›</a:t>
            </a:fld>
            <a:endParaRPr lang="en-US"/>
          </a:p>
        </p:txBody>
      </p:sp>
    </p:spTree>
    <p:extLst>
      <p:ext uri="{BB962C8B-B14F-4D97-AF65-F5344CB8AC3E}">
        <p14:creationId xmlns:p14="http://schemas.microsoft.com/office/powerpoint/2010/main" val="137242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2"/>
            <a:ext cx="27980640" cy="8717280"/>
          </a:xfrm>
        </p:spPr>
        <p:txBody>
          <a:bodyPr anchor="t"/>
          <a:lstStyle>
            <a:lvl1pPr algn="l">
              <a:defRPr sz="25599" b="1" cap="all"/>
            </a:lvl1pPr>
          </a:lstStyle>
          <a:p>
            <a:r>
              <a:rPr lang="en-US"/>
              <a:t>Click to edit Master title style</a:t>
            </a:r>
          </a:p>
        </p:txBody>
      </p:sp>
      <p:sp>
        <p:nvSpPr>
          <p:cNvPr id="3" name="Text Placeholder 2"/>
          <p:cNvSpPr>
            <a:spLocks noGrp="1"/>
          </p:cNvSpPr>
          <p:nvPr>
            <p:ph type="body" idx="1"/>
          </p:nvPr>
        </p:nvSpPr>
        <p:spPr>
          <a:xfrm>
            <a:off x="2600326" y="18602968"/>
            <a:ext cx="27980640" cy="9601198"/>
          </a:xfrm>
        </p:spPr>
        <p:txBody>
          <a:bodyPr anchor="b"/>
          <a:lstStyle>
            <a:lvl1pPr marL="0" indent="0">
              <a:buNone/>
              <a:defRPr sz="12800">
                <a:solidFill>
                  <a:schemeClr val="tx1">
                    <a:tint val="75000"/>
                  </a:schemeClr>
                </a:solidFill>
              </a:defRPr>
            </a:lvl1pPr>
            <a:lvl2pPr marL="2926136" indent="0">
              <a:buNone/>
              <a:defRPr sz="11466">
                <a:solidFill>
                  <a:schemeClr val="tx1">
                    <a:tint val="75000"/>
                  </a:schemeClr>
                </a:solidFill>
              </a:defRPr>
            </a:lvl2pPr>
            <a:lvl3pPr marL="5852273" indent="0">
              <a:buNone/>
              <a:defRPr sz="10266">
                <a:solidFill>
                  <a:schemeClr val="tx1">
                    <a:tint val="75000"/>
                  </a:schemeClr>
                </a:solidFill>
              </a:defRPr>
            </a:lvl3pPr>
            <a:lvl4pPr marL="8778409" indent="0">
              <a:buNone/>
              <a:defRPr sz="8933">
                <a:solidFill>
                  <a:schemeClr val="tx1">
                    <a:tint val="75000"/>
                  </a:schemeClr>
                </a:solidFill>
              </a:defRPr>
            </a:lvl4pPr>
            <a:lvl5pPr marL="11704545" indent="0">
              <a:buNone/>
              <a:defRPr sz="8933">
                <a:solidFill>
                  <a:schemeClr val="tx1">
                    <a:tint val="75000"/>
                  </a:schemeClr>
                </a:solidFill>
              </a:defRPr>
            </a:lvl5pPr>
            <a:lvl6pPr marL="14630681" indent="0">
              <a:buNone/>
              <a:defRPr sz="8933">
                <a:solidFill>
                  <a:schemeClr val="tx1">
                    <a:tint val="75000"/>
                  </a:schemeClr>
                </a:solidFill>
              </a:defRPr>
            </a:lvl6pPr>
            <a:lvl7pPr marL="17556818" indent="0">
              <a:buNone/>
              <a:defRPr sz="8933">
                <a:solidFill>
                  <a:schemeClr val="tx1">
                    <a:tint val="75000"/>
                  </a:schemeClr>
                </a:solidFill>
              </a:defRPr>
            </a:lvl7pPr>
            <a:lvl8pPr marL="20482954" indent="0">
              <a:buNone/>
              <a:defRPr sz="8933">
                <a:solidFill>
                  <a:schemeClr val="tx1">
                    <a:tint val="75000"/>
                  </a:schemeClr>
                </a:solidFill>
              </a:defRPr>
            </a:lvl8pPr>
            <a:lvl9pPr marL="23409090" indent="0">
              <a:buNone/>
              <a:defRPr sz="8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1D71B2D-85F4-4D1F-A97A-0F3FCF28FF78}" type="datetime1">
              <a:rPr lang="en-US"/>
              <a:pPr/>
              <a:t>5/28/2019</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15803B1-5E34-4ABB-83F4-7ACAB7A34B6F}" type="slidenum">
              <a:rPr lang="en-US"/>
              <a:pPr/>
              <a:t>‹#›</a:t>
            </a:fld>
            <a:endParaRPr lang="en-US"/>
          </a:p>
        </p:txBody>
      </p:sp>
    </p:spTree>
    <p:extLst>
      <p:ext uri="{BB962C8B-B14F-4D97-AF65-F5344CB8AC3E}">
        <p14:creationId xmlns:p14="http://schemas.microsoft.com/office/powerpoint/2010/main" val="2689021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3" y="49154082"/>
            <a:ext cx="70831710" cy="139039602"/>
          </a:xfrm>
        </p:spPr>
        <p:txBody>
          <a:bodyPr/>
          <a:lstStyle>
            <a:lvl1pPr>
              <a:defRPr sz="17866"/>
            </a:lvl1pPr>
            <a:lvl2pPr>
              <a:defRPr sz="15333"/>
            </a:lvl2pPr>
            <a:lvl3pPr>
              <a:defRPr sz="12800"/>
            </a:lvl3pPr>
            <a:lvl4pPr>
              <a:defRPr sz="11466"/>
            </a:lvl4pPr>
            <a:lvl5pPr>
              <a:defRPr sz="11466"/>
            </a:lvl5pPr>
            <a:lvl6pPr>
              <a:defRPr sz="11466"/>
            </a:lvl6pPr>
            <a:lvl7pPr>
              <a:defRPr sz="11466"/>
            </a:lvl7pPr>
            <a:lvl8pPr>
              <a:defRPr sz="11466"/>
            </a:lvl8pPr>
            <a:lvl9pPr>
              <a:defRPr sz="114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43EB801-F414-4E3F-810B-AB50C12F8E62}"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1A92A34-29A6-4B49-8600-0900008B485C}" type="slidenum">
              <a:rPr lang="en-US"/>
              <a:pPr/>
              <a:t>‹#›</a:t>
            </a:fld>
            <a:endParaRPr lang="en-US"/>
          </a:p>
        </p:txBody>
      </p:sp>
    </p:spTree>
    <p:extLst>
      <p:ext uri="{BB962C8B-B14F-4D97-AF65-F5344CB8AC3E}">
        <p14:creationId xmlns:p14="http://schemas.microsoft.com/office/powerpoint/2010/main" val="149337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2"/>
            <a:ext cx="29626560"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1" y="9824724"/>
            <a:ext cx="14544677"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4" name="Content Placeholder 3"/>
          <p:cNvSpPr>
            <a:spLocks noGrp="1"/>
          </p:cNvSpPr>
          <p:nvPr>
            <p:ph sz="half" idx="2"/>
          </p:nvPr>
        </p:nvSpPr>
        <p:spPr>
          <a:xfrm>
            <a:off x="1645921" y="13919202"/>
            <a:ext cx="14544677"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4"/>
            <a:ext cx="14550390" cy="4094478"/>
          </a:xfrm>
        </p:spPr>
        <p:txBody>
          <a:bodyPr anchor="b"/>
          <a:lstStyle>
            <a:lvl1pPr marL="0" indent="0">
              <a:buNone/>
              <a:defRPr sz="15333" b="1"/>
            </a:lvl1pPr>
            <a:lvl2pPr marL="2926136" indent="0">
              <a:buNone/>
              <a:defRPr sz="12800" b="1"/>
            </a:lvl2pPr>
            <a:lvl3pPr marL="5852273" indent="0">
              <a:buNone/>
              <a:defRPr sz="11466" b="1"/>
            </a:lvl3pPr>
            <a:lvl4pPr marL="8778409" indent="0">
              <a:buNone/>
              <a:defRPr sz="10266" b="1"/>
            </a:lvl4pPr>
            <a:lvl5pPr marL="11704545" indent="0">
              <a:buNone/>
              <a:defRPr sz="10266" b="1"/>
            </a:lvl5pPr>
            <a:lvl6pPr marL="14630681" indent="0">
              <a:buNone/>
              <a:defRPr sz="10266" b="1"/>
            </a:lvl6pPr>
            <a:lvl7pPr marL="17556818" indent="0">
              <a:buNone/>
              <a:defRPr sz="10266" b="1"/>
            </a:lvl7pPr>
            <a:lvl8pPr marL="20482954" indent="0">
              <a:buNone/>
              <a:defRPr sz="10266" b="1"/>
            </a:lvl8pPr>
            <a:lvl9pPr marL="23409090" indent="0">
              <a:buNone/>
              <a:defRPr sz="10266" b="1"/>
            </a:lvl9pPr>
          </a:lstStyle>
          <a:p>
            <a:pPr lvl="0"/>
            <a:r>
              <a:rPr lang="en-US"/>
              <a:t>Click to edit Master text styles</a:t>
            </a:r>
          </a:p>
        </p:txBody>
      </p:sp>
      <p:sp>
        <p:nvSpPr>
          <p:cNvPr id="6" name="Content Placeholder 5"/>
          <p:cNvSpPr>
            <a:spLocks noGrp="1"/>
          </p:cNvSpPr>
          <p:nvPr>
            <p:ph sz="quarter" idx="4"/>
          </p:nvPr>
        </p:nvSpPr>
        <p:spPr>
          <a:xfrm>
            <a:off x="16722092" y="13919202"/>
            <a:ext cx="14550390" cy="25288242"/>
          </a:xfrm>
        </p:spPr>
        <p:txBody>
          <a:bodyPr/>
          <a:lstStyle>
            <a:lvl1pPr>
              <a:defRPr sz="15333"/>
            </a:lvl1pPr>
            <a:lvl2pPr>
              <a:defRPr sz="12800"/>
            </a:lvl2pPr>
            <a:lvl3pPr>
              <a:defRPr sz="11466"/>
            </a:lvl3pPr>
            <a:lvl4pPr>
              <a:defRPr sz="10266"/>
            </a:lvl4pPr>
            <a:lvl5pPr>
              <a:defRPr sz="10266"/>
            </a:lvl5pPr>
            <a:lvl6pPr>
              <a:defRPr sz="10266"/>
            </a:lvl6pPr>
            <a:lvl7pPr>
              <a:defRPr sz="10266"/>
            </a:lvl7pPr>
            <a:lvl8pPr>
              <a:defRPr sz="10266"/>
            </a:lvl8pPr>
            <a:lvl9pPr>
              <a:defRPr sz="102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8FB21926-4148-4271-A9EA-9B5C988855C5}" type="datetime1">
              <a:rPr lang="en-US"/>
              <a:pPr/>
              <a:t>5/28/2019</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2F01AB2-E0D7-46F9-A338-CDF3DFD64599}" type="slidenum">
              <a:rPr lang="en-US"/>
              <a:pPr/>
              <a:t>‹#›</a:t>
            </a:fld>
            <a:endParaRPr lang="en-US"/>
          </a:p>
        </p:txBody>
      </p:sp>
    </p:spTree>
    <p:extLst>
      <p:ext uri="{BB962C8B-B14F-4D97-AF65-F5344CB8AC3E}">
        <p14:creationId xmlns:p14="http://schemas.microsoft.com/office/powerpoint/2010/main" val="139950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BAA8212A-8BC5-4403-9CF2-3B62135E8215}" type="datetime1">
              <a:rPr lang="en-US"/>
              <a:pPr/>
              <a:t>5/28/2019</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24641A1E-A55A-48EF-AF6B-1C00EDE2E661}" type="slidenum">
              <a:rPr lang="en-US"/>
              <a:pPr/>
              <a:t>‹#›</a:t>
            </a:fld>
            <a:endParaRPr lang="en-US"/>
          </a:p>
        </p:txBody>
      </p:sp>
    </p:spTree>
    <p:extLst>
      <p:ext uri="{BB962C8B-B14F-4D97-AF65-F5344CB8AC3E}">
        <p14:creationId xmlns:p14="http://schemas.microsoft.com/office/powerpoint/2010/main" val="174077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AB8904B-D74D-4D4C-AF9F-80D5C0011187}" type="datetime1">
              <a:rPr lang="en-US"/>
              <a:pPr/>
              <a:t>5/28/2019</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9779C5B5-2F38-4190-B3D4-7C4D1BF0E1C8}" type="slidenum">
              <a:rPr lang="en-US"/>
              <a:pPr/>
              <a:t>‹#›</a:t>
            </a:fld>
            <a:endParaRPr lang="en-US"/>
          </a:p>
        </p:txBody>
      </p:sp>
    </p:spTree>
    <p:extLst>
      <p:ext uri="{BB962C8B-B14F-4D97-AF65-F5344CB8AC3E}">
        <p14:creationId xmlns:p14="http://schemas.microsoft.com/office/powerpoint/2010/main" val="349671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6" cy="7437120"/>
          </a:xfrm>
        </p:spPr>
        <p:txBody>
          <a:bodyPr anchor="b"/>
          <a:lstStyle>
            <a:lvl1pPr algn="l">
              <a:defRPr sz="12800" b="1"/>
            </a:lvl1pPr>
          </a:lstStyle>
          <a:p>
            <a:r>
              <a:rPr lang="en-US"/>
              <a:t>Click to edit Master title style</a:t>
            </a:r>
          </a:p>
        </p:txBody>
      </p:sp>
      <p:sp>
        <p:nvSpPr>
          <p:cNvPr id="3" name="Content Placeholder 2"/>
          <p:cNvSpPr>
            <a:spLocks noGrp="1"/>
          </p:cNvSpPr>
          <p:nvPr>
            <p:ph idx="1"/>
          </p:nvPr>
        </p:nvSpPr>
        <p:spPr>
          <a:xfrm>
            <a:off x="12870180" y="1747526"/>
            <a:ext cx="18402300" cy="37459922"/>
          </a:xfrm>
        </p:spPr>
        <p:txBody>
          <a:bodyPr/>
          <a:lstStyle>
            <a:lvl1pPr>
              <a:defRPr sz="20533"/>
            </a:lvl1pPr>
            <a:lvl2pPr>
              <a:defRPr sz="17866"/>
            </a:lvl2pPr>
            <a:lvl3pPr>
              <a:defRPr sz="15333"/>
            </a:lvl3pPr>
            <a:lvl4pPr>
              <a:defRPr sz="12800"/>
            </a:lvl4pPr>
            <a:lvl5pPr>
              <a:defRPr sz="12800"/>
            </a:lvl5pPr>
            <a:lvl6pPr>
              <a:defRPr sz="12800"/>
            </a:lvl6pPr>
            <a:lvl7pPr>
              <a:defRPr sz="12800"/>
            </a:lvl7pPr>
            <a:lvl8pPr>
              <a:defRPr sz="12800"/>
            </a:lvl8pPr>
            <a:lvl9pPr>
              <a:defRPr sz="1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6"/>
            <a:ext cx="10829926" cy="30022802"/>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5AFA53D8-5F34-42FF-A06B-C0EDA73AA4F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CD5C3938-6FFC-4B76-9E7C-9E1BC2BE0615}" type="slidenum">
              <a:rPr lang="en-US"/>
              <a:pPr/>
              <a:t>‹#›</a:t>
            </a:fld>
            <a:endParaRPr lang="en-US"/>
          </a:p>
        </p:txBody>
      </p:sp>
    </p:spTree>
    <p:extLst>
      <p:ext uri="{BB962C8B-B14F-4D97-AF65-F5344CB8AC3E}">
        <p14:creationId xmlns:p14="http://schemas.microsoft.com/office/powerpoint/2010/main" val="1441049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2"/>
            <a:ext cx="19751040" cy="3627122"/>
          </a:xfrm>
        </p:spPr>
        <p:txBody>
          <a:bodyPr anchor="b"/>
          <a:lstStyle>
            <a:lvl1pPr algn="l">
              <a:defRPr sz="128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rtlCol="0">
            <a:normAutofit/>
          </a:bodyPr>
          <a:lstStyle>
            <a:lvl1pPr marL="0" indent="0">
              <a:buNone/>
              <a:defRPr sz="20533"/>
            </a:lvl1pPr>
            <a:lvl2pPr marL="2926136" indent="0">
              <a:buNone/>
              <a:defRPr sz="17866"/>
            </a:lvl2pPr>
            <a:lvl3pPr marL="5852273" indent="0">
              <a:buNone/>
              <a:defRPr sz="15333"/>
            </a:lvl3pPr>
            <a:lvl4pPr marL="8778409" indent="0">
              <a:buNone/>
              <a:defRPr sz="12800"/>
            </a:lvl4pPr>
            <a:lvl5pPr marL="11704545" indent="0">
              <a:buNone/>
              <a:defRPr sz="12800"/>
            </a:lvl5pPr>
            <a:lvl6pPr marL="14630681" indent="0">
              <a:buNone/>
              <a:defRPr sz="12800"/>
            </a:lvl6pPr>
            <a:lvl7pPr marL="17556818" indent="0">
              <a:buNone/>
              <a:defRPr sz="12800"/>
            </a:lvl7pPr>
            <a:lvl8pPr marL="20482954" indent="0">
              <a:buNone/>
              <a:defRPr sz="12800"/>
            </a:lvl8pPr>
            <a:lvl9pPr marL="23409090" indent="0">
              <a:buNone/>
              <a:defRPr sz="12800"/>
            </a:lvl9pPr>
          </a:lstStyle>
          <a:p>
            <a:pPr lvl="0"/>
            <a:r>
              <a:rPr lang="en-US" noProof="0"/>
              <a:t>Click icon to add picture</a:t>
            </a:r>
          </a:p>
        </p:txBody>
      </p:sp>
      <p:sp>
        <p:nvSpPr>
          <p:cNvPr id="4" name="Text Placeholder 3"/>
          <p:cNvSpPr>
            <a:spLocks noGrp="1"/>
          </p:cNvSpPr>
          <p:nvPr>
            <p:ph type="body" sz="half" idx="2"/>
          </p:nvPr>
        </p:nvSpPr>
        <p:spPr>
          <a:xfrm>
            <a:off x="6452237" y="34350964"/>
            <a:ext cx="19751040" cy="5151118"/>
          </a:xfrm>
        </p:spPr>
        <p:txBody>
          <a:bodyPr/>
          <a:lstStyle>
            <a:lvl1pPr marL="0" indent="0">
              <a:buNone/>
              <a:defRPr sz="8933"/>
            </a:lvl1pPr>
            <a:lvl2pPr marL="2926136" indent="0">
              <a:buNone/>
              <a:defRPr sz="7733"/>
            </a:lvl2pPr>
            <a:lvl3pPr marL="5852273" indent="0">
              <a:buNone/>
              <a:defRPr sz="6400"/>
            </a:lvl3pPr>
            <a:lvl4pPr marL="8778409" indent="0">
              <a:buNone/>
              <a:defRPr sz="5733"/>
            </a:lvl4pPr>
            <a:lvl5pPr marL="11704545" indent="0">
              <a:buNone/>
              <a:defRPr sz="5733"/>
            </a:lvl5pPr>
            <a:lvl6pPr marL="14630681" indent="0">
              <a:buNone/>
              <a:defRPr sz="5733"/>
            </a:lvl6pPr>
            <a:lvl7pPr marL="17556818" indent="0">
              <a:buNone/>
              <a:defRPr sz="5733"/>
            </a:lvl7pPr>
            <a:lvl8pPr marL="20482954" indent="0">
              <a:buNone/>
              <a:defRPr sz="5733"/>
            </a:lvl8pPr>
            <a:lvl9pPr marL="23409090" indent="0">
              <a:buNone/>
              <a:defRPr sz="5733"/>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97FD32E0-1D5E-4345-BC8F-A88532F655AC}" type="datetime1">
              <a:rPr lang="en-US"/>
              <a:pPr/>
              <a:t>5/28/2019</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61CC34B-8930-491C-99AE-BCEB46A75DDD}" type="slidenum">
              <a:rPr lang="en-US"/>
              <a:pPr/>
              <a:t>‹#›</a:t>
            </a:fld>
            <a:endParaRPr lang="en-US"/>
          </a:p>
        </p:txBody>
      </p:sp>
    </p:spTree>
    <p:extLst>
      <p:ext uri="{BB962C8B-B14F-4D97-AF65-F5344CB8AC3E}">
        <p14:creationId xmlns:p14="http://schemas.microsoft.com/office/powerpoint/2010/main" val="1578229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5444" y="1756833"/>
            <a:ext cx="29627513" cy="731520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5444" y="10240433"/>
            <a:ext cx="29627513" cy="28966585"/>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4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defRPr sz="7733">
                <a:solidFill>
                  <a:srgbClr val="898989"/>
                </a:solidFill>
              </a:defRPr>
            </a:lvl1pPr>
          </a:lstStyle>
          <a:p>
            <a:fld id="{CCA49F0C-5252-4983-9722-A40AADD52538}" type="datetime1">
              <a:rPr lang="en-US"/>
              <a:pPr/>
              <a:t>5/28/2019</a:t>
            </a:fld>
            <a:endParaRPr lang="en-US"/>
          </a:p>
        </p:txBody>
      </p:sp>
      <p:sp>
        <p:nvSpPr>
          <p:cNvPr id="5" name="Footer Placeholder 4"/>
          <p:cNvSpPr>
            <a:spLocks noGrp="1"/>
          </p:cNvSpPr>
          <p:nvPr>
            <p:ph type="ftr" sz="quarter" idx="3"/>
          </p:nvPr>
        </p:nvSpPr>
        <p:spPr>
          <a:xfrm>
            <a:off x="11246644" y="40680218"/>
            <a:ext cx="10425113" cy="2336800"/>
          </a:xfrm>
          <a:prstGeom prst="rect">
            <a:avLst/>
          </a:prstGeom>
        </p:spPr>
        <p:txBody>
          <a:bodyPr vert="horz" wrap="square" lIns="438912" tIns="219456" rIns="438912" bIns="219456" numCol="1" anchor="ctr" anchorCtr="0" compatLnSpc="1">
            <a:prstTxWarp prst="textNoShape">
              <a:avLst/>
            </a:prstTxWarp>
          </a:bodyPr>
          <a:lstStyle>
            <a:lvl1pPr algn="ctr">
              <a:defRPr sz="7733">
                <a:solidFill>
                  <a:srgbClr val="898989"/>
                </a:solidFill>
              </a:defRPr>
            </a:lvl1pPr>
          </a:lstStyle>
          <a:p>
            <a:endParaRPr lang="en-US"/>
          </a:p>
        </p:txBody>
      </p:sp>
      <p:sp>
        <p:nvSpPr>
          <p:cNvPr id="6" name="Slide Number Placeholder 5"/>
          <p:cNvSpPr>
            <a:spLocks noGrp="1"/>
          </p:cNvSpPr>
          <p:nvPr>
            <p:ph type="sldNum" sz="quarter" idx="4"/>
          </p:nvPr>
        </p:nvSpPr>
        <p:spPr>
          <a:xfrm>
            <a:off x="23591044" y="40680218"/>
            <a:ext cx="7681913" cy="2336800"/>
          </a:xfrm>
          <a:prstGeom prst="rect">
            <a:avLst/>
          </a:prstGeom>
        </p:spPr>
        <p:txBody>
          <a:bodyPr vert="horz" wrap="square" lIns="438912" tIns="219456" rIns="438912" bIns="219456" numCol="1" anchor="ctr" anchorCtr="0" compatLnSpc="1">
            <a:prstTxWarp prst="textNoShape">
              <a:avLst/>
            </a:prstTxWarp>
          </a:bodyPr>
          <a:lstStyle>
            <a:lvl1pPr algn="r">
              <a:defRPr sz="7733">
                <a:solidFill>
                  <a:srgbClr val="898989"/>
                </a:solidFill>
              </a:defRPr>
            </a:lvl1pPr>
          </a:lstStyle>
          <a:p>
            <a:fld id="{568C7A6F-3EE4-4CAE-9FD4-2F4431C96E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25290" rtl="0" eaLnBrk="1" fontAlgn="base" hangingPunct="1">
        <a:spcBef>
          <a:spcPct val="0"/>
        </a:spcBef>
        <a:spcAft>
          <a:spcPct val="0"/>
        </a:spcAft>
        <a:defRPr sz="28135" kern="1200">
          <a:solidFill>
            <a:schemeClr val="tx1"/>
          </a:solidFill>
          <a:latin typeface="+mj-lt"/>
          <a:ea typeface="ＭＳ Ｐゴシック" pitchFamily="-108" charset="-128"/>
          <a:cs typeface="ＭＳ Ｐゴシック" pitchFamily="-108" charset="-128"/>
        </a:defRPr>
      </a:lvl1pPr>
      <a:lvl2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2pPr>
      <a:lvl3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3pPr>
      <a:lvl4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4pPr>
      <a:lvl5pPr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5pPr>
      <a:lvl6pPr marL="609613"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6pPr>
      <a:lvl7pPr marL="1219224"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7pPr>
      <a:lvl8pPr marL="1828835"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8pPr>
      <a:lvl9pPr marL="2438447" algn="ctr" defTabSz="2925290" rtl="0" eaLnBrk="1" fontAlgn="base" hangingPunct="1">
        <a:spcBef>
          <a:spcPct val="0"/>
        </a:spcBef>
        <a:spcAft>
          <a:spcPct val="0"/>
        </a:spcAft>
        <a:defRPr sz="28135">
          <a:solidFill>
            <a:schemeClr val="tx1"/>
          </a:solidFill>
          <a:latin typeface="Arial" pitchFamily="-108" charset="0"/>
          <a:ea typeface="ＭＳ Ｐゴシック" pitchFamily="-108" charset="-128"/>
          <a:cs typeface="ＭＳ Ｐゴシック" pitchFamily="-108" charset="-128"/>
        </a:defRPr>
      </a:lvl9pPr>
    </p:titleStyle>
    <p:bodyStyle>
      <a:lvl1pPr marL="2192909" indent="-2192909" algn="l" defTabSz="2925290" rtl="0" eaLnBrk="1" fontAlgn="base" hangingPunct="1">
        <a:spcBef>
          <a:spcPct val="20000"/>
        </a:spcBef>
        <a:spcAft>
          <a:spcPct val="0"/>
        </a:spcAft>
        <a:buFont typeface="Arial" charset="0"/>
        <a:buChar char="•"/>
        <a:defRPr sz="20533" kern="1200">
          <a:solidFill>
            <a:schemeClr val="tx1"/>
          </a:solidFill>
          <a:latin typeface="+mn-lt"/>
          <a:ea typeface="ＭＳ Ｐゴシック" pitchFamily="-108" charset="-128"/>
          <a:cs typeface="ＭＳ Ｐゴシック" pitchFamily="-108" charset="-128"/>
        </a:defRPr>
      </a:lvl1pPr>
      <a:lvl2pPr marL="4754125" indent="-1828835" algn="l" defTabSz="2925290" rtl="0" eaLnBrk="1" fontAlgn="base" hangingPunct="1">
        <a:spcBef>
          <a:spcPct val="20000"/>
        </a:spcBef>
        <a:spcAft>
          <a:spcPct val="0"/>
        </a:spcAft>
        <a:buFont typeface="Arial" charset="0"/>
        <a:buChar char="–"/>
        <a:defRPr sz="17866" kern="1200">
          <a:solidFill>
            <a:schemeClr val="tx1"/>
          </a:solidFill>
          <a:latin typeface="+mn-lt"/>
          <a:ea typeface="ＭＳ Ｐゴシック" pitchFamily="-108" charset="-128"/>
          <a:cs typeface="+mn-cs"/>
        </a:defRPr>
      </a:lvl2pPr>
      <a:lvl3pPr marL="7315341" indent="-1462646" algn="l" defTabSz="2925290" rtl="0" eaLnBrk="1" fontAlgn="base" hangingPunct="1">
        <a:spcBef>
          <a:spcPct val="20000"/>
        </a:spcBef>
        <a:spcAft>
          <a:spcPct val="0"/>
        </a:spcAft>
        <a:buFont typeface="Arial" charset="0"/>
        <a:buChar char="•"/>
        <a:defRPr sz="15333" kern="1200">
          <a:solidFill>
            <a:schemeClr val="tx1"/>
          </a:solidFill>
          <a:latin typeface="+mn-lt"/>
          <a:ea typeface="ＭＳ Ｐゴシック" pitchFamily="-108" charset="-128"/>
          <a:cs typeface="+mn-cs"/>
        </a:defRPr>
      </a:lvl3pPr>
      <a:lvl4pPr marL="10240630"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4pPr>
      <a:lvl5pPr marL="13165921" indent="-1462646" algn="l" defTabSz="2925290" rtl="0" eaLnBrk="1" fontAlgn="base" hangingPunct="1">
        <a:spcBef>
          <a:spcPct val="20000"/>
        </a:spcBef>
        <a:spcAft>
          <a:spcPct val="0"/>
        </a:spcAft>
        <a:buFont typeface="Arial" charset="0"/>
        <a:buChar char="»"/>
        <a:defRPr sz="12800" kern="1200">
          <a:solidFill>
            <a:schemeClr val="tx1"/>
          </a:solidFill>
          <a:latin typeface="+mn-lt"/>
          <a:ea typeface="ＭＳ Ｐゴシック" pitchFamily="-108" charset="-128"/>
          <a:cs typeface="+mn-cs"/>
        </a:defRPr>
      </a:lvl5pPr>
      <a:lvl6pPr marL="16093750" indent="-1463068" algn="l" defTabSz="2926136" rtl="0" eaLnBrk="1" latinLnBrk="0" hangingPunct="1">
        <a:spcBef>
          <a:spcPct val="20000"/>
        </a:spcBef>
        <a:buFont typeface="Arial"/>
        <a:buChar char="•"/>
        <a:defRPr sz="12800" kern="1200">
          <a:solidFill>
            <a:schemeClr val="tx1"/>
          </a:solidFill>
          <a:latin typeface="+mn-lt"/>
          <a:ea typeface="+mn-ea"/>
          <a:cs typeface="+mn-cs"/>
        </a:defRPr>
      </a:lvl6pPr>
      <a:lvl7pPr marL="19019886" indent="-1463068" algn="l" defTabSz="2926136" rtl="0" eaLnBrk="1" latinLnBrk="0" hangingPunct="1">
        <a:spcBef>
          <a:spcPct val="20000"/>
        </a:spcBef>
        <a:buFont typeface="Arial"/>
        <a:buChar char="•"/>
        <a:defRPr sz="12800" kern="1200">
          <a:solidFill>
            <a:schemeClr val="tx1"/>
          </a:solidFill>
          <a:latin typeface="+mn-lt"/>
          <a:ea typeface="+mn-ea"/>
          <a:cs typeface="+mn-cs"/>
        </a:defRPr>
      </a:lvl7pPr>
      <a:lvl8pPr marL="21946022" indent="-1463068" algn="l" defTabSz="2926136" rtl="0" eaLnBrk="1" latinLnBrk="0" hangingPunct="1">
        <a:spcBef>
          <a:spcPct val="20000"/>
        </a:spcBef>
        <a:buFont typeface="Arial"/>
        <a:buChar char="•"/>
        <a:defRPr sz="12800" kern="1200">
          <a:solidFill>
            <a:schemeClr val="tx1"/>
          </a:solidFill>
          <a:latin typeface="+mn-lt"/>
          <a:ea typeface="+mn-ea"/>
          <a:cs typeface="+mn-cs"/>
        </a:defRPr>
      </a:lvl8pPr>
      <a:lvl9pPr marL="24872158" indent="-1463068" algn="l" defTabSz="2926136" rtl="0" eaLnBrk="1" latinLnBrk="0" hangingPunct="1">
        <a:spcBef>
          <a:spcPct val="20000"/>
        </a:spcBef>
        <a:buFont typeface="Arial"/>
        <a:buChar char="•"/>
        <a:defRPr sz="12800" kern="1200">
          <a:solidFill>
            <a:schemeClr val="tx1"/>
          </a:solidFill>
          <a:latin typeface="+mn-lt"/>
          <a:ea typeface="+mn-ea"/>
          <a:cs typeface="+mn-cs"/>
        </a:defRPr>
      </a:lvl9pPr>
    </p:bodyStyle>
    <p:otherStyle>
      <a:defPPr>
        <a:defRPr lang="en-US"/>
      </a:defPPr>
      <a:lvl1pPr marL="0" algn="l" defTabSz="2926136" rtl="0" eaLnBrk="1" latinLnBrk="0" hangingPunct="1">
        <a:defRPr sz="11466" kern="1200">
          <a:solidFill>
            <a:schemeClr val="tx1"/>
          </a:solidFill>
          <a:latin typeface="+mn-lt"/>
          <a:ea typeface="+mn-ea"/>
          <a:cs typeface="+mn-cs"/>
        </a:defRPr>
      </a:lvl1pPr>
      <a:lvl2pPr marL="2926136" algn="l" defTabSz="2926136" rtl="0" eaLnBrk="1" latinLnBrk="0" hangingPunct="1">
        <a:defRPr sz="11466" kern="1200">
          <a:solidFill>
            <a:schemeClr val="tx1"/>
          </a:solidFill>
          <a:latin typeface="+mn-lt"/>
          <a:ea typeface="+mn-ea"/>
          <a:cs typeface="+mn-cs"/>
        </a:defRPr>
      </a:lvl2pPr>
      <a:lvl3pPr marL="5852273" algn="l" defTabSz="2926136" rtl="0" eaLnBrk="1" latinLnBrk="0" hangingPunct="1">
        <a:defRPr sz="11466" kern="1200">
          <a:solidFill>
            <a:schemeClr val="tx1"/>
          </a:solidFill>
          <a:latin typeface="+mn-lt"/>
          <a:ea typeface="+mn-ea"/>
          <a:cs typeface="+mn-cs"/>
        </a:defRPr>
      </a:lvl3pPr>
      <a:lvl4pPr marL="8778409" algn="l" defTabSz="2926136" rtl="0" eaLnBrk="1" latinLnBrk="0" hangingPunct="1">
        <a:defRPr sz="11466" kern="1200">
          <a:solidFill>
            <a:schemeClr val="tx1"/>
          </a:solidFill>
          <a:latin typeface="+mn-lt"/>
          <a:ea typeface="+mn-ea"/>
          <a:cs typeface="+mn-cs"/>
        </a:defRPr>
      </a:lvl4pPr>
      <a:lvl5pPr marL="11704545" algn="l" defTabSz="2926136" rtl="0" eaLnBrk="1" latinLnBrk="0" hangingPunct="1">
        <a:defRPr sz="11466" kern="1200">
          <a:solidFill>
            <a:schemeClr val="tx1"/>
          </a:solidFill>
          <a:latin typeface="+mn-lt"/>
          <a:ea typeface="+mn-ea"/>
          <a:cs typeface="+mn-cs"/>
        </a:defRPr>
      </a:lvl5pPr>
      <a:lvl6pPr marL="14630681" algn="l" defTabSz="2926136" rtl="0" eaLnBrk="1" latinLnBrk="0" hangingPunct="1">
        <a:defRPr sz="11466" kern="1200">
          <a:solidFill>
            <a:schemeClr val="tx1"/>
          </a:solidFill>
          <a:latin typeface="+mn-lt"/>
          <a:ea typeface="+mn-ea"/>
          <a:cs typeface="+mn-cs"/>
        </a:defRPr>
      </a:lvl6pPr>
      <a:lvl7pPr marL="17556818" algn="l" defTabSz="2926136" rtl="0" eaLnBrk="1" latinLnBrk="0" hangingPunct="1">
        <a:defRPr sz="11466" kern="1200">
          <a:solidFill>
            <a:schemeClr val="tx1"/>
          </a:solidFill>
          <a:latin typeface="+mn-lt"/>
          <a:ea typeface="+mn-ea"/>
          <a:cs typeface="+mn-cs"/>
        </a:defRPr>
      </a:lvl7pPr>
      <a:lvl8pPr marL="20482954" algn="l" defTabSz="2926136" rtl="0" eaLnBrk="1" latinLnBrk="0" hangingPunct="1">
        <a:defRPr sz="11466" kern="1200">
          <a:solidFill>
            <a:schemeClr val="tx1"/>
          </a:solidFill>
          <a:latin typeface="+mn-lt"/>
          <a:ea typeface="+mn-ea"/>
          <a:cs typeface="+mn-cs"/>
        </a:defRPr>
      </a:lvl8pPr>
      <a:lvl9pPr marL="23409090" algn="l" defTabSz="2926136" rtl="0" eaLnBrk="1" latinLnBrk="0" hangingPunct="1">
        <a:defRPr sz="1146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idaks/openrefine-provenance" TargetMode="External"/><Relationship Id="rId3" Type="http://schemas.openxmlformats.org/officeDocument/2006/relationships/image" Target="../media/image1.tiff"/><Relationship Id="rId7" Type="http://schemas.openxmlformats.org/officeDocument/2006/relationships/hyperlink" Target="https://github.com/opencultureconsulting/openrefine-client/"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openrefine.org/" TargetMode="Externa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hyperlink" Target="https://github.com/idaks/openrefine-reproducibil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sp>
        <p:nvSpPr>
          <p:cNvPr id="14339" name="Rectangle 5"/>
          <p:cNvSpPr>
            <a:spLocks noChangeArrowheads="1"/>
          </p:cNvSpPr>
          <p:nvPr/>
        </p:nvSpPr>
        <p:spPr bwMode="auto">
          <a:xfrm>
            <a:off x="-19539" y="2769391"/>
            <a:ext cx="32957477" cy="143594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lIns="121658" tIns="60818" rIns="121658" bIns="60818">
            <a:spAutoFit/>
          </a:bodyPr>
          <a:lstStyle/>
          <a:p>
            <a:pPr algn="ctr">
              <a:spcBef>
                <a:spcPct val="50000"/>
              </a:spcBef>
            </a:pPr>
            <a:r>
              <a:rPr lang="en-US" sz="4800" b="1" dirty="0"/>
              <a:t>Timothy McPhillips, Lan Li, Nikolaus Parulian, and Bertram Ludäscher</a:t>
            </a:r>
            <a:br>
              <a:rPr lang="en-US" sz="3733" b="1" dirty="0"/>
            </a:br>
            <a:r>
              <a:rPr lang="en-US" sz="3733" dirty="0"/>
              <a:t>School of Information Science, University of Illinois at Urbana-Champaign</a:t>
            </a:r>
          </a:p>
        </p:txBody>
      </p:sp>
      <p:sp>
        <p:nvSpPr>
          <p:cNvPr id="14340" name="TextBox 93"/>
          <p:cNvSpPr txBox="1">
            <a:spLocks noChangeArrowheads="1"/>
          </p:cNvSpPr>
          <p:nvPr/>
        </p:nvSpPr>
        <p:spPr bwMode="auto">
          <a:xfrm>
            <a:off x="-4550778" y="377644"/>
            <a:ext cx="41851180" cy="2308324"/>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eaLnBrk="0" hangingPunct="0">
              <a:defRPr sz="8600">
                <a:solidFill>
                  <a:schemeClr val="tx1"/>
                </a:solidFill>
                <a:latin typeface="Arial" charset="0"/>
                <a:ea typeface="ＭＳ Ｐゴシック" pitchFamily="-65" charset="-128"/>
              </a:defRPr>
            </a:lvl1pPr>
            <a:lvl2pPr marL="37931725" indent="-37474525" eaLnBrk="0" hangingPunct="0">
              <a:defRPr sz="8600">
                <a:solidFill>
                  <a:schemeClr val="tx1"/>
                </a:solidFill>
                <a:latin typeface="Arial" charset="0"/>
                <a:ea typeface="ＭＳ Ｐゴシック" pitchFamily="-65" charset="-128"/>
              </a:defRPr>
            </a:lvl2pPr>
            <a:lvl3pPr eaLnBrk="0" hangingPunct="0">
              <a:defRPr sz="8600">
                <a:solidFill>
                  <a:schemeClr val="tx1"/>
                </a:solidFill>
                <a:latin typeface="Arial" charset="0"/>
                <a:ea typeface="ＭＳ Ｐゴシック" pitchFamily="-65" charset="-128"/>
              </a:defRPr>
            </a:lvl3pPr>
            <a:lvl4pPr eaLnBrk="0" hangingPunct="0">
              <a:defRPr sz="8600">
                <a:solidFill>
                  <a:schemeClr val="tx1"/>
                </a:solidFill>
                <a:latin typeface="Arial" charset="0"/>
                <a:ea typeface="ＭＳ Ｐゴシック" pitchFamily="-65" charset="-128"/>
              </a:defRPr>
            </a:lvl4pPr>
            <a:lvl5pPr eaLnBrk="0" hangingPunct="0">
              <a:defRPr sz="8600">
                <a:solidFill>
                  <a:schemeClr val="tx1"/>
                </a:solidFill>
                <a:latin typeface="Arial" charset="0"/>
                <a:ea typeface="ＭＳ Ｐゴシック" pitchFamily="-65" charset="-128"/>
              </a:defRPr>
            </a:lvl5pPr>
            <a:lvl6pPr marL="457200" eaLnBrk="0" fontAlgn="base" hangingPunct="0">
              <a:spcBef>
                <a:spcPct val="0"/>
              </a:spcBef>
              <a:spcAft>
                <a:spcPct val="0"/>
              </a:spcAft>
              <a:defRPr sz="8600">
                <a:solidFill>
                  <a:schemeClr val="tx1"/>
                </a:solidFill>
                <a:latin typeface="Arial" charset="0"/>
                <a:ea typeface="ＭＳ Ｐゴシック" pitchFamily="-65" charset="-128"/>
              </a:defRPr>
            </a:lvl6pPr>
            <a:lvl7pPr marL="914400" eaLnBrk="0" fontAlgn="base" hangingPunct="0">
              <a:spcBef>
                <a:spcPct val="0"/>
              </a:spcBef>
              <a:spcAft>
                <a:spcPct val="0"/>
              </a:spcAft>
              <a:defRPr sz="8600">
                <a:solidFill>
                  <a:schemeClr val="tx1"/>
                </a:solidFill>
                <a:latin typeface="Arial" charset="0"/>
                <a:ea typeface="ＭＳ Ｐゴシック" pitchFamily="-65" charset="-128"/>
              </a:defRPr>
            </a:lvl7pPr>
            <a:lvl8pPr marL="1371600" eaLnBrk="0" fontAlgn="base" hangingPunct="0">
              <a:spcBef>
                <a:spcPct val="0"/>
              </a:spcBef>
              <a:spcAft>
                <a:spcPct val="0"/>
              </a:spcAft>
              <a:defRPr sz="8600">
                <a:solidFill>
                  <a:schemeClr val="tx1"/>
                </a:solidFill>
                <a:latin typeface="Arial" charset="0"/>
                <a:ea typeface="ＭＳ Ｐゴシック" pitchFamily="-65" charset="-128"/>
              </a:defRPr>
            </a:lvl8pPr>
            <a:lvl9pPr marL="1828800" eaLnBrk="0" fontAlgn="base" hangingPunct="0">
              <a:spcBef>
                <a:spcPct val="0"/>
              </a:spcBef>
              <a:spcAft>
                <a:spcPct val="0"/>
              </a:spcAft>
              <a:defRPr sz="8600">
                <a:solidFill>
                  <a:schemeClr val="tx1"/>
                </a:solidFill>
                <a:latin typeface="Arial" charset="0"/>
                <a:ea typeface="ＭＳ Ｐゴシック" pitchFamily="-65" charset="-128"/>
              </a:defRPr>
            </a:lvl9pPr>
          </a:lstStyle>
          <a:p>
            <a:pPr algn="ctr" eaLnBrk="1" hangingPunct="1"/>
            <a:r>
              <a:rPr lang="en-US" altLang="zh-CN" sz="7200" dirty="0">
                <a:solidFill>
                  <a:srgbClr val="052754"/>
                </a:solidFill>
                <a:latin typeface="Arial Black" pitchFamily="-65" charset="0"/>
              </a:rPr>
              <a:t>Modeling Provenance and Understanding Reproducibility</a:t>
            </a:r>
          </a:p>
          <a:p>
            <a:pPr algn="ctr" eaLnBrk="1" hangingPunct="1"/>
            <a:r>
              <a:rPr lang="en-US" altLang="zh-CN" sz="7200" dirty="0">
                <a:solidFill>
                  <a:srgbClr val="052754"/>
                </a:solidFill>
                <a:latin typeface="Arial Black" pitchFamily="-65" charset="0"/>
              </a:rPr>
              <a:t>for </a:t>
            </a:r>
            <a:r>
              <a:rPr lang="en-US" altLang="zh-CN" sz="7200" dirty="0" err="1">
                <a:solidFill>
                  <a:srgbClr val="052754"/>
                </a:solidFill>
                <a:latin typeface="Arial Black" pitchFamily="-65" charset="0"/>
              </a:rPr>
              <a:t>OpenRefine</a:t>
            </a:r>
            <a:r>
              <a:rPr lang="en-US" altLang="zh-CN" sz="7200" dirty="0">
                <a:solidFill>
                  <a:srgbClr val="052754"/>
                </a:solidFill>
                <a:latin typeface="Arial Black" pitchFamily="-65" charset="0"/>
              </a:rPr>
              <a:t> Data Cleaning Workflows</a:t>
            </a:r>
            <a:endParaRPr lang="en-US" sz="7200" dirty="0">
              <a:solidFill>
                <a:srgbClr val="052754"/>
              </a:solidFill>
              <a:latin typeface="Arial Black" pitchFamily="-65" charset="0"/>
            </a:endParaRPr>
          </a:p>
        </p:txBody>
      </p:sp>
      <p:sp>
        <p:nvSpPr>
          <p:cNvPr id="14344" name="Rectangle 29"/>
          <p:cNvSpPr>
            <a:spLocks noChangeArrowheads="1"/>
          </p:cNvSpPr>
          <p:nvPr/>
        </p:nvSpPr>
        <p:spPr bwMode="auto">
          <a:xfrm>
            <a:off x="276912" y="4640349"/>
            <a:ext cx="8506603" cy="16695651"/>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GB" sz="4400" b="1" dirty="0">
                <a:solidFill>
                  <a:srgbClr val="CC3300"/>
                </a:solidFill>
              </a:rPr>
              <a:t>Introduction</a:t>
            </a:r>
          </a:p>
          <a:p>
            <a:pPr>
              <a:spcBef>
                <a:spcPct val="50000"/>
              </a:spcBef>
            </a:pPr>
            <a:r>
              <a:rPr lang="en-US" altLang="zh-CN" sz="3000" dirty="0"/>
              <a:t>Revealing the steps taken to clean a data set is critical to making any research using the data transparent and reproducible. </a:t>
            </a:r>
            <a:r>
              <a:rPr lang="en-US" altLang="zh-CN" sz="3000" dirty="0" err="1"/>
              <a:t>OpenRefine</a:t>
            </a:r>
            <a:r>
              <a:rPr lang="en-US" altLang="zh-CN" sz="2800" baseline="30000" dirty="0"/>
              <a:t> </a:t>
            </a:r>
            <a:r>
              <a:rPr lang="en-US" altLang="zh-CN" sz="2800" dirty="0"/>
              <a:t>[1] </a:t>
            </a:r>
            <a:r>
              <a:rPr lang="en-US" altLang="zh-CN" sz="3000" dirty="0"/>
              <a:t>is</a:t>
            </a:r>
            <a:r>
              <a:rPr lang="zh-CN" altLang="en-US" sz="3000" dirty="0"/>
              <a:t> </a:t>
            </a:r>
            <a:r>
              <a:rPr lang="en-US" altLang="zh-CN" sz="3000" dirty="0"/>
              <a:t>a</a:t>
            </a:r>
            <a:r>
              <a:rPr lang="zh-CN" altLang="en-US" sz="3000" dirty="0"/>
              <a:t> </a:t>
            </a:r>
            <a:r>
              <a:rPr lang="en-US" altLang="zh-CN" sz="3000" dirty="0"/>
              <a:t>popular</a:t>
            </a:r>
            <a:r>
              <a:rPr lang="zh-CN" altLang="en-US" sz="3000" dirty="0"/>
              <a:t> </a:t>
            </a:r>
            <a:r>
              <a:rPr lang="en-US" altLang="zh-CN" sz="3000" dirty="0"/>
              <a:t>tool</a:t>
            </a:r>
            <a:r>
              <a:rPr lang="zh-CN" altLang="en-US" sz="3000" dirty="0"/>
              <a:t> </a:t>
            </a:r>
            <a:r>
              <a:rPr lang="en-US" altLang="zh-CN" sz="3000" dirty="0"/>
              <a:t>for</a:t>
            </a:r>
            <a:r>
              <a:rPr lang="zh-CN" altLang="en-US" sz="3000" dirty="0"/>
              <a:t> </a:t>
            </a:r>
            <a:r>
              <a:rPr lang="en-US" altLang="zh-CN" sz="3000" dirty="0"/>
              <a:t>exploring,</a:t>
            </a:r>
            <a:r>
              <a:rPr lang="zh-CN" altLang="en-US" sz="3000" dirty="0"/>
              <a:t> </a:t>
            </a:r>
            <a:r>
              <a:rPr lang="en-US" altLang="zh-CN" sz="3000" dirty="0"/>
              <a:t>profiling,</a:t>
            </a:r>
            <a:r>
              <a:rPr lang="zh-CN" altLang="en-US" sz="3000" dirty="0"/>
              <a:t> </a:t>
            </a:r>
            <a:r>
              <a:rPr lang="en-US" altLang="zh-CN" sz="3000" dirty="0"/>
              <a:t>and</a:t>
            </a:r>
            <a:r>
              <a:rPr lang="zh-CN" altLang="en-US" sz="3000" dirty="0"/>
              <a:t> </a:t>
            </a:r>
            <a:r>
              <a:rPr lang="en-US" altLang="zh-CN" sz="3000" dirty="0"/>
              <a:t>cleaning</a:t>
            </a:r>
            <a:r>
              <a:rPr lang="zh-CN" altLang="en-US" sz="3000" dirty="0"/>
              <a:t> </a:t>
            </a:r>
            <a:r>
              <a:rPr lang="en-US" altLang="zh-CN" sz="3000" dirty="0"/>
              <a:t>datasets</a:t>
            </a:r>
            <a:r>
              <a:rPr lang="zh-CN" altLang="en-US" sz="3000" dirty="0"/>
              <a:t> </a:t>
            </a:r>
            <a:r>
              <a:rPr lang="en-US" altLang="zh-CN" sz="3000" dirty="0"/>
              <a:t>using</a:t>
            </a:r>
            <a:r>
              <a:rPr lang="zh-CN" altLang="en-US" sz="3000" dirty="0"/>
              <a:t> </a:t>
            </a:r>
            <a:r>
              <a:rPr lang="en-US" altLang="zh-CN" sz="3000" dirty="0"/>
              <a:t>a spreadsheet-like</a:t>
            </a:r>
            <a:r>
              <a:rPr lang="zh-CN" altLang="en-US" sz="3000" dirty="0"/>
              <a:t> </a:t>
            </a:r>
            <a:r>
              <a:rPr lang="en-US" altLang="zh-CN" sz="3000" dirty="0"/>
              <a:t>interface. Here we report early results from an investigation into how the records captured by </a:t>
            </a:r>
            <a:r>
              <a:rPr lang="en-US" altLang="zh-CN" sz="3000" dirty="0" err="1"/>
              <a:t>OpenRefine</a:t>
            </a:r>
            <a:r>
              <a:rPr lang="en-US" altLang="zh-CN" sz="3000" dirty="0"/>
              <a:t> can:</a:t>
            </a:r>
          </a:p>
          <a:p>
            <a:pPr marL="633078" indent="-633078">
              <a:spcBef>
                <a:spcPct val="50000"/>
              </a:spcBef>
              <a:buAutoNum type="arabicPeriod"/>
            </a:pPr>
            <a:r>
              <a:rPr lang="en-US" altLang="zh-CN" sz="3000" dirty="0"/>
              <a:t>Facilitate reproduction of complete, real-world data cleaning workflows.</a:t>
            </a:r>
          </a:p>
          <a:p>
            <a:pPr marL="633078" indent="-633078">
              <a:spcBef>
                <a:spcPct val="50000"/>
              </a:spcBef>
              <a:buAutoNum type="arabicPeriod"/>
            </a:pPr>
            <a:r>
              <a:rPr lang="en-US" altLang="zh-CN" sz="3000" dirty="0"/>
              <a:t>Support queries and visualizations of the provenance of cleaned data sets for review.</a:t>
            </a:r>
          </a:p>
          <a:p>
            <a:pPr>
              <a:spcBef>
                <a:spcPct val="50000"/>
              </a:spcBef>
            </a:pPr>
            <a:endParaRPr lang="en-US" sz="3200" b="1" dirty="0">
              <a:solidFill>
                <a:srgbClr val="CC3300"/>
              </a:solidFill>
            </a:endParaRPr>
          </a:p>
          <a:p>
            <a:r>
              <a:rPr lang="en-US" sz="3200" b="1" dirty="0"/>
              <a:t> </a:t>
            </a:r>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endParaRPr lang="en-US" sz="3200" b="1" dirty="0"/>
          </a:p>
          <a:p>
            <a:pPr>
              <a:spcBef>
                <a:spcPct val="50000"/>
              </a:spcBef>
            </a:pPr>
            <a:r>
              <a:rPr lang="en-US" altLang="zh-CN" sz="2800" b="1" dirty="0"/>
              <a:t>Fig 1.</a:t>
            </a:r>
            <a:r>
              <a:rPr lang="zh-CN" altLang="en-US" sz="2800" i="1" dirty="0"/>
              <a:t> </a:t>
            </a:r>
            <a:r>
              <a:rPr lang="en-US" altLang="zh-CN" sz="2800" i="1" dirty="0" err="1"/>
              <a:t>OpenRefine</a:t>
            </a:r>
            <a:r>
              <a:rPr lang="en-US" altLang="zh-CN" sz="2800" i="1" dirty="0"/>
              <a:t> stores records of operations carried out by a researcher in the process of transforming input</a:t>
            </a:r>
            <a:r>
              <a:rPr lang="zh-CN" altLang="en-US" sz="2800" i="1" dirty="0"/>
              <a:t> </a:t>
            </a:r>
            <a:r>
              <a:rPr lang="en-US" altLang="zh-CN" sz="2800" i="1" dirty="0"/>
              <a:t>dataset</a:t>
            </a:r>
            <a:r>
              <a:rPr lang="zh-CN" altLang="en-US" sz="2800" i="1" dirty="0"/>
              <a:t> </a:t>
            </a:r>
            <a:r>
              <a:rPr lang="en-US" altLang="zh-CN" sz="2800" i="1" dirty="0"/>
              <a:t>D</a:t>
            </a:r>
            <a:r>
              <a:rPr lang="zh-CN" altLang="en-US" sz="2800" i="1" dirty="0"/>
              <a:t> </a:t>
            </a:r>
            <a:r>
              <a:rPr lang="en-US" altLang="zh-CN" sz="2800" i="1" dirty="0"/>
              <a:t>to yield cleaned data set</a:t>
            </a:r>
            <a:r>
              <a:rPr lang="zh-CN" altLang="en-US" sz="2800" i="1" dirty="0"/>
              <a:t> </a:t>
            </a:r>
            <a:r>
              <a:rPr lang="en-US" altLang="zh-CN" sz="2800" i="1" dirty="0"/>
              <a:t>D’. It exposes these records as a browsable</a:t>
            </a:r>
            <a:r>
              <a:rPr lang="zh-CN" altLang="en-US" sz="2800" i="1" dirty="0"/>
              <a:t> </a:t>
            </a:r>
            <a:r>
              <a:rPr lang="en-US" altLang="zh-CN" sz="2800" dirty="0"/>
              <a:t>operation history </a:t>
            </a:r>
            <a:r>
              <a:rPr lang="en-US" altLang="zh-CN" sz="2800" i="1" dirty="0"/>
              <a:t>that serves as the interface to its </a:t>
            </a:r>
            <a:r>
              <a:rPr lang="en-US" altLang="zh-CN" sz="2800" dirty="0"/>
              <a:t>undo/redo feature</a:t>
            </a:r>
            <a:r>
              <a:rPr lang="en-US" altLang="zh-CN" sz="2800" i="1" dirty="0"/>
              <a:t>; and as exportable </a:t>
            </a:r>
            <a:r>
              <a:rPr lang="en-US" altLang="zh-CN" sz="2800" dirty="0"/>
              <a:t>recipes </a:t>
            </a:r>
            <a:r>
              <a:rPr lang="en-US" altLang="zh-CN" sz="2800" i="1" dirty="0"/>
              <a:t>that can be reused to clean other data sets.</a:t>
            </a:r>
          </a:p>
        </p:txBody>
      </p:sp>
      <p:sp>
        <p:nvSpPr>
          <p:cNvPr id="31" name="Rectangle 30"/>
          <p:cNvSpPr>
            <a:spLocks noChangeArrowheads="1"/>
          </p:cNvSpPr>
          <p:nvPr/>
        </p:nvSpPr>
        <p:spPr bwMode="auto">
          <a:xfrm>
            <a:off x="23169512" y="4572000"/>
            <a:ext cx="9525000" cy="20955000"/>
          </a:xfrm>
          <a:prstGeom prst="rect">
            <a:avLst/>
          </a:prstGeom>
          <a:solidFill>
            <a:schemeClr val="bg1"/>
          </a:solidFill>
          <a:ln w="9525">
            <a:noFill/>
            <a:miter lim="800000"/>
            <a:headEnd/>
            <a:tailEnd/>
          </a:ln>
          <a:scene3d>
            <a:camera prst="orthographicFront"/>
            <a:lightRig rig="threePt" dir="t"/>
          </a:scene3d>
          <a:sp3d>
            <a:bevelT/>
          </a:sp3d>
        </p:spPr>
        <p:txBody>
          <a:bodyPr lIns="480000" tIns="480000" rIns="480000" bIns="480000"/>
          <a:lstStyle/>
          <a:p>
            <a:pPr>
              <a:spcBef>
                <a:spcPct val="50000"/>
              </a:spcBef>
            </a:pPr>
            <a:r>
              <a:rPr lang="en-US" altLang="zh-CN" sz="4400" b="1" dirty="0">
                <a:solidFill>
                  <a:srgbClr val="CC3300"/>
                </a:solidFill>
              </a:rPr>
              <a:t>Strategies</a:t>
            </a:r>
            <a:endParaRPr lang="en-GB" sz="4400" b="1" dirty="0">
              <a:solidFill>
                <a:srgbClr val="CC3300"/>
              </a:solidFill>
            </a:endParaRPr>
          </a:p>
          <a:p>
            <a:pPr>
              <a:spcBef>
                <a:spcPct val="50000"/>
              </a:spcBef>
            </a:pPr>
            <a:r>
              <a:rPr lang="en-US" altLang="zh-CN" sz="3000" b="1" dirty="0">
                <a:solidFill>
                  <a:srgbClr val="CC3200"/>
                </a:solidFill>
              </a:rPr>
              <a:t>Extract, transform, load. </a:t>
            </a:r>
            <a:r>
              <a:rPr lang="en-US" sz="3000" dirty="0"/>
              <a:t>We extract the data cleaning records captured by </a:t>
            </a:r>
            <a:r>
              <a:rPr lang="en-US" sz="3000" dirty="0" err="1"/>
              <a:t>OpenRefine</a:t>
            </a:r>
            <a:r>
              <a:rPr lang="en-US" sz="3000" dirty="0"/>
              <a:t> and store them using a relational schema more amenable to query and visualization.</a:t>
            </a:r>
            <a:endParaRPr lang="en-US" sz="3000" b="1" dirty="0"/>
          </a:p>
          <a:p>
            <a:pPr>
              <a:spcBef>
                <a:spcPct val="50000"/>
              </a:spcBef>
            </a:pPr>
            <a:r>
              <a:rPr lang="en-US" sz="3000" b="1" dirty="0">
                <a:solidFill>
                  <a:srgbClr val="CC3200"/>
                </a:solidFill>
              </a:rPr>
              <a:t>Objects with identities.  </a:t>
            </a:r>
            <a:r>
              <a:rPr lang="en-US" sz="3000" dirty="0"/>
              <a:t>Queries useful to researchers are posed and interpreted in light of the meanings of columns, rows, cells, and values in a data set. We support such meaningful queries by assigning to these objects identifiers that persist as they are rearranged, renamed, reformatted, copied, transformed, corrected, and edited. And we associate each update of an object with the state at which the change was introduced.</a:t>
            </a:r>
          </a:p>
          <a:p>
            <a:pPr>
              <a:spcBef>
                <a:spcPct val="50000"/>
              </a:spcBef>
            </a:pPr>
            <a:r>
              <a:rPr lang="en-US" sz="3000" b="1" dirty="0">
                <a:solidFill>
                  <a:srgbClr val="CC3200"/>
                </a:solidFill>
              </a:rPr>
              <a:t>Views of data set states. </a:t>
            </a:r>
            <a:r>
              <a:rPr lang="en-US" sz="3000" dirty="0" err="1"/>
              <a:t>OpenRefine</a:t>
            </a:r>
            <a:r>
              <a:rPr lang="en-US" sz="3000" dirty="0"/>
              <a:t> natively provides access to past data set states only by undoing all changes made subsequent to the state of interest. Our schema supports views and queries over multiple past states concurrently—without storing a complete snapshot of the data set at each state.</a:t>
            </a:r>
          </a:p>
          <a:p>
            <a:pPr>
              <a:spcBef>
                <a:spcPct val="50000"/>
              </a:spcBef>
            </a:pPr>
            <a:r>
              <a:rPr lang="en-US" sz="3000" b="1" dirty="0">
                <a:solidFill>
                  <a:srgbClr val="CC3200"/>
                </a:solidFill>
              </a:rPr>
              <a:t>Separate concerns.  </a:t>
            </a:r>
            <a:r>
              <a:rPr lang="en-US" sz="3000" dirty="0"/>
              <a:t>The schema we use to represent the data-cleaning history of a data set is independent of the columns, rows, and values comprising the data set. A researcher neither needs to understand the schema representing the history, nor take into account the queries of interest to them prior to cleaning a data set.</a:t>
            </a:r>
            <a:endParaRPr lang="en-US" sz="3000" b="1" dirty="0">
              <a:solidFill>
                <a:srgbClr val="CC3200"/>
              </a:solidFill>
            </a:endParaRPr>
          </a:p>
          <a:p>
            <a:pPr>
              <a:spcBef>
                <a:spcPct val="50000"/>
              </a:spcBef>
            </a:pPr>
            <a:r>
              <a:rPr lang="en-US" sz="3000" b="1" dirty="0">
                <a:solidFill>
                  <a:srgbClr val="CC3200"/>
                </a:solidFill>
              </a:rPr>
              <a:t>Logic programming.  </a:t>
            </a:r>
            <a:r>
              <a:rPr lang="en-US" sz="3000" dirty="0"/>
              <a:t>We support rapid experimentation and prototyping by representing data cleaning histories in formats easily queried using logic programming languages such as </a:t>
            </a:r>
            <a:r>
              <a:rPr lang="en-US" sz="3000" dirty="0" err="1"/>
              <a:t>Datalog</a:t>
            </a:r>
            <a:r>
              <a:rPr lang="en-US" sz="3000" dirty="0"/>
              <a:t> and Prolog.  </a:t>
            </a:r>
          </a:p>
          <a:p>
            <a:pPr>
              <a:spcBef>
                <a:spcPct val="50000"/>
              </a:spcBef>
            </a:pPr>
            <a:r>
              <a:rPr lang="en-US" sz="3000" b="1" dirty="0">
                <a:solidFill>
                  <a:srgbClr val="CC3200"/>
                </a:solidFill>
              </a:rPr>
              <a:t>Reproducible reproducibility research.  </a:t>
            </a:r>
            <a:r>
              <a:rPr lang="en-US" sz="3000" dirty="0"/>
              <a:t>Research into provenance and reproducibility should be held to the highest standards of reproducibility and transparency. To this end we employ reproducible computing environments, and we aim to make it easy for other researchers easily to repeat our observations and to evaluate our claims.</a:t>
            </a:r>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a:p>
            <a:pPr marL="508010" indent="-508010"/>
            <a:endParaRPr lang="en-US" sz="3939" dirty="0"/>
          </a:p>
        </p:txBody>
      </p:sp>
      <p:sp>
        <p:nvSpPr>
          <p:cNvPr id="14360" name="Rectangle 35"/>
          <p:cNvSpPr>
            <a:spLocks noChangeArrowheads="1"/>
          </p:cNvSpPr>
          <p:nvPr/>
        </p:nvSpPr>
        <p:spPr bwMode="auto">
          <a:xfrm>
            <a:off x="23164801" y="42035340"/>
            <a:ext cx="9529712" cy="1627260"/>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endParaRPr lang="en-US" sz="3733"/>
          </a:p>
        </p:txBody>
      </p:sp>
      <p:pic>
        <p:nvPicPr>
          <p:cNvPr id="28" name="Picture 27" descr="Illinois-Wordmark-Horizontal-2color-OrangeBlue[BlueText]-CMYK.tif"/>
          <p:cNvPicPr>
            <a:picLocks noChangeAspect="1"/>
          </p:cNvPicPr>
          <p:nvPr/>
        </p:nvPicPr>
        <p:blipFill>
          <a:blip r:embed="rId3"/>
          <a:stretch>
            <a:fillRect/>
          </a:stretch>
        </p:blipFill>
        <p:spPr>
          <a:xfrm>
            <a:off x="25684112" y="42308978"/>
            <a:ext cx="6038539" cy="1033836"/>
          </a:xfrm>
          <a:prstGeom prst="rect">
            <a:avLst/>
          </a:prstGeom>
        </p:spPr>
      </p:pic>
      <p:pic>
        <p:nvPicPr>
          <p:cNvPr id="52" name="Picture 51">
            <a:extLst>
              <a:ext uri="{FF2B5EF4-FFF2-40B4-BE49-F238E27FC236}">
                <a16:creationId xmlns:a16="http://schemas.microsoft.com/office/drawing/2014/main" id="{6DBF1891-0EA2-C446-89F4-2AA34075DBC6}"/>
              </a:ext>
            </a:extLst>
          </p:cNvPr>
          <p:cNvPicPr>
            <a:picLocks noChangeAspect="1"/>
          </p:cNvPicPr>
          <p:nvPr/>
        </p:nvPicPr>
        <p:blipFill>
          <a:blip r:embed="rId4"/>
          <a:stretch>
            <a:fillRect/>
          </a:stretch>
        </p:blipFill>
        <p:spPr>
          <a:xfrm>
            <a:off x="1066800" y="12257490"/>
            <a:ext cx="6498409" cy="5268510"/>
          </a:xfrm>
          <a:prstGeom prst="rect">
            <a:avLst/>
          </a:prstGeom>
        </p:spPr>
      </p:pic>
      <p:sp>
        <p:nvSpPr>
          <p:cNvPr id="53" name="Rectangle 33">
            <a:extLst>
              <a:ext uri="{FF2B5EF4-FFF2-40B4-BE49-F238E27FC236}">
                <a16:creationId xmlns:a16="http://schemas.microsoft.com/office/drawing/2014/main" id="{57C80CEA-5FF6-A64A-BB4A-8F450EE02835}"/>
              </a:ext>
            </a:extLst>
          </p:cNvPr>
          <p:cNvSpPr>
            <a:spLocks noChangeArrowheads="1"/>
          </p:cNvSpPr>
          <p:nvPr/>
        </p:nvSpPr>
        <p:spPr bwMode="auto">
          <a:xfrm>
            <a:off x="228600" y="21502796"/>
            <a:ext cx="8585560" cy="12528408"/>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Goals &amp; Desiderata</a:t>
            </a:r>
          </a:p>
          <a:p>
            <a:pPr>
              <a:spcBef>
                <a:spcPct val="50000"/>
              </a:spcBef>
            </a:pPr>
            <a:r>
              <a:rPr lang="en-US" altLang="zh-CN" sz="3000" b="1" dirty="0">
                <a:solidFill>
                  <a:srgbClr val="CC3200"/>
                </a:solidFill>
              </a:rPr>
              <a:t>Modeling.  </a:t>
            </a:r>
            <a:r>
              <a:rPr lang="en-US" altLang="zh-CN" sz="3000" dirty="0" err="1"/>
              <a:t>OpenRefine</a:t>
            </a:r>
            <a:r>
              <a:rPr lang="en-US" altLang="zh-CN" sz="3000" dirty="0"/>
              <a:t> has its own idiosyncratic terminology for describing the records it keeps and the capabilities it provides using them. We are mapping the </a:t>
            </a:r>
            <a:r>
              <a:rPr lang="en-US" altLang="zh-CN" sz="3000" dirty="0" err="1"/>
              <a:t>OpenRefine</a:t>
            </a:r>
            <a:r>
              <a:rPr lang="en-US" altLang="zh-CN" sz="3000" dirty="0"/>
              <a:t> concepts of data, operations, and recipes to those of the reproducible research and provenance communities.</a:t>
            </a:r>
          </a:p>
          <a:p>
            <a:pPr>
              <a:spcBef>
                <a:spcPct val="50000"/>
              </a:spcBef>
            </a:pPr>
            <a:r>
              <a:rPr lang="en-US" altLang="zh-CN" sz="3000" b="1" dirty="0">
                <a:solidFill>
                  <a:srgbClr val="CC3200"/>
                </a:solidFill>
              </a:rPr>
              <a:t>Reproducibility.</a:t>
            </a:r>
            <a:r>
              <a:rPr lang="zh-CN" altLang="en-US" sz="3000" dirty="0"/>
              <a:t>  </a:t>
            </a:r>
            <a:r>
              <a:rPr lang="en-US" altLang="zh-CN" sz="3000" dirty="0"/>
              <a:t>Recipes exported from </a:t>
            </a:r>
            <a:r>
              <a:rPr lang="en-US" altLang="zh-CN" sz="3000" dirty="0" err="1"/>
              <a:t>OpenRefine</a:t>
            </a:r>
            <a:r>
              <a:rPr lang="en-US" altLang="zh-CN" sz="3000" dirty="0"/>
              <a:t> include neither the initial data import step, nor any edits made manually to individual cells. We are providing means to use the records kept by </a:t>
            </a:r>
            <a:r>
              <a:rPr lang="en-US" altLang="zh-CN" sz="3000" dirty="0" err="1"/>
              <a:t>OpenRefine</a:t>
            </a:r>
            <a:r>
              <a:rPr lang="en-US" altLang="zh-CN" sz="3000" dirty="0"/>
              <a:t> to facilitate end-to-end reproducibility of data cleaning workflows.</a:t>
            </a:r>
            <a:endParaRPr lang="en-AU" altLang="zh-CN" sz="3000" dirty="0"/>
          </a:p>
          <a:p>
            <a:pPr>
              <a:spcBef>
                <a:spcPct val="50000"/>
              </a:spcBef>
            </a:pPr>
            <a:r>
              <a:rPr lang="en-US" altLang="zh-CN" sz="3000" b="1" dirty="0">
                <a:solidFill>
                  <a:srgbClr val="CC3200"/>
                </a:solidFill>
              </a:rPr>
              <a:t>Transparency.  </a:t>
            </a:r>
            <a:r>
              <a:rPr lang="en-US" altLang="zh-CN" sz="3000" dirty="0"/>
              <a:t>Displaying lists of operations and the ability to revisit past states one at a time provide limited means for interrogating how data was cleaned. We aim to make data cleaning workflows and their products easy to query — prospectively and retrospectively — to answer any questions researchers may have about the provenance of cleaned data sets.</a:t>
            </a:r>
          </a:p>
        </p:txBody>
      </p:sp>
      <p:pic>
        <p:nvPicPr>
          <p:cNvPr id="1026" name="Picture 2" descr="https://lh5.googleusercontent.com/ZRc131C-7e4uQC1WCyLt1fpCp8xx5Mcq-6AaXpdhVmtSMhpdQoqqfEJwR0WbHSFXjpmJX6vJOr4esPs7D2ojqqCCtx8osi8IE-A6fSZcMk9FfXAFbnnu8IQA7X0iU4_3ifVsl2_dWgY">
            <a:extLst>
              <a:ext uri="{FF2B5EF4-FFF2-40B4-BE49-F238E27FC236}">
                <a16:creationId xmlns:a16="http://schemas.microsoft.com/office/drawing/2014/main" id="{7887B860-DE30-D14D-9656-C0AA0FBC8C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06187" y="42130800"/>
            <a:ext cx="1383241" cy="139019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34">
            <a:extLst>
              <a:ext uri="{FF2B5EF4-FFF2-40B4-BE49-F238E27FC236}">
                <a16:creationId xmlns:a16="http://schemas.microsoft.com/office/drawing/2014/main" id="{66B3782D-FBEF-9F48-A045-31621320540A}"/>
              </a:ext>
            </a:extLst>
          </p:cNvPr>
          <p:cNvSpPr>
            <a:spLocks noChangeArrowheads="1"/>
          </p:cNvSpPr>
          <p:nvPr/>
        </p:nvSpPr>
        <p:spPr bwMode="auto">
          <a:xfrm>
            <a:off x="23169512" y="33507218"/>
            <a:ext cx="9533238" cy="8326582"/>
          </a:xfrm>
          <a:prstGeom prst="rect">
            <a:avLst/>
          </a:prstGeom>
          <a:solidFill>
            <a:schemeClr val="bg1"/>
          </a:solidFill>
          <a:ln>
            <a:no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References</a:t>
            </a:r>
            <a:endParaRPr lang="en-US" altLang="zh-CN" sz="2800" dirty="0"/>
          </a:p>
          <a:p>
            <a:pPr>
              <a:spcBef>
                <a:spcPct val="50000"/>
              </a:spcBef>
            </a:pPr>
            <a:r>
              <a:rPr lang="en-US" altLang="zh-CN" sz="2500" dirty="0"/>
              <a:t>[1]</a:t>
            </a:r>
            <a:r>
              <a:rPr lang="zh-CN" altLang="en-US" sz="2500" dirty="0"/>
              <a:t> </a:t>
            </a:r>
            <a:r>
              <a:rPr lang="en-US" altLang="zh-CN" sz="2500" dirty="0" err="1"/>
              <a:t>OpenRefine</a:t>
            </a:r>
            <a:r>
              <a:rPr lang="en-US" altLang="zh-CN" sz="2500" dirty="0"/>
              <a:t>:</a:t>
            </a:r>
            <a:r>
              <a:rPr lang="zh-CN" altLang="en-US" sz="2500" dirty="0"/>
              <a:t> </a:t>
            </a:r>
            <a:r>
              <a:rPr lang="en-US" altLang="zh-CN" sz="2500" dirty="0"/>
              <a:t>A</a:t>
            </a:r>
            <a:r>
              <a:rPr lang="zh-CN" altLang="en-US" sz="2500" dirty="0"/>
              <a:t> </a:t>
            </a:r>
            <a:r>
              <a:rPr lang="en-US" altLang="zh-CN" sz="2500" dirty="0"/>
              <a:t>free,</a:t>
            </a:r>
            <a:r>
              <a:rPr lang="zh-CN" altLang="en-US" sz="2500" dirty="0"/>
              <a:t> </a:t>
            </a:r>
            <a:r>
              <a:rPr lang="en-US" altLang="zh-CN" sz="2500" dirty="0"/>
              <a:t>open</a:t>
            </a:r>
            <a:r>
              <a:rPr lang="zh-CN" altLang="en-US" sz="2500" dirty="0"/>
              <a:t> </a:t>
            </a:r>
            <a:r>
              <a:rPr lang="en-US" altLang="zh-CN" sz="2500" dirty="0"/>
              <a:t>source,</a:t>
            </a:r>
            <a:r>
              <a:rPr lang="zh-CN" altLang="en-US" sz="2500" dirty="0"/>
              <a:t> </a:t>
            </a:r>
            <a:r>
              <a:rPr lang="en-US" altLang="zh-CN" sz="2500" dirty="0"/>
              <a:t>powerful</a:t>
            </a:r>
            <a:r>
              <a:rPr lang="zh-CN" altLang="en-US" sz="2500" dirty="0"/>
              <a:t> </a:t>
            </a:r>
            <a:r>
              <a:rPr lang="en-US" altLang="zh-CN" sz="2500" dirty="0"/>
              <a:t>tool</a:t>
            </a:r>
            <a:r>
              <a:rPr lang="zh-CN" altLang="en-US" sz="2500" dirty="0"/>
              <a:t> </a:t>
            </a:r>
            <a:r>
              <a:rPr lang="en-US" altLang="zh-CN" sz="2500" dirty="0"/>
              <a:t>for</a:t>
            </a:r>
            <a:r>
              <a:rPr lang="zh-CN" altLang="en-US" sz="2500" dirty="0"/>
              <a:t> </a:t>
            </a:r>
            <a:r>
              <a:rPr lang="en-US" altLang="zh-CN" sz="2500" dirty="0"/>
              <a:t>working</a:t>
            </a:r>
            <a:r>
              <a:rPr lang="zh-CN" altLang="en-US" sz="2500" dirty="0"/>
              <a:t> </a:t>
            </a:r>
            <a:r>
              <a:rPr lang="en-US" altLang="zh-CN" sz="2500" dirty="0"/>
              <a:t>with</a:t>
            </a:r>
            <a:r>
              <a:rPr lang="zh-CN" altLang="en-US" sz="2500" dirty="0"/>
              <a:t> </a:t>
            </a:r>
            <a:r>
              <a:rPr lang="en-US" altLang="zh-CN" sz="2500" dirty="0"/>
              <a:t>messy</a:t>
            </a:r>
            <a:r>
              <a:rPr lang="zh-CN" altLang="en-US" sz="2500" dirty="0"/>
              <a:t> </a:t>
            </a:r>
            <a:r>
              <a:rPr lang="en-US" altLang="zh-CN" sz="2500" dirty="0"/>
              <a:t>data. (2018)</a:t>
            </a:r>
            <a:r>
              <a:rPr lang="zh-CN" altLang="en-US" sz="2500" dirty="0"/>
              <a:t> </a:t>
            </a:r>
            <a:r>
              <a:rPr lang="en-US" altLang="zh-CN" sz="2500" dirty="0">
                <a:hlinkClick r:id="rId6">
                  <a:extLst>
                    <a:ext uri="{A12FA001-AC4F-418D-AE19-62706E023703}">
                      <ahyp:hlinkClr xmlns:ahyp="http://schemas.microsoft.com/office/drawing/2018/hyperlinkcolor" val="tx"/>
                    </a:ext>
                  </a:extLst>
                </a:hlinkClick>
              </a:rPr>
              <a:t>http://openrefine.org/</a:t>
            </a:r>
            <a:r>
              <a:rPr lang="en-US" altLang="zh-CN" sz="2500" dirty="0"/>
              <a:t>.</a:t>
            </a:r>
          </a:p>
          <a:p>
            <a:pPr>
              <a:spcBef>
                <a:spcPct val="50000"/>
              </a:spcBef>
            </a:pPr>
            <a:r>
              <a:rPr lang="en-US" altLang="zh-CN" sz="2500" dirty="0"/>
              <a:t>[2] Makepeace, P., </a:t>
            </a:r>
            <a:r>
              <a:rPr lang="en-US" altLang="zh-CN" sz="2500" dirty="0" err="1"/>
              <a:t>Lohmeier</a:t>
            </a:r>
            <a:r>
              <a:rPr lang="en-US" altLang="zh-CN" sz="2500" dirty="0"/>
              <a:t>, F. </a:t>
            </a:r>
            <a:r>
              <a:rPr lang="en-US" altLang="zh-CN" sz="2500" dirty="0" err="1"/>
              <a:t>OpenRefine</a:t>
            </a:r>
            <a:r>
              <a:rPr lang="en-US" altLang="zh-CN" sz="2500" dirty="0"/>
              <a:t> Python client library (2018)</a:t>
            </a:r>
            <a:r>
              <a:rPr lang="zh-CN" altLang="en-US" sz="2500" dirty="0"/>
              <a:t> </a:t>
            </a:r>
            <a:r>
              <a:rPr lang="en-US" altLang="zh-CN" sz="2500" dirty="0">
                <a:hlinkClick r:id="rId7">
                  <a:extLst>
                    <a:ext uri="{A12FA001-AC4F-418D-AE19-62706E023703}">
                      <ahyp:hlinkClr xmlns:ahyp="http://schemas.microsoft.com/office/drawing/2018/hyperlinkcolor" val="tx"/>
                    </a:ext>
                  </a:extLst>
                </a:hlinkClick>
              </a:rPr>
              <a:t>https://github.com/opencultureconsulting/openrefine-client/</a:t>
            </a:r>
            <a:r>
              <a:rPr lang="en-US" altLang="zh-CN" sz="2500" dirty="0"/>
              <a:t>.</a:t>
            </a:r>
          </a:p>
          <a:p>
            <a:pPr>
              <a:spcBef>
                <a:spcPct val="50000"/>
              </a:spcBef>
            </a:pPr>
            <a:r>
              <a:rPr lang="en-US" altLang="zh-CN" sz="2500" dirty="0"/>
              <a:t>[3] The XSB logic programming system, version 3.7 (2017).</a:t>
            </a:r>
          </a:p>
          <a:p>
            <a:pPr>
              <a:spcBef>
                <a:spcPct val="50000"/>
              </a:spcBef>
            </a:pPr>
            <a:r>
              <a:rPr lang="en-US" altLang="zh-CN" sz="2500" dirty="0"/>
              <a:t>[4] </a:t>
            </a:r>
            <a:r>
              <a:rPr lang="en-US" altLang="zh-CN" sz="2500" dirty="0" err="1"/>
              <a:t>Lausen</a:t>
            </a:r>
            <a:r>
              <a:rPr lang="en-US" altLang="zh-CN" sz="2500" dirty="0"/>
              <a:t>, Georg; Ludäscher, Bertram; May, Wolfgang. (1998) On Active Deductive Databases: The </a:t>
            </a:r>
            <a:r>
              <a:rPr lang="en-US" altLang="zh-CN" sz="2500" dirty="0" err="1"/>
              <a:t>Statelog</a:t>
            </a:r>
            <a:r>
              <a:rPr lang="en-US" altLang="zh-CN" sz="2500" dirty="0"/>
              <a:t> Approach. In: Transactions and Change in Logic Databases, Springer LNCS 1472, pp. 69–106.</a:t>
            </a:r>
          </a:p>
          <a:p>
            <a:pPr>
              <a:spcBef>
                <a:spcPct val="50000"/>
              </a:spcBef>
            </a:pPr>
            <a:r>
              <a:rPr lang="en-US" altLang="zh-CN" sz="2500" dirty="0"/>
              <a:t>[5] Hellerstein, Joseph M. (2010) The declarative imperative: experiences and conjectures in distributed logic. ACM SIGMOD Record 39.1: 5-19.</a:t>
            </a:r>
          </a:p>
          <a:p>
            <a:pPr>
              <a:spcBef>
                <a:spcPct val="50000"/>
              </a:spcBef>
            </a:pPr>
            <a:r>
              <a:rPr lang="en-US" altLang="zh-CN" sz="2500" dirty="0"/>
              <a:t>[6] </a:t>
            </a:r>
            <a:r>
              <a:rPr lang="en-US" sz="2500" dirty="0">
                <a:hlinkClick r:id="rId8">
                  <a:extLst>
                    <a:ext uri="{A12FA001-AC4F-418D-AE19-62706E023703}">
                      <ahyp:hlinkClr xmlns:ahyp="http://schemas.microsoft.com/office/drawing/2018/hyperlinkcolor" val="tx"/>
                    </a:ext>
                  </a:extLst>
                </a:hlinkClick>
              </a:rPr>
              <a:t>https://github.com/idaks/openrefine-provenance</a:t>
            </a:r>
            <a:r>
              <a:rPr lang="en-US" sz="2500" dirty="0"/>
              <a:t> (2019).</a:t>
            </a:r>
          </a:p>
          <a:p>
            <a:pPr>
              <a:spcBef>
                <a:spcPct val="50000"/>
              </a:spcBef>
            </a:pPr>
            <a:r>
              <a:rPr lang="en-US" sz="2500" dirty="0"/>
              <a:t>[7] </a:t>
            </a:r>
            <a:r>
              <a:rPr lang="en-US" sz="2500" dirty="0">
                <a:hlinkClick r:id="rId9">
                  <a:extLst>
                    <a:ext uri="{A12FA001-AC4F-418D-AE19-62706E023703}">
                      <ahyp:hlinkClr xmlns:ahyp="http://schemas.microsoft.com/office/drawing/2018/hyperlinkcolor" val="tx"/>
                    </a:ext>
                  </a:extLst>
                </a:hlinkClick>
              </a:rPr>
              <a:t>https://github.com/idaks/openrefine-reproducibility</a:t>
            </a:r>
            <a:r>
              <a:rPr lang="en-US" sz="2500" dirty="0"/>
              <a:t> (2019).</a:t>
            </a:r>
            <a:endParaRPr lang="en-US" altLang="zh-CN" sz="2800" dirty="0"/>
          </a:p>
        </p:txBody>
      </p:sp>
      <p:sp>
        <p:nvSpPr>
          <p:cNvPr id="2" name="TextBox 1"/>
          <p:cNvSpPr txBox="1"/>
          <p:nvPr/>
        </p:nvSpPr>
        <p:spPr>
          <a:xfrm>
            <a:off x="16190081" y="39557230"/>
            <a:ext cx="184731" cy="1721240"/>
          </a:xfrm>
          <a:prstGeom prst="rect">
            <a:avLst/>
          </a:prstGeom>
          <a:noFill/>
        </p:spPr>
        <p:txBody>
          <a:bodyPr wrap="none" rtlCol="0">
            <a:spAutoFit/>
          </a:bodyPr>
          <a:lstStyle/>
          <a:p>
            <a:endParaRPr lang="en-US" sz="10585" dirty="0"/>
          </a:p>
        </p:txBody>
      </p:sp>
      <p:sp>
        <p:nvSpPr>
          <p:cNvPr id="26" name="Rectangle 33">
            <a:extLst>
              <a:ext uri="{FF2B5EF4-FFF2-40B4-BE49-F238E27FC236}">
                <a16:creationId xmlns:a16="http://schemas.microsoft.com/office/drawing/2014/main" id="{AA101237-A090-4631-BFB2-A0DA1932C48A}"/>
              </a:ext>
            </a:extLst>
          </p:cNvPr>
          <p:cNvSpPr>
            <a:spLocks noChangeArrowheads="1"/>
          </p:cNvSpPr>
          <p:nvPr/>
        </p:nvSpPr>
        <p:spPr bwMode="auto">
          <a:xfrm>
            <a:off x="197955" y="34198001"/>
            <a:ext cx="8603146" cy="9497306"/>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Tools &amp; Methods</a:t>
            </a:r>
          </a:p>
          <a:p>
            <a:pPr>
              <a:spcBef>
                <a:spcPct val="50000"/>
              </a:spcBef>
            </a:pPr>
            <a:r>
              <a:rPr lang="en-US" altLang="zh-CN" sz="3000" b="1" dirty="0" err="1">
                <a:solidFill>
                  <a:srgbClr val="CC3200"/>
                </a:solidFill>
              </a:rPr>
              <a:t>OpenRefine</a:t>
            </a:r>
            <a:r>
              <a:rPr lang="en-US" altLang="zh-CN" sz="3000" b="1" dirty="0">
                <a:solidFill>
                  <a:srgbClr val="CC3200"/>
                </a:solidFill>
              </a:rPr>
              <a:t>. </a:t>
            </a:r>
            <a:r>
              <a:rPr lang="en-US" altLang="zh-CN" sz="3000" dirty="0"/>
              <a:t>We carry out our experiments on </a:t>
            </a:r>
            <a:r>
              <a:rPr lang="en-US" altLang="zh-CN" sz="3000" dirty="0" err="1"/>
              <a:t>OpenRefine</a:t>
            </a:r>
            <a:r>
              <a:rPr lang="en-US" altLang="zh-CN" sz="3000" dirty="0"/>
              <a:t> version 3.1 </a:t>
            </a:r>
            <a:r>
              <a:rPr lang="en-US" altLang="zh-CN" sz="3200" baseline="30000" dirty="0"/>
              <a:t> </a:t>
            </a:r>
            <a:r>
              <a:rPr lang="en-US" altLang="zh-CN" sz="2800" dirty="0"/>
              <a:t>[1]</a:t>
            </a:r>
            <a:r>
              <a:rPr lang="en-US" altLang="zh-CN" sz="3200" dirty="0"/>
              <a:t> </a:t>
            </a:r>
            <a:r>
              <a:rPr lang="en-US" altLang="zh-CN" sz="3000" dirty="0"/>
              <a:t>in Java 8 environments on multiple platforms. We automate interactions with </a:t>
            </a:r>
            <a:r>
              <a:rPr lang="en-US" altLang="zh-CN" sz="3000" dirty="0" err="1"/>
              <a:t>OpenRefine</a:t>
            </a:r>
            <a:r>
              <a:rPr lang="en-US" altLang="zh-CN" sz="3000" dirty="0"/>
              <a:t> via its native HTTP API by using and extending the </a:t>
            </a:r>
            <a:r>
              <a:rPr lang="en-US" altLang="zh-CN" sz="3000" dirty="0" err="1"/>
              <a:t>OpenRefine</a:t>
            </a:r>
            <a:r>
              <a:rPr lang="en-US" altLang="zh-CN" sz="3000" dirty="0"/>
              <a:t> Python Client Library </a:t>
            </a:r>
            <a:r>
              <a:rPr lang="en-US" altLang="zh-CN" sz="2800" dirty="0"/>
              <a:t>[2]</a:t>
            </a:r>
            <a:r>
              <a:rPr lang="en-US" altLang="zh-CN" sz="3200" dirty="0"/>
              <a:t>.</a:t>
            </a:r>
            <a:endParaRPr lang="en-US" altLang="zh-CN" sz="3000" dirty="0"/>
          </a:p>
          <a:p>
            <a:pPr>
              <a:spcBef>
                <a:spcPct val="50000"/>
              </a:spcBef>
            </a:pPr>
            <a:r>
              <a:rPr lang="en-US" altLang="zh-CN" sz="3000" b="1" dirty="0">
                <a:solidFill>
                  <a:srgbClr val="CC3200"/>
                </a:solidFill>
              </a:rPr>
              <a:t>Queries. </a:t>
            </a:r>
            <a:r>
              <a:rPr lang="en-US" altLang="zh-CN" sz="3000" dirty="0"/>
              <a:t>We employ XSB Prolog </a:t>
            </a:r>
            <a:r>
              <a:rPr lang="en-US" altLang="zh-CN" sz="2800" dirty="0"/>
              <a:t>[3]</a:t>
            </a:r>
            <a:r>
              <a:rPr lang="en-US" altLang="zh-CN" sz="3000" dirty="0"/>
              <a:t> for expressing and performing </a:t>
            </a:r>
            <a:r>
              <a:rPr lang="en-US" altLang="zh-CN" sz="3000" dirty="0" err="1"/>
              <a:t>Datalog</a:t>
            </a:r>
            <a:r>
              <a:rPr lang="en-US" altLang="zh-CN" sz="3000" dirty="0"/>
              <a:t>-style graph and provenance queries, and </a:t>
            </a:r>
            <a:r>
              <a:rPr lang="en-US" altLang="zh-CN" sz="3000" dirty="0" err="1"/>
              <a:t>Graphviz</a:t>
            </a:r>
            <a:r>
              <a:rPr lang="en-US" altLang="zh-CN" sz="3000" dirty="0"/>
              <a:t> for rendering visualizations of query results.</a:t>
            </a:r>
          </a:p>
          <a:p>
            <a:pPr>
              <a:spcBef>
                <a:spcPct val="50000"/>
              </a:spcBef>
            </a:pPr>
            <a:r>
              <a:rPr lang="en-US" altLang="zh-CN" sz="3000" b="1" dirty="0" err="1">
                <a:solidFill>
                  <a:srgbClr val="CC3200"/>
                </a:solidFill>
              </a:rPr>
              <a:t>Reproducibile</a:t>
            </a:r>
            <a:r>
              <a:rPr lang="en-US" altLang="zh-CN" sz="3000" b="1" dirty="0">
                <a:solidFill>
                  <a:srgbClr val="CC3200"/>
                </a:solidFill>
              </a:rPr>
              <a:t> computing environments. </a:t>
            </a:r>
            <a:r>
              <a:rPr lang="en-US" altLang="zh-CN" sz="3000" dirty="0"/>
              <a:t>We depend on Ansible, Vagrant, and Docker for making research environments reproducible across coauthors’ computers and enabling other researchers to repeat our experiments on their own systems.</a:t>
            </a:r>
          </a:p>
        </p:txBody>
      </p:sp>
      <p:sp>
        <p:nvSpPr>
          <p:cNvPr id="29" name="Rectangle 28">
            <a:extLst>
              <a:ext uri="{FF2B5EF4-FFF2-40B4-BE49-F238E27FC236}">
                <a16:creationId xmlns:a16="http://schemas.microsoft.com/office/drawing/2014/main" id="{A1FBEC61-31AD-415F-8E12-1C5A89737F1A}"/>
              </a:ext>
            </a:extLst>
          </p:cNvPr>
          <p:cNvSpPr>
            <a:spLocks noChangeArrowheads="1"/>
          </p:cNvSpPr>
          <p:nvPr/>
        </p:nvSpPr>
        <p:spPr bwMode="auto">
          <a:xfrm>
            <a:off x="9063162" y="4572000"/>
            <a:ext cx="13852636" cy="25603200"/>
          </a:xfrm>
          <a:prstGeom prst="rect">
            <a:avLst/>
          </a:prstGeom>
          <a:solidFill>
            <a:schemeClr val="bg1"/>
          </a:solidFill>
          <a:ln w="9525">
            <a:noFill/>
            <a:miter lim="800000"/>
            <a:headEnd/>
            <a:tailEnd/>
          </a:ln>
        </p:spPr>
        <p:txBody>
          <a:bodyPr lIns="480000" tIns="480000" rIns="480000" bIns="480000"/>
          <a:lstStyle/>
          <a:p>
            <a:pPr>
              <a:spcBef>
                <a:spcPct val="50000"/>
              </a:spcBef>
            </a:pPr>
            <a:r>
              <a:rPr lang="en-US" altLang="zh-CN" sz="4400" b="1" dirty="0">
                <a:solidFill>
                  <a:srgbClr val="CC3300"/>
                </a:solidFill>
              </a:rPr>
              <a:t>Example – Work in Progress</a:t>
            </a:r>
            <a:endParaRPr lang="en-GB" sz="4400" b="1" dirty="0">
              <a:solidFill>
                <a:srgbClr val="CC3300"/>
              </a:solidFill>
            </a:endParaRPr>
          </a:p>
          <a:p>
            <a:pPr marL="508010" indent="-508010"/>
            <a:endParaRPr lang="en-US" sz="2215" dirty="0"/>
          </a:p>
          <a:p>
            <a:pPr marL="508010" indent="-508010"/>
            <a:r>
              <a:rPr lang="en-US" sz="2000" dirty="0">
                <a:solidFill>
                  <a:schemeClr val="tx1">
                    <a:lumMod val="65000"/>
                    <a:lumOff val="35000"/>
                  </a:schemeClr>
                </a:solidFill>
                <a:latin typeface="Consolas" panose="020B0609020204030204" pitchFamily="49" charset="0"/>
              </a:rPr>
              <a:t>%%%% STATE AFTER INITIAL IMPORT STEP %%%%%</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source(</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SourceUri</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SourceFormat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source(source_1, 'biblio.csv', 'text/csv').</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dataset(</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SourceId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dataset(dataset_1, source_1).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array(</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DatasetId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array(array_1, dataset_1).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column(</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column(col_1, array_1).  </a:t>
            </a:r>
          </a:p>
          <a:p>
            <a:pPr marL="508010" indent="-508010"/>
            <a:r>
              <a:rPr lang="en-US" sz="2000" b="1" dirty="0">
                <a:solidFill>
                  <a:srgbClr val="0070C0"/>
                </a:solidFill>
                <a:latin typeface="Consolas" panose="020B0609020204030204" pitchFamily="49" charset="0"/>
              </a:rPr>
              <a:t>column(col_2, array_1).  </a:t>
            </a:r>
          </a:p>
          <a:p>
            <a:pPr marL="508010" indent="-508010"/>
            <a:r>
              <a:rPr lang="en-US" sz="2000" b="1" dirty="0">
                <a:solidFill>
                  <a:srgbClr val="0070C0"/>
                </a:solidFill>
                <a:latin typeface="Consolas" panose="020B0609020204030204" pitchFamily="49" charset="0"/>
              </a:rPr>
              <a:t>column(col_3,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row(</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row(row_1, array_1). </a:t>
            </a:r>
          </a:p>
          <a:p>
            <a:pPr marL="508010" indent="-508010"/>
            <a:r>
              <a:rPr lang="en-US" sz="2000" b="1" dirty="0">
                <a:solidFill>
                  <a:srgbClr val="0070C0"/>
                </a:solidFill>
                <a:latin typeface="Consolas" panose="020B0609020204030204" pitchFamily="49" charset="0"/>
              </a:rPr>
              <a:t>row(row_2, array_1). </a:t>
            </a:r>
          </a:p>
          <a:p>
            <a:pPr marL="508010" indent="-508010"/>
            <a:r>
              <a:rPr lang="en-US" sz="2000" b="1" dirty="0">
                <a:solidFill>
                  <a:srgbClr val="0070C0"/>
                </a:solidFill>
                <a:latin typeface="Consolas" panose="020B0609020204030204" pitchFamily="49" charset="0"/>
              </a:rPr>
              <a:t>row(row_3, array_1).</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cell(</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cell(cell_1, col_1, row_1). cell(cell_4, col_2, row_1). cell(cell_7, col_3, row_1). </a:t>
            </a:r>
          </a:p>
          <a:p>
            <a:pPr marL="508010" indent="-508010"/>
            <a:r>
              <a:rPr lang="en-US" sz="2000" b="1" dirty="0">
                <a:solidFill>
                  <a:srgbClr val="0070C0"/>
                </a:solidFill>
                <a:latin typeface="Consolas" panose="020B0609020204030204" pitchFamily="49" charset="0"/>
              </a:rPr>
              <a:t>cell(cell_2, col_1, row_2). cell(cell_5, col_2, row_2). cell(cell_8, col_3, row_2).</a:t>
            </a:r>
          </a:p>
          <a:p>
            <a:pPr marL="508010" indent="-508010"/>
            <a:r>
              <a:rPr lang="en-US" sz="2000" b="1" dirty="0">
                <a:solidFill>
                  <a:srgbClr val="0070C0"/>
                </a:solidFill>
                <a:latin typeface="Consolas" panose="020B0609020204030204" pitchFamily="49" charset="0"/>
              </a:rPr>
              <a:t>cell(cell_3, col_1, row_3). cell(cell_6, col_2, row_3). cell(cell_9, col_3, row_3).</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state(</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ArrayId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PrevStateId</a:t>
            </a:r>
            <a:r>
              <a:rPr lang="en-US" sz="2000" dirty="0">
                <a:solidFill>
                  <a:schemeClr val="tx1">
                    <a:lumMod val="65000"/>
                    <a:lumOff val="35000"/>
                  </a:schemeClr>
                </a:solidFill>
                <a:latin typeface="Consolas" panose="020B0609020204030204" pitchFamily="49" charset="0"/>
              </a:rPr>
              <a:t>).</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state_1</a:t>
            </a:r>
            <a:r>
              <a:rPr lang="en-US" sz="2000" dirty="0">
                <a:solidFill>
                  <a:srgbClr val="C00000"/>
                </a:solidFill>
                <a:latin typeface="Consolas" panose="020B0609020204030204" pitchFamily="49" charset="0"/>
              </a:rPr>
              <a:t>, array_1,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content(</a:t>
            </a:r>
            <a:r>
              <a:rPr lang="en-US" sz="2000" dirty="0" err="1">
                <a:solidFill>
                  <a:schemeClr val="tx1">
                    <a:lumMod val="65000"/>
                    <a:lumOff val="35000"/>
                  </a:schemeClr>
                </a:solidFill>
                <a:latin typeface="Consolas" panose="020B0609020204030204" pitchFamily="49" charset="0"/>
              </a:rPr>
              <a:t>ContentId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CellId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PrevContentId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content(content_1, cell_1,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val_1, nil).</a:t>
            </a:r>
          </a:p>
          <a:p>
            <a:pPr marL="508010" indent="-508010"/>
            <a:r>
              <a:rPr lang="en-US" sz="2000" b="1" dirty="0">
                <a:solidFill>
                  <a:srgbClr val="0070C0"/>
                </a:solidFill>
                <a:latin typeface="Consolas" panose="020B0609020204030204" pitchFamily="49" charset="0"/>
              </a:rPr>
              <a:t>content(content_2, cell_2,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val_2, nil).</a:t>
            </a:r>
          </a:p>
          <a:p>
            <a:pPr marL="508010" indent="-508010"/>
            <a:r>
              <a:rPr lang="en-US" sz="2000" b="1" dirty="0">
                <a:solidFill>
                  <a:srgbClr val="0070C0"/>
                </a:solidFill>
                <a:latin typeface="Consolas" panose="020B0609020204030204" pitchFamily="49" charset="0"/>
              </a:rPr>
              <a:t>content(content_3, cell_3,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val_3, nil).</a:t>
            </a:r>
          </a:p>
          <a:p>
            <a:pPr marL="508010" indent="-508010"/>
            <a:r>
              <a:rPr lang="en-US" sz="2000" b="1" dirty="0">
                <a:solidFill>
                  <a:srgbClr val="0070C0"/>
                </a:solidFill>
                <a:latin typeface="Consolas" panose="020B0609020204030204" pitchFamily="49" charset="0"/>
              </a:rPr>
              <a:t>content(content_4, cell_4,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val_4, nil).</a:t>
            </a:r>
          </a:p>
          <a:p>
            <a:pPr marL="508010" indent="-508010"/>
            <a:r>
              <a:rPr lang="en-US" sz="2000" b="1" dirty="0">
                <a:solidFill>
                  <a:srgbClr val="0070C0"/>
                </a:solidFill>
                <a:latin typeface="Consolas" panose="020B0609020204030204" pitchFamily="49" charset="0"/>
              </a:rPr>
              <a:t>content(content_5, cell_5,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val_5, nil).</a:t>
            </a:r>
          </a:p>
          <a:p>
            <a:pPr marL="508010" indent="-508010"/>
            <a:r>
              <a:rPr lang="en-US" sz="2000" b="1" dirty="0">
                <a:solidFill>
                  <a:srgbClr val="0070C0"/>
                </a:solidFill>
                <a:latin typeface="Consolas" panose="020B0609020204030204" pitchFamily="49" charset="0"/>
              </a:rPr>
              <a:t>content(content_6, cell_6,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val_6, nil).</a:t>
            </a:r>
          </a:p>
          <a:p>
            <a:pPr marL="508010" indent="-508010"/>
            <a:r>
              <a:rPr lang="en-US" sz="2000" b="1" dirty="0">
                <a:solidFill>
                  <a:srgbClr val="0070C0"/>
                </a:solidFill>
                <a:latin typeface="Consolas" panose="020B0609020204030204" pitchFamily="49" charset="0"/>
              </a:rPr>
              <a:t>content(content_7, cell_7,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val_7, nil).</a:t>
            </a:r>
          </a:p>
          <a:p>
            <a:pPr marL="508010" indent="-508010"/>
            <a:r>
              <a:rPr lang="en-US" sz="2000" b="1" dirty="0">
                <a:solidFill>
                  <a:srgbClr val="0070C0"/>
                </a:solidFill>
                <a:latin typeface="Consolas" panose="020B0609020204030204" pitchFamily="49" charset="0"/>
              </a:rPr>
              <a:t>content(content_8, cell_8,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val_8, nil).</a:t>
            </a:r>
          </a:p>
          <a:p>
            <a:pPr marL="508010" indent="-508010"/>
            <a:r>
              <a:rPr lang="en-US" sz="2000" b="1" dirty="0">
                <a:solidFill>
                  <a:srgbClr val="0070C0"/>
                </a:solidFill>
                <a:latin typeface="Consolas" panose="020B0609020204030204" pitchFamily="49" charset="0"/>
              </a:rPr>
              <a:t>content(content_9, cell_9,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val_9,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value(</a:t>
            </a:r>
            <a:r>
              <a:rPr lang="en-US" sz="2000" dirty="0" err="1">
                <a:solidFill>
                  <a:schemeClr val="tx1">
                    <a:lumMod val="65000"/>
                    <a:lumOff val="35000"/>
                  </a:schemeClr>
                </a:solidFill>
                <a:latin typeface="Consolas" panose="020B0609020204030204" pitchFamily="49" charset="0"/>
              </a:rPr>
              <a:t>ValId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ValText</a:t>
            </a:r>
            <a:r>
              <a:rPr lang="en-US" sz="2000" dirty="0">
                <a:solidFill>
                  <a:schemeClr val="tx1">
                    <a:lumMod val="65000"/>
                    <a:lumOff val="35000"/>
                  </a:schemeClr>
                </a:solidFill>
                <a:latin typeface="Consolas" panose="020B0609020204030204" pitchFamily="49" charset="0"/>
              </a:rPr>
              <a:t>).</a:t>
            </a:r>
          </a:p>
          <a:p>
            <a:pPr marL="508010" indent="-508010"/>
            <a:r>
              <a:rPr lang="en-US" sz="2000" b="1" dirty="0">
                <a:solidFill>
                  <a:srgbClr val="0070C0"/>
                </a:solidFill>
                <a:latin typeface="Consolas" panose="020B0609020204030204" pitchFamily="49" charset="0"/>
              </a:rPr>
              <a:t>value(val_1, 'Against Method’).      value(val_4, 'Paul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value(val_7, '1975').</a:t>
            </a:r>
          </a:p>
          <a:p>
            <a:pPr marL="508010" indent="-508010"/>
            <a:r>
              <a:rPr lang="en-US" sz="2000" b="1" dirty="0">
                <a:solidFill>
                  <a:srgbClr val="0070C0"/>
                </a:solidFill>
                <a:latin typeface="Consolas" panose="020B0609020204030204" pitchFamily="49" charset="0"/>
              </a:rPr>
              <a:t>value(val_2, 'Changing Order’).      value(val_5, 'H.M. Collins’).     value(val_8, '1985').</a:t>
            </a:r>
          </a:p>
          <a:p>
            <a:pPr marL="508010" indent="-508010"/>
            <a:r>
              <a:rPr lang="en-US" sz="2000" b="1" dirty="0">
                <a:solidFill>
                  <a:srgbClr val="0070C0"/>
                </a:solidFill>
                <a:latin typeface="Consolas" panose="020B0609020204030204" pitchFamily="49" charset="0"/>
              </a:rPr>
              <a:t>value(val_3, 'Exceeding our Grasp’). value(val_6, 'P. Kyle Stanford’). value(val_9, '2006').</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column_schema</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ColSchemaId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ColType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ColName</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PrevColSchemaId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(col_schema_1, col_1,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'Book Title’, nil,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(col_schema_2, col_2,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'Author’,   col_1, nil).</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(col_schema_3, col_3,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'string’, 'Date’,     col_2, nil).</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row_position</a:t>
            </a:r>
            <a:r>
              <a:rPr lang="en-US" sz="2000" dirty="0">
                <a:solidFill>
                  <a:schemeClr val="tx1">
                    <a:lumMod val="65000"/>
                    <a:lumOff val="35000"/>
                  </a:schemeClr>
                </a:solidFill>
                <a:latin typeface="Consolas" panose="020B0609020204030204" pitchFamily="49" charset="0"/>
              </a:rPr>
              <a:t>(</a:t>
            </a:r>
            <a:r>
              <a:rPr lang="en-US" sz="2000" dirty="0" err="1">
                <a:solidFill>
                  <a:schemeClr val="tx1">
                    <a:lumMod val="65000"/>
                    <a:lumOff val="35000"/>
                  </a:schemeClr>
                </a:solidFill>
                <a:latin typeface="Consolas" panose="020B0609020204030204" pitchFamily="49" charset="0"/>
              </a:rPr>
              <a:t>RowPosId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RowId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StateId</a:t>
            </a:r>
            <a:r>
              <a:rPr lang="en-US" sz="2000" dirty="0">
                <a:solidFill>
                  <a:schemeClr val="tx1">
                    <a:lumMod val="65000"/>
                    <a:lumOff val="35000"/>
                  </a:schemeClr>
                </a:solidFill>
                <a:latin typeface="Consolas" panose="020B0609020204030204" pitchFamily="49" charset="0"/>
              </a:rPr>
              <a:t>, </a:t>
            </a:r>
            <a:r>
              <a:rPr lang="en-US" sz="2000" dirty="0" err="1">
                <a:solidFill>
                  <a:schemeClr val="tx1">
                    <a:lumMod val="65000"/>
                    <a:lumOff val="35000"/>
                  </a:schemeClr>
                </a:solidFill>
                <a:latin typeface="Consolas" panose="020B0609020204030204" pitchFamily="49" charset="0"/>
              </a:rPr>
              <a:t>PrevRowId</a:t>
            </a:r>
            <a:r>
              <a:rPr lang="en-US" sz="2000" dirty="0">
                <a:solidFill>
                  <a:schemeClr val="tx1">
                    <a:lumMod val="65000"/>
                    <a:lumOff val="35000"/>
                  </a:schemeClr>
                </a:solidFill>
                <a:latin typeface="Consolas" panose="020B0609020204030204" pitchFamily="49" charset="0"/>
              </a:rPr>
              <a:t>).</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(row_pos_1, row_1,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(row_pos_2, row_2,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row_1).</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(row_pos_3, row_3, </a:t>
            </a:r>
            <a:r>
              <a:rPr lang="en-US" sz="2000" b="1" dirty="0">
                <a:solidFill>
                  <a:srgbClr val="C00000"/>
                </a:solidFill>
                <a:latin typeface="Consolas" panose="020B0609020204030204" pitchFamily="49" charset="0"/>
              </a:rPr>
              <a:t>state_1</a:t>
            </a:r>
            <a:r>
              <a:rPr lang="en-US" sz="2000" b="1" dirty="0">
                <a:solidFill>
                  <a:srgbClr val="0070C0"/>
                </a:solidFill>
                <a:latin typeface="Consolas" panose="020B0609020204030204" pitchFamily="49" charset="0"/>
              </a:rPr>
              <a:t>, row_2).</a:t>
            </a:r>
          </a:p>
          <a:p>
            <a:pPr marL="508010" indent="-508010"/>
            <a:endParaRPr lang="en-US" sz="2000" dirty="0">
              <a:latin typeface="Consolas" panose="020B0609020204030204" pitchFamily="49" charset="0"/>
            </a:endParaRPr>
          </a:p>
          <a:p>
            <a:pPr marL="508010" indent="-508010"/>
            <a:r>
              <a:rPr lang="en-US" sz="2000" dirty="0">
                <a:solidFill>
                  <a:schemeClr val="tx1">
                    <a:lumMod val="65000"/>
                    <a:lumOff val="35000"/>
                  </a:schemeClr>
                </a:solidFill>
                <a:latin typeface="Consolas" panose="020B0609020204030204" pitchFamily="49" charset="0"/>
              </a:rPr>
              <a:t>%%%% Rename column 1 from Book Title to Title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state_2</a:t>
            </a:r>
            <a:r>
              <a:rPr lang="en-US" sz="2000" dirty="0">
                <a:solidFill>
                  <a:srgbClr val="C00000"/>
                </a:solidFill>
                <a:latin typeface="Consolas" panose="020B0609020204030204" pitchFamily="49" charset="0"/>
              </a:rPr>
              <a:t>, array_1, state_1).</a:t>
            </a:r>
          </a:p>
          <a:p>
            <a:pPr marL="508010" indent="-508010"/>
            <a:r>
              <a:rPr lang="it-IT" sz="2000" b="1" dirty="0">
                <a:solidFill>
                  <a:srgbClr val="0070C0"/>
                </a:solidFill>
                <a:latin typeface="Consolas" panose="020B0609020204030204" pitchFamily="49" charset="0"/>
              </a:rPr>
              <a:t>column_schema(col_schema_4, col_1, </a:t>
            </a:r>
            <a:r>
              <a:rPr lang="it-IT" sz="2000" b="1" dirty="0">
                <a:solidFill>
                  <a:srgbClr val="C00000"/>
                </a:solidFill>
                <a:latin typeface="Consolas" panose="020B0609020204030204" pitchFamily="49" charset="0"/>
              </a:rPr>
              <a:t>state_2</a:t>
            </a:r>
            <a:r>
              <a:rPr lang="it-IT" sz="2000" b="1" dirty="0">
                <a:solidFill>
                  <a:srgbClr val="0070C0"/>
                </a:solidFill>
                <a:latin typeface="Consolas" panose="020B0609020204030204" pitchFamily="49" charset="0"/>
              </a:rPr>
              <a:t>, 'string', 'Title', nil, col_schema_1).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Place surname first and abbreviate given names to initials in Author column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state_3</a:t>
            </a:r>
            <a:r>
              <a:rPr lang="en-US" sz="2000" dirty="0">
                <a:solidFill>
                  <a:srgbClr val="C00000"/>
                </a:solidFill>
                <a:latin typeface="Consolas" panose="020B0609020204030204" pitchFamily="49" charset="0"/>
              </a:rPr>
              <a:t>, array_1, state_2).</a:t>
            </a:r>
          </a:p>
          <a:p>
            <a:pPr marL="508010" indent="-508010"/>
            <a:r>
              <a:rPr lang="en-US" sz="2000" b="1" dirty="0">
                <a:solidFill>
                  <a:srgbClr val="0070C0"/>
                </a:solidFill>
                <a:latin typeface="Consolas" panose="020B0609020204030204" pitchFamily="49" charset="0"/>
              </a:rPr>
              <a:t>value(val_10, '</a:t>
            </a:r>
            <a:r>
              <a:rPr lang="en-US" sz="2000" b="1" dirty="0" err="1">
                <a:solidFill>
                  <a:srgbClr val="0070C0"/>
                </a:solidFill>
                <a:latin typeface="Consolas" panose="020B0609020204030204" pitchFamily="49" charset="0"/>
              </a:rPr>
              <a:t>Feyerabend</a:t>
            </a:r>
            <a:r>
              <a:rPr lang="en-US" sz="2000" b="1" dirty="0">
                <a:solidFill>
                  <a:srgbClr val="0070C0"/>
                </a:solidFill>
                <a:latin typeface="Consolas" panose="020B0609020204030204" pitchFamily="49" charset="0"/>
              </a:rPr>
              <a:t>, P.’).</a:t>
            </a:r>
          </a:p>
          <a:p>
            <a:pPr marL="508010" indent="-508010"/>
            <a:r>
              <a:rPr lang="en-US" sz="2000" b="1" dirty="0">
                <a:solidFill>
                  <a:srgbClr val="0070C0"/>
                </a:solidFill>
                <a:latin typeface="Consolas" panose="020B0609020204030204" pitchFamily="49" charset="0"/>
              </a:rPr>
              <a:t>value(val_11, 'Collins, H.M.’).</a:t>
            </a:r>
            <a:endParaRPr lang="it-IT" sz="2000" b="1" dirty="0">
              <a:solidFill>
                <a:srgbClr val="0070C0"/>
              </a:solidFill>
              <a:latin typeface="Consolas" panose="020B0609020204030204" pitchFamily="49" charset="0"/>
            </a:endParaRPr>
          </a:p>
          <a:p>
            <a:pPr marL="508010" indent="-508010"/>
            <a:r>
              <a:rPr lang="en-US" sz="2000" b="1" dirty="0">
                <a:solidFill>
                  <a:srgbClr val="0070C0"/>
                </a:solidFill>
                <a:latin typeface="Consolas" panose="020B0609020204030204" pitchFamily="49" charset="0"/>
              </a:rPr>
              <a:t>value(val_12, 'Stanford, P.K.’).</a:t>
            </a:r>
          </a:p>
          <a:p>
            <a:pPr marL="508010" indent="-508010"/>
            <a:r>
              <a:rPr lang="en-US" sz="2000" b="1" dirty="0">
                <a:solidFill>
                  <a:srgbClr val="0070C0"/>
                </a:solidFill>
                <a:latin typeface="Consolas" panose="020B0609020204030204" pitchFamily="49" charset="0"/>
              </a:rPr>
              <a:t>content(content_10, cell_4,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val_10, content_4).</a:t>
            </a:r>
          </a:p>
          <a:p>
            <a:pPr marL="508010" indent="-508010"/>
            <a:r>
              <a:rPr lang="en-US" sz="2000" b="1" dirty="0">
                <a:solidFill>
                  <a:srgbClr val="0070C0"/>
                </a:solidFill>
                <a:latin typeface="Consolas" panose="020B0609020204030204" pitchFamily="49" charset="0"/>
              </a:rPr>
              <a:t>content(content_11, cell_5,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val_11, content_5).</a:t>
            </a:r>
          </a:p>
          <a:p>
            <a:pPr marL="508010" indent="-508010"/>
            <a:r>
              <a:rPr lang="en-US" sz="2000" b="1" dirty="0">
                <a:solidFill>
                  <a:srgbClr val="0070C0"/>
                </a:solidFill>
                <a:latin typeface="Consolas" panose="020B0609020204030204" pitchFamily="49" charset="0"/>
              </a:rPr>
              <a:t>content(content_12, cell_6, </a:t>
            </a:r>
            <a:r>
              <a:rPr lang="en-US" sz="2000" b="1" dirty="0">
                <a:solidFill>
                  <a:srgbClr val="C00000"/>
                </a:solidFill>
                <a:latin typeface="Consolas" panose="020B0609020204030204" pitchFamily="49" charset="0"/>
              </a:rPr>
              <a:t>state_3</a:t>
            </a:r>
            <a:r>
              <a:rPr lang="en-US" sz="2000" b="1" dirty="0">
                <a:solidFill>
                  <a:srgbClr val="0070C0"/>
                </a:solidFill>
                <a:latin typeface="Consolas" panose="020B0609020204030204" pitchFamily="49" charset="0"/>
              </a:rPr>
              <a:t>, val_12, content_6).</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Sort rows by Author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state_4</a:t>
            </a:r>
            <a:r>
              <a:rPr lang="en-US" sz="2000" dirty="0">
                <a:solidFill>
                  <a:srgbClr val="C00000"/>
                </a:solidFill>
                <a:latin typeface="Consolas" panose="020B0609020204030204" pitchFamily="49" charset="0"/>
              </a:rPr>
              <a:t>, array_1, state_3).</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(row_pos_4, row_2,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nil).</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(row_pos_5, row_1,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row_2).</a:t>
            </a:r>
          </a:p>
          <a:p>
            <a:pPr marL="508010" indent="-508010"/>
            <a:r>
              <a:rPr lang="en-US" sz="2000" b="1" dirty="0" err="1">
                <a:solidFill>
                  <a:srgbClr val="0070C0"/>
                </a:solidFill>
                <a:latin typeface="Consolas" panose="020B0609020204030204" pitchFamily="49" charset="0"/>
              </a:rPr>
              <a:t>row_position</a:t>
            </a:r>
            <a:r>
              <a:rPr lang="en-US" sz="2000" b="1" dirty="0">
                <a:solidFill>
                  <a:srgbClr val="0070C0"/>
                </a:solidFill>
                <a:latin typeface="Consolas" panose="020B0609020204030204" pitchFamily="49" charset="0"/>
              </a:rPr>
              <a:t>(row_pos_6, row_3, </a:t>
            </a:r>
            <a:r>
              <a:rPr lang="en-US" sz="2000" b="1" dirty="0">
                <a:solidFill>
                  <a:srgbClr val="C00000"/>
                </a:solidFill>
                <a:latin typeface="Consolas" panose="020B0609020204030204" pitchFamily="49" charset="0"/>
              </a:rPr>
              <a:t>state_4</a:t>
            </a:r>
            <a:r>
              <a:rPr lang="en-US" sz="2000" b="1" dirty="0">
                <a:solidFill>
                  <a:srgbClr val="0070C0"/>
                </a:solidFill>
                <a:latin typeface="Consolas" panose="020B0609020204030204" pitchFamily="49" charset="0"/>
              </a:rPr>
              <a:t>, row_1).</a:t>
            </a:r>
          </a:p>
          <a:p>
            <a:pPr marL="508010" indent="-508010"/>
            <a:endParaRPr lang="en-US" sz="2000" dirty="0"/>
          </a:p>
          <a:p>
            <a:pPr marL="508010" indent="-508010"/>
            <a:r>
              <a:rPr lang="en-US" sz="2000" dirty="0">
                <a:solidFill>
                  <a:schemeClr val="tx1">
                    <a:lumMod val="65000"/>
                    <a:lumOff val="35000"/>
                  </a:schemeClr>
                </a:solidFill>
                <a:latin typeface="Consolas" panose="020B0609020204030204" pitchFamily="49" charset="0"/>
              </a:rPr>
              <a:t>%%%% Swap order of second and third columns %%%%%</a:t>
            </a:r>
          </a:p>
          <a:p>
            <a:pPr marL="508010" indent="-508010"/>
            <a:r>
              <a:rPr lang="en-US" sz="2000" dirty="0">
                <a:solidFill>
                  <a:srgbClr val="C00000"/>
                </a:solidFill>
                <a:latin typeface="Consolas" panose="020B0609020204030204" pitchFamily="49" charset="0"/>
              </a:rPr>
              <a:t>state(</a:t>
            </a:r>
            <a:r>
              <a:rPr lang="en-US" sz="2000" b="1" dirty="0">
                <a:solidFill>
                  <a:srgbClr val="C00000"/>
                </a:solidFill>
                <a:latin typeface="Consolas" panose="020B0609020204030204" pitchFamily="49" charset="0"/>
              </a:rPr>
              <a:t>state_5</a:t>
            </a:r>
            <a:r>
              <a:rPr lang="en-US" sz="2000" dirty="0">
                <a:solidFill>
                  <a:srgbClr val="C00000"/>
                </a:solidFill>
                <a:latin typeface="Consolas" panose="020B0609020204030204" pitchFamily="49" charset="0"/>
              </a:rPr>
              <a:t>, array_1, state_4).</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(col_schema_5, col_3,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'Date’,   col_1, col_schema_3).</a:t>
            </a:r>
          </a:p>
          <a:p>
            <a:pPr marL="508010" indent="-508010"/>
            <a:r>
              <a:rPr lang="en-US" sz="2000" b="1" dirty="0" err="1">
                <a:solidFill>
                  <a:srgbClr val="0070C0"/>
                </a:solidFill>
                <a:latin typeface="Consolas" panose="020B0609020204030204" pitchFamily="49" charset="0"/>
              </a:rPr>
              <a:t>column_schema</a:t>
            </a:r>
            <a:r>
              <a:rPr lang="en-US" sz="2000" b="1" dirty="0">
                <a:solidFill>
                  <a:srgbClr val="0070C0"/>
                </a:solidFill>
                <a:latin typeface="Consolas" panose="020B0609020204030204" pitchFamily="49" charset="0"/>
              </a:rPr>
              <a:t>(col_schema_6, col_2, </a:t>
            </a:r>
            <a:r>
              <a:rPr lang="en-US" sz="2000" b="1" dirty="0">
                <a:solidFill>
                  <a:srgbClr val="C00000"/>
                </a:solidFill>
                <a:latin typeface="Consolas" panose="020B0609020204030204" pitchFamily="49" charset="0"/>
              </a:rPr>
              <a:t>state_5</a:t>
            </a:r>
            <a:r>
              <a:rPr lang="en-US" sz="2000" b="1" dirty="0">
                <a:solidFill>
                  <a:srgbClr val="0070C0"/>
                </a:solidFill>
                <a:latin typeface="Consolas" panose="020B0609020204030204" pitchFamily="49" charset="0"/>
              </a:rPr>
              <a:t>, 'string’, 'Author’, col_3, col_schema_2).</a:t>
            </a:r>
          </a:p>
        </p:txBody>
      </p:sp>
      <p:grpSp>
        <p:nvGrpSpPr>
          <p:cNvPr id="16" name="Group 15">
            <a:extLst>
              <a:ext uri="{FF2B5EF4-FFF2-40B4-BE49-F238E27FC236}">
                <a16:creationId xmlns:a16="http://schemas.microsoft.com/office/drawing/2014/main" id="{F75495E5-D344-42D8-B49C-6955EB489E4B}"/>
              </a:ext>
            </a:extLst>
          </p:cNvPr>
          <p:cNvGrpSpPr/>
          <p:nvPr/>
        </p:nvGrpSpPr>
        <p:grpSpPr>
          <a:xfrm>
            <a:off x="15765379" y="6379774"/>
            <a:ext cx="6934200" cy="5486400"/>
            <a:chOff x="15773400" y="6096000"/>
            <a:chExt cx="6934200" cy="5486400"/>
          </a:xfrm>
          <a:effectLst>
            <a:outerShdw blurRad="50800" dist="101600" dir="3360000" sx="101000" sy="101000" algn="ctr" rotWithShape="0">
              <a:srgbClr val="000000">
                <a:alpha val="21000"/>
              </a:srgbClr>
            </a:outerShdw>
          </a:effectLst>
        </p:grpSpPr>
        <p:sp>
          <p:nvSpPr>
            <p:cNvPr id="14" name="Rectangle 13">
              <a:extLst>
                <a:ext uri="{FF2B5EF4-FFF2-40B4-BE49-F238E27FC236}">
                  <a16:creationId xmlns:a16="http://schemas.microsoft.com/office/drawing/2014/main" id="{13772B36-FE24-437C-956D-8802B9C0C6C9}"/>
                </a:ext>
              </a:extLst>
            </p:cNvPr>
            <p:cNvSpPr/>
            <p:nvPr/>
          </p:nvSpPr>
          <p:spPr>
            <a:xfrm>
              <a:off x="15773400" y="6096000"/>
              <a:ext cx="6934200" cy="5486400"/>
            </a:xfrm>
            <a:prstGeom prst="rect">
              <a:avLst/>
            </a:prstGeom>
            <a:scene3d>
              <a:camera prst="orthographicFront"/>
              <a:lightRig rig="threePt" dir="t"/>
            </a:scene3d>
            <a:sp3d>
              <a:bevelB/>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ECB86EE-D4CF-4F71-AF3B-A33A21850428}"/>
                </a:ext>
              </a:extLst>
            </p:cNvPr>
            <p:cNvPicPr>
              <a:picLocks noChangeAspect="1"/>
            </p:cNvPicPr>
            <p:nvPr/>
          </p:nvPicPr>
          <p:blipFill>
            <a:blip r:embed="rId10"/>
            <a:stretch>
              <a:fillRect/>
            </a:stretch>
          </p:blipFill>
          <p:spPr>
            <a:xfrm>
              <a:off x="15925800" y="6327674"/>
              <a:ext cx="6652806" cy="1819571"/>
            </a:xfrm>
            <a:prstGeom prst="rect">
              <a:avLst/>
            </a:prstGeom>
            <a:scene3d>
              <a:camera prst="orthographicFront"/>
              <a:lightRig rig="threePt" dir="t"/>
            </a:scene3d>
            <a:sp3d>
              <a:bevelB/>
            </a:sp3d>
          </p:spPr>
        </p:pic>
        <p:sp>
          <p:nvSpPr>
            <p:cNvPr id="12" name="Arrow: Down 11">
              <a:extLst>
                <a:ext uri="{FF2B5EF4-FFF2-40B4-BE49-F238E27FC236}">
                  <a16:creationId xmlns:a16="http://schemas.microsoft.com/office/drawing/2014/main" id="{6CF1D82F-652B-4F35-BF3C-61B75EE661DA}"/>
                </a:ext>
              </a:extLst>
            </p:cNvPr>
            <p:cNvSpPr/>
            <p:nvPr/>
          </p:nvSpPr>
          <p:spPr>
            <a:xfrm>
              <a:off x="18276375" y="8286680"/>
              <a:ext cx="1660744" cy="1066800"/>
            </a:xfrm>
            <a:prstGeom prst="downArrow">
              <a:avLst/>
            </a:prstGeom>
            <a:solidFill>
              <a:schemeClr val="dk1">
                <a:alpha val="50000"/>
              </a:schemeClr>
            </a:solidFill>
            <a:ln>
              <a:noFill/>
            </a:ln>
            <a:scene3d>
              <a:camera prst="orthographicFront"/>
              <a:lightRig rig="threePt" dir="t"/>
            </a:scene3d>
            <a:sp3d>
              <a:bevelB/>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98B5BF94-B3B5-4EB1-B02A-1BAF112770AA}"/>
                </a:ext>
              </a:extLst>
            </p:cNvPr>
            <p:cNvPicPr>
              <a:picLocks noChangeAspect="1"/>
            </p:cNvPicPr>
            <p:nvPr/>
          </p:nvPicPr>
          <p:blipFill>
            <a:blip r:embed="rId11"/>
            <a:stretch>
              <a:fillRect/>
            </a:stretch>
          </p:blipFill>
          <p:spPr>
            <a:xfrm>
              <a:off x="16081771" y="9525000"/>
              <a:ext cx="6397229" cy="1819571"/>
            </a:xfrm>
            <a:prstGeom prst="rect">
              <a:avLst/>
            </a:prstGeom>
            <a:scene3d>
              <a:camera prst="orthographicFront"/>
              <a:lightRig rig="threePt" dir="t"/>
            </a:scene3d>
            <a:sp3d>
              <a:bevelB/>
            </a:sp3d>
          </p:spPr>
        </p:pic>
      </p:grpSp>
      <p:sp>
        <p:nvSpPr>
          <p:cNvPr id="39" name="Rectangle 33">
            <a:extLst>
              <a:ext uri="{FF2B5EF4-FFF2-40B4-BE49-F238E27FC236}">
                <a16:creationId xmlns:a16="http://schemas.microsoft.com/office/drawing/2014/main" id="{E5768C87-0F0A-4DA4-B111-B8E0DC969A40}"/>
              </a:ext>
            </a:extLst>
          </p:cNvPr>
          <p:cNvSpPr>
            <a:spLocks noChangeArrowheads="1"/>
          </p:cNvSpPr>
          <p:nvPr/>
        </p:nvSpPr>
        <p:spPr bwMode="auto">
          <a:xfrm>
            <a:off x="9063162" y="30409411"/>
            <a:ext cx="13852636" cy="7102015"/>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Queries and Reports – A Beginning</a:t>
            </a:r>
          </a:p>
          <a:p>
            <a:pPr marL="514350" indent="-514350">
              <a:spcBef>
                <a:spcPts val="1000"/>
              </a:spcBef>
              <a:buAutoNum type="arabicPeriod"/>
            </a:pPr>
            <a:r>
              <a:rPr lang="en-US" altLang="zh-CN" sz="3000" dirty="0"/>
              <a:t>What columns in the original data set were renamed?</a:t>
            </a:r>
          </a:p>
          <a:p>
            <a:pPr marL="514350" indent="-514350">
              <a:spcBef>
                <a:spcPts val="1000"/>
              </a:spcBef>
              <a:buAutoNum type="arabicPeriod"/>
            </a:pPr>
            <a:r>
              <a:rPr lang="en-US" altLang="zh-CN" sz="3000" dirty="0"/>
              <a:t>What columns in the final data set contain cells with updated values?</a:t>
            </a:r>
          </a:p>
          <a:p>
            <a:pPr marL="514350" indent="-514350">
              <a:spcBef>
                <a:spcPts val="1000"/>
              </a:spcBef>
              <a:buAutoNum type="arabicPeriod"/>
            </a:pPr>
            <a:r>
              <a:rPr lang="en-US" altLang="zh-CN" sz="3000" dirty="0"/>
              <a:t>What cells were assigned new values during the same step?</a:t>
            </a:r>
          </a:p>
          <a:p>
            <a:pPr marL="514350" indent="-514350">
              <a:spcBef>
                <a:spcPts val="1000"/>
              </a:spcBef>
              <a:buAutoNum type="arabicPeriod"/>
            </a:pPr>
            <a:r>
              <a:rPr lang="en-US" altLang="zh-CN" sz="3000" dirty="0"/>
              <a:t>What fraction of columns had their schemas changed or contain values with updated cells?</a:t>
            </a:r>
          </a:p>
          <a:p>
            <a:pPr marL="514350" indent="-514350">
              <a:spcBef>
                <a:spcPts val="1000"/>
              </a:spcBef>
              <a:buAutoNum type="arabicPeriod"/>
            </a:pPr>
            <a:r>
              <a:rPr lang="en-US" altLang="zh-CN" sz="3000" dirty="0"/>
              <a:t>What fraction of rows had cell values updated?</a:t>
            </a:r>
          </a:p>
          <a:p>
            <a:pPr marL="514350" indent="-514350">
              <a:spcBef>
                <a:spcPts val="1000"/>
              </a:spcBef>
              <a:buAutoNum type="arabicPeriod"/>
            </a:pPr>
            <a:r>
              <a:rPr lang="en-US" altLang="zh-CN" sz="3000" dirty="0"/>
              <a:t>What column had the highest fraction of cells updated to new values?</a:t>
            </a:r>
          </a:p>
          <a:p>
            <a:pPr marL="514350" indent="-514350">
              <a:spcBef>
                <a:spcPts val="1000"/>
              </a:spcBef>
              <a:buAutoNum type="arabicPeriod"/>
            </a:pPr>
            <a:r>
              <a:rPr lang="en-US" altLang="zh-CN" sz="3000" dirty="0"/>
              <a:t>Did any cell take on the same value at two or more different times?</a:t>
            </a:r>
          </a:p>
          <a:p>
            <a:pPr marL="514350" indent="-514350">
              <a:spcBef>
                <a:spcPts val="1000"/>
              </a:spcBef>
              <a:buAutoNum type="arabicPeriod"/>
            </a:pPr>
            <a:r>
              <a:rPr lang="en-US" altLang="zh-CN" sz="3000" dirty="0"/>
              <a:t>What new columns were created?</a:t>
            </a:r>
          </a:p>
          <a:p>
            <a:pPr marL="514350" indent="-514350">
              <a:spcBef>
                <a:spcPts val="1000"/>
              </a:spcBef>
              <a:buAutoNum type="arabicPeriod"/>
            </a:pPr>
            <a:r>
              <a:rPr lang="en-US" altLang="zh-CN" sz="3000" dirty="0"/>
              <a:t>What new rows were inserted, and which were deleted?</a:t>
            </a:r>
          </a:p>
        </p:txBody>
      </p:sp>
      <p:sp>
        <p:nvSpPr>
          <p:cNvPr id="42" name="Rectangle 33">
            <a:extLst>
              <a:ext uri="{FF2B5EF4-FFF2-40B4-BE49-F238E27FC236}">
                <a16:creationId xmlns:a16="http://schemas.microsoft.com/office/drawing/2014/main" id="{648CC5E0-2FA3-4D4D-BA80-E9B994DF2B23}"/>
              </a:ext>
            </a:extLst>
          </p:cNvPr>
          <p:cNvSpPr>
            <a:spLocks noChangeArrowheads="1"/>
          </p:cNvSpPr>
          <p:nvPr/>
        </p:nvSpPr>
        <p:spPr bwMode="auto">
          <a:xfrm>
            <a:off x="9044420" y="37780837"/>
            <a:ext cx="13852636" cy="5914470"/>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ct val="50000"/>
              </a:spcBef>
            </a:pPr>
            <a:r>
              <a:rPr lang="en-US" altLang="zh-CN" sz="4400" b="1" dirty="0">
                <a:solidFill>
                  <a:srgbClr val="CC3300"/>
                </a:solidFill>
              </a:rPr>
              <a:t>Future Work</a:t>
            </a:r>
          </a:p>
          <a:p>
            <a:pPr>
              <a:spcBef>
                <a:spcPct val="50000"/>
              </a:spcBef>
            </a:pPr>
            <a:r>
              <a:rPr lang="en-US" altLang="zh-CN" sz="3000" b="1" dirty="0">
                <a:solidFill>
                  <a:srgbClr val="CC3200"/>
                </a:solidFill>
              </a:rPr>
              <a:t>Dependencies. </a:t>
            </a:r>
            <a:r>
              <a:rPr lang="en-US" altLang="zh-CN" sz="3000" dirty="0"/>
              <a:t>We plan to model and query data dependencies between values in a data set, as well as on external databases used for reconciliation.</a:t>
            </a:r>
          </a:p>
          <a:p>
            <a:pPr>
              <a:spcBef>
                <a:spcPct val="50000"/>
              </a:spcBef>
            </a:pPr>
            <a:r>
              <a:rPr lang="en-US" altLang="zh-CN" sz="3000" b="1" dirty="0">
                <a:solidFill>
                  <a:srgbClr val="CC3200"/>
                </a:solidFill>
              </a:rPr>
              <a:t>Parallel workflows. </a:t>
            </a:r>
            <a:r>
              <a:rPr lang="en-US" altLang="zh-CN" sz="3000" dirty="0"/>
              <a:t>Using multiple arrays per data set we expect to be able model data cleaning workflows that operate on different subsets of the data independently in parallel, while continuing to represent history accurately.</a:t>
            </a:r>
          </a:p>
          <a:p>
            <a:pPr>
              <a:spcBef>
                <a:spcPct val="50000"/>
              </a:spcBef>
            </a:pPr>
            <a:r>
              <a:rPr lang="en-US" altLang="zh-CN" sz="3000" b="1" dirty="0">
                <a:solidFill>
                  <a:srgbClr val="CC3200"/>
                </a:solidFill>
              </a:rPr>
              <a:t>State-oriented logic languages.  </a:t>
            </a:r>
            <a:r>
              <a:rPr lang="en-US" altLang="zh-CN" sz="3000" dirty="0"/>
              <a:t>We will compare our explicit state management approach with designs enabled by state-oriented logic languages including the </a:t>
            </a:r>
            <a:r>
              <a:rPr lang="en-US" altLang="zh-CN" sz="3000" dirty="0" err="1"/>
              <a:t>Statelog</a:t>
            </a:r>
            <a:r>
              <a:rPr lang="en-US" altLang="zh-CN" sz="3000" dirty="0"/>
              <a:t> </a:t>
            </a:r>
            <a:r>
              <a:rPr lang="en-US" altLang="zh-CN" sz="2800" dirty="0"/>
              <a:t>[4]</a:t>
            </a:r>
            <a:r>
              <a:rPr lang="en-US" altLang="zh-CN" sz="3000" dirty="0"/>
              <a:t> and Dedalus </a:t>
            </a:r>
            <a:r>
              <a:rPr lang="en-US" altLang="zh-CN" sz="2800" dirty="0"/>
              <a:t>[5]</a:t>
            </a:r>
            <a:r>
              <a:rPr lang="en-US" altLang="zh-CN" sz="3000" dirty="0"/>
              <a:t> extensions to </a:t>
            </a:r>
            <a:r>
              <a:rPr lang="en-US" altLang="zh-CN" sz="3000" dirty="0" err="1"/>
              <a:t>Datalog</a:t>
            </a:r>
            <a:r>
              <a:rPr lang="en-US" altLang="zh-CN" sz="3000" dirty="0"/>
              <a:t>.</a:t>
            </a:r>
          </a:p>
        </p:txBody>
      </p:sp>
      <p:sp>
        <p:nvSpPr>
          <p:cNvPr id="43" name="Rectangle 33">
            <a:extLst>
              <a:ext uri="{FF2B5EF4-FFF2-40B4-BE49-F238E27FC236}">
                <a16:creationId xmlns:a16="http://schemas.microsoft.com/office/drawing/2014/main" id="{53A4FCBF-F085-4F2D-A62D-310B0811A784}"/>
              </a:ext>
            </a:extLst>
          </p:cNvPr>
          <p:cNvSpPr>
            <a:spLocks noChangeArrowheads="1"/>
          </p:cNvSpPr>
          <p:nvPr/>
        </p:nvSpPr>
        <p:spPr bwMode="auto">
          <a:xfrm>
            <a:off x="23164800" y="25715368"/>
            <a:ext cx="9525000" cy="7584032"/>
          </a:xfrm>
          <a:prstGeom prst="rect">
            <a:avLst/>
          </a:prstGeom>
          <a:solidFill>
            <a:schemeClr val="bg1"/>
          </a:solidFill>
          <a:ln>
            <a:solidFill>
              <a:schemeClr val="accent1"/>
            </a:solidFill>
          </a:ln>
          <a:extLs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lIns="480000" tIns="480000" rIns="480000" bIns="480000"/>
          <a:lstStyle/>
          <a:p>
            <a:pPr>
              <a:spcBef>
                <a:spcPts val="1200"/>
              </a:spcBef>
            </a:pPr>
            <a:r>
              <a:rPr lang="en-US" altLang="zh-CN" sz="4400" b="1" dirty="0">
                <a:solidFill>
                  <a:srgbClr val="CC3300"/>
                </a:solidFill>
              </a:rPr>
              <a:t>Demonstrations</a:t>
            </a:r>
          </a:p>
          <a:p>
            <a:pPr>
              <a:spcBef>
                <a:spcPct val="50000"/>
              </a:spcBef>
            </a:pPr>
            <a:r>
              <a:rPr lang="en-US" altLang="zh-CN" sz="3000" b="1" dirty="0">
                <a:solidFill>
                  <a:srgbClr val="CC3200"/>
                </a:solidFill>
              </a:rPr>
              <a:t>Provenance queries. </a:t>
            </a:r>
            <a:r>
              <a:rPr lang="en-US" altLang="zh-CN" sz="3000" dirty="0"/>
              <a:t>The data cleaning example workflow shown here, associated provenance queries, and supporting rules are available in the </a:t>
            </a:r>
            <a:r>
              <a:rPr lang="en-US" altLang="zh-CN" sz="3000" i="1" dirty="0" err="1"/>
              <a:t>openrefine</a:t>
            </a:r>
            <a:r>
              <a:rPr lang="en-US" altLang="zh-CN" sz="3000" i="1" dirty="0"/>
              <a:t>-provenance</a:t>
            </a:r>
            <a:r>
              <a:rPr lang="en-US" altLang="zh-CN" sz="3000" dirty="0"/>
              <a:t> repository </a:t>
            </a:r>
            <a:r>
              <a:rPr lang="en-US" altLang="zh-CN" sz="2800" dirty="0"/>
              <a:t>[6].</a:t>
            </a:r>
          </a:p>
          <a:p>
            <a:pPr>
              <a:spcBef>
                <a:spcPct val="50000"/>
              </a:spcBef>
            </a:pPr>
            <a:r>
              <a:rPr lang="en-US" altLang="zh-CN" sz="3000" b="1" dirty="0">
                <a:solidFill>
                  <a:srgbClr val="CC3200"/>
                </a:solidFill>
              </a:rPr>
              <a:t>Reproducible data cleaning. </a:t>
            </a:r>
            <a:r>
              <a:rPr lang="en-US" altLang="zh-CN" sz="3000" dirty="0"/>
              <a:t>We additionally demonstrate progress supporting end-to-end reproducibility of data cleaning workflows in the </a:t>
            </a:r>
            <a:r>
              <a:rPr lang="en-US" altLang="zh-CN" sz="3000" i="1" dirty="0" err="1"/>
              <a:t>openrefine</a:t>
            </a:r>
            <a:r>
              <a:rPr lang="en-US" altLang="zh-CN" sz="3000" i="1" dirty="0"/>
              <a:t>-reproducibility</a:t>
            </a:r>
            <a:r>
              <a:rPr lang="en-US" altLang="zh-CN" sz="3000" dirty="0"/>
              <a:t> repository </a:t>
            </a:r>
            <a:r>
              <a:rPr lang="en-US" altLang="zh-CN" sz="2800" dirty="0"/>
              <a:t>[7]. </a:t>
            </a:r>
            <a:r>
              <a:rPr lang="en-US" altLang="zh-CN" sz="3000" dirty="0"/>
              <a:t>Our aim is to enable any data cleaning workflow later to be repeated automatically in a different instance of </a:t>
            </a:r>
            <a:r>
              <a:rPr lang="en-US" altLang="zh-CN" sz="3000" dirty="0" err="1"/>
              <a:t>OpenRefine</a:t>
            </a:r>
            <a:r>
              <a:rPr lang="en-US" altLang="zh-CN" sz="3000" dirty="0"/>
              <a:t> on the same or different data set using information gathered by </a:t>
            </a:r>
            <a:r>
              <a:rPr lang="en-US" altLang="zh-CN" sz="3000" dirty="0" err="1"/>
              <a:t>OpenRefine</a:t>
            </a:r>
            <a:r>
              <a:rPr lang="en-US" altLang="zh-CN" sz="3000" dirty="0"/>
              <a:t> but not easily exported as recipes. </a:t>
            </a:r>
          </a:p>
        </p:txBody>
      </p:sp>
    </p:spTree>
  </p:cSld>
  <p:clrMapOvr>
    <a:masterClrMapping/>
  </p:clrMapOvr>
</p:sld>
</file>

<file path=ppt/theme/theme1.xml><?xml version="1.0" encoding="utf-8"?>
<a:theme xmlns:a="http://schemas.openxmlformats.org/drawingml/2006/main" name="Poster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Postertemplate</Template>
  <TotalTime>14667</TotalTime>
  <Words>2258</Words>
  <Application>Microsoft Office PowerPoint</Application>
  <PresentationFormat>Custom</PresentationFormat>
  <Paragraphs>143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Consolas</vt:lpstr>
      <vt:lpstr>Postertemplate</vt:lpstr>
      <vt:lpstr>PowerPoint Presentation</vt:lpstr>
    </vt:vector>
  </TitlesOfParts>
  <Manager/>
  <Company>University of Illinois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Cindy Ashwill</dc:creator>
  <cp:keywords/>
  <dc:description/>
  <cp:lastModifiedBy>Timothy McPhillips</cp:lastModifiedBy>
  <cp:revision>191</cp:revision>
  <cp:lastPrinted>2019-05-29T08:08:06Z</cp:lastPrinted>
  <dcterms:created xsi:type="dcterms:W3CDTF">2017-11-01T21:32:42Z</dcterms:created>
  <dcterms:modified xsi:type="dcterms:W3CDTF">2019-05-29T08:25:31Z</dcterms:modified>
  <cp:category/>
</cp:coreProperties>
</file>