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5661600" cy="356616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1232" userDrawn="1">
          <p15:clr>
            <a:srgbClr val="A4A3A4"/>
          </p15:clr>
        </p15:guide>
        <p15:guide id="2" pos="112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80"/>
    <p:restoredTop sz="78595"/>
  </p:normalViewPr>
  <p:slideViewPr>
    <p:cSldViewPr snapToObjects="1">
      <p:cViewPr varScale="1">
        <p:scale>
          <a:sx n="19" d="100"/>
          <a:sy n="19" d="100"/>
        </p:scale>
        <p:origin x="3090" y="120"/>
      </p:cViewPr>
      <p:guideLst>
        <p:guide orient="horz" pos="11232"/>
        <p:guide pos="112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5/28/2019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1714500" y="685800"/>
            <a:ext cx="3429000" cy="3429000"/>
          </a:xfrm>
          <a:noFill/>
          <a:ln>
            <a:solidFill>
              <a:srgbClr val="000000"/>
            </a:solidFill>
            <a:miter lim="800000"/>
            <a:headEnd/>
            <a:tailEnd/>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normAutofit fontScale="32500" lnSpcReduction="20000"/>
          </a:bodyPr>
          <a:lstStyle/>
          <a:p>
            <a:pPr>
              <a:spcBef>
                <a:spcPct val="50000"/>
              </a:spcBef>
            </a:pPr>
            <a:r>
              <a:rPr lang="zh-CN" altLang="en-US" sz="1200" b="1" dirty="0"/>
              <a:t> </a:t>
            </a:r>
            <a:r>
              <a:rPr lang="en-US" altLang="zh-CN" sz="1200" dirty="0"/>
              <a:t>The</a:t>
            </a:r>
            <a:r>
              <a:rPr lang="zh-CN" altLang="en-US" sz="1200" dirty="0"/>
              <a:t> </a:t>
            </a:r>
            <a:r>
              <a:rPr lang="en-US" altLang="zh-CN" sz="1200" dirty="0"/>
              <a:t>model</a:t>
            </a:r>
            <a:r>
              <a:rPr lang="zh-CN" altLang="en-US" sz="1200" dirty="0"/>
              <a:t> </a:t>
            </a:r>
            <a:r>
              <a:rPr lang="en-US" altLang="zh-CN" sz="1200" dirty="0"/>
              <a:t>implicit</a:t>
            </a:r>
            <a:r>
              <a:rPr lang="zh-CN" altLang="en-US" sz="1200" dirty="0"/>
              <a:t> </a:t>
            </a:r>
            <a:r>
              <a:rPr lang="en-US" altLang="zh-CN" sz="1200" dirty="0"/>
              <a:t>in</a:t>
            </a:r>
            <a:r>
              <a:rPr lang="zh-CN" altLang="en-US" sz="1200" dirty="0"/>
              <a:t> </a:t>
            </a:r>
            <a:r>
              <a:rPr lang="en-US" altLang="zh-CN" sz="1200" dirty="0"/>
              <a:t>histories</a:t>
            </a:r>
            <a:r>
              <a:rPr lang="zh-CN" altLang="en-US" sz="1200" dirty="0"/>
              <a:t> </a:t>
            </a:r>
            <a:r>
              <a:rPr lang="en-US" altLang="zh-CN" sz="1200" dirty="0"/>
              <a:t>and</a:t>
            </a:r>
            <a:r>
              <a:rPr lang="zh-CN" altLang="en-US" sz="1200" dirty="0"/>
              <a:t> </a:t>
            </a:r>
            <a:r>
              <a:rPr lang="en-US" altLang="zh-CN" sz="1200" dirty="0"/>
              <a:t>recipes</a:t>
            </a:r>
            <a:r>
              <a:rPr lang="zh-CN" altLang="en-US" sz="1200" dirty="0"/>
              <a:t> </a:t>
            </a:r>
            <a:r>
              <a:rPr lang="en-US" altLang="zh-CN" sz="1200" dirty="0"/>
              <a:t>exhibits</a:t>
            </a:r>
            <a:r>
              <a:rPr lang="zh-CN" altLang="en-US" sz="1200" dirty="0"/>
              <a:t> </a:t>
            </a:r>
            <a:r>
              <a:rPr lang="en-US" altLang="zh-CN" sz="1200" dirty="0"/>
              <a:t>both</a:t>
            </a:r>
            <a:r>
              <a:rPr lang="zh-CN" altLang="en-US" sz="1200" dirty="0"/>
              <a:t>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r>
              <a:rPr lang="zh-CN" altLang="en-US" sz="1200" dirty="0"/>
              <a:t> </a:t>
            </a:r>
            <a:r>
              <a:rPr lang="en-US" altLang="zh-CN" sz="1200" dirty="0"/>
              <a:t>but</a:t>
            </a:r>
            <a:r>
              <a:rPr lang="zh-CN" altLang="en-US" sz="1200" dirty="0"/>
              <a:t> </a:t>
            </a:r>
            <a:r>
              <a:rPr lang="en-US" altLang="zh-CN" sz="1200" dirty="0"/>
              <a:t>is</a:t>
            </a:r>
            <a:r>
              <a:rPr lang="zh-CN" altLang="en-US" sz="1200" dirty="0"/>
              <a:t> </a:t>
            </a:r>
            <a:r>
              <a:rPr lang="en-US" altLang="zh-CN" sz="1200" dirty="0"/>
              <a:t>incomplete</a:t>
            </a:r>
            <a:r>
              <a:rPr lang="zh-CN" altLang="en-US" sz="1200" dirty="0"/>
              <a:t> </a:t>
            </a:r>
            <a:r>
              <a:rPr lang="en-US" altLang="zh-CN" sz="1200" dirty="0"/>
              <a:t>in</a:t>
            </a:r>
            <a:r>
              <a:rPr lang="zh-CN" altLang="en-US" sz="1200" dirty="0"/>
              <a:t> </a:t>
            </a:r>
            <a:r>
              <a:rPr lang="en-US" altLang="zh-CN" sz="1200" dirty="0"/>
              <a:t>at</a:t>
            </a:r>
            <a:r>
              <a:rPr lang="zh-CN" altLang="en-US" sz="1200" dirty="0"/>
              <a:t> </a:t>
            </a:r>
            <a:r>
              <a:rPr lang="en-US" altLang="zh-CN" sz="1200" dirty="0"/>
              <a:t>least</a:t>
            </a:r>
            <a:r>
              <a:rPr lang="zh-CN" altLang="en-US" sz="1200" dirty="0"/>
              <a:t> </a:t>
            </a:r>
            <a:r>
              <a:rPr lang="en-US" altLang="zh-CN" sz="1200" dirty="0"/>
              <a:t>two</a:t>
            </a:r>
            <a:r>
              <a:rPr lang="zh-CN" altLang="en-US" sz="1200" dirty="0"/>
              <a:t> </a:t>
            </a:r>
            <a:r>
              <a:rPr lang="en-US" altLang="zh-CN" sz="1200" dirty="0"/>
              <a:t>ways:</a:t>
            </a:r>
          </a:p>
          <a:p>
            <a:pPr marL="495285" indent="-495285">
              <a:spcBef>
                <a:spcPct val="50000"/>
              </a:spcBef>
              <a:buFontTx/>
              <a:buChar char="-"/>
            </a:pPr>
            <a:r>
              <a:rPr lang="en-US" altLang="zh-CN" sz="1200" dirty="0"/>
              <a:t>Functions</a:t>
            </a:r>
            <a:r>
              <a:rPr lang="zh-CN" altLang="en-US" sz="1200" dirty="0"/>
              <a:t> </a:t>
            </a:r>
            <a:r>
              <a:rPr lang="en-US" altLang="zh-CN" sz="1200" dirty="0"/>
              <a:t>resulting</a:t>
            </a:r>
            <a:r>
              <a:rPr lang="zh-CN" altLang="en-US" sz="1200" dirty="0"/>
              <a:t> </a:t>
            </a:r>
            <a:r>
              <a:rPr lang="en-US" altLang="zh-CN" sz="1200" dirty="0"/>
              <a:t>in</a:t>
            </a:r>
            <a:r>
              <a:rPr lang="zh-CN" altLang="en-US" sz="1200" dirty="0"/>
              <a:t> </a:t>
            </a:r>
            <a:r>
              <a:rPr lang="en-US" altLang="zh-CN" sz="1200" dirty="0"/>
              <a:t>mass</a:t>
            </a:r>
            <a:r>
              <a:rPr lang="zh-CN" altLang="en-US" sz="1200" dirty="0"/>
              <a:t> </a:t>
            </a:r>
            <a:r>
              <a:rPr lang="en-US" altLang="zh-CN" sz="1200" dirty="0"/>
              <a:t>edits.</a:t>
            </a:r>
          </a:p>
          <a:p>
            <a:pPr marL="495285" indent="-495285">
              <a:spcBef>
                <a:spcPct val="50000"/>
              </a:spcBef>
              <a:buFontTx/>
              <a:buChar char="-"/>
            </a:pPr>
            <a:r>
              <a:rPr lang="en-US" altLang="zh-CN" sz="1200" dirty="0"/>
              <a:t>Single</a:t>
            </a:r>
            <a:r>
              <a:rPr lang="zh-CN" altLang="en-US" sz="1200" dirty="0"/>
              <a:t> </a:t>
            </a:r>
            <a:r>
              <a:rPr lang="en-US" altLang="zh-CN" sz="1200" dirty="0"/>
              <a:t>cell</a:t>
            </a:r>
            <a:r>
              <a:rPr lang="zh-CN" altLang="en-US" sz="1200" dirty="0"/>
              <a:t> </a:t>
            </a:r>
            <a:r>
              <a:rPr lang="en-US" altLang="zh-CN" sz="1200" dirty="0"/>
              <a:t>edits</a:t>
            </a:r>
            <a:r>
              <a:rPr lang="zh-CN" altLang="en-US" sz="1200" dirty="0"/>
              <a:t> </a:t>
            </a:r>
            <a:r>
              <a:rPr lang="en-US" altLang="zh-CN" sz="1200" dirty="0"/>
              <a:t>are</a:t>
            </a:r>
            <a:r>
              <a:rPr lang="zh-CN" altLang="en-US" sz="1200" dirty="0"/>
              <a:t> </a:t>
            </a:r>
            <a:r>
              <a:rPr lang="en-US" altLang="zh-CN" sz="1200" dirty="0"/>
              <a:t>not</a:t>
            </a:r>
            <a:r>
              <a:rPr lang="zh-CN" altLang="en-US" sz="1200" dirty="0"/>
              <a:t> </a:t>
            </a:r>
            <a:r>
              <a:rPr lang="en-US" altLang="zh-CN" sz="1200" dirty="0"/>
              <a:t>captured.</a:t>
            </a:r>
            <a:endParaRPr lang="en-AU" altLang="zh-CN" sz="1200" dirty="0"/>
          </a:p>
          <a:p>
            <a:pPr marL="0" indent="0">
              <a:spcBef>
                <a:spcPct val="50000"/>
              </a:spcBef>
              <a:buFontTx/>
              <a:buNone/>
            </a:pPr>
            <a:r>
              <a:rPr lang="en-AU" altLang="zh-CN" sz="1200" dirty="0">
                <a:ea typeface="ＭＳ Ｐゴシック" pitchFamily="-65" charset="-128"/>
                <a:sym typeface="Wingdings"/>
              </a:rPr>
              <a:t> </a:t>
            </a:r>
          </a:p>
          <a:p>
            <a:pPr marL="0" indent="0">
              <a:spcBef>
                <a:spcPct val="50000"/>
              </a:spcBef>
              <a:buFontTx/>
              <a:buNone/>
            </a:pPr>
            <a:r>
              <a:rPr lang="en-AU" altLang="zh-CN" sz="1200" baseline="0" dirty="0" err="1">
                <a:ea typeface="ＭＳ Ｐゴシック" pitchFamily="-65" charset="-128"/>
                <a:sym typeface="Wingdings"/>
              </a:rPr>
              <a:t>OpenRefine</a:t>
            </a:r>
            <a:r>
              <a:rPr lang="en-AU" altLang="zh-CN" sz="1200" baseline="0" dirty="0">
                <a:ea typeface="ＭＳ Ｐゴシック" pitchFamily="-65" charset="-128"/>
                <a:sym typeface="Wingdings"/>
              </a:rPr>
              <a:t> contains </a:t>
            </a:r>
            <a:r>
              <a:rPr lang="en-US" altLang="zh-CN" sz="1200" b="1" i="1" dirty="0"/>
              <a:t>prospective</a:t>
            </a:r>
            <a:r>
              <a:rPr lang="zh-CN" altLang="en-US" sz="1200" dirty="0"/>
              <a:t> </a:t>
            </a:r>
            <a:r>
              <a:rPr lang="en-US" altLang="zh-CN" sz="1200" dirty="0"/>
              <a:t>and</a:t>
            </a:r>
            <a:r>
              <a:rPr lang="zh-CN" altLang="en-US" sz="1200" dirty="0"/>
              <a:t> </a:t>
            </a:r>
            <a:r>
              <a:rPr lang="en-US" altLang="zh-CN" sz="1200" b="1" i="1" dirty="0"/>
              <a:t>retrospective</a:t>
            </a:r>
            <a:r>
              <a:rPr lang="zh-CN" altLang="en-US" sz="1200" b="1" i="1" dirty="0"/>
              <a:t> </a:t>
            </a:r>
            <a:r>
              <a:rPr lang="en-US" altLang="zh-CN" sz="1200" dirty="0"/>
              <a:t>provenance</a:t>
            </a:r>
            <a:r>
              <a:rPr lang="zh-CN" altLang="en-US" sz="1200" dirty="0"/>
              <a:t> </a:t>
            </a:r>
            <a:r>
              <a:rPr lang="en-US" altLang="zh-CN" sz="1200" dirty="0"/>
              <a:t>features.</a:t>
            </a:r>
          </a:p>
          <a:p>
            <a:pPr marL="171450" indent="-171450">
              <a:spcBef>
                <a:spcPct val="50000"/>
              </a:spcBef>
              <a:buFontTx/>
              <a:buChar char="-"/>
            </a:pPr>
            <a:r>
              <a:rPr lang="en-US" altLang="zh-CN" sz="1200" dirty="0">
                <a:ea typeface="ＭＳ Ｐゴシック" pitchFamily="-65" charset="-128"/>
              </a:rPr>
              <a:t>Single cell edits are not captured in the</a:t>
            </a:r>
            <a:r>
              <a:rPr lang="en-US" altLang="zh-CN" sz="1200" baseline="0" dirty="0">
                <a:ea typeface="ＭＳ Ｐゴシック" pitchFamily="-65" charset="-128"/>
              </a:rPr>
              <a:t> recipe (b/c they are not reusable)</a:t>
            </a:r>
          </a:p>
          <a:p>
            <a:pPr marL="171450" indent="-171450">
              <a:spcBef>
                <a:spcPct val="50000"/>
              </a:spcBef>
              <a:buFontTx/>
              <a:buChar char="-"/>
            </a:pPr>
            <a:r>
              <a:rPr lang="en-US" altLang="zh-CN" sz="1200" baseline="0" dirty="0">
                <a:ea typeface="ＭＳ Ｐゴシック" pitchFamily="-65" charset="-128"/>
              </a:rPr>
              <a:t>Not all function names, types, and parameters are recorded.</a:t>
            </a: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Fig.1 caption text: use smaller font size than Introduction contents text. </a:t>
            </a:r>
          </a:p>
          <a:p>
            <a:pPr marL="171450" indent="-171450" eaLnBrk="1" hangingPunct="1">
              <a:spcBef>
                <a:spcPct val="0"/>
              </a:spcBef>
              <a:buFontTx/>
              <a:buChar char="-"/>
            </a:pPr>
            <a:r>
              <a:rPr lang="en-US" altLang="zh-CN" dirty="0">
                <a:ea typeface="ＭＳ Ｐゴシック" pitchFamily="-65" charset="-128"/>
              </a:rPr>
              <a:t>Header Challenges: use the same font color as for Motivations and Introduction</a:t>
            </a:r>
          </a:p>
          <a:p>
            <a:pPr marL="171450" indent="-171450" eaLnBrk="1" hangingPunct="1">
              <a:spcBef>
                <a:spcPct val="0"/>
              </a:spcBef>
              <a:buFontTx/>
              <a:buChar char="-"/>
            </a:pPr>
            <a:r>
              <a:rPr lang="en-US" altLang="zh-CN" dirty="0">
                <a:ea typeface="ＭＳ Ｐゴシック" pitchFamily="-65" charset="-128"/>
              </a:rPr>
              <a:t>Subleaders Transparency, reproducibility, reusability: use special font (color, italics, underline, etc.) to highlight them</a:t>
            </a:r>
          </a:p>
          <a:p>
            <a:pPr marL="171450" indent="-171450" eaLnBrk="1" hangingPunct="1">
              <a:spcBef>
                <a:spcPct val="0"/>
              </a:spcBef>
              <a:buFontTx/>
              <a:buChar char="-"/>
            </a:pPr>
            <a:r>
              <a:rPr lang="en-US" altLang="zh-CN" dirty="0">
                <a:ea typeface="ＭＳ Ｐゴシック" pitchFamily="-65" charset="-128"/>
              </a:rPr>
              <a:t>In Contributions: highlight “complete the missing information” instead of “internal project files”</a:t>
            </a:r>
          </a:p>
          <a:p>
            <a:pPr marL="171450" indent="-171450" eaLnBrk="1" hangingPunct="1">
              <a:spcBef>
                <a:spcPct val="0"/>
              </a:spcBef>
              <a:buFontTx/>
              <a:buChar char="-"/>
            </a:pPr>
            <a:r>
              <a:rPr lang="en-US" altLang="zh-CN" dirty="0">
                <a:ea typeface="ＭＳ Ｐゴシック" pitchFamily="-65" charset="-128"/>
              </a:rPr>
              <a:t>In Prototype: format as follows:</a:t>
            </a: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CA" b="0" dirty="0">
              <a:effectLst/>
            </a:endParaRPr>
          </a:p>
          <a:p>
            <a:pPr rtl="0" fontAlgn="base"/>
            <a:r>
              <a:rPr lang="en-CA"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CA"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CA" sz="1200" b="0" i="0" u="none" strike="noStrike" kern="1200" dirty="0">
                <a:solidFill>
                  <a:schemeClr val="tx1"/>
                </a:solidFill>
                <a:effectLst/>
                <a:latin typeface="+mn-lt"/>
                <a:ea typeface="ＭＳ Ｐゴシック" pitchFamily="-108" charset="-128"/>
                <a:cs typeface="+mn-cs"/>
              </a:rPr>
              <a:t>CLOPER is developed … as follows:</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when users …</a:t>
            </a:r>
            <a:endParaRPr lang="en-CA" sz="1400" b="0" i="0" u="none" strike="noStrike" kern="1200" dirty="0">
              <a:solidFill>
                <a:schemeClr val="tx1"/>
              </a:solidFill>
              <a:effectLst/>
              <a:latin typeface="+mn-lt"/>
              <a:ea typeface="ＭＳ Ｐゴシック" pitchFamily="-108" charset="-128"/>
              <a:cs typeface="+mn-cs"/>
            </a:endParaRPr>
          </a:p>
          <a:p>
            <a:pPr lvl="2" rtl="0" fontAlgn="base"/>
            <a:r>
              <a:rPr lang="en-CA" sz="1200" b="0" i="0" u="none" strike="noStrike" kern="1200" dirty="0">
                <a:solidFill>
                  <a:schemeClr val="tx1"/>
                </a:solidFill>
                <a:effectLst/>
                <a:latin typeface="+mn-lt"/>
                <a:ea typeface="ＭＳ Ｐゴシック" pitchFamily="-108" charset="-128"/>
                <a:cs typeface="+mn-cs"/>
              </a:rPr>
              <a:t>for operations ….</a:t>
            </a:r>
            <a:endParaRPr lang="en-CA" sz="1400" b="0" i="0" u="none" strike="noStrike" kern="1200" dirty="0">
              <a:solidFill>
                <a:schemeClr val="tx1"/>
              </a:solidFill>
              <a:effectLst/>
              <a:latin typeface="+mn-lt"/>
              <a:ea typeface="ＭＳ Ｐゴシック" pitchFamily="-108" charset="-128"/>
              <a:cs typeface="+mn-cs"/>
            </a:endParaRPr>
          </a:p>
          <a:p>
            <a:pPr lvl="1" rtl="0" fontAlgn="base"/>
            <a:r>
              <a:rPr lang="en-CA" sz="1200" b="0" i="0" u="none" strike="noStrike" kern="1200" dirty="0">
                <a:solidFill>
                  <a:schemeClr val="tx1"/>
                </a:solidFill>
                <a:effectLst/>
                <a:latin typeface="+mn-lt"/>
                <a:ea typeface="ＭＳ Ｐゴシック" pitchFamily="-108" charset="-128"/>
                <a:cs typeface="+mn-cs"/>
              </a:rPr>
              <a:t>after the user has …</a:t>
            </a:r>
            <a:endParaRPr lang="en-CA" sz="1400" b="0" i="0" u="none" strike="noStrike" kern="1200" dirty="0">
              <a:solidFill>
                <a:schemeClr val="tx1"/>
              </a:solidFill>
              <a:effectLst/>
              <a:latin typeface="+mn-lt"/>
              <a:ea typeface="ＭＳ Ｐゴシック" pitchFamily="-108" charset="-128"/>
              <a:cs typeface="+mn-cs"/>
            </a:endParaRPr>
          </a:p>
          <a:p>
            <a:pPr rtl="0"/>
            <a:r>
              <a:rPr lang="en-CA" sz="1200" b="0" i="0" u="none" strike="noStrike" kern="1200" dirty="0">
                <a:solidFill>
                  <a:schemeClr val="tx1"/>
                </a:solidFill>
                <a:effectLst/>
                <a:latin typeface="+mn-lt"/>
                <a:ea typeface="ＭＳ Ｐゴシック" pitchFamily="-108" charset="-128"/>
                <a:cs typeface="ＭＳ Ｐゴシック" pitchFamily="-108" charset="-128"/>
              </a:rPr>
              <a:t>ER3 ()</a:t>
            </a:r>
            <a:endParaRPr lang="en-CA" b="0" dirty="0">
              <a:effectLst/>
            </a:endParaRPr>
          </a:p>
          <a:p>
            <a:pPr lvl="1" rtl="0" fontAlgn="base"/>
            <a:r>
              <a:rPr lang="en-CA" sz="1200" b="0" i="0" u="none" strike="noStrike" kern="1200" dirty="0">
                <a:solidFill>
                  <a:schemeClr val="tx1"/>
                </a:solidFill>
                <a:effectLst/>
                <a:latin typeface="+mn-lt"/>
                <a:ea typeface="ＭＳ Ｐゴシック" pitchFamily="-108" charset="-128"/>
                <a:cs typeface="+mn-cs"/>
              </a:rPr>
              <a:t>ER3 is developed to ...</a:t>
            </a:r>
            <a:endParaRPr lang="en-CA" sz="1400" b="0" i="0" u="none" strike="noStrike" kern="1200" dirty="0">
              <a:solidFill>
                <a:schemeClr val="tx1"/>
              </a:solidFill>
              <a:effectLst/>
              <a:latin typeface="+mn-lt"/>
              <a:ea typeface="ＭＳ Ｐゴシック" pitchFamily="-108" charset="-128"/>
              <a:cs typeface="+mn-cs"/>
            </a:endParaRPr>
          </a:p>
          <a:p>
            <a:pPr marL="171450" indent="-171450" eaLnBrk="1" hangingPunct="1">
              <a:spcBef>
                <a:spcPct val="0"/>
              </a:spcBef>
              <a:buFontTx/>
              <a:buChar char="-"/>
            </a:pPr>
            <a:r>
              <a:rPr lang="en-US" altLang="zh-CN" dirty="0">
                <a:ea typeface="ＭＳ Ｐゴシック" pitchFamily="-65" charset="-128"/>
              </a:rPr>
              <a:t>Use case:</a:t>
            </a:r>
          </a:p>
          <a:p>
            <a:pPr marL="628650" lvl="1" indent="-171450" eaLnBrk="1" hangingPunct="1">
              <a:spcBef>
                <a:spcPct val="0"/>
              </a:spcBef>
              <a:buFontTx/>
              <a:buChar char="-"/>
            </a:pPr>
            <a:r>
              <a:rPr lang="en-US" altLang="zh-CN" dirty="0">
                <a:ea typeface="ＭＳ Ｐゴシック" pitchFamily="-65" charset="-128"/>
              </a:rPr>
              <a:t>Move bullet point 1 and 2 both to the rightmost column</a:t>
            </a:r>
          </a:p>
          <a:p>
            <a:pPr marL="628650" lvl="1" indent="-171450" eaLnBrk="1" hangingPunct="1">
              <a:spcBef>
                <a:spcPct val="0"/>
              </a:spcBef>
              <a:buFontTx/>
              <a:buChar char="-"/>
            </a:pPr>
            <a:r>
              <a:rPr lang="en-US" altLang="zh-CN" dirty="0">
                <a:ea typeface="ＭＳ Ｐゴシック" pitchFamily="-65" charset="-128"/>
              </a:rPr>
              <a:t>Don’t repeat input and output in 1 &amp; 2</a:t>
            </a:r>
          </a:p>
          <a:p>
            <a:pPr marL="628650" lvl="1" indent="-171450" eaLnBrk="1" hangingPunct="1">
              <a:spcBef>
                <a:spcPct val="0"/>
              </a:spcBef>
              <a:buFontTx/>
              <a:buChar char="-"/>
            </a:pPr>
            <a:r>
              <a:rPr lang="en-US" altLang="zh-CN" dirty="0">
                <a:ea typeface="ＭＳ Ｐゴシック" pitchFamily="-65" charset="-128"/>
              </a:rPr>
              <a:t>Naming convention: </a:t>
            </a:r>
          </a:p>
          <a:p>
            <a:pPr marL="1085850" lvl="2" indent="-171450" eaLnBrk="1" hangingPunct="1">
              <a:spcBef>
                <a:spcPct val="0"/>
              </a:spcBef>
              <a:buFontTx/>
              <a:buChar char="-"/>
            </a:pPr>
            <a:r>
              <a:rPr lang="en-US" altLang="zh-CN" dirty="0">
                <a:ea typeface="ＭＳ Ｐゴシック" pitchFamily="-65" charset="-128"/>
              </a:rPr>
              <a:t>Input: </a:t>
            </a:r>
            <a:r>
              <a:rPr lang="en-US" altLang="zh-CN" dirty="0" err="1">
                <a:ea typeface="ＭＳ Ｐゴシック" pitchFamily="-65" charset="-128"/>
              </a:rPr>
              <a:t>Menu.csv</a:t>
            </a:r>
            <a:endParaRPr lang="en-US" altLang="zh-CN" dirty="0">
              <a:ea typeface="ＭＳ Ｐゴシック" pitchFamily="-65" charset="-128"/>
            </a:endParaRPr>
          </a:p>
          <a:p>
            <a:pPr marL="1085850" lvl="2" indent="-171450" eaLnBrk="1" hangingPunct="1">
              <a:spcBef>
                <a:spcPct val="0"/>
              </a:spcBef>
              <a:buFontTx/>
              <a:buChar char="-"/>
            </a:pPr>
            <a:r>
              <a:rPr lang="en-US" altLang="zh-CN" dirty="0">
                <a:ea typeface="ＭＳ Ｐゴシック" pitchFamily="-65" charset="-128"/>
              </a:rPr>
              <a:t>Output: </a:t>
            </a:r>
            <a:r>
              <a:rPr lang="en-US" altLang="zh-CN" dirty="0" err="1">
                <a:ea typeface="ＭＳ Ｐゴシック" pitchFamily="-65" charset="-128"/>
              </a:rPr>
              <a:t>CleanedMenu.csv</a:t>
            </a:r>
            <a:endParaRPr lang="en-US" altLang="zh-CN" dirty="0">
              <a:ea typeface="ＭＳ Ｐゴシック" pitchFamily="-65" charset="-128"/>
            </a:endParaRPr>
          </a:p>
          <a:p>
            <a:pPr marL="628650" lvl="1" indent="-171450" eaLnBrk="1" hangingPunct="1">
              <a:spcBef>
                <a:spcPct val="0"/>
              </a:spcBef>
              <a:buFontTx/>
              <a:buChar char="-"/>
            </a:pPr>
            <a:r>
              <a:rPr lang="en-US" altLang="zh-CN" dirty="0">
                <a:ea typeface="ＭＳ Ｐゴシック" pitchFamily="-65" charset="-128"/>
              </a:rPr>
              <a:t>fig.3 RHS: highlight </a:t>
            </a:r>
            <a:r>
              <a:rPr lang="en-US" altLang="zh-CN" dirty="0" err="1">
                <a:ea typeface="ＭＳ Ｐゴシック" pitchFamily="-65" charset="-128"/>
              </a:rPr>
              <a:t>json</a:t>
            </a:r>
            <a:r>
              <a:rPr lang="en-US" altLang="zh-CN" dirty="0">
                <a:ea typeface="ＭＳ Ｐゴシック" pitchFamily="-65" charset="-128"/>
              </a:rPr>
              <a:t> code with rectangular box corresponding to cluster information and single-edit, respectively</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Blue</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highlight</a:t>
            </a:r>
            <a:r>
              <a:rPr lang="zh-CN" altLang="en-US" dirty="0">
                <a:ea typeface="ＭＳ Ｐゴシック" pitchFamily="-65" charset="-128"/>
              </a:rPr>
              <a:t> </a:t>
            </a:r>
            <a:r>
              <a:rPr lang="en-US" altLang="zh-CN" dirty="0">
                <a:ea typeface="ＭＳ Ｐゴシック" pitchFamily="-65" charset="-128"/>
              </a:rPr>
              <a:t>part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Code</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consoles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bold,</a:t>
            </a:r>
            <a:r>
              <a:rPr lang="zh-CN" altLang="en-US" dirty="0">
                <a:ea typeface="ＭＳ Ｐゴシック" pitchFamily="-65" charset="-128"/>
              </a:rPr>
              <a:t> </a:t>
            </a:r>
            <a:r>
              <a:rPr lang="en-US" altLang="zh-CN" dirty="0">
                <a:ea typeface="ＭＳ Ｐゴシック" pitchFamily="-65" charset="-128"/>
              </a:rPr>
              <a:t>different</a:t>
            </a:r>
            <a:r>
              <a:rPr lang="zh-CN" altLang="en-US" dirty="0">
                <a:ea typeface="ＭＳ Ｐゴシック" pitchFamily="-65" charset="-128"/>
              </a:rPr>
              <a:t> </a:t>
            </a:r>
            <a:r>
              <a:rPr lang="en-US" altLang="zh-CN" dirty="0">
                <a:ea typeface="ＭＳ Ｐゴシック" pitchFamily="-65" charset="-128"/>
              </a:rPr>
              <a:t>color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font</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italic…</a:t>
            </a:r>
          </a:p>
          <a:p>
            <a:pPr marL="171450" indent="-171450" eaLnBrk="1" hangingPunct="1">
              <a:spcBef>
                <a:spcPct val="0"/>
              </a:spcBef>
              <a:buFontTx/>
              <a:buChar char="-"/>
            </a:pPr>
            <a:r>
              <a:rPr lang="en-US" altLang="zh-CN" dirty="0">
                <a:ea typeface="ＭＳ Ｐゴシック" pitchFamily="-65" charset="-128"/>
              </a:rPr>
              <a:t>Author</a:t>
            </a:r>
            <a:r>
              <a:rPr lang="zh-CN" altLang="en-US" dirty="0">
                <a:ea typeface="ＭＳ Ｐゴシック" pitchFamily="-65" charset="-128"/>
              </a:rPr>
              <a:t> </a:t>
            </a:r>
            <a:r>
              <a:rPr lang="en-US" altLang="zh-CN" dirty="0">
                <a:ea typeface="ＭＳ Ｐゴシック" pitchFamily="-65" charset="-128"/>
              </a:rPr>
              <a:t>and</a:t>
            </a:r>
            <a:r>
              <a:rPr lang="zh-CN" altLang="en-US" dirty="0">
                <a:ea typeface="ＭＳ Ｐゴシック" pitchFamily="-65" charset="-128"/>
              </a:rPr>
              <a:t> </a:t>
            </a:r>
            <a:r>
              <a:rPr lang="en-US" altLang="zh-CN" dirty="0">
                <a:ea typeface="ＭＳ Ｐゴシック" pitchFamily="-65" charset="-128"/>
              </a:rPr>
              <a:t>acknowledgement</a:t>
            </a:r>
            <a:r>
              <a:rPr lang="zh-CN" altLang="en-US" dirty="0">
                <a:ea typeface="ＭＳ Ｐゴシック" pitchFamily="-65" charset="-128"/>
              </a:rPr>
              <a:t> </a:t>
            </a:r>
            <a:r>
              <a:rPr lang="en-US" altLang="zh-CN" dirty="0">
                <a:ea typeface="ＭＳ Ｐゴシック" pitchFamily="-65" charset="-128"/>
              </a:rPr>
              <a:t>…</a:t>
            </a:r>
          </a:p>
          <a:p>
            <a:pPr marL="171450" indent="-171450" eaLnBrk="1" hangingPunct="1">
              <a:spcBef>
                <a:spcPct val="0"/>
              </a:spcBef>
              <a:buFontTx/>
              <a:buChar char="-"/>
            </a:pPr>
            <a:r>
              <a:rPr lang="en-US" altLang="zh-CN" dirty="0">
                <a:ea typeface="ＭＳ Ｐゴシック" pitchFamily="-65" charset="-128"/>
              </a:rPr>
              <a:t>Graph</a:t>
            </a:r>
            <a:r>
              <a:rPr lang="zh-CN" altLang="en-US" dirty="0">
                <a:ea typeface="ＭＳ Ｐゴシック" pitchFamily="-65" charset="-128"/>
              </a:rPr>
              <a:t> </a:t>
            </a:r>
            <a:r>
              <a:rPr lang="en-US" altLang="zh-CN" dirty="0">
                <a:ea typeface="ＭＳ Ｐゴシック" pitchFamily="-65" charset="-128"/>
              </a:rPr>
              <a:t>description….</a:t>
            </a:r>
          </a:p>
          <a:p>
            <a:pPr marL="171450" indent="-171450" eaLnBrk="1" hangingPunct="1">
              <a:spcBef>
                <a:spcPct val="0"/>
              </a:spcBef>
              <a:buFontTx/>
              <a:buChar char="-"/>
            </a:pPr>
            <a:r>
              <a:rPr lang="en-US" altLang="zh-CN" dirty="0">
                <a:ea typeface="ＭＳ Ｐゴシック" pitchFamily="-65" charset="-128"/>
              </a:rPr>
              <a:t>Rearrange</a:t>
            </a:r>
            <a:r>
              <a:rPr lang="zh-CN" altLang="en-US" dirty="0">
                <a:ea typeface="ＭＳ Ｐゴシック" pitchFamily="-65" charset="-128"/>
              </a:rPr>
              <a:t> </a:t>
            </a:r>
            <a:r>
              <a:rPr lang="en-US" altLang="zh-CN" dirty="0">
                <a:ea typeface="ＭＳ Ｐゴシック" pitchFamily="-65" charset="-128"/>
              </a:rPr>
              <a:t>the</a:t>
            </a:r>
            <a:r>
              <a:rPr lang="zh-CN" altLang="en-US" dirty="0">
                <a:ea typeface="ＭＳ Ｐゴシック" pitchFamily="-65" charset="-128"/>
              </a:rPr>
              <a:t> </a:t>
            </a:r>
            <a:r>
              <a:rPr lang="en-US" altLang="zh-CN" dirty="0">
                <a:ea typeface="ＭＳ Ｐゴシック" pitchFamily="-65" charset="-128"/>
              </a:rPr>
              <a:t>column</a:t>
            </a:r>
            <a:r>
              <a:rPr lang="zh-CN" altLang="en-US" dirty="0">
                <a:ea typeface="ＭＳ Ｐゴシック" pitchFamily="-65" charset="-128"/>
              </a:rPr>
              <a:t> </a:t>
            </a:r>
            <a:r>
              <a:rPr lang="en-US" altLang="zh-CN" dirty="0">
                <a:ea typeface="ＭＳ Ｐゴシック" pitchFamily="-65" charset="-128"/>
              </a:rPr>
              <a:t>for</a:t>
            </a:r>
            <a:r>
              <a:rPr lang="zh-CN" altLang="en-US" dirty="0">
                <a:ea typeface="ＭＳ Ｐゴシック" pitchFamily="-65" charset="-128"/>
              </a:rPr>
              <a:t> </a:t>
            </a:r>
            <a:r>
              <a:rPr lang="en-US" altLang="zh-CN" dirty="0">
                <a:ea typeface="ＭＳ Ｐゴシック" pitchFamily="-65" charset="-128"/>
              </a:rPr>
              <a:t>use-case</a:t>
            </a:r>
            <a:r>
              <a:rPr lang="zh-CN" altLang="en-US" dirty="0">
                <a:ea typeface="ＭＳ Ｐゴシック" pitchFamily="-65" charset="-128"/>
              </a:rPr>
              <a:t> </a:t>
            </a:r>
            <a:r>
              <a:rPr lang="en-US" altLang="zh-CN" dirty="0">
                <a:ea typeface="ＭＳ Ｐゴシック" pitchFamily="-65" charset="-128"/>
              </a:rPr>
              <a:t>part</a:t>
            </a:r>
          </a:p>
          <a:p>
            <a:pPr marL="171450" indent="-171450" eaLnBrk="1" hangingPunct="1">
              <a:spcBef>
                <a:spcPct val="0"/>
              </a:spcBef>
              <a:buFontTx/>
              <a:buChar char="-"/>
            </a:pPr>
            <a:r>
              <a:rPr lang="en-US" altLang="zh-CN" dirty="0">
                <a:ea typeface="ＭＳ Ｐゴシック" pitchFamily="-65" charset="-128"/>
              </a:rPr>
              <a:t>Motivation</a:t>
            </a:r>
            <a:r>
              <a:rPr lang="zh-CN" altLang="en-US" dirty="0">
                <a:ea typeface="ＭＳ Ｐゴシック" pitchFamily="-65" charset="-128"/>
              </a:rPr>
              <a:t> </a:t>
            </a:r>
            <a:r>
              <a:rPr lang="en-US" altLang="zh-CN" dirty="0">
                <a:ea typeface="ＭＳ Ｐゴシック" pitchFamily="-65" charset="-128"/>
              </a:rPr>
              <a:t>----terminologies</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Contribution</a:t>
            </a:r>
            <a:r>
              <a:rPr lang="zh-CN" altLang="en-US" dirty="0">
                <a:ea typeface="ＭＳ Ｐゴシック" pitchFamily="-65" charset="-128"/>
              </a:rPr>
              <a:t> </a:t>
            </a:r>
            <a:r>
              <a:rPr lang="en-US" altLang="zh-CN" dirty="0">
                <a:ea typeface="ＭＳ Ｐゴシック" pitchFamily="-65" charset="-128"/>
              </a:rPr>
              <a:t>s</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a:ea typeface="ＭＳ Ｐゴシック" pitchFamily="-65" charset="-128"/>
              </a:rPr>
              <a:t>delete?</a:t>
            </a:r>
          </a:p>
          <a:p>
            <a:pPr marL="171450" indent="-171450" eaLnBrk="1" hangingPunct="1">
              <a:spcBef>
                <a:spcPct val="0"/>
              </a:spcBef>
              <a:buFontTx/>
              <a:buChar char="-"/>
            </a:pPr>
            <a:endParaRPr lang="en-US" altLang="zh-CN" dirty="0">
              <a:ea typeface="ＭＳ Ｐゴシック" pitchFamily="-65" charset="-128"/>
            </a:endParaRPr>
          </a:p>
          <a:p>
            <a:pPr marL="171450" indent="-171450" eaLnBrk="1" hangingPunct="1">
              <a:spcBef>
                <a:spcPct val="0"/>
              </a:spcBef>
              <a:buFontTx/>
              <a:buChar char="-"/>
            </a:pPr>
            <a:r>
              <a:rPr lang="en-US" altLang="zh-CN" dirty="0">
                <a:ea typeface="ＭＳ Ｐゴシック" pitchFamily="-65" charset="-128"/>
              </a:rPr>
              <a:t>Introduction--&gt;</a:t>
            </a:r>
            <a:r>
              <a:rPr lang="zh-CN" altLang="en-US" dirty="0">
                <a:ea typeface="ＭＳ Ｐゴシック" pitchFamily="-65" charset="-128"/>
              </a:rPr>
              <a:t>  </a:t>
            </a:r>
            <a:r>
              <a:rPr lang="en-US" altLang="zh-CN" dirty="0">
                <a:ea typeface="ＭＳ Ｐゴシック" pitchFamily="-65" charset="-128"/>
              </a:rPr>
              <a:t>figure</a:t>
            </a:r>
            <a:r>
              <a:rPr lang="zh-CN" altLang="en-US" dirty="0">
                <a:ea typeface="ＭＳ Ｐゴシック" pitchFamily="-65" charset="-128"/>
              </a:rPr>
              <a:t> </a:t>
            </a:r>
            <a:r>
              <a:rPr lang="en-US" altLang="zh-CN" dirty="0">
                <a:ea typeface="ＭＳ Ｐゴシック" pitchFamily="-65" charset="-128"/>
              </a:rPr>
              <a:t>1.</a:t>
            </a:r>
            <a:r>
              <a:rPr lang="zh-CN" altLang="en-US" dirty="0">
                <a:ea typeface="ＭＳ Ｐゴシック" pitchFamily="-65" charset="-128"/>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challenges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motivation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contributions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Native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&amp;&amp;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OR</a:t>
            </a:r>
            <a:r>
              <a:rPr lang="zh-CN" altLang="en-US" dirty="0">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by</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side</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or</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in</a:t>
            </a:r>
            <a:r>
              <a:rPr lang="zh-CN" altLang="en-US" dirty="0">
                <a:solidFill>
                  <a:srgbClr val="FFFF00"/>
                </a:solidFill>
                <a:ea typeface="ＭＳ Ｐゴシック" pitchFamily="-65" charset="-128"/>
                <a:sym typeface="Wingdings" pitchFamily="2" charset="2"/>
              </a:rPr>
              <a:t> </a:t>
            </a:r>
            <a:r>
              <a:rPr lang="en-US" altLang="zh-CN" dirty="0">
                <a:solidFill>
                  <a:srgbClr val="FFFF00"/>
                </a:solidFill>
                <a:ea typeface="ＭＳ Ｐゴシック" pitchFamily="-65" charset="-128"/>
                <a:sym typeface="Wingdings" pitchFamily="2" charset="2"/>
              </a:rPr>
              <a:t>different</a:t>
            </a:r>
            <a:r>
              <a:rPr lang="zh-CN" altLang="en-US" dirty="0">
                <a:solidFill>
                  <a:srgbClr val="FFFF00"/>
                </a:solidFill>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----screenshot,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fig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1.</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from</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editor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…(code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before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after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prototype…</a:t>
            </a:r>
          </a:p>
          <a:p>
            <a:pPr marL="628650" lvl="1" indent="-171450" eaLnBrk="1" hangingPunct="1">
              <a:spcBef>
                <a:spcPct val="0"/>
              </a:spcBef>
              <a:buFontTx/>
              <a:buChar char="-"/>
            </a:pPr>
            <a:r>
              <a:rPr lang="en-US" altLang="zh-CN" dirty="0">
                <a:ea typeface="ＭＳ Ｐゴシック" pitchFamily="-65" charset="-128"/>
                <a:sym typeface="Wingdings" pitchFamily="2" charset="2"/>
              </a:rPr>
              <a:t>Check</a:t>
            </a:r>
            <a:r>
              <a:rPr lang="zh-CN" altLang="en-US" dirty="0">
                <a:ea typeface="ＭＳ Ｐゴシック" pitchFamily="-65" charset="-128"/>
                <a:sym typeface="Wingdings" pitchFamily="2" charset="2"/>
              </a:rPr>
              <a:t> </a:t>
            </a: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Description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(three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different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for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enhanced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recipe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color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with</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improvement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part</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keep</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same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marL="628650" lvl="1" indent="-171450" eaLnBrk="1" hangingPunct="1">
              <a:spcBef>
                <a:spcPct val="0"/>
              </a:spcBef>
              <a:buFontTx/>
              <a:buChar char="-"/>
            </a:pPr>
            <a:r>
              <a:rPr lang="en-US" altLang="zh-CN" dirty="0">
                <a:ea typeface="ＭＳ Ｐゴシック" pitchFamily="-65" charset="-128"/>
                <a:sym typeface="Wingdings" pitchFamily="2" charset="2"/>
              </a:rPr>
              <a:t>ER3</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and</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CLOPER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mention</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naming</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restriction</a:t>
            </a:r>
          </a:p>
          <a:p>
            <a:pPr marL="628650" lvl="1" indent="-171450" eaLnBrk="1" hangingPunct="1">
              <a:spcBef>
                <a:spcPct val="0"/>
              </a:spcBef>
              <a:buFontTx/>
              <a:buChar char="-"/>
            </a:pPr>
            <a:r>
              <a:rPr lang="en-US" altLang="zh-CN" dirty="0">
                <a:ea typeface="ＭＳ Ｐゴシック" pitchFamily="-65" charset="-128"/>
                <a:sym typeface="Wingdings" pitchFamily="2" charset="2"/>
              </a:rPr>
              <a:t>Separate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the</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blocks</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under</a:t>
            </a:r>
            <a:r>
              <a:rPr lang="zh-CN" altLang="en-US" dirty="0">
                <a:ea typeface="ＭＳ Ｐゴシック" pitchFamily="-65" charset="-128"/>
                <a:sym typeface="Wingdings" pitchFamily="2" charset="2"/>
              </a:rPr>
              <a:t> </a:t>
            </a:r>
            <a:r>
              <a:rPr lang="en-US" altLang="zh-CN" dirty="0">
                <a:ea typeface="ＭＳ Ｐゴシック" pitchFamily="-65" charset="-128"/>
                <a:sym typeface="Wingdings" pitchFamily="2" charset="2"/>
              </a:rPr>
              <a:t>titles</a:t>
            </a:r>
          </a:p>
          <a:p>
            <a:pPr marL="628650" lvl="1" indent="-171450" eaLnBrk="1" hangingPunct="1">
              <a:spcBef>
                <a:spcPct val="0"/>
              </a:spcBef>
              <a:buFontTx/>
              <a:buChar char="-"/>
            </a:pPr>
            <a:endParaRPr lang="en-US" altLang="zh-CN" dirty="0">
              <a:ea typeface="ＭＳ Ｐゴシック" pitchFamily="-65" charset="-128"/>
              <a:sym typeface="Wingdings" pitchFamily="2" charset="2"/>
            </a:endParaRPr>
          </a:p>
          <a:p>
            <a:pPr rtl="0"/>
            <a:r>
              <a:rPr lang="en-US" sz="1200" b="0" i="0" u="none" strike="noStrike" kern="1200" dirty="0">
                <a:solidFill>
                  <a:schemeClr val="tx1"/>
                </a:solidFill>
                <a:effectLst/>
                <a:latin typeface="+mn-lt"/>
                <a:ea typeface="ＭＳ Ｐゴシック" pitchFamily="-108" charset="-128"/>
                <a:cs typeface="ＭＳ Ｐゴシック" pitchFamily="-108" charset="-128"/>
              </a:rPr>
              <a:t>comprehensive paragraph</a:t>
            </a:r>
            <a:endParaRPr lang="en-US" b="0" dirty="0">
              <a:effectLst/>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CLOPER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CLOPER is developed … as follows:</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when users …</a:t>
            </a:r>
            <a:endParaRPr lang="en-US" sz="1400" b="0" i="0" u="none" strike="noStrike" kern="1200" dirty="0">
              <a:solidFill>
                <a:schemeClr val="tx1"/>
              </a:solidFill>
              <a:effectLst/>
              <a:latin typeface="+mn-lt"/>
              <a:ea typeface="ＭＳ Ｐゴシック" pitchFamily="-108" charset="-128"/>
              <a:cs typeface="+mn-cs"/>
            </a:endParaRPr>
          </a:p>
          <a:p>
            <a:pPr lvl="2" rtl="0" fontAlgn="base"/>
            <a:r>
              <a:rPr lang="en-US" sz="1200" b="0" i="0" u="none" strike="noStrike" kern="1200" dirty="0">
                <a:solidFill>
                  <a:schemeClr val="tx1"/>
                </a:solidFill>
                <a:effectLst/>
                <a:latin typeface="+mn-lt"/>
                <a:ea typeface="ＭＳ Ｐゴシック" pitchFamily="-108" charset="-128"/>
                <a:cs typeface="+mn-cs"/>
              </a:rPr>
              <a:t>for operations ….</a:t>
            </a:r>
            <a:endParaRPr lang="en-US" sz="1400" b="0" i="0" u="none" strike="noStrike" kern="1200" dirty="0">
              <a:solidFill>
                <a:schemeClr val="tx1"/>
              </a:solidFill>
              <a:effectLst/>
              <a:latin typeface="+mn-lt"/>
              <a:ea typeface="ＭＳ Ｐゴシック" pitchFamily="-108" charset="-128"/>
              <a:cs typeface="+mn-cs"/>
            </a:endParaRPr>
          </a:p>
          <a:p>
            <a:pPr lvl="1" rtl="0" fontAlgn="base"/>
            <a:r>
              <a:rPr lang="en-US" sz="1200" b="0" i="0" u="none" strike="noStrike" kern="1200" dirty="0">
                <a:solidFill>
                  <a:schemeClr val="tx1"/>
                </a:solidFill>
                <a:effectLst/>
                <a:latin typeface="+mn-lt"/>
                <a:ea typeface="ＭＳ Ｐゴシック" pitchFamily="-108" charset="-128"/>
                <a:cs typeface="+mn-cs"/>
              </a:rPr>
              <a:t>after the user has …</a:t>
            </a:r>
            <a:endParaRPr lang="en-US" sz="1400" b="0" i="0" u="none" strike="noStrike" kern="1200" dirty="0">
              <a:solidFill>
                <a:schemeClr val="tx1"/>
              </a:solidFill>
              <a:effectLst/>
              <a:latin typeface="+mn-lt"/>
              <a:ea typeface="ＭＳ Ｐゴシック" pitchFamily="-108" charset="-128"/>
              <a:cs typeface="+mn-cs"/>
            </a:endParaRPr>
          </a:p>
          <a:p>
            <a:pPr rtl="0" fontAlgn="base"/>
            <a:r>
              <a:rPr lang="en-US" sz="1200" b="0" i="0" u="none" strike="noStrike" kern="1200" dirty="0">
                <a:solidFill>
                  <a:schemeClr val="tx1"/>
                </a:solidFill>
                <a:effectLst/>
                <a:latin typeface="+mn-lt"/>
                <a:ea typeface="ＭＳ Ｐゴシック" pitchFamily="-108" charset="-128"/>
                <a:cs typeface="ＭＳ Ｐゴシック" pitchFamily="-108" charset="-128"/>
              </a:rPr>
              <a:t>ER3 ()</a:t>
            </a:r>
            <a:endParaRPr lang="en-US" sz="1400" b="0" i="0" u="none" strike="noStrike" kern="1200" dirty="0">
              <a:solidFill>
                <a:schemeClr val="tx1"/>
              </a:solidFill>
              <a:effectLst/>
              <a:latin typeface="+mn-lt"/>
              <a:ea typeface="ＭＳ Ｐゴシック" pitchFamily="-108" charset="-128"/>
              <a:cs typeface="ＭＳ Ｐゴシック" pitchFamily="-108" charset="-128"/>
            </a:endParaRPr>
          </a:p>
          <a:p>
            <a:pPr lvl="1" rtl="0" fontAlgn="base"/>
            <a:r>
              <a:rPr lang="en-US" sz="1200" b="0" i="0" u="none" strike="noStrike" kern="1200" dirty="0">
                <a:solidFill>
                  <a:schemeClr val="tx1"/>
                </a:solidFill>
                <a:effectLst/>
                <a:latin typeface="+mn-lt"/>
                <a:ea typeface="ＭＳ Ｐゴシック" pitchFamily="-108" charset="-128"/>
                <a:cs typeface="+mn-cs"/>
              </a:rPr>
              <a:t>ER3 is developed to ...</a:t>
            </a:r>
            <a:endParaRPr lang="en-US" sz="1400" b="0" i="0" u="none" strike="noStrike" kern="1200" dirty="0">
              <a:solidFill>
                <a:schemeClr val="tx1"/>
              </a:solidFill>
              <a:effectLst/>
              <a:latin typeface="+mn-lt"/>
              <a:ea typeface="ＭＳ Ｐゴシック" pitchFamily="-108" charset="-128"/>
              <a:cs typeface="+mn-cs"/>
            </a:endParaRPr>
          </a:p>
          <a:p>
            <a:pPr marL="628650" lvl="1" indent="-171450" eaLnBrk="1" hangingPunct="1">
              <a:spcBef>
                <a:spcPct val="0"/>
              </a:spcBef>
              <a:buFontTx/>
              <a:buChar char="-"/>
            </a:pPr>
            <a:r>
              <a:rPr lang="en-US" altLang="zh-CN" dirty="0">
                <a:ea typeface="ＭＳ Ｐゴシック" pitchFamily="-65" charset="-128"/>
              </a:rPr>
              <a:t>Logo</a:t>
            </a:r>
            <a:r>
              <a:rPr lang="zh-CN" altLang="en-US" dirty="0">
                <a:ea typeface="ＭＳ Ｐゴシック" pitchFamily="-65" charset="-128"/>
              </a:rPr>
              <a:t>  </a:t>
            </a:r>
            <a:r>
              <a:rPr lang="en-US" altLang="zh-CN" dirty="0">
                <a:ea typeface="ＭＳ Ｐゴシック" pitchFamily="-65" charset="-128"/>
              </a:rPr>
              <a:t>issue</a:t>
            </a:r>
            <a:r>
              <a:rPr lang="zh-CN" altLang="en-US" dirty="0">
                <a:ea typeface="ＭＳ Ｐゴシック" pitchFamily="-65" charset="-128"/>
              </a:rPr>
              <a:t> </a:t>
            </a:r>
            <a:r>
              <a:rPr lang="en-US" altLang="zh-CN" dirty="0">
                <a:ea typeface="ＭＳ Ｐゴシック" pitchFamily="-65" charset="-128"/>
              </a:rPr>
              <a:t>…</a:t>
            </a:r>
            <a:r>
              <a:rPr lang="zh-CN" altLang="en-US" dirty="0">
                <a:ea typeface="ＭＳ Ｐゴシック" pitchFamily="-65" charset="-128"/>
              </a:rPr>
              <a:t> </a:t>
            </a:r>
            <a:r>
              <a:rPr lang="en-US" altLang="zh-CN" dirty="0" err="1">
                <a:ea typeface="ＭＳ Ｐゴシック" pitchFamily="-65" charset="-128"/>
              </a:rPr>
              <a:t>ischool</a:t>
            </a:r>
            <a:r>
              <a:rPr lang="zh-CN" altLang="en-US" dirty="0">
                <a:ea typeface="ＭＳ Ｐゴシック" pitchFamily="-65" charset="-128"/>
              </a:rPr>
              <a:t> </a:t>
            </a:r>
            <a:r>
              <a:rPr lang="en-US" altLang="zh-CN" dirty="0">
                <a:ea typeface="ＭＳ Ｐゴシック" pitchFamily="-65" charset="-128"/>
              </a:rPr>
              <a:t>logo</a:t>
            </a:r>
            <a:r>
              <a:rPr lang="zh-CN" altLang="en-US" dirty="0">
                <a:ea typeface="ＭＳ Ｐゴシック" pitchFamily="-65" charset="-128"/>
              </a:rPr>
              <a:t> </a:t>
            </a: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endParaRPr lang="en-US" altLang="zh-CN" dirty="0">
              <a:ea typeface="ＭＳ Ｐゴシック" pitchFamily="-65" charset="-128"/>
            </a:endParaRPr>
          </a:p>
          <a:p>
            <a:pPr marL="628650" lvl="1" indent="-171450" eaLnBrk="1" hangingPunct="1">
              <a:spcBef>
                <a:spcPct val="0"/>
              </a:spcBef>
              <a:buFontTx/>
              <a:buChar char="-"/>
            </a:pPr>
            <a:r>
              <a:rPr lang="en-US" altLang="zh-CN" dirty="0" err="1">
                <a:ea typeface="ＭＳ Ｐゴシック" pitchFamily="-65" charset="-128"/>
              </a:rPr>
              <a:t>Acknownledgement</a:t>
            </a:r>
            <a:r>
              <a:rPr lang="zh-CN" altLang="en-US" dirty="0">
                <a:ea typeface="ＭＳ Ｐゴシック" pitchFamily="-65" charset="-128"/>
              </a:rPr>
              <a:t> </a:t>
            </a:r>
            <a:r>
              <a:rPr lang="en-US" altLang="zh-CN" dirty="0">
                <a:ea typeface="ＭＳ Ｐゴシック" pitchFamily="-65" charset="-128"/>
              </a:rPr>
              <a:t>&amp;&amp;</a:t>
            </a:r>
            <a:r>
              <a:rPr lang="zh-CN" altLang="en-US" dirty="0">
                <a:ea typeface="ＭＳ Ｐゴシック" pitchFamily="-65" charset="-128"/>
              </a:rPr>
              <a:t> </a:t>
            </a:r>
            <a:r>
              <a:rPr lang="en-US" altLang="zh-CN" dirty="0">
                <a:ea typeface="ＭＳ Ｐゴシック" pitchFamily="-65" charset="-128"/>
              </a:rPr>
              <a:t>references</a:t>
            </a:r>
            <a:r>
              <a:rPr lang="zh-CN" altLang="en-US" dirty="0">
                <a:ea typeface="ＭＳ Ｐゴシック" pitchFamily="-65" charset="-128"/>
              </a:rPr>
              <a:t>  </a:t>
            </a:r>
            <a:r>
              <a:rPr lang="en-US" altLang="zh-CN" dirty="0">
                <a:ea typeface="ＭＳ Ｐゴシック" pitchFamily="-65" charset="-128"/>
              </a:rPr>
              <a:t>separate</a:t>
            </a:r>
            <a:r>
              <a:rPr lang="zh-CN" altLang="en-US" dirty="0">
                <a:ea typeface="ＭＳ Ｐゴシック" pitchFamily="-65" charset="-128"/>
              </a:rPr>
              <a:t> </a:t>
            </a:r>
            <a:endParaRPr lang="en-US" altLang="zh-CN" dirty="0">
              <a:ea typeface="ＭＳ Ｐゴシック" pitchFamily="-65" charset="-128"/>
            </a:endParaRPr>
          </a:p>
          <a:p>
            <a:pPr marL="171450" indent="-171450" eaLnBrk="1" hangingPunct="1">
              <a:spcBef>
                <a:spcPct val="0"/>
              </a:spcBef>
              <a:buFontTx/>
              <a:buChar char="-"/>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620" y="11078212"/>
            <a:ext cx="30312360" cy="7644130"/>
          </a:xfrm>
        </p:spPr>
        <p:txBody>
          <a:bodyPr/>
          <a:lstStyle/>
          <a:p>
            <a:r>
              <a:rPr lang="en-US"/>
              <a:t>Click to edit Master title style</a:t>
            </a:r>
          </a:p>
        </p:txBody>
      </p:sp>
      <p:sp>
        <p:nvSpPr>
          <p:cNvPr id="3" name="Subtitle 2"/>
          <p:cNvSpPr>
            <a:spLocks noGrp="1"/>
          </p:cNvSpPr>
          <p:nvPr>
            <p:ph type="subTitle" idx="1"/>
          </p:nvPr>
        </p:nvSpPr>
        <p:spPr>
          <a:xfrm>
            <a:off x="5349240" y="20208240"/>
            <a:ext cx="24963120" cy="9113520"/>
          </a:xfrm>
        </p:spPr>
        <p:txBody>
          <a:bodyPr/>
          <a:lstStyle>
            <a:lvl1pPr marL="0" indent="0" algn="ctr">
              <a:buNone/>
              <a:defRPr>
                <a:solidFill>
                  <a:schemeClr val="tx1">
                    <a:tint val="75000"/>
                  </a:schemeClr>
                </a:solidFill>
              </a:defRPr>
            </a:lvl1pPr>
            <a:lvl2pPr marL="2377367" indent="0" algn="ctr">
              <a:buNone/>
              <a:defRPr>
                <a:solidFill>
                  <a:schemeClr val="tx1">
                    <a:tint val="75000"/>
                  </a:schemeClr>
                </a:solidFill>
              </a:defRPr>
            </a:lvl2pPr>
            <a:lvl3pPr marL="4754734" indent="0" algn="ctr">
              <a:buNone/>
              <a:defRPr>
                <a:solidFill>
                  <a:schemeClr val="tx1">
                    <a:tint val="75000"/>
                  </a:schemeClr>
                </a:solidFill>
              </a:defRPr>
            </a:lvl3pPr>
            <a:lvl4pPr marL="7132101" indent="0" algn="ctr">
              <a:buNone/>
              <a:defRPr>
                <a:solidFill>
                  <a:schemeClr val="tx1">
                    <a:tint val="75000"/>
                  </a:schemeClr>
                </a:solidFill>
              </a:defRPr>
            </a:lvl4pPr>
            <a:lvl5pPr marL="9509467" indent="0" algn="ctr">
              <a:buNone/>
              <a:defRPr>
                <a:solidFill>
                  <a:schemeClr val="tx1">
                    <a:tint val="75000"/>
                  </a:schemeClr>
                </a:solidFill>
              </a:defRPr>
            </a:lvl5pPr>
            <a:lvl6pPr marL="11886834" indent="0" algn="ctr">
              <a:buNone/>
              <a:defRPr>
                <a:solidFill>
                  <a:schemeClr val="tx1">
                    <a:tint val="75000"/>
                  </a:schemeClr>
                </a:solidFill>
              </a:defRPr>
            </a:lvl6pPr>
            <a:lvl7pPr marL="14264201" indent="0" algn="ctr">
              <a:buNone/>
              <a:defRPr>
                <a:solidFill>
                  <a:schemeClr val="tx1">
                    <a:tint val="75000"/>
                  </a:schemeClr>
                </a:solidFill>
              </a:defRPr>
            </a:lvl7pPr>
            <a:lvl8pPr marL="16641568" indent="0" algn="ctr">
              <a:buNone/>
              <a:defRPr>
                <a:solidFill>
                  <a:schemeClr val="tx1">
                    <a:tint val="75000"/>
                  </a:schemeClr>
                </a:solidFill>
              </a:defRPr>
            </a:lvl8pPr>
            <a:lvl9pPr marL="1901893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103610" y="6851650"/>
            <a:ext cx="38515765" cy="1460557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6310" y="6851650"/>
            <a:ext cx="114952940" cy="1460557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17020" y="22915882"/>
            <a:ext cx="30312360" cy="7082790"/>
          </a:xfrm>
        </p:spPr>
        <p:txBody>
          <a:bodyPr anchor="t"/>
          <a:lstStyle>
            <a:lvl1pPr algn="l">
              <a:defRPr sz="20799" b="1" cap="all"/>
            </a:lvl1pPr>
          </a:lstStyle>
          <a:p>
            <a:r>
              <a:rPr lang="en-US"/>
              <a:t>Click to edit Master title style</a:t>
            </a:r>
          </a:p>
        </p:txBody>
      </p:sp>
      <p:sp>
        <p:nvSpPr>
          <p:cNvPr id="3" name="Text Placeholder 2"/>
          <p:cNvSpPr>
            <a:spLocks noGrp="1"/>
          </p:cNvSpPr>
          <p:nvPr>
            <p:ph type="body" idx="1"/>
          </p:nvPr>
        </p:nvSpPr>
        <p:spPr>
          <a:xfrm>
            <a:off x="2817020" y="15114910"/>
            <a:ext cx="30312360" cy="7800973"/>
          </a:xfrm>
        </p:spPr>
        <p:txBody>
          <a:bodyPr anchor="b"/>
          <a:lstStyle>
            <a:lvl1pPr marL="0" indent="0">
              <a:buNone/>
              <a:defRPr sz="10400">
                <a:solidFill>
                  <a:schemeClr val="tx1">
                    <a:tint val="75000"/>
                  </a:schemeClr>
                </a:solidFill>
              </a:defRPr>
            </a:lvl1pPr>
            <a:lvl2pPr marL="2377367" indent="0">
              <a:buNone/>
              <a:defRPr sz="9316">
                <a:solidFill>
                  <a:schemeClr val="tx1">
                    <a:tint val="75000"/>
                  </a:schemeClr>
                </a:solidFill>
              </a:defRPr>
            </a:lvl2pPr>
            <a:lvl3pPr marL="4754734" indent="0">
              <a:buNone/>
              <a:defRPr sz="8341">
                <a:solidFill>
                  <a:schemeClr val="tx1">
                    <a:tint val="75000"/>
                  </a:schemeClr>
                </a:solidFill>
              </a:defRPr>
            </a:lvl3pPr>
            <a:lvl4pPr marL="7132101" indent="0">
              <a:buNone/>
              <a:defRPr sz="7258">
                <a:solidFill>
                  <a:schemeClr val="tx1">
                    <a:tint val="75000"/>
                  </a:schemeClr>
                </a:solidFill>
              </a:defRPr>
            </a:lvl4pPr>
            <a:lvl5pPr marL="9509467" indent="0">
              <a:buNone/>
              <a:defRPr sz="7258">
                <a:solidFill>
                  <a:schemeClr val="tx1">
                    <a:tint val="75000"/>
                  </a:schemeClr>
                </a:solidFill>
              </a:defRPr>
            </a:lvl5pPr>
            <a:lvl6pPr marL="11886834" indent="0">
              <a:buNone/>
              <a:defRPr sz="7258">
                <a:solidFill>
                  <a:schemeClr val="tx1">
                    <a:tint val="75000"/>
                  </a:schemeClr>
                </a:solidFill>
              </a:defRPr>
            </a:lvl6pPr>
            <a:lvl7pPr marL="14264201" indent="0">
              <a:buNone/>
              <a:defRPr sz="7258">
                <a:solidFill>
                  <a:schemeClr val="tx1">
                    <a:tint val="75000"/>
                  </a:schemeClr>
                </a:solidFill>
              </a:defRPr>
            </a:lvl7pPr>
            <a:lvl8pPr marL="16641568" indent="0">
              <a:buNone/>
              <a:defRPr sz="7258">
                <a:solidFill>
                  <a:schemeClr val="tx1">
                    <a:tint val="75000"/>
                  </a:schemeClr>
                </a:solidFill>
              </a:defRPr>
            </a:lvl8pPr>
            <a:lvl9pPr marL="19018935" indent="0">
              <a:buNone/>
              <a:defRPr sz="7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6309"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5885021" y="39937690"/>
            <a:ext cx="76734353" cy="112969677"/>
          </a:xfrm>
        </p:spPr>
        <p:txBody>
          <a:bodyPr/>
          <a:lstStyle>
            <a:lvl1pPr>
              <a:defRPr sz="14516"/>
            </a:lvl1pPr>
            <a:lvl2pPr>
              <a:defRPr sz="12458"/>
            </a:lvl2pPr>
            <a:lvl3pPr>
              <a:defRPr sz="10400"/>
            </a:lvl3pPr>
            <a:lvl4pPr>
              <a:defRPr sz="9316"/>
            </a:lvl4pPr>
            <a:lvl5pPr>
              <a:defRPr sz="9316"/>
            </a:lvl5pPr>
            <a:lvl6pPr>
              <a:defRPr sz="9316"/>
            </a:lvl6pPr>
            <a:lvl7pPr>
              <a:defRPr sz="9316"/>
            </a:lvl7pPr>
            <a:lvl8pPr>
              <a:defRPr sz="9316"/>
            </a:lvl8pPr>
            <a:lvl9pPr>
              <a:defRPr sz="9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3080" y="1428117"/>
            <a:ext cx="32095440" cy="5943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83080" y="7982587"/>
            <a:ext cx="1575673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4" name="Content Placeholder 3"/>
          <p:cNvSpPr>
            <a:spLocks noGrp="1"/>
          </p:cNvSpPr>
          <p:nvPr>
            <p:ph sz="half" idx="2"/>
          </p:nvPr>
        </p:nvSpPr>
        <p:spPr>
          <a:xfrm>
            <a:off x="1783080" y="11309350"/>
            <a:ext cx="1575673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115599" y="7982587"/>
            <a:ext cx="15762923" cy="3326763"/>
          </a:xfrm>
        </p:spPr>
        <p:txBody>
          <a:bodyPr anchor="b"/>
          <a:lstStyle>
            <a:lvl1pPr marL="0" indent="0">
              <a:buNone/>
              <a:defRPr sz="12458" b="1"/>
            </a:lvl1pPr>
            <a:lvl2pPr marL="2377367" indent="0">
              <a:buNone/>
              <a:defRPr sz="10400" b="1"/>
            </a:lvl2pPr>
            <a:lvl3pPr marL="4754734" indent="0">
              <a:buNone/>
              <a:defRPr sz="9316" b="1"/>
            </a:lvl3pPr>
            <a:lvl4pPr marL="7132101" indent="0">
              <a:buNone/>
              <a:defRPr sz="8341" b="1"/>
            </a:lvl4pPr>
            <a:lvl5pPr marL="9509467" indent="0">
              <a:buNone/>
              <a:defRPr sz="8341" b="1"/>
            </a:lvl5pPr>
            <a:lvl6pPr marL="11886834" indent="0">
              <a:buNone/>
              <a:defRPr sz="8341" b="1"/>
            </a:lvl6pPr>
            <a:lvl7pPr marL="14264201" indent="0">
              <a:buNone/>
              <a:defRPr sz="8341" b="1"/>
            </a:lvl7pPr>
            <a:lvl8pPr marL="16641568" indent="0">
              <a:buNone/>
              <a:defRPr sz="8341" b="1"/>
            </a:lvl8pPr>
            <a:lvl9pPr marL="19018935" indent="0">
              <a:buNone/>
              <a:defRPr sz="8341" b="1"/>
            </a:lvl9pPr>
          </a:lstStyle>
          <a:p>
            <a:pPr lvl="0"/>
            <a:r>
              <a:rPr lang="en-US"/>
              <a:t>Click to edit Master text styles</a:t>
            </a:r>
          </a:p>
        </p:txBody>
      </p:sp>
      <p:sp>
        <p:nvSpPr>
          <p:cNvPr id="6" name="Content Placeholder 5"/>
          <p:cNvSpPr>
            <a:spLocks noGrp="1"/>
          </p:cNvSpPr>
          <p:nvPr>
            <p:ph sz="quarter" idx="4"/>
          </p:nvPr>
        </p:nvSpPr>
        <p:spPr>
          <a:xfrm>
            <a:off x="18115599" y="11309350"/>
            <a:ext cx="15762923" cy="20546697"/>
          </a:xfrm>
        </p:spPr>
        <p:txBody>
          <a:bodyPr/>
          <a:lstStyle>
            <a:lvl1pPr>
              <a:defRPr sz="12458"/>
            </a:lvl1pPr>
            <a:lvl2pPr>
              <a:defRPr sz="10400"/>
            </a:lvl2pPr>
            <a:lvl3pPr>
              <a:defRPr sz="9316"/>
            </a:lvl3pPr>
            <a:lvl4pPr>
              <a:defRPr sz="8341"/>
            </a:lvl4pPr>
            <a:lvl5pPr>
              <a:defRPr sz="8341"/>
            </a:lvl5pPr>
            <a:lvl6pPr>
              <a:defRPr sz="8341"/>
            </a:lvl6pPr>
            <a:lvl7pPr>
              <a:defRPr sz="8341"/>
            </a:lvl7pPr>
            <a:lvl8pPr>
              <a:defRPr sz="8341"/>
            </a:lvl8pPr>
            <a:lvl9pPr>
              <a:defRPr sz="83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5/28/2019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5/28/2019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5/28/2019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3083" y="1419860"/>
            <a:ext cx="11732420" cy="6042660"/>
          </a:xfrm>
        </p:spPr>
        <p:txBody>
          <a:bodyPr anchor="b"/>
          <a:lstStyle>
            <a:lvl1pPr algn="l">
              <a:defRPr sz="10400" b="1"/>
            </a:lvl1pPr>
          </a:lstStyle>
          <a:p>
            <a:r>
              <a:rPr lang="en-US"/>
              <a:t>Click to edit Master title style</a:t>
            </a:r>
          </a:p>
        </p:txBody>
      </p:sp>
      <p:sp>
        <p:nvSpPr>
          <p:cNvPr id="3" name="Content Placeholder 2"/>
          <p:cNvSpPr>
            <a:spLocks noGrp="1"/>
          </p:cNvSpPr>
          <p:nvPr>
            <p:ph idx="1"/>
          </p:nvPr>
        </p:nvSpPr>
        <p:spPr>
          <a:xfrm>
            <a:off x="13942695" y="1419863"/>
            <a:ext cx="19935825" cy="30436187"/>
          </a:xfrm>
        </p:spPr>
        <p:txBody>
          <a:bodyPr/>
          <a:lstStyle>
            <a:lvl1pPr>
              <a:defRPr sz="16683"/>
            </a:lvl1pPr>
            <a:lvl2pPr>
              <a:defRPr sz="14516"/>
            </a:lvl2pPr>
            <a:lvl3pPr>
              <a:defRPr sz="12458"/>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83083" y="7462523"/>
            <a:ext cx="11732420" cy="24393527"/>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9923" y="24963120"/>
            <a:ext cx="21396960" cy="2947037"/>
          </a:xfrm>
        </p:spPr>
        <p:txBody>
          <a:bodyPr anchor="b"/>
          <a:lstStyle>
            <a:lvl1pPr algn="l">
              <a:defRPr sz="10400" b="1"/>
            </a:lvl1pPr>
          </a:lstStyle>
          <a:p>
            <a:r>
              <a:rPr lang="en-US"/>
              <a:t>Click to edit Master title style</a:t>
            </a:r>
          </a:p>
        </p:txBody>
      </p:sp>
      <p:sp>
        <p:nvSpPr>
          <p:cNvPr id="3" name="Picture Placeholder 2"/>
          <p:cNvSpPr>
            <a:spLocks noGrp="1"/>
          </p:cNvSpPr>
          <p:nvPr>
            <p:ph type="pic" idx="1"/>
          </p:nvPr>
        </p:nvSpPr>
        <p:spPr>
          <a:xfrm>
            <a:off x="6989923" y="3186430"/>
            <a:ext cx="21396960" cy="21396960"/>
          </a:xfrm>
        </p:spPr>
        <p:txBody>
          <a:bodyPr rtlCol="0">
            <a:normAutofit/>
          </a:bodyPr>
          <a:lstStyle>
            <a:lvl1pPr marL="0" indent="0">
              <a:buNone/>
              <a:defRPr sz="16683"/>
            </a:lvl1pPr>
            <a:lvl2pPr marL="2377367" indent="0">
              <a:buNone/>
              <a:defRPr sz="14516"/>
            </a:lvl2pPr>
            <a:lvl3pPr marL="4754734" indent="0">
              <a:buNone/>
              <a:defRPr sz="12458"/>
            </a:lvl3pPr>
            <a:lvl4pPr marL="7132101" indent="0">
              <a:buNone/>
              <a:defRPr sz="10400"/>
            </a:lvl4pPr>
            <a:lvl5pPr marL="9509467" indent="0">
              <a:buNone/>
              <a:defRPr sz="10400"/>
            </a:lvl5pPr>
            <a:lvl6pPr marL="11886834" indent="0">
              <a:buNone/>
              <a:defRPr sz="10400"/>
            </a:lvl6pPr>
            <a:lvl7pPr marL="14264201" indent="0">
              <a:buNone/>
              <a:defRPr sz="10400"/>
            </a:lvl7pPr>
            <a:lvl8pPr marL="16641568" indent="0">
              <a:buNone/>
              <a:defRPr sz="10400"/>
            </a:lvl8pPr>
            <a:lvl9pPr marL="19018935" indent="0">
              <a:buNone/>
              <a:defRPr sz="10400"/>
            </a:lvl9pPr>
          </a:lstStyle>
          <a:p>
            <a:pPr lvl="0"/>
            <a:r>
              <a:rPr lang="en-US" noProof="0"/>
              <a:t>Click icon to add picture</a:t>
            </a:r>
          </a:p>
        </p:txBody>
      </p:sp>
      <p:sp>
        <p:nvSpPr>
          <p:cNvPr id="4" name="Text Placeholder 3"/>
          <p:cNvSpPr>
            <a:spLocks noGrp="1"/>
          </p:cNvSpPr>
          <p:nvPr>
            <p:ph type="body" sz="half" idx="2"/>
          </p:nvPr>
        </p:nvSpPr>
        <p:spPr>
          <a:xfrm>
            <a:off x="6989923" y="27910157"/>
            <a:ext cx="21396960" cy="4185283"/>
          </a:xfrm>
        </p:spPr>
        <p:txBody>
          <a:bodyPr/>
          <a:lstStyle>
            <a:lvl1pPr marL="0" indent="0">
              <a:buNone/>
              <a:defRPr sz="7258"/>
            </a:lvl1pPr>
            <a:lvl2pPr marL="2377367" indent="0">
              <a:buNone/>
              <a:defRPr sz="6283"/>
            </a:lvl2pPr>
            <a:lvl3pPr marL="4754734" indent="0">
              <a:buNone/>
              <a:defRPr sz="5200"/>
            </a:lvl3pPr>
            <a:lvl4pPr marL="7132101" indent="0">
              <a:buNone/>
              <a:defRPr sz="4658"/>
            </a:lvl4pPr>
            <a:lvl5pPr marL="9509467" indent="0">
              <a:buNone/>
              <a:defRPr sz="4658"/>
            </a:lvl5pPr>
            <a:lvl6pPr marL="11886834" indent="0">
              <a:buNone/>
              <a:defRPr sz="4658"/>
            </a:lvl6pPr>
            <a:lvl7pPr marL="14264201" indent="0">
              <a:buNone/>
              <a:defRPr sz="4658"/>
            </a:lvl7pPr>
            <a:lvl8pPr marL="16641568" indent="0">
              <a:buNone/>
              <a:defRPr sz="4658"/>
            </a:lvl8pPr>
            <a:lvl9pPr marL="19018935" indent="0">
              <a:buNone/>
              <a:defRPr sz="465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82564" y="1427427"/>
            <a:ext cx="32096472" cy="594360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782564" y="8320352"/>
            <a:ext cx="32096472" cy="23535350"/>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825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defRPr sz="6283">
                <a:solidFill>
                  <a:srgbClr val="898989"/>
                </a:solidFill>
              </a:defRPr>
            </a:lvl1pPr>
          </a:lstStyle>
          <a:p>
            <a:fld id="{CCA49F0C-5252-4983-9722-A40AADD52538}" type="datetime1">
              <a:rPr lang="en-US"/>
              <a:pPr/>
              <a:t>5/28/2019</a:t>
            </a:fld>
            <a:endParaRPr lang="en-US"/>
          </a:p>
        </p:txBody>
      </p:sp>
      <p:sp>
        <p:nvSpPr>
          <p:cNvPr id="5" name="Footer Placeholder 4"/>
          <p:cNvSpPr>
            <a:spLocks noGrp="1"/>
          </p:cNvSpPr>
          <p:nvPr>
            <p:ph type="ftr" sz="quarter" idx="3"/>
          </p:nvPr>
        </p:nvSpPr>
        <p:spPr>
          <a:xfrm>
            <a:off x="12183864" y="33052677"/>
            <a:ext cx="11293872" cy="1898650"/>
          </a:xfrm>
          <a:prstGeom prst="rect">
            <a:avLst/>
          </a:prstGeom>
        </p:spPr>
        <p:txBody>
          <a:bodyPr vert="horz" wrap="square" lIns="438912" tIns="219456" rIns="438912" bIns="219456" numCol="1" anchor="ctr" anchorCtr="0" compatLnSpc="1">
            <a:prstTxWarp prst="textNoShape">
              <a:avLst/>
            </a:prstTxWarp>
          </a:bodyPr>
          <a:lstStyle>
            <a:lvl1pPr algn="ctr">
              <a:defRPr sz="6283">
                <a:solidFill>
                  <a:srgbClr val="898989"/>
                </a:solidFill>
              </a:defRPr>
            </a:lvl1pPr>
          </a:lstStyle>
          <a:p>
            <a:endParaRPr lang="en-US"/>
          </a:p>
        </p:txBody>
      </p:sp>
      <p:sp>
        <p:nvSpPr>
          <p:cNvPr id="6" name="Slide Number Placeholder 5"/>
          <p:cNvSpPr>
            <a:spLocks noGrp="1"/>
          </p:cNvSpPr>
          <p:nvPr>
            <p:ph type="sldNum" sz="quarter" idx="4"/>
          </p:nvPr>
        </p:nvSpPr>
        <p:spPr>
          <a:xfrm>
            <a:off x="25556964" y="33052677"/>
            <a:ext cx="8322072" cy="1898650"/>
          </a:xfrm>
          <a:prstGeom prst="rect">
            <a:avLst/>
          </a:prstGeom>
        </p:spPr>
        <p:txBody>
          <a:bodyPr vert="horz" wrap="square" lIns="438912" tIns="219456" rIns="438912" bIns="219456" numCol="1" anchor="ctr" anchorCtr="0" compatLnSpc="1">
            <a:prstTxWarp prst="textNoShape">
              <a:avLst/>
            </a:prstTxWarp>
          </a:bodyPr>
          <a:lstStyle>
            <a:lvl1pPr algn="r">
              <a:defRPr sz="628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76679" rtl="0" eaLnBrk="1" fontAlgn="base" hangingPunct="1">
        <a:spcBef>
          <a:spcPct val="0"/>
        </a:spcBef>
        <a:spcAft>
          <a:spcPct val="0"/>
        </a:spcAft>
        <a:defRPr sz="22858" kern="1200">
          <a:solidFill>
            <a:schemeClr val="tx1"/>
          </a:solidFill>
          <a:latin typeface="+mj-lt"/>
          <a:ea typeface="ＭＳ Ｐゴシック" pitchFamily="-108" charset="-128"/>
          <a:cs typeface="ＭＳ Ｐゴシック" pitchFamily="-108" charset="-128"/>
        </a:defRPr>
      </a:lvl1pPr>
      <a:lvl2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2pPr>
      <a:lvl3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3pPr>
      <a:lvl4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4pPr>
      <a:lvl5pPr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5pPr>
      <a:lvl6pPr marL="495285"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6pPr>
      <a:lvl7pPr marL="990570"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7pPr>
      <a:lvl8pPr marL="1485854"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8pPr>
      <a:lvl9pPr marL="1981139" algn="ctr" defTabSz="2376679" rtl="0" eaLnBrk="1" fontAlgn="base" hangingPunct="1">
        <a:spcBef>
          <a:spcPct val="0"/>
        </a:spcBef>
        <a:spcAft>
          <a:spcPct val="0"/>
        </a:spcAft>
        <a:defRPr sz="22858">
          <a:solidFill>
            <a:schemeClr val="tx1"/>
          </a:solidFill>
          <a:latin typeface="Arial" pitchFamily="-108" charset="0"/>
          <a:ea typeface="ＭＳ Ｐゴシック" pitchFamily="-108" charset="-128"/>
          <a:cs typeface="ＭＳ Ｐゴシック" pitchFamily="-108" charset="-128"/>
        </a:defRPr>
      </a:lvl9pPr>
    </p:titleStyle>
    <p:bodyStyle>
      <a:lvl1pPr marL="1781649" indent="-1781649" algn="l" defTabSz="2376679" rtl="0" eaLnBrk="1" fontAlgn="base" hangingPunct="1">
        <a:spcBef>
          <a:spcPct val="20000"/>
        </a:spcBef>
        <a:spcAft>
          <a:spcPct val="0"/>
        </a:spcAft>
        <a:buFont typeface="Arial" charset="0"/>
        <a:buChar char="•"/>
        <a:defRPr sz="16683" kern="1200">
          <a:solidFill>
            <a:schemeClr val="tx1"/>
          </a:solidFill>
          <a:latin typeface="+mn-lt"/>
          <a:ea typeface="ＭＳ Ｐゴシック" pitchFamily="-108" charset="-128"/>
          <a:cs typeface="ＭＳ Ｐゴシック" pitchFamily="-108" charset="-128"/>
        </a:defRPr>
      </a:lvl1pPr>
      <a:lvl2pPr marL="3862533" indent="-1485854" algn="l" defTabSz="2376679" rtl="0" eaLnBrk="1" fontAlgn="base" hangingPunct="1">
        <a:spcBef>
          <a:spcPct val="20000"/>
        </a:spcBef>
        <a:spcAft>
          <a:spcPct val="0"/>
        </a:spcAft>
        <a:buFont typeface="Arial" charset="0"/>
        <a:buChar char="–"/>
        <a:defRPr sz="14516" kern="1200">
          <a:solidFill>
            <a:schemeClr val="tx1"/>
          </a:solidFill>
          <a:latin typeface="+mn-lt"/>
          <a:ea typeface="ＭＳ Ｐゴシック" pitchFamily="-108" charset="-128"/>
          <a:cs typeface="+mn-cs"/>
        </a:defRPr>
      </a:lvl2pPr>
      <a:lvl3pPr marL="5943417" indent="-1188340" algn="l" defTabSz="2376679" rtl="0" eaLnBrk="1" fontAlgn="base" hangingPunct="1">
        <a:spcBef>
          <a:spcPct val="20000"/>
        </a:spcBef>
        <a:spcAft>
          <a:spcPct val="0"/>
        </a:spcAft>
        <a:buFont typeface="Arial" charset="0"/>
        <a:buChar char="•"/>
        <a:defRPr sz="12458" kern="1200">
          <a:solidFill>
            <a:schemeClr val="tx1"/>
          </a:solidFill>
          <a:latin typeface="+mn-lt"/>
          <a:ea typeface="ＭＳ Ｐゴシック" pitchFamily="-108" charset="-128"/>
          <a:cs typeface="+mn-cs"/>
        </a:defRPr>
      </a:lvl3pPr>
      <a:lvl4pPr marL="8320096"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4pPr>
      <a:lvl5pPr marL="10696775" indent="-1188340" algn="l" defTabSz="2376679" rtl="0" eaLnBrk="1" fontAlgn="base" hangingPunct="1">
        <a:spcBef>
          <a:spcPct val="20000"/>
        </a:spcBef>
        <a:spcAft>
          <a:spcPct val="0"/>
        </a:spcAft>
        <a:buFont typeface="Arial" charset="0"/>
        <a:buChar char="»"/>
        <a:defRPr sz="10400" kern="1200">
          <a:solidFill>
            <a:schemeClr val="tx1"/>
          </a:solidFill>
          <a:latin typeface="+mn-lt"/>
          <a:ea typeface="ＭＳ Ｐゴシック" pitchFamily="-108" charset="-128"/>
          <a:cs typeface="+mn-cs"/>
        </a:defRPr>
      </a:lvl5pPr>
      <a:lvl6pPr marL="13075518" indent="-1188683" algn="l" defTabSz="2377367" rtl="0" eaLnBrk="1" latinLnBrk="0" hangingPunct="1">
        <a:spcBef>
          <a:spcPct val="20000"/>
        </a:spcBef>
        <a:buFont typeface="Arial"/>
        <a:buChar char="•"/>
        <a:defRPr sz="10400" kern="1200">
          <a:solidFill>
            <a:schemeClr val="tx1"/>
          </a:solidFill>
          <a:latin typeface="+mn-lt"/>
          <a:ea typeface="+mn-ea"/>
          <a:cs typeface="+mn-cs"/>
        </a:defRPr>
      </a:lvl6pPr>
      <a:lvl7pPr marL="15452885" indent="-1188683" algn="l" defTabSz="2377367" rtl="0" eaLnBrk="1" latinLnBrk="0" hangingPunct="1">
        <a:spcBef>
          <a:spcPct val="20000"/>
        </a:spcBef>
        <a:buFont typeface="Arial"/>
        <a:buChar char="•"/>
        <a:defRPr sz="10400" kern="1200">
          <a:solidFill>
            <a:schemeClr val="tx1"/>
          </a:solidFill>
          <a:latin typeface="+mn-lt"/>
          <a:ea typeface="+mn-ea"/>
          <a:cs typeface="+mn-cs"/>
        </a:defRPr>
      </a:lvl7pPr>
      <a:lvl8pPr marL="17830251" indent="-1188683" algn="l" defTabSz="2377367" rtl="0" eaLnBrk="1" latinLnBrk="0" hangingPunct="1">
        <a:spcBef>
          <a:spcPct val="20000"/>
        </a:spcBef>
        <a:buFont typeface="Arial"/>
        <a:buChar char="•"/>
        <a:defRPr sz="10400" kern="1200">
          <a:solidFill>
            <a:schemeClr val="tx1"/>
          </a:solidFill>
          <a:latin typeface="+mn-lt"/>
          <a:ea typeface="+mn-ea"/>
          <a:cs typeface="+mn-cs"/>
        </a:defRPr>
      </a:lvl8pPr>
      <a:lvl9pPr marL="20207618" indent="-1188683" algn="l" defTabSz="2377367" rtl="0" eaLnBrk="1" latinLnBrk="0" hangingPunct="1">
        <a:spcBef>
          <a:spcPct val="20000"/>
        </a:spcBef>
        <a:buFont typeface="Arial"/>
        <a:buChar char="•"/>
        <a:defRPr sz="10400" kern="1200">
          <a:solidFill>
            <a:schemeClr val="tx1"/>
          </a:solidFill>
          <a:latin typeface="+mn-lt"/>
          <a:ea typeface="+mn-ea"/>
          <a:cs typeface="+mn-cs"/>
        </a:defRPr>
      </a:lvl9pPr>
    </p:bodyStyle>
    <p:otherStyle>
      <a:defPPr>
        <a:defRPr lang="en-US"/>
      </a:defPPr>
      <a:lvl1pPr marL="0" algn="l" defTabSz="2377367" rtl="0" eaLnBrk="1" latinLnBrk="0" hangingPunct="1">
        <a:defRPr sz="9316" kern="1200">
          <a:solidFill>
            <a:schemeClr val="tx1"/>
          </a:solidFill>
          <a:latin typeface="+mn-lt"/>
          <a:ea typeface="+mn-ea"/>
          <a:cs typeface="+mn-cs"/>
        </a:defRPr>
      </a:lvl1pPr>
      <a:lvl2pPr marL="2377367" algn="l" defTabSz="2377367" rtl="0" eaLnBrk="1" latinLnBrk="0" hangingPunct="1">
        <a:defRPr sz="9316" kern="1200">
          <a:solidFill>
            <a:schemeClr val="tx1"/>
          </a:solidFill>
          <a:latin typeface="+mn-lt"/>
          <a:ea typeface="+mn-ea"/>
          <a:cs typeface="+mn-cs"/>
        </a:defRPr>
      </a:lvl2pPr>
      <a:lvl3pPr marL="4754734" algn="l" defTabSz="2377367" rtl="0" eaLnBrk="1" latinLnBrk="0" hangingPunct="1">
        <a:defRPr sz="9316" kern="1200">
          <a:solidFill>
            <a:schemeClr val="tx1"/>
          </a:solidFill>
          <a:latin typeface="+mn-lt"/>
          <a:ea typeface="+mn-ea"/>
          <a:cs typeface="+mn-cs"/>
        </a:defRPr>
      </a:lvl3pPr>
      <a:lvl4pPr marL="7132101" algn="l" defTabSz="2377367" rtl="0" eaLnBrk="1" latinLnBrk="0" hangingPunct="1">
        <a:defRPr sz="9316" kern="1200">
          <a:solidFill>
            <a:schemeClr val="tx1"/>
          </a:solidFill>
          <a:latin typeface="+mn-lt"/>
          <a:ea typeface="+mn-ea"/>
          <a:cs typeface="+mn-cs"/>
        </a:defRPr>
      </a:lvl4pPr>
      <a:lvl5pPr marL="9509467" algn="l" defTabSz="2377367" rtl="0" eaLnBrk="1" latinLnBrk="0" hangingPunct="1">
        <a:defRPr sz="9316" kern="1200">
          <a:solidFill>
            <a:schemeClr val="tx1"/>
          </a:solidFill>
          <a:latin typeface="+mn-lt"/>
          <a:ea typeface="+mn-ea"/>
          <a:cs typeface="+mn-cs"/>
        </a:defRPr>
      </a:lvl5pPr>
      <a:lvl6pPr marL="11886834" algn="l" defTabSz="2377367" rtl="0" eaLnBrk="1" latinLnBrk="0" hangingPunct="1">
        <a:defRPr sz="9316" kern="1200">
          <a:solidFill>
            <a:schemeClr val="tx1"/>
          </a:solidFill>
          <a:latin typeface="+mn-lt"/>
          <a:ea typeface="+mn-ea"/>
          <a:cs typeface="+mn-cs"/>
        </a:defRPr>
      </a:lvl6pPr>
      <a:lvl7pPr marL="14264201" algn="l" defTabSz="2377367" rtl="0" eaLnBrk="1" latinLnBrk="0" hangingPunct="1">
        <a:defRPr sz="9316" kern="1200">
          <a:solidFill>
            <a:schemeClr val="tx1"/>
          </a:solidFill>
          <a:latin typeface="+mn-lt"/>
          <a:ea typeface="+mn-ea"/>
          <a:cs typeface="+mn-cs"/>
        </a:defRPr>
      </a:lvl7pPr>
      <a:lvl8pPr marL="16641568" algn="l" defTabSz="2377367" rtl="0" eaLnBrk="1" latinLnBrk="0" hangingPunct="1">
        <a:defRPr sz="9316" kern="1200">
          <a:solidFill>
            <a:schemeClr val="tx1"/>
          </a:solidFill>
          <a:latin typeface="+mn-lt"/>
          <a:ea typeface="+mn-ea"/>
          <a:cs typeface="+mn-cs"/>
        </a:defRPr>
      </a:lvl8pPr>
      <a:lvl9pPr marL="19018935" algn="l" defTabSz="2377367" rtl="0" eaLnBrk="1" latinLnBrk="0" hangingPunct="1">
        <a:defRPr sz="93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openrefine.org/" TargetMode="External"/><Relationship Id="rId13" Type="http://schemas.openxmlformats.org/officeDocument/2006/relationships/hyperlink" Target="mailto:lanl2@illinois.edu" TargetMode="External"/><Relationship Id="rId3" Type="http://schemas.openxmlformats.org/officeDocument/2006/relationships/image" Target="../media/image1.tiff"/><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hyperlink" Target="http://menus.nypl.org/data" TargetMode="External"/><Relationship Id="rId4" Type="http://schemas.openxmlformats.org/officeDocument/2006/relationships/image" Target="../media/image2.png"/><Relationship Id="rId9" Type="http://schemas.openxmlformats.org/officeDocument/2006/relationships/hyperlink" Target="https://github.com/opencultureconsulting/openrefine-client/" TargetMode="External"/><Relationship Id="rId14" Type="http://schemas.openxmlformats.org/officeDocument/2006/relationships/hyperlink" Target="https://github.com/idaks/OpenRefine-Provenance-To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cxnSp>
        <p:nvCxnSpPr>
          <p:cNvPr id="27" name="Straight Connector 26"/>
          <p:cNvCxnSpPr>
            <a:cxnSpLocks noChangeShapeType="1"/>
          </p:cNvCxnSpPr>
          <p:nvPr/>
        </p:nvCxnSpPr>
        <p:spPr bwMode="auto">
          <a:xfrm>
            <a:off x="-5943600" y="4457700"/>
            <a:ext cx="47548800" cy="172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 xmlns:a14="http://schemas.microsoft.com/office/drawing/2010/main" xmlns:mv="urn:schemas-microsoft-com:mac:vml" xmlns:mc="http://schemas.openxmlformats.org/markup-compatibility/2006">
                <a:noFill/>
              </a14:hiddenFill>
            </a:ext>
          </a:extLst>
        </p:spPr>
      </p:cxnSp>
      <p:sp>
        <p:nvSpPr>
          <p:cNvPr id="14339" name="Rectangle 5"/>
          <p:cNvSpPr>
            <a:spLocks noChangeArrowheads="1"/>
          </p:cNvSpPr>
          <p:nvPr/>
        </p:nvSpPr>
        <p:spPr bwMode="auto">
          <a:xfrm>
            <a:off x="304800" y="2839976"/>
            <a:ext cx="26777950" cy="2750457"/>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lIns="98847" tIns="49415" rIns="98847" bIns="49415">
            <a:spAutoFit/>
          </a:bodyPr>
          <a:lstStyle/>
          <a:p>
            <a:pPr>
              <a:spcBef>
                <a:spcPct val="50000"/>
              </a:spcBef>
            </a:pPr>
            <a:r>
              <a:rPr lang="en-US" sz="3033" b="1" dirty="0"/>
              <a:t>Lan Li</a:t>
            </a:r>
            <a:r>
              <a:rPr lang="en-US" altLang="zh-CN" sz="3033" b="1" baseline="30000" dirty="0"/>
              <a:t>1</a:t>
            </a:r>
            <a:r>
              <a:rPr lang="en-US" sz="3033" b="1" dirty="0"/>
              <a:t>, Bertram Ludäscher</a:t>
            </a:r>
            <a:r>
              <a:rPr lang="en-US" altLang="zh-CN" sz="3033" b="1" baseline="30000" dirty="0"/>
              <a:t>1 </a:t>
            </a:r>
            <a:r>
              <a:rPr lang="en-US" altLang="zh-CN" sz="3033" b="1" dirty="0"/>
              <a:t>,</a:t>
            </a:r>
            <a:r>
              <a:rPr lang="zh-CN" altLang="en-US" sz="3033" b="1" dirty="0"/>
              <a:t> </a:t>
            </a:r>
            <a:r>
              <a:rPr lang="en-US" sz="3033" b="1" dirty="0"/>
              <a:t>Qian Zhang</a:t>
            </a:r>
            <a:r>
              <a:rPr lang="en-US" altLang="zh-CN" sz="3033" b="1" baseline="30000" dirty="0"/>
              <a:t>2</a:t>
            </a:r>
            <a:br>
              <a:rPr lang="en-US" sz="3033" b="1" dirty="0"/>
            </a:br>
            <a:r>
              <a:rPr lang="en-US" sz="3033" b="1" dirty="0"/>
              <a:t>School of Information Science, University of Illinois at Urbana-Champaign; Department of Computer Science, University of Waterloo</a:t>
            </a:r>
          </a:p>
          <a:p>
            <a:pPr>
              <a:spcBef>
                <a:spcPct val="50000"/>
              </a:spcBef>
            </a:pPr>
            <a:br>
              <a:rPr lang="en-US" sz="5417" b="1" dirty="0"/>
            </a:br>
            <a:endParaRPr lang="en-US" sz="3033" b="1" dirty="0"/>
          </a:p>
        </p:txBody>
      </p:sp>
      <p:sp>
        <p:nvSpPr>
          <p:cNvPr id="14340" name="TextBox 93"/>
          <p:cNvSpPr txBox="1">
            <a:spLocks noChangeArrowheads="1"/>
          </p:cNvSpPr>
          <p:nvPr/>
        </p:nvSpPr>
        <p:spPr bwMode="auto">
          <a:xfrm>
            <a:off x="304800" y="285430"/>
            <a:ext cx="34004084" cy="2554545"/>
          </a:xfrm>
          <a:prstGeom prst="rect">
            <a:avLst/>
          </a:prstGeom>
          <a:noFill/>
          <a:ln>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altLang="zh-CN" sz="8000" dirty="0">
                <a:solidFill>
                  <a:srgbClr val="052754"/>
                </a:solidFill>
                <a:latin typeface="Arial Black" pitchFamily="-65" charset="0"/>
              </a:rPr>
              <a:t>Towards</a:t>
            </a:r>
            <a:r>
              <a:rPr lang="zh-CN" altLang="en-US" sz="8000" dirty="0">
                <a:solidFill>
                  <a:srgbClr val="052754"/>
                </a:solidFill>
                <a:latin typeface="Arial Black" pitchFamily="-65" charset="0"/>
              </a:rPr>
              <a:t> </a:t>
            </a:r>
            <a:r>
              <a:rPr lang="en-US" altLang="zh-CN" sz="8000" dirty="0">
                <a:solidFill>
                  <a:srgbClr val="052754"/>
                </a:solidFill>
                <a:latin typeface="Arial Black" pitchFamily="-65" charset="0"/>
              </a:rPr>
              <a:t>More</a:t>
            </a:r>
            <a:r>
              <a:rPr lang="zh-CN" altLang="en-US" sz="8000" dirty="0">
                <a:solidFill>
                  <a:srgbClr val="052754"/>
                </a:solidFill>
                <a:latin typeface="Arial Black" pitchFamily="-65" charset="0"/>
              </a:rPr>
              <a:t> </a:t>
            </a:r>
            <a:r>
              <a:rPr lang="en-US" altLang="zh-CN" sz="8000" dirty="0">
                <a:solidFill>
                  <a:srgbClr val="052754"/>
                </a:solidFill>
                <a:latin typeface="Arial Black" pitchFamily="-65" charset="0"/>
              </a:rPr>
              <a:t>Transparent,</a:t>
            </a:r>
            <a:r>
              <a:rPr lang="zh-CN" altLang="en-US" sz="8000" dirty="0">
                <a:solidFill>
                  <a:srgbClr val="052754"/>
                </a:solidFill>
                <a:latin typeface="Arial Black" pitchFamily="-65" charset="0"/>
              </a:rPr>
              <a:t> </a:t>
            </a:r>
            <a:r>
              <a:rPr lang="en-US" altLang="zh-CN" sz="8000" dirty="0">
                <a:solidFill>
                  <a:srgbClr val="052754"/>
                </a:solidFill>
                <a:latin typeface="Arial Black" pitchFamily="-65" charset="0"/>
              </a:rPr>
              <a:t>Reproducible,</a:t>
            </a:r>
            <a:r>
              <a:rPr lang="zh-CN" altLang="en-US" sz="8000" dirty="0">
                <a:solidFill>
                  <a:srgbClr val="052754"/>
                </a:solidFill>
                <a:latin typeface="Arial Black" pitchFamily="-65" charset="0"/>
              </a:rPr>
              <a:t> </a:t>
            </a:r>
            <a:r>
              <a:rPr lang="en-US" altLang="zh-CN" sz="8000" dirty="0">
                <a:solidFill>
                  <a:srgbClr val="052754"/>
                </a:solidFill>
                <a:latin typeface="Arial Black" pitchFamily="-65" charset="0"/>
              </a:rPr>
              <a:t>and</a:t>
            </a:r>
            <a:r>
              <a:rPr lang="zh-CN" altLang="en-US" sz="8000" dirty="0">
                <a:solidFill>
                  <a:srgbClr val="052754"/>
                </a:solidFill>
                <a:latin typeface="Arial Black" pitchFamily="-65" charset="0"/>
              </a:rPr>
              <a:t> </a:t>
            </a:r>
            <a:r>
              <a:rPr lang="en-US" altLang="zh-CN" sz="8000" dirty="0">
                <a:solidFill>
                  <a:srgbClr val="052754"/>
                </a:solidFill>
                <a:latin typeface="Arial Black" pitchFamily="-65" charset="0"/>
              </a:rPr>
              <a:t>Reusable</a:t>
            </a:r>
            <a:r>
              <a:rPr lang="zh-CN" altLang="en-US" sz="8000" dirty="0">
                <a:solidFill>
                  <a:srgbClr val="052754"/>
                </a:solidFill>
                <a:latin typeface="Arial Black" pitchFamily="-65" charset="0"/>
              </a:rPr>
              <a:t> </a:t>
            </a:r>
            <a:r>
              <a:rPr lang="en-US" altLang="zh-CN" sz="8000" dirty="0">
                <a:solidFill>
                  <a:srgbClr val="052754"/>
                </a:solidFill>
                <a:latin typeface="Arial Black" pitchFamily="-65" charset="0"/>
              </a:rPr>
              <a:t>Data</a:t>
            </a:r>
            <a:r>
              <a:rPr lang="zh-CN" altLang="en-US" sz="8000" dirty="0">
                <a:solidFill>
                  <a:srgbClr val="052754"/>
                </a:solidFill>
                <a:latin typeface="Arial Black" pitchFamily="-65" charset="0"/>
              </a:rPr>
              <a:t> </a:t>
            </a:r>
            <a:r>
              <a:rPr lang="en-US" altLang="zh-CN" sz="8000" dirty="0">
                <a:solidFill>
                  <a:srgbClr val="052754"/>
                </a:solidFill>
                <a:latin typeface="Arial Black" pitchFamily="-65" charset="0"/>
              </a:rPr>
              <a:t>Cleaning</a:t>
            </a:r>
            <a:r>
              <a:rPr lang="zh-CN" altLang="en-US" sz="8000" dirty="0">
                <a:solidFill>
                  <a:srgbClr val="052754"/>
                </a:solidFill>
                <a:latin typeface="Arial Black" pitchFamily="-65" charset="0"/>
              </a:rPr>
              <a:t> </a:t>
            </a:r>
            <a:r>
              <a:rPr lang="en-US" altLang="zh-CN" sz="8000" dirty="0">
                <a:solidFill>
                  <a:srgbClr val="052754"/>
                </a:solidFill>
                <a:latin typeface="Arial Black" pitchFamily="-65" charset="0"/>
              </a:rPr>
              <a:t>with</a:t>
            </a:r>
            <a:r>
              <a:rPr lang="zh-CN" altLang="en-US" sz="8000" dirty="0">
                <a:solidFill>
                  <a:srgbClr val="052754"/>
                </a:solidFill>
                <a:latin typeface="Arial Black" pitchFamily="-65" charset="0"/>
              </a:rPr>
              <a:t> </a:t>
            </a:r>
            <a:r>
              <a:rPr lang="en-US" altLang="zh-CN" sz="8000" dirty="0">
                <a:solidFill>
                  <a:srgbClr val="052754"/>
                </a:solidFill>
                <a:latin typeface="Arial Black" pitchFamily="-65" charset="0"/>
              </a:rPr>
              <a:t>OpenRefine</a:t>
            </a:r>
            <a:endParaRPr lang="en-US" sz="8000" dirty="0">
              <a:solidFill>
                <a:srgbClr val="052754"/>
              </a:solidFill>
              <a:latin typeface="Arial Black" pitchFamily="-65" charset="0"/>
            </a:endParaRPr>
          </a:p>
        </p:txBody>
      </p:sp>
      <p:sp>
        <p:nvSpPr>
          <p:cNvPr id="14343" name="Rectangle 33"/>
          <p:cNvSpPr>
            <a:spLocks noChangeArrowheads="1"/>
          </p:cNvSpPr>
          <p:nvPr/>
        </p:nvSpPr>
        <p:spPr bwMode="auto">
          <a:xfrm>
            <a:off x="208766" y="19624064"/>
            <a:ext cx="9625142" cy="4082770"/>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90000" tIns="390000" rIns="390000" bIns="390000"/>
          <a:lstStyle/>
          <a:p>
            <a:pPr>
              <a:spcBef>
                <a:spcPct val="50000"/>
              </a:spcBef>
            </a:pPr>
            <a:endParaRPr lang="en-US" altLang="zh-CN" sz="3467" b="1" dirty="0">
              <a:solidFill>
                <a:schemeClr val="accent6">
                  <a:lumMod val="75000"/>
                </a:schemeClr>
              </a:solidFill>
            </a:endParaRPr>
          </a:p>
          <a:p>
            <a:pPr>
              <a:spcBef>
                <a:spcPct val="50000"/>
              </a:spcBef>
            </a:pPr>
            <a:r>
              <a:rPr lang="zh-CN" altLang="en-US" sz="3033" b="1" dirty="0"/>
              <a:t> </a:t>
            </a:r>
            <a:r>
              <a:rPr lang="zh-CN" altLang="en-US" sz="3033" dirty="0"/>
              <a:t>    </a:t>
            </a:r>
            <a:endParaRPr lang="en-AU" sz="3033" dirty="0"/>
          </a:p>
        </p:txBody>
      </p:sp>
      <p:sp>
        <p:nvSpPr>
          <p:cNvPr id="14344" name="Rectangle 29"/>
          <p:cNvSpPr>
            <a:spLocks noChangeArrowheads="1"/>
          </p:cNvSpPr>
          <p:nvPr/>
        </p:nvSpPr>
        <p:spPr bwMode="auto">
          <a:xfrm>
            <a:off x="208766" y="4586223"/>
            <a:ext cx="9625143" cy="14920977"/>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90000" tIns="390000" rIns="390000" bIns="390000"/>
          <a:lstStyle/>
          <a:p>
            <a:pPr>
              <a:spcBef>
                <a:spcPct val="50000"/>
              </a:spcBef>
            </a:pPr>
            <a:r>
              <a:rPr lang="en-GB" sz="4400" b="1" dirty="0">
                <a:solidFill>
                  <a:srgbClr val="CC3300"/>
                </a:solidFill>
              </a:rPr>
              <a:t>Introduction</a:t>
            </a:r>
          </a:p>
          <a:p>
            <a:pPr>
              <a:spcBef>
                <a:spcPct val="50000"/>
              </a:spcBef>
            </a:pPr>
            <a:r>
              <a:rPr lang="en-US" altLang="zh-CN" sz="3033" dirty="0"/>
              <a:t>OpenRefine</a:t>
            </a:r>
            <a:r>
              <a:rPr lang="en-US" altLang="zh-CN" sz="3033" baseline="30000" dirty="0"/>
              <a:t>[1]</a:t>
            </a:r>
            <a:r>
              <a:rPr lang="zh-CN" altLang="en-US" sz="3033" dirty="0"/>
              <a:t> </a:t>
            </a:r>
            <a:r>
              <a:rPr lang="en-US" altLang="zh-CN" sz="3033" dirty="0"/>
              <a:t>is</a:t>
            </a:r>
            <a:r>
              <a:rPr lang="zh-CN" altLang="en-US" sz="3033" dirty="0"/>
              <a:t> </a:t>
            </a:r>
            <a:r>
              <a:rPr lang="en-US" altLang="zh-CN" sz="3033" dirty="0"/>
              <a:t>a</a:t>
            </a:r>
            <a:r>
              <a:rPr lang="zh-CN" altLang="en-US" sz="3033" dirty="0"/>
              <a:t> </a:t>
            </a:r>
            <a:r>
              <a:rPr lang="en-US" altLang="zh-CN" sz="3033" dirty="0"/>
              <a:t>popular</a:t>
            </a:r>
            <a:r>
              <a:rPr lang="zh-CN" altLang="en-US" sz="3033" dirty="0"/>
              <a:t> </a:t>
            </a:r>
            <a:r>
              <a:rPr lang="en-US" altLang="zh-CN" sz="3033" dirty="0"/>
              <a:t>data</a:t>
            </a:r>
            <a:r>
              <a:rPr lang="zh-CN" altLang="en-US" sz="3033" dirty="0"/>
              <a:t> </a:t>
            </a:r>
            <a:r>
              <a:rPr lang="en-US" altLang="zh-CN" sz="3033" dirty="0"/>
              <a:t>cleaning</a:t>
            </a:r>
            <a:r>
              <a:rPr lang="zh-CN" altLang="en-US" sz="3033" dirty="0"/>
              <a:t> </a:t>
            </a:r>
            <a:r>
              <a:rPr lang="en-US" altLang="zh-CN" sz="3033" dirty="0"/>
              <a:t>tool</a:t>
            </a:r>
            <a:r>
              <a:rPr lang="zh-CN" altLang="en-US" sz="3033" dirty="0"/>
              <a:t> </a:t>
            </a:r>
            <a:r>
              <a:rPr lang="en-US" altLang="zh-CN" sz="3033" dirty="0"/>
              <a:t>that</a:t>
            </a:r>
            <a:r>
              <a:rPr lang="zh-CN" altLang="en-US" sz="3033" dirty="0"/>
              <a:t> </a:t>
            </a:r>
            <a:r>
              <a:rPr lang="en-US" altLang="zh-CN" sz="3033" dirty="0"/>
              <a:t>lets</a:t>
            </a:r>
            <a:r>
              <a:rPr lang="zh-CN" altLang="en-US" sz="3033" dirty="0"/>
              <a:t> </a:t>
            </a:r>
            <a:r>
              <a:rPr lang="en-US" altLang="zh-CN" sz="3033" dirty="0"/>
              <a:t>users</a:t>
            </a:r>
            <a:r>
              <a:rPr lang="zh-CN" altLang="en-US" sz="3033" dirty="0"/>
              <a:t> </a:t>
            </a:r>
            <a:r>
              <a:rPr lang="en-US" altLang="zh-CN" sz="3033" dirty="0"/>
              <a:t>explore,</a:t>
            </a:r>
            <a:r>
              <a:rPr lang="zh-CN" altLang="en-US" sz="3033" dirty="0"/>
              <a:t> </a:t>
            </a:r>
            <a:r>
              <a:rPr lang="en-US" altLang="zh-CN" sz="3033" dirty="0"/>
              <a:t>profile,</a:t>
            </a:r>
            <a:r>
              <a:rPr lang="zh-CN" altLang="en-US" sz="3033" dirty="0"/>
              <a:t> </a:t>
            </a:r>
            <a:r>
              <a:rPr lang="en-US" altLang="zh-CN" sz="3033" dirty="0"/>
              <a:t>and</a:t>
            </a:r>
            <a:r>
              <a:rPr lang="zh-CN" altLang="en-US" sz="3033" dirty="0"/>
              <a:t> </a:t>
            </a:r>
            <a:r>
              <a:rPr lang="en-US" altLang="zh-CN" sz="3033" dirty="0"/>
              <a:t>edit</a:t>
            </a:r>
            <a:r>
              <a:rPr lang="zh-CN" altLang="en-US" sz="3033" dirty="0"/>
              <a:t> </a:t>
            </a:r>
            <a:r>
              <a:rPr lang="en-US" altLang="zh-CN" sz="3033" dirty="0"/>
              <a:t>datasets</a:t>
            </a:r>
            <a:r>
              <a:rPr lang="zh-CN" altLang="en-US" sz="3033" dirty="0"/>
              <a:t> </a:t>
            </a:r>
            <a:r>
              <a:rPr lang="en-US" altLang="zh-CN" sz="3033" dirty="0"/>
              <a:t>in</a:t>
            </a:r>
            <a:r>
              <a:rPr lang="zh-CN" altLang="en-US" sz="3033" dirty="0"/>
              <a:t> </a:t>
            </a:r>
            <a:r>
              <a:rPr lang="en-US" altLang="zh-CN" sz="3033" dirty="0"/>
              <a:t>a</a:t>
            </a:r>
            <a:r>
              <a:rPr lang="zh-CN" altLang="en-US" sz="3033" dirty="0"/>
              <a:t> </a:t>
            </a:r>
            <a:r>
              <a:rPr lang="en-US" altLang="zh-CN" sz="3033" dirty="0"/>
              <a:t>browser-based,</a:t>
            </a:r>
            <a:r>
              <a:rPr lang="zh-CN" altLang="en-US" sz="3033" dirty="0"/>
              <a:t> </a:t>
            </a:r>
            <a:r>
              <a:rPr lang="en-US" altLang="zh-CN" sz="3033" dirty="0"/>
              <a:t>spreadsheet-like</a:t>
            </a:r>
            <a:r>
              <a:rPr lang="zh-CN" altLang="en-US" sz="3033" dirty="0"/>
              <a:t> </a:t>
            </a:r>
            <a:r>
              <a:rPr lang="en-US" altLang="zh-CN" sz="3033" dirty="0"/>
              <a:t>GUI.</a:t>
            </a:r>
            <a:r>
              <a:rPr lang="zh-CN" altLang="en-US" sz="3033" dirty="0"/>
              <a:t> </a:t>
            </a:r>
            <a:r>
              <a:rPr lang="en-US" altLang="zh-CN" sz="3033" dirty="0"/>
              <a:t>We</a:t>
            </a:r>
            <a:r>
              <a:rPr lang="zh-CN" altLang="en-US" sz="3033" dirty="0"/>
              <a:t> </a:t>
            </a:r>
            <a:r>
              <a:rPr lang="en-US" altLang="zh-CN" sz="3033" dirty="0"/>
              <a:t>have studied</a:t>
            </a:r>
            <a:r>
              <a:rPr lang="zh-CN" altLang="en-US" sz="3033" dirty="0"/>
              <a:t> </a:t>
            </a:r>
            <a:r>
              <a:rPr lang="en-US" altLang="zh-CN" sz="3033" dirty="0"/>
              <a:t>provenance</a:t>
            </a:r>
            <a:r>
              <a:rPr lang="zh-CN" altLang="en-US" sz="3033" dirty="0"/>
              <a:t> </a:t>
            </a:r>
            <a:r>
              <a:rPr lang="en-US" altLang="zh-CN" sz="3033" dirty="0"/>
              <a:t>elements of</a:t>
            </a:r>
            <a:r>
              <a:rPr lang="zh-CN" altLang="en-US" sz="3033" dirty="0"/>
              <a:t> </a:t>
            </a:r>
            <a:r>
              <a:rPr lang="en-US" altLang="zh-CN" sz="3033" dirty="0"/>
              <a:t>OpenRefine,</a:t>
            </a:r>
            <a:r>
              <a:rPr lang="zh-CN" altLang="en-US" sz="3033" dirty="0"/>
              <a:t> </a:t>
            </a:r>
            <a:r>
              <a:rPr lang="en-US" altLang="zh-CN" sz="3033" dirty="0"/>
              <a:t>i.e.., </a:t>
            </a:r>
            <a:r>
              <a:rPr lang="en-US" altLang="zh-CN" sz="3033" i="1" dirty="0"/>
              <a:t>operation</a:t>
            </a:r>
            <a:r>
              <a:rPr lang="zh-CN" altLang="en-US" sz="3033" i="1" dirty="0"/>
              <a:t> </a:t>
            </a:r>
            <a:r>
              <a:rPr lang="en-US" altLang="zh-CN" sz="3033" i="1" dirty="0"/>
              <a:t>histories</a:t>
            </a:r>
            <a:r>
              <a:rPr lang="zh-CN" altLang="en-US" sz="3033" dirty="0"/>
              <a:t> </a:t>
            </a:r>
            <a:r>
              <a:rPr lang="en-US" altLang="zh-CN" sz="3033" dirty="0"/>
              <a:t>and</a:t>
            </a:r>
            <a:r>
              <a:rPr lang="zh-CN" altLang="en-US" sz="3033" dirty="0"/>
              <a:t> </a:t>
            </a:r>
            <a:r>
              <a:rPr lang="en-US" altLang="zh-CN" sz="3033" i="1" dirty="0"/>
              <a:t>recipes</a:t>
            </a:r>
            <a:r>
              <a:rPr lang="en-US" altLang="zh-CN" sz="3033" dirty="0"/>
              <a:t>,</a:t>
            </a:r>
            <a:r>
              <a:rPr lang="zh-CN" altLang="en-US" sz="3033" dirty="0"/>
              <a:t> </a:t>
            </a:r>
            <a:r>
              <a:rPr lang="en-US" altLang="zh-CN" sz="3033" dirty="0"/>
              <a:t>and</a:t>
            </a:r>
            <a:r>
              <a:rPr lang="zh-CN" altLang="en-US" sz="3033" dirty="0"/>
              <a:t> </a:t>
            </a:r>
            <a:r>
              <a:rPr lang="en-US" altLang="zh-CN" sz="3033" dirty="0"/>
              <a:t>the</a:t>
            </a:r>
            <a:r>
              <a:rPr lang="zh-CN" altLang="en-US" sz="3033" dirty="0"/>
              <a:t> </a:t>
            </a:r>
            <a:r>
              <a:rPr lang="en-US" altLang="zh-CN" sz="3033" dirty="0"/>
              <a:t>former</a:t>
            </a:r>
            <a:r>
              <a:rPr lang="zh-CN" altLang="en-US" sz="3033" dirty="0"/>
              <a:t> </a:t>
            </a:r>
            <a:r>
              <a:rPr lang="en-US" altLang="zh-CN" sz="3033" dirty="0"/>
              <a:t>provide</a:t>
            </a:r>
            <a:r>
              <a:rPr lang="zh-CN" altLang="en-US" sz="3033" dirty="0"/>
              <a:t> </a:t>
            </a:r>
            <a:r>
              <a:rPr lang="en-US" altLang="zh-CN" sz="3033" dirty="0"/>
              <a:t>users</a:t>
            </a:r>
            <a:r>
              <a:rPr lang="zh-CN" altLang="en-US" sz="3033" dirty="0"/>
              <a:t> </a:t>
            </a:r>
            <a:r>
              <a:rPr lang="en-US" altLang="zh-CN" sz="3033" dirty="0"/>
              <a:t>with</a:t>
            </a:r>
            <a:r>
              <a:rPr lang="zh-CN" altLang="en-US" sz="3033" dirty="0"/>
              <a:t> </a:t>
            </a:r>
            <a:r>
              <a:rPr lang="en-US" altLang="zh-CN" sz="3033" dirty="0"/>
              <a:t>an</a:t>
            </a:r>
            <a:r>
              <a:rPr lang="zh-CN" altLang="en-US" sz="3033" dirty="0"/>
              <a:t> </a:t>
            </a:r>
            <a:r>
              <a:rPr lang="en-US" altLang="zh-CN" sz="3033" dirty="0"/>
              <a:t>undo/redo</a:t>
            </a:r>
            <a:r>
              <a:rPr lang="zh-CN" altLang="en-US" sz="3033" dirty="0"/>
              <a:t> </a:t>
            </a:r>
            <a:r>
              <a:rPr lang="en-US" altLang="zh-CN" sz="3033" dirty="0"/>
              <a:t>capability;</a:t>
            </a:r>
            <a:r>
              <a:rPr lang="zh-CN" altLang="en-US" sz="3033" dirty="0"/>
              <a:t> </a:t>
            </a:r>
            <a:r>
              <a:rPr lang="en-US" altLang="zh-CN" sz="3033" dirty="0"/>
              <a:t>the</a:t>
            </a:r>
            <a:r>
              <a:rPr lang="zh-CN" altLang="en-US" sz="3033" dirty="0"/>
              <a:t> </a:t>
            </a:r>
            <a:r>
              <a:rPr lang="en-US" altLang="zh-CN" sz="3033" dirty="0"/>
              <a:t>latter</a:t>
            </a:r>
            <a:r>
              <a:rPr lang="zh-CN" altLang="en-US" sz="3033" dirty="0"/>
              <a:t> </a:t>
            </a:r>
            <a:r>
              <a:rPr lang="en-US" altLang="zh-CN" sz="3033" dirty="0"/>
              <a:t>represent</a:t>
            </a:r>
            <a:r>
              <a:rPr lang="zh-CN" altLang="en-US" sz="3033" dirty="0"/>
              <a:t> </a:t>
            </a:r>
            <a:r>
              <a:rPr lang="en-US" altLang="zh-CN" sz="3033" dirty="0"/>
              <a:t>histories</a:t>
            </a:r>
            <a:r>
              <a:rPr lang="zh-CN" altLang="en-US" sz="3033" dirty="0"/>
              <a:t> </a:t>
            </a:r>
            <a:r>
              <a:rPr lang="en-US" altLang="zh-CN" sz="3033" dirty="0"/>
              <a:t>in</a:t>
            </a:r>
            <a:r>
              <a:rPr lang="zh-CN" altLang="en-US" sz="3033" dirty="0"/>
              <a:t> </a:t>
            </a:r>
            <a:r>
              <a:rPr lang="en-US" altLang="zh-CN" sz="3033" dirty="0"/>
              <a:t>JSON,</a:t>
            </a:r>
            <a:r>
              <a:rPr lang="zh-CN" altLang="en-US" sz="3033" dirty="0"/>
              <a:t> </a:t>
            </a:r>
            <a:r>
              <a:rPr lang="en-US" altLang="zh-CN" sz="3033" dirty="0"/>
              <a:t>so</a:t>
            </a:r>
            <a:r>
              <a:rPr lang="zh-CN" altLang="en-US" sz="3033" dirty="0"/>
              <a:t> </a:t>
            </a:r>
            <a:r>
              <a:rPr lang="en-US" altLang="zh-CN" sz="3033" dirty="0"/>
              <a:t>recipes</a:t>
            </a:r>
            <a:r>
              <a:rPr lang="zh-CN" altLang="en-US" sz="3033" dirty="0"/>
              <a:t> </a:t>
            </a:r>
            <a:r>
              <a:rPr lang="en-US" altLang="zh-CN" sz="3033" dirty="0"/>
              <a:t>can</a:t>
            </a:r>
            <a:r>
              <a:rPr lang="zh-CN" altLang="en-US" sz="3033" dirty="0"/>
              <a:t> </a:t>
            </a:r>
            <a:r>
              <a:rPr lang="en-US" altLang="zh-CN" sz="3033" dirty="0"/>
              <a:t>be</a:t>
            </a:r>
            <a:r>
              <a:rPr lang="zh-CN" altLang="en-US" sz="3033" dirty="0"/>
              <a:t> </a:t>
            </a:r>
            <a:r>
              <a:rPr lang="en-US" altLang="zh-CN" sz="3033" dirty="0"/>
              <a:t>reused</a:t>
            </a:r>
            <a:r>
              <a:rPr lang="zh-CN" altLang="en-US" sz="3033" dirty="0"/>
              <a:t> </a:t>
            </a:r>
            <a:r>
              <a:rPr lang="en-US" altLang="zh-CN" sz="3033" dirty="0"/>
              <a:t>(Fig.1):</a:t>
            </a:r>
          </a:p>
          <a:p>
            <a:pPr>
              <a:spcBef>
                <a:spcPct val="50000"/>
              </a:spcBef>
            </a:pPr>
            <a:endParaRPr lang="en-US" sz="4333" b="1" dirty="0">
              <a:solidFill>
                <a:srgbClr val="CC3300"/>
              </a:solidFill>
            </a:endParaRPr>
          </a:p>
          <a:p>
            <a:pPr>
              <a:spcBef>
                <a:spcPct val="50000"/>
              </a:spcBef>
            </a:pPr>
            <a:endParaRPr lang="en-US" sz="4333" b="1" dirty="0">
              <a:solidFill>
                <a:srgbClr val="CC3300"/>
              </a:solidFill>
            </a:endParaRPr>
          </a:p>
          <a:p>
            <a:r>
              <a:rPr lang="en-US" sz="3033" b="1" dirty="0"/>
              <a:t> </a:t>
            </a:r>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endParaRPr lang="en-US" sz="3033" b="1" dirty="0"/>
          </a:p>
          <a:p>
            <a:pPr>
              <a:spcBef>
                <a:spcPct val="50000"/>
              </a:spcBef>
            </a:pPr>
            <a:r>
              <a:rPr lang="en-US" altLang="zh-CN" sz="2800" dirty="0"/>
              <a:t>Fig.1.</a:t>
            </a:r>
            <a:r>
              <a:rPr lang="zh-CN" altLang="en-US" sz="2800" dirty="0"/>
              <a:t> </a:t>
            </a:r>
            <a:r>
              <a:rPr lang="en-US" altLang="zh-CN" sz="2800" dirty="0"/>
              <a:t>Driven</a:t>
            </a:r>
            <a:r>
              <a:rPr lang="zh-CN" altLang="en-US" sz="2800" dirty="0"/>
              <a:t> </a:t>
            </a:r>
            <a:r>
              <a:rPr lang="en-US" altLang="zh-CN" sz="2800" dirty="0"/>
              <a:t>by</a:t>
            </a:r>
            <a:r>
              <a:rPr lang="zh-CN" altLang="en-US" sz="2800" dirty="0"/>
              <a:t> </a:t>
            </a:r>
            <a:r>
              <a:rPr lang="en-US" altLang="zh-CN" sz="2800" dirty="0"/>
              <a:t>user</a:t>
            </a:r>
            <a:r>
              <a:rPr lang="zh-CN" altLang="en-US" sz="2800" dirty="0"/>
              <a:t> </a:t>
            </a:r>
            <a:r>
              <a:rPr lang="en-US" altLang="zh-CN" sz="2800" dirty="0"/>
              <a:t>interactions</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OpenRefine</a:t>
            </a:r>
            <a:r>
              <a:rPr lang="zh-CN" altLang="en-US" sz="2800" dirty="0"/>
              <a:t> </a:t>
            </a:r>
            <a:r>
              <a:rPr lang="en-US" altLang="zh-CN" sz="2800" dirty="0"/>
              <a:t>GUI,</a:t>
            </a:r>
            <a:r>
              <a:rPr lang="zh-CN" altLang="en-US" sz="2800" dirty="0"/>
              <a:t> </a:t>
            </a:r>
            <a:r>
              <a:rPr lang="en-US" altLang="zh-CN" sz="2800" dirty="0"/>
              <a:t>input</a:t>
            </a:r>
            <a:r>
              <a:rPr lang="zh-CN" altLang="en-US" sz="2800" dirty="0"/>
              <a:t> </a:t>
            </a:r>
            <a:r>
              <a:rPr lang="en-US" altLang="zh-CN" sz="2800" dirty="0"/>
              <a:t>dataset</a:t>
            </a:r>
            <a:r>
              <a:rPr lang="zh-CN" altLang="en-US" sz="2800" dirty="0"/>
              <a:t> </a:t>
            </a:r>
            <a:r>
              <a:rPr lang="en-US" altLang="zh-CN" sz="2800" i="1" dirty="0"/>
              <a:t>D</a:t>
            </a:r>
            <a:r>
              <a:rPr lang="zh-CN" altLang="en-US" sz="2800" dirty="0"/>
              <a:t> </a:t>
            </a:r>
            <a:r>
              <a:rPr lang="en-US" altLang="zh-CN" sz="2800" dirty="0"/>
              <a:t>is</a:t>
            </a:r>
            <a:r>
              <a:rPr lang="zh-CN" altLang="en-US" sz="2800" dirty="0"/>
              <a:t> </a:t>
            </a:r>
            <a:r>
              <a:rPr lang="en-US" altLang="zh-CN" sz="2800" dirty="0"/>
              <a:t>transformed</a:t>
            </a:r>
            <a:r>
              <a:rPr lang="zh-CN" altLang="en-US" sz="2800" dirty="0"/>
              <a:t> </a:t>
            </a:r>
            <a:r>
              <a:rPr lang="en-US" altLang="zh-CN" sz="2800" dirty="0"/>
              <a:t>(cleaned)</a:t>
            </a:r>
            <a:r>
              <a:rPr lang="zh-CN" altLang="en-US" sz="2800" dirty="0"/>
              <a:t> </a:t>
            </a:r>
            <a:r>
              <a:rPr lang="en-US" altLang="zh-CN" sz="2800" dirty="0"/>
              <a:t>to</a:t>
            </a:r>
            <a:r>
              <a:rPr lang="zh-CN" altLang="en-US" sz="2800" dirty="0"/>
              <a:t> </a:t>
            </a:r>
            <a:r>
              <a:rPr lang="en-US" altLang="zh-CN" sz="2800" dirty="0"/>
              <a:t>obtain</a:t>
            </a:r>
            <a:r>
              <a:rPr lang="zh-CN" altLang="en-US" sz="2800" dirty="0"/>
              <a:t> </a:t>
            </a:r>
            <a:r>
              <a:rPr lang="en-US" altLang="zh-CN" sz="2800" i="1" dirty="0"/>
              <a:t>D’</a:t>
            </a:r>
            <a:r>
              <a:rPr lang="en-US" altLang="zh-CN" sz="2800" dirty="0"/>
              <a:t>.</a:t>
            </a:r>
            <a:r>
              <a:rPr lang="zh-CN" altLang="en-US" sz="2800" dirty="0"/>
              <a:t> </a:t>
            </a:r>
            <a:r>
              <a:rPr lang="en-US" altLang="zh-CN" sz="2800" dirty="0"/>
              <a:t>The</a:t>
            </a:r>
            <a:r>
              <a:rPr lang="zh-CN" altLang="en-US" sz="2800" dirty="0"/>
              <a:t> </a:t>
            </a:r>
            <a:r>
              <a:rPr lang="en-US" altLang="zh-CN" sz="2800" dirty="0"/>
              <a:t>OpenRefine server</a:t>
            </a:r>
            <a:r>
              <a:rPr lang="zh-CN" altLang="en-US" sz="2800" dirty="0"/>
              <a:t> </a:t>
            </a:r>
            <a:r>
              <a:rPr lang="en-US" altLang="zh-CN" sz="2800" dirty="0"/>
              <a:t>captures</a:t>
            </a:r>
            <a:r>
              <a:rPr lang="zh-CN" altLang="en-US" sz="2800" dirty="0"/>
              <a:t> </a:t>
            </a:r>
            <a:r>
              <a:rPr lang="en-US" altLang="zh-CN" sz="2800" dirty="0"/>
              <a:t>provenance</a:t>
            </a:r>
            <a:r>
              <a:rPr lang="zh-CN" altLang="en-US" sz="2800" dirty="0"/>
              <a:t> </a:t>
            </a:r>
            <a:r>
              <a:rPr lang="en-US" altLang="zh-CN" sz="2800" dirty="0"/>
              <a:t>information</a:t>
            </a:r>
            <a:r>
              <a:rPr lang="zh-CN" altLang="en-US" sz="2800" dirty="0"/>
              <a:t> </a:t>
            </a:r>
            <a:r>
              <a:rPr lang="en-US" altLang="zh-CN" sz="2800" dirty="0"/>
              <a:t>in</a:t>
            </a:r>
            <a:r>
              <a:rPr lang="zh-CN" altLang="en-US" sz="2800" dirty="0"/>
              <a:t> </a:t>
            </a:r>
            <a:r>
              <a:rPr lang="en-US" altLang="zh-CN" sz="2800" dirty="0"/>
              <a:t>a</a:t>
            </a:r>
            <a:r>
              <a:rPr lang="zh-CN" altLang="en-US" sz="2800" dirty="0"/>
              <a:t> </a:t>
            </a:r>
            <a:r>
              <a:rPr lang="en-US" altLang="zh-CN" sz="2800" dirty="0"/>
              <a:t>user-readable</a:t>
            </a:r>
            <a:r>
              <a:rPr lang="zh-CN" altLang="en-US" sz="2800" dirty="0"/>
              <a:t> </a:t>
            </a:r>
            <a:r>
              <a:rPr lang="en-US" altLang="zh-CN" sz="2800" dirty="0"/>
              <a:t>history</a:t>
            </a:r>
            <a:r>
              <a:rPr lang="zh-CN" altLang="en-US" sz="2800" dirty="0"/>
              <a:t> </a:t>
            </a:r>
            <a:r>
              <a:rPr lang="en-US" altLang="zh-CN" sz="2800" i="1" dirty="0"/>
              <a:t>H</a:t>
            </a:r>
            <a:r>
              <a:rPr lang="en-US" altLang="zh-CN" sz="2800" dirty="0"/>
              <a:t>,</a:t>
            </a:r>
            <a:r>
              <a:rPr lang="zh-CN" altLang="en-US" sz="2800" dirty="0"/>
              <a:t> </a:t>
            </a:r>
            <a:r>
              <a:rPr lang="en-US" altLang="zh-CN" sz="2800" dirty="0"/>
              <a:t>machine-readable</a:t>
            </a:r>
            <a:r>
              <a:rPr lang="zh-CN" altLang="en-US" sz="2800" dirty="0"/>
              <a:t> </a:t>
            </a:r>
            <a:r>
              <a:rPr lang="en-US" altLang="zh-CN" sz="2800" dirty="0"/>
              <a:t>JSON</a:t>
            </a:r>
            <a:r>
              <a:rPr lang="zh-CN" altLang="en-US" sz="2800" dirty="0"/>
              <a:t> </a:t>
            </a:r>
            <a:r>
              <a:rPr lang="en-US" altLang="zh-CN" sz="2800" dirty="0"/>
              <a:t>recipe</a:t>
            </a:r>
            <a:r>
              <a:rPr lang="zh-CN" altLang="en-US" sz="2800" dirty="0"/>
              <a:t> </a:t>
            </a:r>
            <a:r>
              <a:rPr lang="en-US" altLang="zh-CN" sz="2800" i="1" dirty="0"/>
              <a:t>R</a:t>
            </a:r>
            <a:r>
              <a:rPr lang="en-US" altLang="zh-CN" sz="2800" dirty="0"/>
              <a:t>,</a:t>
            </a:r>
            <a:r>
              <a:rPr lang="zh-CN" altLang="en-US" sz="2800" dirty="0"/>
              <a:t> </a:t>
            </a:r>
            <a:r>
              <a:rPr lang="en-US" altLang="zh-CN" sz="2800" dirty="0"/>
              <a:t>and</a:t>
            </a:r>
            <a:r>
              <a:rPr lang="zh-CN" altLang="en-US" sz="2800" dirty="0"/>
              <a:t> </a:t>
            </a:r>
            <a:r>
              <a:rPr lang="en-US" altLang="zh-CN" sz="2800" dirty="0"/>
              <a:t>internal</a:t>
            </a:r>
            <a:r>
              <a:rPr lang="zh-CN" altLang="en-US" sz="2800" dirty="0"/>
              <a:t> </a:t>
            </a:r>
            <a:r>
              <a:rPr lang="en-US" altLang="zh-CN" sz="2800" dirty="0"/>
              <a:t>project</a:t>
            </a:r>
            <a:r>
              <a:rPr lang="zh-CN" altLang="en-US" sz="2800" dirty="0"/>
              <a:t> </a:t>
            </a:r>
            <a:r>
              <a:rPr lang="en-US" altLang="zh-CN" sz="2800" dirty="0"/>
              <a:t>files.</a:t>
            </a:r>
            <a:r>
              <a:rPr lang="zh-CN" altLang="en-US" sz="2800" dirty="0"/>
              <a:t> </a:t>
            </a:r>
            <a:endParaRPr lang="en-AU" sz="2800" dirty="0"/>
          </a:p>
          <a:p>
            <a:pPr>
              <a:spcBef>
                <a:spcPct val="50000"/>
              </a:spcBef>
            </a:pPr>
            <a:endParaRPr lang="en-AU" sz="3033" dirty="0"/>
          </a:p>
          <a:p>
            <a:r>
              <a:rPr lang="en-US" altLang="zh-CN" sz="4800" b="1" dirty="0">
                <a:solidFill>
                  <a:srgbClr val="CC3300"/>
                </a:solidFill>
              </a:rPr>
              <a:t>Challenges &amp; Opportunities</a:t>
            </a:r>
            <a:endParaRPr lang="en-GB" sz="3600" dirty="0"/>
          </a:p>
          <a:p>
            <a:endParaRPr lang="en-AU" altLang="zh-CN" sz="3200" b="1" dirty="0">
              <a:solidFill>
                <a:schemeClr val="accent6">
                  <a:lumMod val="75000"/>
                </a:schemeClr>
              </a:solidFill>
            </a:endParaRPr>
          </a:p>
          <a:p>
            <a:r>
              <a:rPr lang="en-US" altLang="zh-Hans" sz="3200" dirty="0"/>
              <a:t>OpenRefine</a:t>
            </a:r>
            <a:r>
              <a:rPr lang="zh-Hans" altLang="en-US" sz="3200" dirty="0"/>
              <a:t> </a:t>
            </a:r>
            <a:r>
              <a:rPr lang="en-US" altLang="zh-Hans" sz="3200" dirty="0"/>
              <a:t>contains</a:t>
            </a:r>
            <a:r>
              <a:rPr lang="zh-Hans" altLang="en-US" sz="3200" dirty="0"/>
              <a:t> </a:t>
            </a:r>
            <a:r>
              <a:rPr lang="en-US" altLang="zh-Hans" sz="3200" b="1" dirty="0"/>
              <a:t>Prospective</a:t>
            </a:r>
            <a:r>
              <a:rPr lang="zh-Hans" altLang="en-US" sz="3200" dirty="0"/>
              <a:t> </a:t>
            </a:r>
            <a:r>
              <a:rPr lang="en-US" altLang="zh-Hans" sz="3200" dirty="0"/>
              <a:t>and</a:t>
            </a:r>
            <a:r>
              <a:rPr lang="zh-Hans" altLang="en-US" sz="3200" dirty="0"/>
              <a:t> </a:t>
            </a:r>
            <a:r>
              <a:rPr lang="en-US" altLang="zh-Hans" sz="3200" b="1" dirty="0"/>
              <a:t>retrospective</a:t>
            </a:r>
            <a:r>
              <a:rPr lang="zh-Hans" altLang="en-US" sz="3200" dirty="0"/>
              <a:t> </a:t>
            </a:r>
            <a:r>
              <a:rPr lang="en-US" altLang="zh-Hans" sz="3200" dirty="0"/>
              <a:t>provenance</a:t>
            </a:r>
            <a:r>
              <a:rPr lang="zh-Hans" altLang="en-US" sz="3200" dirty="0"/>
              <a:t> </a:t>
            </a:r>
            <a:r>
              <a:rPr lang="en-US" altLang="zh-Hans" sz="3200" dirty="0"/>
              <a:t>features.</a:t>
            </a:r>
          </a:p>
          <a:p>
            <a:pPr marL="457200" indent="-457200">
              <a:buFontTx/>
              <a:buChar char="-"/>
            </a:pPr>
            <a:r>
              <a:rPr lang="en-US" altLang="zh-Hans" sz="3033" dirty="0"/>
              <a:t>Single</a:t>
            </a:r>
            <a:r>
              <a:rPr lang="zh-Hans" altLang="en-US" sz="3033" dirty="0"/>
              <a:t> </a:t>
            </a:r>
            <a:r>
              <a:rPr lang="en-US" altLang="zh-Hans" sz="3033" dirty="0"/>
              <a:t>cell</a:t>
            </a:r>
            <a:r>
              <a:rPr lang="zh-Hans" altLang="en-US" sz="3033" dirty="0"/>
              <a:t> </a:t>
            </a:r>
            <a:r>
              <a:rPr lang="en-US" altLang="zh-Hans" sz="3033" dirty="0"/>
              <a:t>edits</a:t>
            </a:r>
            <a:r>
              <a:rPr lang="zh-Hans" altLang="en-US" sz="3033" dirty="0"/>
              <a:t> </a:t>
            </a:r>
            <a:r>
              <a:rPr lang="en-US" altLang="zh-Hans" sz="3033" dirty="0"/>
              <a:t>are</a:t>
            </a:r>
            <a:r>
              <a:rPr lang="zh-Hans" altLang="en-US" sz="3033" dirty="0"/>
              <a:t> </a:t>
            </a:r>
            <a:r>
              <a:rPr lang="en-US" altLang="zh-Hans" sz="3033" dirty="0"/>
              <a:t>not</a:t>
            </a:r>
            <a:r>
              <a:rPr lang="zh-Hans" altLang="en-US" sz="3033" dirty="0"/>
              <a:t> </a:t>
            </a:r>
            <a:r>
              <a:rPr lang="en-US" altLang="zh-Hans" sz="3033" dirty="0"/>
              <a:t>captured</a:t>
            </a:r>
            <a:r>
              <a:rPr lang="zh-Hans" altLang="en-US" sz="3033" dirty="0"/>
              <a:t> </a:t>
            </a:r>
            <a:r>
              <a:rPr lang="en-US" altLang="zh-Hans" sz="3033" dirty="0"/>
              <a:t>in</a:t>
            </a:r>
            <a:r>
              <a:rPr lang="zh-Hans" altLang="en-US" sz="3033" dirty="0"/>
              <a:t> </a:t>
            </a:r>
            <a:r>
              <a:rPr lang="en-US" altLang="zh-Hans" sz="3033" dirty="0"/>
              <a:t>the</a:t>
            </a:r>
            <a:r>
              <a:rPr lang="zh-Hans" altLang="en-US" sz="3033" dirty="0"/>
              <a:t> </a:t>
            </a:r>
            <a:r>
              <a:rPr lang="en-US" altLang="zh-Hans" sz="3033" dirty="0"/>
              <a:t>recipe</a:t>
            </a:r>
            <a:r>
              <a:rPr lang="zh-Hans" altLang="en-US" sz="3033" dirty="0"/>
              <a:t> </a:t>
            </a:r>
            <a:r>
              <a:rPr lang="en-US" altLang="zh-Hans" sz="3033" dirty="0"/>
              <a:t>(b/c</a:t>
            </a:r>
            <a:r>
              <a:rPr lang="zh-Hans" altLang="en-US" sz="3033" dirty="0"/>
              <a:t> </a:t>
            </a:r>
            <a:r>
              <a:rPr lang="en-US" altLang="zh-Hans" sz="3033" dirty="0"/>
              <a:t>they</a:t>
            </a:r>
            <a:r>
              <a:rPr lang="zh-Hans" altLang="en-US" sz="3033" dirty="0"/>
              <a:t> </a:t>
            </a:r>
            <a:r>
              <a:rPr lang="en-US" altLang="zh-Hans" sz="3033" dirty="0"/>
              <a:t>are</a:t>
            </a:r>
            <a:r>
              <a:rPr lang="zh-Hans" altLang="en-US" sz="3033" dirty="0"/>
              <a:t> </a:t>
            </a:r>
            <a:r>
              <a:rPr lang="en-US" altLang="zh-Hans" sz="3033" dirty="0"/>
              <a:t>not</a:t>
            </a:r>
            <a:r>
              <a:rPr lang="zh-Hans" altLang="en-US" sz="3033" dirty="0"/>
              <a:t> </a:t>
            </a:r>
            <a:r>
              <a:rPr lang="en-US" altLang="zh-Hans" sz="3033" dirty="0"/>
              <a:t>reusable)</a:t>
            </a:r>
          </a:p>
          <a:p>
            <a:pPr marL="457200" indent="-457200">
              <a:buFontTx/>
              <a:buChar char="-"/>
            </a:pPr>
            <a:r>
              <a:rPr lang="en-US" altLang="zh-Hans" sz="3033" dirty="0"/>
              <a:t>Not</a:t>
            </a:r>
            <a:r>
              <a:rPr lang="zh-Hans" altLang="en-US" sz="3033" dirty="0"/>
              <a:t> </a:t>
            </a:r>
            <a:r>
              <a:rPr lang="en-US" altLang="zh-Hans" sz="3033" dirty="0"/>
              <a:t>all</a:t>
            </a:r>
            <a:r>
              <a:rPr lang="zh-Hans" altLang="en-US" sz="3033" dirty="0"/>
              <a:t> </a:t>
            </a:r>
            <a:r>
              <a:rPr lang="en-US" altLang="zh-Hans" sz="3033" dirty="0"/>
              <a:t>function</a:t>
            </a:r>
            <a:r>
              <a:rPr lang="zh-Hans" altLang="en-US" sz="3033" dirty="0"/>
              <a:t> </a:t>
            </a:r>
            <a:r>
              <a:rPr lang="en-US" altLang="zh-Hans" sz="3033" dirty="0"/>
              <a:t>names,</a:t>
            </a:r>
            <a:r>
              <a:rPr lang="zh-Hans" altLang="en-US" sz="3033" dirty="0"/>
              <a:t> </a:t>
            </a:r>
            <a:r>
              <a:rPr lang="en-US" altLang="zh-Hans" sz="3033" dirty="0"/>
              <a:t>types,</a:t>
            </a:r>
            <a:r>
              <a:rPr lang="zh-Hans" altLang="en-US" sz="3033" dirty="0"/>
              <a:t> </a:t>
            </a:r>
            <a:r>
              <a:rPr lang="en-US" altLang="zh-Hans" sz="3033" dirty="0"/>
              <a:t>and</a:t>
            </a:r>
            <a:r>
              <a:rPr lang="zh-Hans" altLang="en-US" sz="3033" dirty="0"/>
              <a:t> </a:t>
            </a:r>
            <a:r>
              <a:rPr lang="en-US" altLang="zh-Hans" sz="3033" dirty="0"/>
              <a:t>parameters</a:t>
            </a:r>
            <a:r>
              <a:rPr lang="zh-Hans" altLang="en-US" sz="3033" dirty="0"/>
              <a:t> </a:t>
            </a:r>
            <a:r>
              <a:rPr lang="en-US" altLang="zh-Hans" sz="3033" dirty="0"/>
              <a:t>are</a:t>
            </a:r>
            <a:r>
              <a:rPr lang="zh-Hans" altLang="en-US" sz="3033" dirty="0"/>
              <a:t> </a:t>
            </a:r>
            <a:r>
              <a:rPr lang="en-US" altLang="zh-Hans" sz="3033" dirty="0"/>
              <a:t>recorded</a:t>
            </a:r>
            <a:endParaRPr lang="en-US" sz="3033" dirty="0"/>
          </a:p>
        </p:txBody>
      </p:sp>
      <p:sp>
        <p:nvSpPr>
          <p:cNvPr id="31" name="Rectangle 30"/>
          <p:cNvSpPr>
            <a:spLocks noChangeArrowheads="1"/>
          </p:cNvSpPr>
          <p:nvPr/>
        </p:nvSpPr>
        <p:spPr bwMode="auto">
          <a:xfrm>
            <a:off x="9914352" y="4586223"/>
            <a:ext cx="10790460" cy="25131777"/>
          </a:xfrm>
          <a:prstGeom prst="rect">
            <a:avLst/>
          </a:prstGeom>
          <a:solidFill>
            <a:schemeClr val="bg1"/>
          </a:solidFill>
          <a:ln w="9525">
            <a:noFill/>
            <a:miter lim="800000"/>
            <a:headEnd/>
            <a:tailEnd/>
          </a:ln>
        </p:spPr>
        <p:txBody>
          <a:bodyPr lIns="390000" tIns="390000" rIns="390000" bIns="390000"/>
          <a:lstStyle/>
          <a:p>
            <a:pPr marL="412737" indent="-412737">
              <a:spcBef>
                <a:spcPct val="50000"/>
              </a:spcBef>
            </a:pPr>
            <a:r>
              <a:rPr lang="en-US" altLang="zh-CN" sz="4400" b="1" dirty="0">
                <a:solidFill>
                  <a:srgbClr val="CC3300"/>
                </a:solidFill>
              </a:rPr>
              <a:t>Prototype</a:t>
            </a:r>
            <a:endParaRPr lang="en-GB" sz="4400" b="1" dirty="0">
              <a:solidFill>
                <a:srgbClr val="CC3300"/>
              </a:solidFill>
            </a:endParaRPr>
          </a:p>
          <a:p>
            <a:pPr marL="412737" indent="-412737"/>
            <a:endParaRPr lang="en-US" sz="3033" b="1"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endParaRPr lang="en-US" altLang="zh-CN" sz="3033" dirty="0"/>
          </a:p>
          <a:p>
            <a:pPr marL="412737" indent="-412737" algn="ctr"/>
            <a:r>
              <a:rPr lang="en-US" altLang="zh-CN" sz="2800" dirty="0"/>
              <a:t> </a:t>
            </a:r>
          </a:p>
          <a:p>
            <a:pPr marL="412737" indent="-412737" algn="ctr"/>
            <a:endParaRPr lang="en-US" altLang="zh-CN" sz="2800" dirty="0"/>
          </a:p>
          <a:p>
            <a:pPr marL="412737" indent="-412737" algn="ctr"/>
            <a:endParaRPr lang="en-US" altLang="zh-CN" sz="2800" dirty="0"/>
          </a:p>
          <a:p>
            <a:pPr marL="412737" indent="-412737" algn="ctr"/>
            <a:r>
              <a:rPr lang="en-US" altLang="zh-CN" sz="2800" dirty="0"/>
              <a:t>Fig.2.</a:t>
            </a:r>
            <a:r>
              <a:rPr lang="zh-CN" altLang="en-US" sz="2800" dirty="0"/>
              <a:t> </a:t>
            </a:r>
            <a:r>
              <a:rPr lang="en-US" altLang="zh-CN" sz="2800" b="1" dirty="0"/>
              <a:t>CLOPER</a:t>
            </a:r>
            <a:r>
              <a:rPr lang="zh-CN" altLang="en-US" sz="2800" dirty="0"/>
              <a:t> </a:t>
            </a:r>
            <a:r>
              <a:rPr lang="en-US" altLang="zh-CN" sz="2800" dirty="0"/>
              <a:t>and</a:t>
            </a:r>
            <a:r>
              <a:rPr lang="zh-CN" altLang="en-US" sz="2800" dirty="0"/>
              <a:t> </a:t>
            </a:r>
            <a:r>
              <a:rPr lang="en-US" altLang="zh-CN" sz="2800" b="1" dirty="0"/>
              <a:t>ER3</a:t>
            </a:r>
            <a:endParaRPr lang="en-US" altLang="zh-CN" sz="3033" b="1" dirty="0"/>
          </a:p>
          <a:p>
            <a:pPr marL="412737" indent="-412737"/>
            <a:r>
              <a:rPr lang="en-US" altLang="zh-CN" sz="3033" dirty="0"/>
              <a:t>The</a:t>
            </a:r>
            <a:r>
              <a:rPr lang="zh-CN" altLang="en-US" sz="3033" dirty="0"/>
              <a:t> </a:t>
            </a:r>
            <a:r>
              <a:rPr lang="en-US" altLang="zh-CN" sz="3033" dirty="0"/>
              <a:t>prototype</a:t>
            </a:r>
            <a:r>
              <a:rPr lang="zh-CN" altLang="en-US" sz="3033" dirty="0"/>
              <a:t> </a:t>
            </a:r>
            <a:r>
              <a:rPr lang="en-US" altLang="zh-CN" sz="3033" dirty="0"/>
              <a:t>consists of two systems,</a:t>
            </a:r>
            <a:r>
              <a:rPr lang="zh-CN" altLang="en-US" sz="3033" b="1" dirty="0"/>
              <a:t> </a:t>
            </a:r>
            <a:r>
              <a:rPr lang="en-US" altLang="zh-CN" sz="3033" b="1" dirty="0"/>
              <a:t>CLOPER</a:t>
            </a:r>
            <a:r>
              <a:rPr lang="zh-CN" altLang="en-US" sz="3033" b="1" dirty="0"/>
              <a:t> </a:t>
            </a:r>
            <a:r>
              <a:rPr lang="en-US" altLang="zh-CN" sz="3033" b="1" dirty="0"/>
              <a:t>(Command-Line</a:t>
            </a:r>
            <a:r>
              <a:rPr lang="zh-CN" altLang="en-US" sz="3033" b="1" dirty="0"/>
              <a:t> </a:t>
            </a:r>
            <a:r>
              <a:rPr lang="en-US" altLang="zh-CN" sz="3033" b="1" dirty="0"/>
              <a:t>OpenRefine</a:t>
            </a:r>
            <a:r>
              <a:rPr lang="zh-CN" altLang="en-US" sz="3033" b="1" dirty="0"/>
              <a:t> </a:t>
            </a:r>
            <a:r>
              <a:rPr lang="en-US" altLang="zh-CN" sz="3033" b="1" dirty="0"/>
              <a:t>Prototype</a:t>
            </a:r>
            <a:r>
              <a:rPr lang="zh-CN" altLang="en-US" sz="3033" b="1" dirty="0"/>
              <a:t> </a:t>
            </a:r>
            <a:r>
              <a:rPr lang="en-US" altLang="zh-CN" sz="3033" b="1" dirty="0"/>
              <a:t>for</a:t>
            </a:r>
            <a:r>
              <a:rPr lang="zh-CN" altLang="en-US" sz="3033" b="1" dirty="0"/>
              <a:t> </a:t>
            </a:r>
            <a:r>
              <a:rPr lang="en-US" altLang="zh-CN" sz="3033" b="1" dirty="0"/>
              <a:t>Enhanced</a:t>
            </a:r>
            <a:r>
              <a:rPr lang="zh-CN" altLang="en-US" sz="3033" b="1" dirty="0"/>
              <a:t> </a:t>
            </a:r>
            <a:r>
              <a:rPr lang="en-US" altLang="zh-CN" sz="3033" b="1" dirty="0"/>
              <a:t>Recipes)</a:t>
            </a:r>
            <a:r>
              <a:rPr lang="zh-CN" altLang="en-US" sz="3033" b="1" dirty="0"/>
              <a:t> </a:t>
            </a:r>
            <a:r>
              <a:rPr lang="en-US" altLang="zh-CN" sz="3033" dirty="0"/>
              <a:t>and</a:t>
            </a:r>
            <a:r>
              <a:rPr lang="zh-CN" altLang="en-US" sz="3033" b="1" dirty="0"/>
              <a:t> </a:t>
            </a:r>
            <a:r>
              <a:rPr lang="en-US" altLang="zh-CN" sz="3033" b="1" dirty="0"/>
              <a:t>ER3</a:t>
            </a:r>
            <a:r>
              <a:rPr lang="zh-CN" altLang="en-US" sz="3033" b="1" dirty="0"/>
              <a:t> </a:t>
            </a:r>
            <a:r>
              <a:rPr lang="en-US" altLang="zh-CN" sz="3033" b="1" dirty="0"/>
              <a:t>(Enhanced</a:t>
            </a:r>
            <a:r>
              <a:rPr lang="zh-CN" altLang="en-US" sz="3033" b="1" dirty="0"/>
              <a:t> </a:t>
            </a:r>
            <a:r>
              <a:rPr lang="en-US" altLang="zh-CN" sz="3033" b="1" dirty="0"/>
              <a:t>Recipe</a:t>
            </a:r>
            <a:r>
              <a:rPr lang="zh-CN" altLang="en-US" sz="3033" b="1" dirty="0"/>
              <a:t> </a:t>
            </a:r>
            <a:r>
              <a:rPr lang="en-US" altLang="zh-CN" sz="3033" b="1" dirty="0"/>
              <a:t>Re-Runner</a:t>
            </a:r>
            <a:r>
              <a:rPr lang="en-US" altLang="zh-CN" sz="3033" dirty="0"/>
              <a:t>)</a:t>
            </a:r>
            <a:r>
              <a:rPr lang="zh-CN" altLang="en-US" sz="3033" dirty="0"/>
              <a:t> </a:t>
            </a:r>
            <a:r>
              <a:rPr lang="en-US" altLang="zh-CN" sz="3033" dirty="0"/>
              <a:t>(Fig.2),</a:t>
            </a:r>
            <a:r>
              <a:rPr lang="zh-CN" altLang="en-US" sz="3033" dirty="0"/>
              <a:t> </a:t>
            </a:r>
            <a:r>
              <a:rPr lang="en-US" altLang="zh-CN" sz="3033" dirty="0"/>
              <a:t>both</a:t>
            </a:r>
            <a:r>
              <a:rPr lang="zh-CN" altLang="en-US" sz="3033" dirty="0"/>
              <a:t> </a:t>
            </a:r>
            <a:r>
              <a:rPr lang="en-US" altLang="zh-CN" sz="3033" dirty="0"/>
              <a:t>of</a:t>
            </a:r>
            <a:r>
              <a:rPr lang="zh-CN" altLang="en-US" sz="3033" dirty="0"/>
              <a:t> </a:t>
            </a:r>
            <a:r>
              <a:rPr lang="en-US" altLang="zh-CN" sz="3033" dirty="0"/>
              <a:t>which</a:t>
            </a:r>
            <a:r>
              <a:rPr lang="zh-CN" altLang="en-US" sz="3033" dirty="0"/>
              <a:t> </a:t>
            </a:r>
            <a:r>
              <a:rPr lang="en-US" altLang="zh-CN" sz="3033" dirty="0"/>
              <a:t>use</a:t>
            </a:r>
            <a:r>
              <a:rPr lang="zh-CN" altLang="en-US" sz="3033" dirty="0"/>
              <a:t> </a:t>
            </a:r>
            <a:r>
              <a:rPr lang="en-US" altLang="zh-CN" sz="3033" dirty="0"/>
              <a:t>a</a:t>
            </a:r>
            <a:r>
              <a:rPr lang="zh-CN" altLang="en-US" sz="3033" dirty="0"/>
              <a:t> </a:t>
            </a:r>
            <a:r>
              <a:rPr lang="en-US" altLang="zh-CN" sz="3033" dirty="0"/>
              <a:t>Python</a:t>
            </a:r>
            <a:r>
              <a:rPr lang="zh-CN" altLang="en-US" sz="3033" dirty="0"/>
              <a:t> </a:t>
            </a:r>
            <a:r>
              <a:rPr lang="en-US" altLang="zh-CN" sz="3033" dirty="0"/>
              <a:t>client</a:t>
            </a:r>
            <a:r>
              <a:rPr lang="zh-CN" altLang="en-US" sz="3033" dirty="0"/>
              <a:t> </a:t>
            </a:r>
            <a:r>
              <a:rPr lang="en-US" altLang="zh-CN" sz="3033" dirty="0"/>
              <a:t>library</a:t>
            </a:r>
            <a:r>
              <a:rPr lang="zh-CN" altLang="en-US" sz="3033" dirty="0"/>
              <a:t> </a:t>
            </a:r>
            <a:r>
              <a:rPr lang="en-US" altLang="zh-CN" sz="3033" dirty="0"/>
              <a:t>[2]</a:t>
            </a:r>
            <a:r>
              <a:rPr lang="zh-CN" altLang="en-US" sz="3033" dirty="0"/>
              <a:t> </a:t>
            </a:r>
            <a:r>
              <a:rPr lang="en-US" altLang="zh-CN" sz="3033" dirty="0"/>
              <a:t>to</a:t>
            </a:r>
            <a:r>
              <a:rPr lang="zh-CN" altLang="en-US" sz="3033" dirty="0"/>
              <a:t> </a:t>
            </a:r>
            <a:r>
              <a:rPr lang="en-US" altLang="zh-CN" sz="3033" dirty="0"/>
              <a:t>communicate</a:t>
            </a:r>
            <a:r>
              <a:rPr lang="zh-CN" altLang="en-US" sz="3033" dirty="0"/>
              <a:t> </a:t>
            </a:r>
            <a:r>
              <a:rPr lang="en-US" altLang="zh-CN" sz="3033" dirty="0"/>
              <a:t>with</a:t>
            </a:r>
            <a:r>
              <a:rPr lang="zh-CN" altLang="en-US" sz="3033" dirty="0"/>
              <a:t> </a:t>
            </a:r>
            <a:r>
              <a:rPr lang="en-US" altLang="zh-CN" sz="3033" dirty="0"/>
              <a:t>an</a:t>
            </a:r>
            <a:r>
              <a:rPr lang="zh-CN" altLang="en-US" sz="3033" dirty="0"/>
              <a:t> </a:t>
            </a:r>
            <a:r>
              <a:rPr lang="en-US" altLang="zh-CN" sz="3033" dirty="0"/>
              <a:t>OpenRefine</a:t>
            </a:r>
            <a:r>
              <a:rPr lang="zh-CN" altLang="en-US" sz="3033" dirty="0"/>
              <a:t> </a:t>
            </a:r>
            <a:r>
              <a:rPr lang="en-US" altLang="zh-CN" sz="3033" dirty="0"/>
              <a:t>server.</a:t>
            </a:r>
            <a:r>
              <a:rPr lang="zh-CN" altLang="en-US" sz="3033" dirty="0"/>
              <a:t> </a:t>
            </a:r>
            <a:r>
              <a:rPr lang="en-US" altLang="zh-CN" sz="3033" b="1" dirty="0"/>
              <a:t>CLOPER</a:t>
            </a:r>
            <a:r>
              <a:rPr lang="zh-CN" altLang="en-US" sz="3033" dirty="0"/>
              <a:t> </a:t>
            </a:r>
            <a:r>
              <a:rPr lang="en-US" altLang="zh-CN" sz="3033" dirty="0"/>
              <a:t>can</a:t>
            </a:r>
            <a:r>
              <a:rPr lang="zh-CN" altLang="en-US" sz="3033" dirty="0"/>
              <a:t> </a:t>
            </a:r>
            <a:r>
              <a:rPr lang="en-US" altLang="zh-CN" sz="3033" dirty="0"/>
              <a:t>execute</a:t>
            </a:r>
            <a:r>
              <a:rPr lang="zh-CN" altLang="en-US" sz="3033" dirty="0"/>
              <a:t> </a:t>
            </a:r>
            <a:r>
              <a:rPr lang="en-US" altLang="zh-CN" sz="3033" dirty="0"/>
              <a:t>OpenRefine</a:t>
            </a:r>
            <a:r>
              <a:rPr lang="zh-CN" altLang="en-US" sz="3033" dirty="0"/>
              <a:t> </a:t>
            </a:r>
            <a:r>
              <a:rPr lang="en-US" altLang="zh-CN" sz="3033" dirty="0"/>
              <a:t>operations</a:t>
            </a:r>
            <a:r>
              <a:rPr lang="zh-CN" altLang="en-US" sz="3033" dirty="0"/>
              <a:t> </a:t>
            </a:r>
            <a:r>
              <a:rPr lang="en-US" altLang="zh-CN" sz="3033" dirty="0"/>
              <a:t>via</a:t>
            </a:r>
            <a:r>
              <a:rPr lang="zh-CN" altLang="en-US" sz="3033" dirty="0"/>
              <a:t> </a:t>
            </a:r>
            <a:r>
              <a:rPr lang="en-US" altLang="zh-CN" sz="3033" dirty="0"/>
              <a:t>a</a:t>
            </a:r>
            <a:r>
              <a:rPr lang="zh-CN" altLang="en-US" sz="3033" dirty="0"/>
              <a:t> </a:t>
            </a:r>
            <a:r>
              <a:rPr lang="en-US" altLang="zh-CN" sz="3033" dirty="0"/>
              <a:t>command-line</a:t>
            </a:r>
            <a:r>
              <a:rPr lang="zh-CN" altLang="en-US" sz="3033" dirty="0"/>
              <a:t> </a:t>
            </a:r>
            <a:r>
              <a:rPr lang="en-US" altLang="zh-CN" sz="3033" dirty="0"/>
              <a:t>driven</a:t>
            </a:r>
            <a:r>
              <a:rPr lang="zh-CN" altLang="en-US" sz="3033" dirty="0"/>
              <a:t> </a:t>
            </a:r>
            <a:r>
              <a:rPr lang="en-US" altLang="zh-CN" sz="3033" dirty="0"/>
              <a:t>interface</a:t>
            </a:r>
            <a:r>
              <a:rPr lang="zh-CN" altLang="en-US" sz="3033" dirty="0"/>
              <a:t> </a:t>
            </a:r>
            <a:r>
              <a:rPr lang="en-US" altLang="zh-CN" sz="3033" dirty="0"/>
              <a:t>(i.e.</a:t>
            </a:r>
            <a:r>
              <a:rPr lang="zh-CN" altLang="en-US" sz="3033" dirty="0"/>
              <a:t> </a:t>
            </a:r>
            <a:r>
              <a:rPr lang="en-US" altLang="zh-CN" sz="3033" dirty="0"/>
              <a:t>without</a:t>
            </a:r>
            <a:r>
              <a:rPr lang="zh-CN" altLang="en-US" sz="3033" dirty="0"/>
              <a:t> </a:t>
            </a:r>
            <a:r>
              <a:rPr lang="en-US" altLang="zh-CN" sz="3033" dirty="0"/>
              <a:t>a</a:t>
            </a:r>
            <a:r>
              <a:rPr lang="zh-CN" altLang="en-US" sz="3033" dirty="0"/>
              <a:t> </a:t>
            </a:r>
            <a:r>
              <a:rPr lang="en-US" altLang="zh-CN" sz="3033" dirty="0"/>
              <a:t>GUI)</a:t>
            </a:r>
            <a:r>
              <a:rPr lang="zh-CN" altLang="en-US" sz="3033" dirty="0"/>
              <a:t> </a:t>
            </a:r>
            <a:r>
              <a:rPr lang="en-US" altLang="zh-CN" sz="3033" dirty="0"/>
              <a:t>and</a:t>
            </a:r>
            <a:r>
              <a:rPr lang="zh-CN" altLang="en-US" sz="3033" dirty="0"/>
              <a:t> </a:t>
            </a:r>
            <a:r>
              <a:rPr lang="en-US" altLang="zh-CN" sz="3033" dirty="0"/>
              <a:t>adds</a:t>
            </a:r>
            <a:r>
              <a:rPr lang="zh-CN" altLang="en-US" sz="3033" dirty="0"/>
              <a:t> </a:t>
            </a:r>
            <a:r>
              <a:rPr lang="en-US" altLang="zh-CN" sz="3033" dirty="0"/>
              <a:t>missing</a:t>
            </a:r>
            <a:r>
              <a:rPr lang="zh-CN" altLang="en-US" sz="3033" dirty="0"/>
              <a:t> </a:t>
            </a:r>
            <a:r>
              <a:rPr lang="en-US" altLang="zh-CN" sz="3033" dirty="0"/>
              <a:t>prospective</a:t>
            </a:r>
            <a:r>
              <a:rPr lang="zh-CN" altLang="en-US" sz="3033" dirty="0"/>
              <a:t> </a:t>
            </a:r>
            <a:r>
              <a:rPr lang="en-US" altLang="zh-CN" sz="3033" dirty="0"/>
              <a:t>information</a:t>
            </a:r>
            <a:r>
              <a:rPr lang="zh-CN" altLang="en-US" sz="3033" dirty="0"/>
              <a:t> </a:t>
            </a:r>
            <a:r>
              <a:rPr lang="en-US" altLang="zh-CN" sz="3033" dirty="0"/>
              <a:t>to</a:t>
            </a:r>
            <a:r>
              <a:rPr lang="zh-CN" altLang="en-US" sz="3033" dirty="0"/>
              <a:t> </a:t>
            </a:r>
            <a:r>
              <a:rPr lang="en-US" altLang="zh-CN" sz="3033" dirty="0"/>
              <a:t>recipes.</a:t>
            </a:r>
            <a:r>
              <a:rPr lang="zh-CN" altLang="en-US" sz="3033" dirty="0"/>
              <a:t> </a:t>
            </a:r>
            <a:r>
              <a:rPr lang="en-US" altLang="zh-CN" sz="3033" b="1" dirty="0"/>
              <a:t>ER3</a:t>
            </a:r>
            <a:r>
              <a:rPr lang="zh-CN" altLang="en-US" sz="3033" dirty="0"/>
              <a:t> </a:t>
            </a:r>
            <a:r>
              <a:rPr lang="en-US" altLang="zh-CN" sz="3033" dirty="0"/>
              <a:t>can</a:t>
            </a:r>
            <a:r>
              <a:rPr lang="zh-CN" altLang="en-US" sz="3033" dirty="0"/>
              <a:t> </a:t>
            </a:r>
            <a:r>
              <a:rPr lang="en-US" altLang="zh-CN" sz="3033" dirty="0"/>
              <a:t>then</a:t>
            </a:r>
            <a:r>
              <a:rPr lang="zh-CN" altLang="en-US" sz="3033" dirty="0"/>
              <a:t> </a:t>
            </a:r>
            <a:r>
              <a:rPr lang="en-US" altLang="zh-CN" sz="3033" dirty="0"/>
              <a:t>run</a:t>
            </a:r>
            <a:r>
              <a:rPr lang="zh-CN" altLang="en-US" sz="3033" dirty="0"/>
              <a:t> </a:t>
            </a:r>
            <a:r>
              <a:rPr lang="en-US" altLang="zh-CN" sz="3033" dirty="0"/>
              <a:t>those</a:t>
            </a:r>
            <a:r>
              <a:rPr lang="zh-CN" altLang="en-US" sz="3033" dirty="0"/>
              <a:t> </a:t>
            </a:r>
            <a:r>
              <a:rPr lang="en-US" altLang="zh-CN" sz="3033" dirty="0"/>
              <a:t>enhanced</a:t>
            </a:r>
            <a:r>
              <a:rPr lang="zh-CN" altLang="en-US" sz="3033" dirty="0"/>
              <a:t> </a:t>
            </a:r>
            <a:r>
              <a:rPr lang="en-US" altLang="zh-CN" sz="3033" dirty="0"/>
              <a:t>recipes</a:t>
            </a:r>
            <a:r>
              <a:rPr lang="zh-CN" altLang="en-US" sz="3033" dirty="0"/>
              <a:t> </a:t>
            </a:r>
            <a:r>
              <a:rPr lang="en-US" altLang="zh-CN" sz="3033" dirty="0"/>
              <a:t>and</a:t>
            </a:r>
            <a:r>
              <a:rPr lang="zh-CN" altLang="en-US" sz="3033" dirty="0"/>
              <a:t> </a:t>
            </a:r>
            <a:r>
              <a:rPr lang="en-US" altLang="zh-CN" sz="3033" dirty="0"/>
              <a:t>demonstrate</a:t>
            </a:r>
            <a:r>
              <a:rPr lang="zh-CN" altLang="en-US" sz="3033" dirty="0"/>
              <a:t> </a:t>
            </a:r>
            <a:r>
              <a:rPr lang="en-US" altLang="zh-CN" sz="3033" dirty="0"/>
              <a:t>the</a:t>
            </a:r>
            <a:r>
              <a:rPr lang="zh-CN" altLang="en-US" sz="3033" dirty="0"/>
              <a:t> </a:t>
            </a:r>
            <a:r>
              <a:rPr lang="en-US" altLang="zh-CN" sz="3033" dirty="0"/>
              <a:t>improved</a:t>
            </a:r>
            <a:r>
              <a:rPr lang="zh-CN" altLang="en-US" sz="3033" dirty="0"/>
              <a:t> </a:t>
            </a:r>
            <a:r>
              <a:rPr lang="en-US" altLang="zh-CN" sz="3033" dirty="0"/>
              <a:t>transparency,</a:t>
            </a:r>
            <a:r>
              <a:rPr lang="zh-CN" altLang="en-US" sz="3033" dirty="0"/>
              <a:t> </a:t>
            </a:r>
            <a:r>
              <a:rPr lang="en-US" altLang="zh-CN" sz="3033" dirty="0"/>
              <a:t>reproducibility,</a:t>
            </a:r>
            <a:r>
              <a:rPr lang="zh-CN" altLang="en-US" sz="3033" dirty="0"/>
              <a:t> </a:t>
            </a:r>
            <a:r>
              <a:rPr lang="en-US" altLang="zh-CN" sz="3033" dirty="0"/>
              <a:t>and</a:t>
            </a:r>
            <a:r>
              <a:rPr lang="zh-CN" altLang="en-US" sz="3033" dirty="0"/>
              <a:t> </a:t>
            </a:r>
            <a:r>
              <a:rPr lang="en-US" altLang="zh-CN" sz="3033" dirty="0"/>
              <a:t>reusability.</a:t>
            </a:r>
            <a:r>
              <a:rPr lang="zh-CN" altLang="en-US" sz="3033" dirty="0"/>
              <a:t> </a:t>
            </a:r>
            <a:endParaRPr lang="en-US" altLang="zh-CN" sz="3033" dirty="0"/>
          </a:p>
          <a:p>
            <a:pPr marL="412737" indent="-412737"/>
            <a:endParaRPr lang="en-US" altLang="zh-CN" sz="3033" b="1" dirty="0"/>
          </a:p>
          <a:p>
            <a:pPr marL="412737" indent="-412737"/>
            <a:r>
              <a:rPr lang="en-US" altLang="zh-CN" sz="3033" b="1" dirty="0"/>
              <a:t>CLOPER</a:t>
            </a:r>
            <a:r>
              <a:rPr lang="zh-CN" altLang="en-US" sz="3033" b="1" dirty="0"/>
              <a:t> </a:t>
            </a:r>
            <a:r>
              <a:rPr lang="en-US" altLang="zh-CN" sz="3033" b="1" dirty="0"/>
              <a:t>(Command-Line</a:t>
            </a:r>
            <a:r>
              <a:rPr lang="zh-CN" altLang="en-US" sz="3033" b="1" dirty="0"/>
              <a:t> </a:t>
            </a:r>
            <a:r>
              <a:rPr lang="en-US" altLang="zh-CN" sz="3033" b="1" dirty="0"/>
              <a:t>OpenRefine</a:t>
            </a:r>
            <a:r>
              <a:rPr lang="zh-CN" altLang="en-US" sz="3033" b="1" dirty="0"/>
              <a:t> </a:t>
            </a:r>
            <a:r>
              <a:rPr lang="en-US" altLang="zh-CN" sz="3033" b="1" dirty="0"/>
              <a:t>Prototype</a:t>
            </a:r>
            <a:r>
              <a:rPr lang="zh-CN" altLang="en-US" sz="3033" b="1" dirty="0"/>
              <a:t> </a:t>
            </a:r>
            <a:r>
              <a:rPr lang="en-US" altLang="zh-CN" sz="3033" b="1" dirty="0"/>
              <a:t>for</a:t>
            </a:r>
            <a:r>
              <a:rPr lang="zh-CN" altLang="en-US" sz="3033" b="1" dirty="0"/>
              <a:t> </a:t>
            </a:r>
            <a:r>
              <a:rPr lang="en-US" altLang="zh-CN" sz="3033" b="1" dirty="0"/>
              <a:t>Enhanced</a:t>
            </a:r>
            <a:r>
              <a:rPr lang="zh-CN" altLang="en-US" sz="3033" b="1" dirty="0"/>
              <a:t> </a:t>
            </a:r>
            <a:r>
              <a:rPr lang="en-US" altLang="zh-CN" sz="3033" b="1" dirty="0"/>
              <a:t>Recipes)</a:t>
            </a:r>
            <a:r>
              <a:rPr lang="en-US" altLang="zh-CN" sz="3033" dirty="0"/>
              <a:t>:</a:t>
            </a:r>
          </a:p>
          <a:p>
            <a:pPr marL="412737" indent="-412737"/>
            <a:r>
              <a:rPr lang="zh-CN" altLang="en-US" sz="3033" b="1" dirty="0"/>
              <a:t>    </a:t>
            </a:r>
            <a:r>
              <a:rPr lang="en-US" altLang="zh-CN" sz="3033" b="1" dirty="0"/>
              <a:t>CLOPER</a:t>
            </a:r>
            <a:r>
              <a:rPr lang="en-US" altLang="zh-CN" sz="3033" dirty="0"/>
              <a:t> is</a:t>
            </a:r>
            <a:r>
              <a:rPr lang="zh-CN" altLang="en-US" sz="3033" dirty="0"/>
              <a:t> </a:t>
            </a:r>
            <a:r>
              <a:rPr lang="en-US" altLang="zh-CN" sz="3033" dirty="0"/>
              <a:t>developed</a:t>
            </a:r>
            <a:r>
              <a:rPr lang="zh-CN" altLang="en-US" sz="3033" dirty="0"/>
              <a:t> </a:t>
            </a:r>
            <a:r>
              <a:rPr lang="en-US" altLang="zh-CN" sz="3033" dirty="0"/>
              <a:t>to</a:t>
            </a:r>
            <a:r>
              <a:rPr lang="zh-CN" altLang="en-US" sz="3033" dirty="0"/>
              <a:t> </a:t>
            </a:r>
            <a:r>
              <a:rPr lang="en-US" altLang="zh-CN" sz="3033" dirty="0"/>
              <a:t>enhance</a:t>
            </a:r>
            <a:r>
              <a:rPr lang="zh-CN" altLang="en-US" sz="3033" dirty="0"/>
              <a:t> </a:t>
            </a:r>
            <a:r>
              <a:rPr lang="en-US" altLang="zh-CN" sz="3033" dirty="0"/>
              <a:t>the</a:t>
            </a:r>
            <a:r>
              <a:rPr lang="zh-CN" altLang="en-US" sz="3033" dirty="0"/>
              <a:t> </a:t>
            </a:r>
            <a:r>
              <a:rPr lang="en-US" altLang="zh-CN" sz="3033" dirty="0"/>
              <a:t>native</a:t>
            </a:r>
            <a:r>
              <a:rPr lang="zh-CN" altLang="en-US" sz="3033" dirty="0"/>
              <a:t> </a:t>
            </a:r>
            <a:r>
              <a:rPr lang="en-US" altLang="zh-CN" sz="3033" dirty="0"/>
              <a:t>OpenRefine</a:t>
            </a:r>
            <a:r>
              <a:rPr lang="zh-CN" altLang="en-US" sz="3033" dirty="0"/>
              <a:t> </a:t>
            </a:r>
            <a:r>
              <a:rPr lang="en-US" altLang="zh-CN" sz="3033" dirty="0"/>
              <a:t>recipes</a:t>
            </a:r>
            <a:r>
              <a:rPr lang="zh-CN" altLang="en-US" sz="3033" dirty="0"/>
              <a:t> </a:t>
            </a:r>
            <a:r>
              <a:rPr lang="en-US" altLang="zh-CN" sz="3033" dirty="0"/>
              <a:t>as</a:t>
            </a:r>
            <a:r>
              <a:rPr lang="zh-CN" altLang="en-US" sz="3033" dirty="0"/>
              <a:t> </a:t>
            </a:r>
            <a:r>
              <a:rPr lang="en-US" altLang="zh-CN" sz="3033" dirty="0"/>
              <a:t>follows</a:t>
            </a:r>
            <a:r>
              <a:rPr lang="zh-Hans" altLang="en-US" sz="3033" dirty="0"/>
              <a:t>：            </a:t>
            </a:r>
            <a:endParaRPr lang="en-US" altLang="zh-CN" sz="3033" dirty="0"/>
          </a:p>
          <a:p>
            <a:pPr marL="412737" indent="-412737"/>
            <a:r>
              <a:rPr lang="en-US" altLang="zh-Hans" sz="3033" dirty="0"/>
              <a:t>-</a:t>
            </a:r>
            <a:r>
              <a:rPr lang="zh-Hans" altLang="en-US" sz="3033" dirty="0"/>
              <a:t>   </a:t>
            </a:r>
            <a:r>
              <a:rPr lang="en-US" altLang="zh-CN" sz="3033" dirty="0"/>
              <a:t>When</a:t>
            </a:r>
            <a:r>
              <a:rPr lang="zh-CN" altLang="en-US" sz="3033" dirty="0"/>
              <a:t> </a:t>
            </a:r>
            <a:r>
              <a:rPr lang="en-US" altLang="zh-CN" sz="3033" dirty="0"/>
              <a:t>users</a:t>
            </a:r>
            <a:r>
              <a:rPr lang="zh-CN" altLang="en-US" sz="3033" dirty="0"/>
              <a:t> </a:t>
            </a:r>
            <a:r>
              <a:rPr lang="en-US" altLang="zh-CN" sz="3033" dirty="0"/>
              <a:t>select</a:t>
            </a:r>
            <a:r>
              <a:rPr lang="zh-CN" altLang="en-US" sz="3033" dirty="0"/>
              <a:t> </a:t>
            </a:r>
            <a:r>
              <a:rPr lang="en-US" altLang="zh-CN" sz="3033" dirty="0"/>
              <a:t>operations</a:t>
            </a:r>
            <a:r>
              <a:rPr lang="zh-CN" altLang="en-US" sz="3033" dirty="0"/>
              <a:t> </a:t>
            </a:r>
            <a:r>
              <a:rPr lang="en-US" altLang="zh-CN" sz="3033" dirty="0"/>
              <a:t>as</a:t>
            </a:r>
            <a:r>
              <a:rPr lang="zh-CN" altLang="en-US" sz="3033" dirty="0"/>
              <a:t> </a:t>
            </a:r>
            <a:r>
              <a:rPr lang="en-US" altLang="zh-CN" sz="3033" i="1" dirty="0">
                <a:latin typeface="Apple Chancery" panose="03020702040506060504" pitchFamily="66" charset="-79"/>
                <a:cs typeface="Apple Chancery" panose="03020702040506060504" pitchFamily="66" charset="-79"/>
              </a:rPr>
              <a:t>Cluster</a:t>
            </a:r>
            <a:r>
              <a:rPr lang="zh-CN" altLang="en-US" sz="3033" i="1" dirty="0">
                <a:latin typeface="Apple Chancery" panose="03020702040506060504" pitchFamily="66" charset="-79"/>
                <a:cs typeface="Apple Chancery" panose="03020702040506060504" pitchFamily="66" charset="-79"/>
              </a:rPr>
              <a:t> </a:t>
            </a:r>
            <a:r>
              <a:rPr lang="en-US" altLang="zh-CN" sz="3033" i="1" dirty="0">
                <a:latin typeface="Apple Chancery" panose="03020702040506060504" pitchFamily="66" charset="-79"/>
                <a:cs typeface="Apple Chancery" panose="03020702040506060504" pitchFamily="66" charset="-79"/>
              </a:rPr>
              <a:t>&amp;</a:t>
            </a:r>
            <a:r>
              <a:rPr lang="zh-CN" altLang="en-US" sz="3033" i="1" dirty="0">
                <a:latin typeface="Apple Chancery" panose="03020702040506060504" pitchFamily="66" charset="-79"/>
                <a:cs typeface="Apple Chancery" panose="03020702040506060504" pitchFamily="66" charset="-79"/>
              </a:rPr>
              <a:t> </a:t>
            </a:r>
            <a:r>
              <a:rPr lang="en-US" altLang="zh-CN" sz="3033" i="1" dirty="0">
                <a:latin typeface="Apple Chancery" panose="03020702040506060504" pitchFamily="66" charset="-79"/>
                <a:cs typeface="Apple Chancery" panose="03020702040506060504" pitchFamily="66" charset="-79"/>
              </a:rPr>
              <a:t>Edit</a:t>
            </a:r>
            <a:r>
              <a:rPr lang="zh-CN" altLang="en-US" sz="3033" i="1" dirty="0">
                <a:latin typeface="Apple Chancery" panose="03020702040506060504" pitchFamily="66" charset="-79"/>
                <a:cs typeface="Apple Chancery" panose="03020702040506060504" pitchFamily="66" charset="-79"/>
              </a:rPr>
              <a:t> </a:t>
            </a:r>
            <a:r>
              <a:rPr lang="en-US" altLang="zh-CN" sz="3033" dirty="0">
                <a:latin typeface="+mj-lt"/>
                <a:cs typeface="Apple Chancery" panose="03020702040506060504" pitchFamily="66" charset="-79"/>
              </a:rPr>
              <a:t>,</a:t>
            </a:r>
            <a:r>
              <a:rPr lang="zh-CN" altLang="en-US" sz="3033" dirty="0">
                <a:latin typeface="+mj-lt"/>
                <a:cs typeface="Apple Chancery" panose="03020702040506060504" pitchFamily="66" charset="-79"/>
              </a:rPr>
              <a:t> </a:t>
            </a:r>
            <a:r>
              <a:rPr lang="en-US" altLang="zh-CN" sz="3033" b="1" dirty="0">
                <a:latin typeface="+mj-lt"/>
                <a:cs typeface="Apple Chancery" panose="03020702040506060504" pitchFamily="66" charset="-79"/>
              </a:rPr>
              <a:t>CLOPER</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able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to</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capture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prospective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information</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such</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the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clustering</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method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with</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associated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functions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and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parameters.</a:t>
            </a:r>
            <a:r>
              <a:rPr lang="zh-CN" altLang="en-US" sz="3033" dirty="0">
                <a:latin typeface="+mj-lt"/>
                <a:cs typeface="Apple Chancery" panose="03020702040506060504" pitchFamily="66" charset="-79"/>
              </a:rPr>
              <a:t> </a:t>
            </a:r>
            <a:endParaRPr lang="en-US" altLang="zh-CN" sz="3033" dirty="0">
              <a:latin typeface="+mj-lt"/>
              <a:cs typeface="Apple Chancery" panose="03020702040506060504" pitchFamily="66" charset="-79"/>
            </a:endParaRPr>
          </a:p>
          <a:p>
            <a:pPr marL="495285" indent="-495285">
              <a:buFontTx/>
              <a:buChar char="-"/>
            </a:pPr>
            <a:r>
              <a:rPr lang="en-US" altLang="zh-CN" sz="3033" dirty="0">
                <a:latin typeface="+mj-lt"/>
                <a:cs typeface="Apple Chancery" panose="03020702040506060504" pitchFamily="66" charset="-79"/>
              </a:rPr>
              <a:t>For</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operation</a:t>
            </a:r>
            <a:r>
              <a:rPr lang="zh-CN" altLang="en-US" sz="3033" dirty="0">
                <a:latin typeface="+mj-lt"/>
                <a:cs typeface="Apple Chancery" panose="03020702040506060504" pitchFamily="66" charset="-79"/>
              </a:rPr>
              <a:t> </a:t>
            </a:r>
            <a:r>
              <a:rPr lang="en-US" altLang="zh-CN" sz="3033" i="1" dirty="0">
                <a:latin typeface="Apple Chancery" panose="03020702040506060504" pitchFamily="66" charset="-79"/>
                <a:cs typeface="Apple Chancery" panose="03020702040506060504" pitchFamily="66" charset="-79"/>
              </a:rPr>
              <a:t>single</a:t>
            </a:r>
            <a:r>
              <a:rPr lang="zh-CN" altLang="en-US" sz="3033" i="1" dirty="0">
                <a:latin typeface="Apple Chancery" panose="03020702040506060504" pitchFamily="66" charset="-79"/>
                <a:cs typeface="Apple Chancery" panose="03020702040506060504" pitchFamily="66" charset="-79"/>
              </a:rPr>
              <a:t> </a:t>
            </a:r>
            <a:r>
              <a:rPr lang="en-US" altLang="zh-CN" sz="3033" i="1" dirty="0">
                <a:latin typeface="Apple Chancery" panose="03020702040506060504" pitchFamily="66" charset="-79"/>
                <a:cs typeface="Apple Chancery" panose="03020702040506060504" pitchFamily="66" charset="-79"/>
              </a:rPr>
              <a:t>cell</a:t>
            </a:r>
            <a:r>
              <a:rPr lang="zh-CN" altLang="en-US" sz="3033" i="1" dirty="0">
                <a:latin typeface="Apple Chancery" panose="03020702040506060504" pitchFamily="66" charset="-79"/>
                <a:cs typeface="Apple Chancery" panose="03020702040506060504" pitchFamily="66" charset="-79"/>
              </a:rPr>
              <a:t> </a:t>
            </a:r>
            <a:r>
              <a:rPr lang="en-US" altLang="zh-CN" sz="3033" i="1" dirty="0">
                <a:latin typeface="Apple Chancery" panose="03020702040506060504" pitchFamily="66" charset="-79"/>
                <a:cs typeface="Apple Chancery" panose="03020702040506060504" pitchFamily="66" charset="-79"/>
              </a:rPr>
              <a:t>edit</a:t>
            </a:r>
            <a:r>
              <a:rPr lang="zh-CN" altLang="en-US" sz="3033" i="1" dirty="0">
                <a:latin typeface="Apple Chancery" panose="03020702040506060504" pitchFamily="66" charset="-79"/>
                <a:cs typeface="Apple Chancery" panose="03020702040506060504" pitchFamily="66" charset="-79"/>
              </a:rPr>
              <a:t> </a:t>
            </a:r>
            <a:r>
              <a:rPr lang="en-US" altLang="zh-CN" sz="3033" dirty="0">
                <a:latin typeface="+mj-lt"/>
                <a:cs typeface="Apple Chancery" panose="03020702040506060504" pitchFamily="66" charset="-79"/>
              </a:rPr>
              <a:t>,</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the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missing</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retrospective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information</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can</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be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extracted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from</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internal</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OpenRefine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files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and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made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it</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explicit</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by</a:t>
            </a:r>
            <a:r>
              <a:rPr lang="zh-CN" altLang="en-US" sz="3033" dirty="0">
                <a:latin typeface="+mj-lt"/>
                <a:cs typeface="Apple Chancery" panose="03020702040506060504" pitchFamily="66" charset="-79"/>
              </a:rPr>
              <a:t> </a:t>
            </a:r>
            <a:r>
              <a:rPr lang="en-US" altLang="zh-CN" sz="3033" b="1" dirty="0">
                <a:latin typeface="+mj-lt"/>
                <a:cs typeface="Apple Chancery" panose="03020702040506060504" pitchFamily="66" charset="-79"/>
              </a:rPr>
              <a:t>CLOPER</a:t>
            </a:r>
            <a:r>
              <a:rPr lang="en-US" altLang="zh-CN" sz="3033" dirty="0">
                <a:latin typeface="+mj-lt"/>
                <a:cs typeface="Apple Chancery" panose="03020702040506060504" pitchFamily="66" charset="-79"/>
              </a:rPr>
              <a:t>.</a:t>
            </a:r>
            <a:r>
              <a:rPr lang="zh-CN" altLang="en-US" sz="3033" dirty="0">
                <a:latin typeface="+mj-lt"/>
                <a:cs typeface="Apple Chancery" panose="03020702040506060504" pitchFamily="66" charset="-79"/>
              </a:rPr>
              <a:t> </a:t>
            </a:r>
            <a:endParaRPr lang="en-US" altLang="zh-CN" sz="3033" dirty="0">
              <a:latin typeface="+mj-lt"/>
              <a:cs typeface="Apple Chancery" panose="03020702040506060504" pitchFamily="66" charset="-79"/>
            </a:endParaRPr>
          </a:p>
          <a:p>
            <a:r>
              <a:rPr lang="en-US" altLang="zh-CN" sz="3033" dirty="0">
                <a:latin typeface="+mj-lt"/>
                <a:cs typeface="Apple Chancery" panose="03020702040506060504" pitchFamily="66" charset="-79"/>
              </a:rPr>
              <a:t>After</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the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user</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has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finished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the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data</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cleaning</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procedure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with</a:t>
            </a:r>
            <a:r>
              <a:rPr lang="zh-CN" altLang="en-US" sz="3033" dirty="0">
                <a:latin typeface="+mj-lt"/>
                <a:cs typeface="Apple Chancery" panose="03020702040506060504" pitchFamily="66" charset="-79"/>
              </a:rPr>
              <a:t> </a:t>
            </a:r>
            <a:r>
              <a:rPr lang="en-US" altLang="zh-CN" sz="3033" b="1" dirty="0">
                <a:latin typeface="+mj-lt"/>
                <a:cs typeface="Apple Chancery" panose="03020702040506060504" pitchFamily="66" charset="-79"/>
              </a:rPr>
              <a:t>CLOPER</a:t>
            </a:r>
            <a:r>
              <a:rPr lang="en-US" altLang="zh-CN" sz="3033" dirty="0">
                <a:latin typeface="+mj-lt"/>
                <a:cs typeface="Apple Chancery" panose="03020702040506060504" pitchFamily="66" charset="-79"/>
              </a:rPr>
              <a:t>,</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an</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enhanced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recipe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would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be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generated,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which</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has</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captured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more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necessary</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and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complete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provenance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information</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compared</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with</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the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native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OpenRefine</a:t>
            </a:r>
            <a:r>
              <a:rPr lang="zh-CN" altLang="en-US" sz="3033" dirty="0">
                <a:latin typeface="+mj-lt"/>
                <a:cs typeface="Apple Chancery" panose="03020702040506060504" pitchFamily="66" charset="-79"/>
              </a:rPr>
              <a:t> </a:t>
            </a:r>
            <a:r>
              <a:rPr lang="en-US" altLang="zh-CN" sz="3033" dirty="0">
                <a:latin typeface="+mj-lt"/>
                <a:cs typeface="Apple Chancery" panose="03020702040506060504" pitchFamily="66" charset="-79"/>
              </a:rPr>
              <a:t>recipe.</a:t>
            </a:r>
            <a:endParaRPr lang="en-US" altLang="zh-CN" sz="3033" b="1" dirty="0"/>
          </a:p>
          <a:p>
            <a:pPr marL="412737" indent="-412737"/>
            <a:endParaRPr lang="en-US" altLang="zh-CN" sz="3033" b="1" dirty="0"/>
          </a:p>
          <a:p>
            <a:pPr marL="412737" indent="-412737"/>
            <a:r>
              <a:rPr lang="en-US" altLang="zh-CN" sz="3033" b="1" dirty="0"/>
              <a:t>ER3</a:t>
            </a:r>
            <a:r>
              <a:rPr lang="zh-CN" altLang="en-US" sz="3033" b="1" dirty="0"/>
              <a:t> </a:t>
            </a:r>
            <a:r>
              <a:rPr lang="en-US" altLang="zh-CN" sz="3033" b="1" dirty="0"/>
              <a:t>(Enhanced</a:t>
            </a:r>
            <a:r>
              <a:rPr lang="zh-CN" altLang="en-US" sz="3033" b="1" dirty="0"/>
              <a:t> </a:t>
            </a:r>
            <a:r>
              <a:rPr lang="en-US" altLang="zh-CN" sz="3033" b="1" dirty="0"/>
              <a:t>Recipe</a:t>
            </a:r>
            <a:r>
              <a:rPr lang="zh-CN" altLang="en-US" sz="3033" b="1" dirty="0"/>
              <a:t> </a:t>
            </a:r>
            <a:r>
              <a:rPr lang="en-US" altLang="zh-CN" sz="3033" b="1" dirty="0"/>
              <a:t>Re-Runner): </a:t>
            </a:r>
          </a:p>
          <a:p>
            <a:pPr marL="412737" indent="-412737"/>
            <a:r>
              <a:rPr lang="en-US" altLang="zh-CN" sz="3033" b="1" dirty="0"/>
              <a:t>  ER3 </a:t>
            </a:r>
            <a:r>
              <a:rPr lang="zh-CN" altLang="en-US" sz="3033" b="1" dirty="0"/>
              <a:t> </a:t>
            </a:r>
            <a:r>
              <a:rPr lang="en-US" altLang="zh-CN" sz="3033" dirty="0"/>
              <a:t>is</a:t>
            </a:r>
            <a:r>
              <a:rPr lang="zh-CN" altLang="en-US" sz="3033" dirty="0"/>
              <a:t> </a:t>
            </a:r>
            <a:r>
              <a:rPr lang="en-US" altLang="zh-CN" sz="3033" dirty="0"/>
              <a:t>developed</a:t>
            </a:r>
            <a:r>
              <a:rPr lang="zh-CN" altLang="en-US" sz="3033" dirty="0"/>
              <a:t> </a:t>
            </a:r>
            <a:r>
              <a:rPr lang="en-US" altLang="zh-CN" sz="3033" dirty="0"/>
              <a:t>to</a:t>
            </a:r>
            <a:r>
              <a:rPr lang="zh-CN" altLang="en-US" sz="3033" dirty="0"/>
              <a:t> </a:t>
            </a:r>
            <a:r>
              <a:rPr lang="en-US" altLang="zh-CN" sz="3033" dirty="0"/>
              <a:t>verify</a:t>
            </a:r>
            <a:r>
              <a:rPr lang="zh-CN" altLang="en-US" sz="3033" dirty="0"/>
              <a:t> </a:t>
            </a:r>
            <a:r>
              <a:rPr lang="en-US" altLang="zh-CN" sz="3033" dirty="0"/>
              <a:t>the</a:t>
            </a:r>
            <a:r>
              <a:rPr lang="zh-CN" altLang="en-US" sz="3033" dirty="0"/>
              <a:t> </a:t>
            </a:r>
            <a:r>
              <a:rPr lang="en-US" altLang="zh-CN" sz="3033" dirty="0"/>
              <a:t>reusability</a:t>
            </a:r>
            <a:r>
              <a:rPr lang="zh-CN" altLang="en-US" sz="3033" dirty="0"/>
              <a:t> </a:t>
            </a:r>
            <a:r>
              <a:rPr lang="en-US" altLang="zh-CN" sz="3033" dirty="0"/>
              <a:t>of</a:t>
            </a:r>
            <a:r>
              <a:rPr lang="zh-CN" altLang="en-US" sz="3033" dirty="0"/>
              <a:t> </a:t>
            </a:r>
            <a:r>
              <a:rPr lang="en-US" altLang="zh-CN" sz="3033" dirty="0"/>
              <a:t>the</a:t>
            </a:r>
            <a:r>
              <a:rPr lang="zh-Hans" altLang="en-US" sz="3033" dirty="0"/>
              <a:t> </a:t>
            </a:r>
            <a:r>
              <a:rPr lang="en-US" altLang="zh-CN" sz="3033" dirty="0"/>
              <a:t>enhanced</a:t>
            </a:r>
            <a:r>
              <a:rPr lang="zh-CN" altLang="en-US" sz="3033" dirty="0"/>
              <a:t> </a:t>
            </a:r>
            <a:r>
              <a:rPr lang="en-US" altLang="zh-CN" sz="3033" dirty="0"/>
              <a:t>recipe</a:t>
            </a:r>
            <a:r>
              <a:rPr lang="zh-CN" altLang="en-US" sz="3033" dirty="0"/>
              <a:t> </a:t>
            </a:r>
            <a:r>
              <a:rPr lang="en-US" altLang="zh-CN" sz="3033" dirty="0"/>
              <a:t>generated</a:t>
            </a:r>
            <a:r>
              <a:rPr lang="zh-CN" altLang="en-US" sz="3033" dirty="0"/>
              <a:t> </a:t>
            </a:r>
            <a:r>
              <a:rPr lang="en-US" altLang="zh-CN" sz="3033" dirty="0"/>
              <a:t>by</a:t>
            </a:r>
            <a:r>
              <a:rPr lang="zh-CN" altLang="en-US" sz="3033" dirty="0"/>
              <a:t> </a:t>
            </a:r>
            <a:r>
              <a:rPr lang="en-US" altLang="zh-CN" sz="3033" b="1" dirty="0"/>
              <a:t>CLOPER</a:t>
            </a:r>
            <a:r>
              <a:rPr lang="en-US" altLang="zh-CN" sz="3033" dirty="0"/>
              <a:t>.</a:t>
            </a:r>
          </a:p>
          <a:p>
            <a:pPr marL="412737" indent="-412737"/>
            <a:r>
              <a:rPr lang="en-US" altLang="zh-CN" sz="3033" dirty="0"/>
              <a:t>- Input messy dataset, enhanced recipe to </a:t>
            </a:r>
            <a:r>
              <a:rPr lang="en-US" altLang="zh-CN" sz="3033" b="1" dirty="0"/>
              <a:t>ER3</a:t>
            </a:r>
            <a:r>
              <a:rPr lang="en-US" altLang="zh-CN" sz="3033" dirty="0"/>
              <a:t>. </a:t>
            </a:r>
          </a:p>
          <a:p>
            <a:pPr marL="412737" indent="-412737"/>
            <a:r>
              <a:rPr lang="en-US" altLang="zh-CN" sz="3033" dirty="0"/>
              <a:t>- </a:t>
            </a:r>
            <a:r>
              <a:rPr lang="en-US" altLang="zh-CN" sz="3033" b="1" dirty="0"/>
              <a:t>ER3 </a:t>
            </a:r>
            <a:r>
              <a:rPr lang="en-US" altLang="zh-CN" sz="3033" dirty="0"/>
              <a:t>will activate OpenRefine server and execute the clean dataset which is same as the output clean dataset from </a:t>
            </a:r>
            <a:r>
              <a:rPr lang="en-US" altLang="zh-CN" sz="3033" b="1" dirty="0"/>
              <a:t>CLOPER</a:t>
            </a:r>
            <a:r>
              <a:rPr lang="en-US" altLang="zh-CN" sz="3033" dirty="0"/>
              <a:t>.</a:t>
            </a:r>
            <a:endParaRPr lang="en-US" sz="3033" dirty="0"/>
          </a:p>
          <a:p>
            <a:pPr marL="412737" indent="-412737"/>
            <a:endParaRPr lang="en-US" sz="3033" dirty="0"/>
          </a:p>
          <a:p>
            <a:pPr marL="412737" indent="-412737"/>
            <a:endParaRPr lang="en-US" sz="3033" dirty="0"/>
          </a:p>
          <a:p>
            <a:pPr marL="412737" indent="-412737"/>
            <a:endParaRPr lang="en-US" sz="3033" dirty="0"/>
          </a:p>
          <a:p>
            <a:pPr marL="412737" indent="-412737"/>
            <a:endParaRPr lang="en-US" sz="3033" dirty="0"/>
          </a:p>
          <a:p>
            <a:pPr marL="412737" indent="-412737"/>
            <a:endParaRPr lang="en-US" sz="3033" dirty="0"/>
          </a:p>
          <a:p>
            <a:pPr marL="412737" indent="-412737"/>
            <a:endParaRPr lang="en-US" sz="3033" dirty="0"/>
          </a:p>
          <a:p>
            <a:pPr marL="412737" indent="-412737"/>
            <a:endParaRPr lang="en-US" sz="3033" dirty="0"/>
          </a:p>
          <a:p>
            <a:pPr marL="412737" indent="-412737"/>
            <a:endParaRPr lang="en-US" sz="3033" dirty="0"/>
          </a:p>
        </p:txBody>
      </p:sp>
      <p:sp>
        <p:nvSpPr>
          <p:cNvPr id="14347" name="Rectangle 32"/>
          <p:cNvSpPr>
            <a:spLocks noChangeArrowheads="1"/>
          </p:cNvSpPr>
          <p:nvPr/>
        </p:nvSpPr>
        <p:spPr bwMode="auto">
          <a:xfrm>
            <a:off x="20785254" y="4595525"/>
            <a:ext cx="14781577" cy="15666808"/>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90000" tIns="390000" rIns="390000" bIns="390000"/>
          <a:lstStyle/>
          <a:p>
            <a:r>
              <a:rPr lang="en-US" altLang="zh-CN" sz="4400" b="1" dirty="0">
                <a:solidFill>
                  <a:srgbClr val="CC3300"/>
                </a:solidFill>
              </a:rPr>
              <a:t>Use</a:t>
            </a:r>
            <a:r>
              <a:rPr lang="zh-CN" altLang="en-US" sz="4400" b="1" dirty="0">
                <a:solidFill>
                  <a:srgbClr val="CC3300"/>
                </a:solidFill>
              </a:rPr>
              <a:t> </a:t>
            </a:r>
            <a:r>
              <a:rPr lang="en-US" altLang="zh-CN" sz="4400" b="1" dirty="0">
                <a:solidFill>
                  <a:srgbClr val="CC3300"/>
                </a:solidFill>
              </a:rPr>
              <a:t>Case</a:t>
            </a:r>
            <a:endParaRPr lang="en-US" sz="4400" b="1" dirty="0">
              <a:solidFill>
                <a:srgbClr val="CC3300"/>
              </a:solidFill>
            </a:endParaRPr>
          </a:p>
          <a:p>
            <a:endParaRPr lang="en-US" sz="4333" b="1" dirty="0">
              <a:solidFill>
                <a:srgbClr val="CC3300"/>
              </a:solidFill>
            </a:endParaRPr>
          </a:p>
          <a:p>
            <a:endParaRPr lang="en-US" sz="4333" b="1" dirty="0">
              <a:solidFill>
                <a:srgbClr val="CC3300"/>
              </a:solidFill>
            </a:endParaRPr>
          </a:p>
          <a:p>
            <a:endParaRPr lang="en-US"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4333" b="1" dirty="0">
              <a:solidFill>
                <a:srgbClr val="CC3300"/>
              </a:solidFill>
            </a:endParaRPr>
          </a:p>
          <a:p>
            <a:pPr algn="ctr"/>
            <a:endParaRPr lang="en-US" altLang="zh-CN" sz="3033" dirty="0"/>
          </a:p>
          <a:p>
            <a:pPr algn="ctr"/>
            <a:endParaRPr lang="en-US" altLang="zh-CN" sz="3033" dirty="0"/>
          </a:p>
          <a:p>
            <a:r>
              <a:rPr lang="en-US" altLang="zh-CN" sz="2800" dirty="0"/>
              <a:t>Fig.3. In the left part, from step 1-3 of the history H (background, left) the user can extract a machine-readable JSON recipe R (bright foreground, right). The </a:t>
            </a:r>
            <a:r>
              <a:rPr lang="en-US" altLang="zh-CN" sz="2800" i="1" dirty="0"/>
              <a:t>mass edit </a:t>
            </a:r>
            <a:r>
              <a:rPr lang="en-US" altLang="zh-CN" sz="2800" dirty="0"/>
              <a:t>in step 2 is captured via a set of rules {</a:t>
            </a:r>
            <a:r>
              <a:rPr lang="en-US" altLang="zh-CN" sz="2800" b="1" dirty="0"/>
              <a:t>from</a:t>
            </a:r>
            <a:r>
              <a:rPr lang="en-US" altLang="zh-CN" sz="2800" dirty="0"/>
              <a:t>:</a:t>
            </a:r>
            <a:r>
              <a:rPr lang="en-US" altLang="zh-CN" sz="2800" i="1" dirty="0"/>
              <a:t>old</a:t>
            </a:r>
            <a:r>
              <a:rPr lang="en-US" altLang="zh-CN" sz="2800" dirty="0"/>
              <a:t> </a:t>
            </a:r>
            <a:r>
              <a:rPr lang="en-US" altLang="zh-CN" sz="2800" dirty="0">
                <a:sym typeface="Wingdings"/>
              </a:rPr>
              <a:t> </a:t>
            </a:r>
            <a:r>
              <a:rPr lang="en-US" altLang="zh-CN" sz="2800" b="1" dirty="0">
                <a:sym typeface="Wingdings"/>
              </a:rPr>
              <a:t>to</a:t>
            </a:r>
            <a:r>
              <a:rPr lang="en-US" altLang="zh-CN" sz="2800" dirty="0">
                <a:sym typeface="Wingdings"/>
              </a:rPr>
              <a:t>:</a:t>
            </a:r>
            <a:r>
              <a:rPr lang="en-US" altLang="zh-CN" sz="2800" i="1" dirty="0">
                <a:sym typeface="Wingdings"/>
              </a:rPr>
              <a:t>new</a:t>
            </a:r>
            <a:r>
              <a:rPr lang="en-US" altLang="zh-CN" sz="2800" dirty="0"/>
              <a:t>}, but it is not recorded which function was used to create these rules. The </a:t>
            </a:r>
            <a:r>
              <a:rPr lang="en-US" altLang="zh-CN" sz="2800" i="1" dirty="0"/>
              <a:t>single cell edit </a:t>
            </a:r>
            <a:r>
              <a:rPr lang="en-US" altLang="zh-CN" sz="2800" dirty="0"/>
              <a:t>in step 3 is greyed out and cannot be selected by the user for inclusion in R. Neither H nor R indicate what this edit was. In the right part, compared with the original R, </a:t>
            </a:r>
            <a:r>
              <a:rPr lang="en-US" altLang="zh-CN" sz="2800" b="1" dirty="0"/>
              <a:t>CLOPER</a:t>
            </a:r>
            <a:r>
              <a:rPr lang="en-US" altLang="zh-CN" sz="2800" dirty="0"/>
              <a:t> helps to generate the Enhanced Recipe which can fix these missing info problems</a:t>
            </a:r>
            <a:endParaRPr lang="en-US" altLang="zh-CN" sz="2800" dirty="0">
              <a:cs typeface="Apple Chancery" panose="03020702040506060504" pitchFamily="66" charset="-79"/>
            </a:endParaRPr>
          </a:p>
          <a:p>
            <a:pPr>
              <a:spcBef>
                <a:spcPct val="50000"/>
              </a:spcBef>
            </a:pPr>
            <a:r>
              <a:rPr lang="en-US" altLang="zh-CN" sz="3030" dirty="0"/>
              <a:t>2. </a:t>
            </a:r>
            <a:r>
              <a:rPr lang="en-US" altLang="zh-CN" sz="3030" b="1" dirty="0"/>
              <a:t>ER3</a:t>
            </a:r>
          </a:p>
          <a:p>
            <a:pPr>
              <a:spcBef>
                <a:spcPct val="50000"/>
              </a:spcBef>
            </a:pPr>
            <a:r>
              <a:rPr lang="en-US" altLang="zh-CN" sz="3030" dirty="0"/>
              <a:t>Input</a:t>
            </a:r>
            <a:r>
              <a:rPr lang="zh-CN" altLang="en-US" sz="3030" dirty="0"/>
              <a:t> </a:t>
            </a:r>
            <a:r>
              <a:rPr lang="en-US" altLang="zh-CN" sz="3030" dirty="0"/>
              <a:t>: Menu.csv, Enhanced.json</a:t>
            </a:r>
          </a:p>
          <a:p>
            <a:pPr>
              <a:spcBef>
                <a:spcPct val="50000"/>
              </a:spcBef>
            </a:pPr>
            <a:r>
              <a:rPr lang="en-US" altLang="zh-CN" sz="3030" dirty="0"/>
              <a:t>Software:</a:t>
            </a:r>
            <a:r>
              <a:rPr lang="zh-CN" altLang="en-US" sz="3030" dirty="0"/>
              <a:t> </a:t>
            </a:r>
            <a:r>
              <a:rPr lang="en-US" altLang="zh-CN" sz="3030" b="1" dirty="0"/>
              <a:t>ER3</a:t>
            </a:r>
          </a:p>
          <a:p>
            <a:pPr>
              <a:spcBef>
                <a:spcPct val="50000"/>
              </a:spcBef>
            </a:pPr>
            <a:r>
              <a:rPr lang="en-US" altLang="zh-CN" sz="3030" dirty="0"/>
              <a:t>Output</a:t>
            </a:r>
            <a:r>
              <a:rPr lang="zh-CN" altLang="en-US" sz="3030" dirty="0"/>
              <a:t> </a:t>
            </a:r>
            <a:r>
              <a:rPr lang="en-US" altLang="zh-CN" sz="3030" dirty="0"/>
              <a:t>: CleanedMenu.csv, OpenRefine By-products (Operation history, OpenRefine Recipe, OpenRefine Internal project files)</a:t>
            </a:r>
          </a:p>
        </p:txBody>
      </p:sp>
      <p:sp>
        <p:nvSpPr>
          <p:cNvPr id="14360" name="Rectangle 35"/>
          <p:cNvSpPr>
            <a:spLocks noChangeArrowheads="1"/>
          </p:cNvSpPr>
          <p:nvPr/>
        </p:nvSpPr>
        <p:spPr bwMode="auto">
          <a:xfrm>
            <a:off x="20785254" y="32340354"/>
            <a:ext cx="14781575" cy="3204382"/>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90000" tIns="390000" rIns="390000" bIns="390000"/>
          <a:lstStyle/>
          <a:p>
            <a:pPr>
              <a:spcBef>
                <a:spcPct val="50000"/>
              </a:spcBef>
            </a:pPr>
            <a:endParaRPr lang="en-US" sz="3033"/>
          </a:p>
        </p:txBody>
      </p:sp>
      <p:pic>
        <p:nvPicPr>
          <p:cNvPr id="28" name="Picture 27" descr="Illinois-Wordmark-Horizontal-2color-OrangeBlue[BlueText]-CMYK.tif"/>
          <p:cNvPicPr>
            <a:picLocks noChangeAspect="1"/>
          </p:cNvPicPr>
          <p:nvPr/>
        </p:nvPicPr>
        <p:blipFill>
          <a:blip r:embed="rId3"/>
          <a:stretch>
            <a:fillRect/>
          </a:stretch>
        </p:blipFill>
        <p:spPr>
          <a:xfrm>
            <a:off x="26336852" y="32962008"/>
            <a:ext cx="8317381" cy="1423988"/>
          </a:xfrm>
          <a:prstGeom prst="rect">
            <a:avLst/>
          </a:prstGeom>
        </p:spPr>
      </p:pic>
      <p:pic>
        <p:nvPicPr>
          <p:cNvPr id="9" name="Picture 8">
            <a:extLst>
              <a:ext uri="{FF2B5EF4-FFF2-40B4-BE49-F238E27FC236}">
                <a16:creationId xmlns:a16="http://schemas.microsoft.com/office/drawing/2014/main" id="{FA68A000-877F-D74F-B0E2-190EC8D5A060}"/>
              </a:ext>
            </a:extLst>
          </p:cNvPr>
          <p:cNvPicPr>
            <a:picLocks noChangeAspect="1"/>
          </p:cNvPicPr>
          <p:nvPr/>
        </p:nvPicPr>
        <p:blipFill>
          <a:blip r:embed="rId4"/>
          <a:stretch>
            <a:fillRect/>
          </a:stretch>
        </p:blipFill>
        <p:spPr>
          <a:xfrm>
            <a:off x="12204696" y="5928985"/>
            <a:ext cx="6209771" cy="5563668"/>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5"/>
          <a:stretch>
            <a:fillRect/>
          </a:stretch>
        </p:blipFill>
        <p:spPr>
          <a:xfrm>
            <a:off x="1219200" y="10320224"/>
            <a:ext cx="7561973" cy="6121597"/>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08766" y="23823698"/>
            <a:ext cx="9625143" cy="8275454"/>
          </a:xfrm>
          <a:prstGeom prst="rect">
            <a:avLst/>
          </a:prstGeom>
          <a:solidFill>
            <a:schemeClr val="bg1"/>
          </a:solidFill>
          <a:ln>
            <a:solidFill>
              <a:schemeClr val="accent1"/>
            </a:solid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Goals &amp; Desiderata</a:t>
            </a:r>
            <a:endParaRPr lang="en-GB" sz="3033" dirty="0"/>
          </a:p>
          <a:p>
            <a:pPr marL="495285" indent="-495285">
              <a:spcBef>
                <a:spcPct val="50000"/>
              </a:spcBef>
              <a:buFontTx/>
              <a:buChar char="-"/>
            </a:pPr>
            <a:r>
              <a:rPr lang="en-US" altLang="zh-CN" sz="3033" b="1" dirty="0">
                <a:solidFill>
                  <a:srgbClr val="CC3200"/>
                </a:solidFill>
              </a:rPr>
              <a:t>Transparency</a:t>
            </a:r>
            <a:r>
              <a:rPr lang="en-US" altLang="zh-CN" sz="3033" dirty="0"/>
              <a:t>:</a:t>
            </a:r>
            <a:r>
              <a:rPr lang="zh-CN" altLang="en-US" sz="3033" dirty="0"/>
              <a:t> </a:t>
            </a:r>
            <a:r>
              <a:rPr lang="en-US" altLang="zh-CN" sz="3033" dirty="0"/>
              <a:t>A</a:t>
            </a:r>
            <a:r>
              <a:rPr lang="zh-CN" altLang="en-US" sz="3033" dirty="0"/>
              <a:t> </a:t>
            </a:r>
            <a:r>
              <a:rPr lang="en-US" altLang="zh-CN" sz="3033" dirty="0"/>
              <a:t>skeptical</a:t>
            </a:r>
            <a:r>
              <a:rPr lang="zh-CN" altLang="en-US" sz="3033" dirty="0"/>
              <a:t> </a:t>
            </a:r>
            <a:r>
              <a:rPr lang="en-US" altLang="zh-CN" sz="3033" dirty="0"/>
              <a:t>data</a:t>
            </a:r>
            <a:r>
              <a:rPr lang="zh-CN" altLang="en-US" sz="3033" dirty="0"/>
              <a:t> </a:t>
            </a:r>
            <a:r>
              <a:rPr lang="en-US" altLang="zh-CN" sz="3033" dirty="0"/>
              <a:t>cleaning</a:t>
            </a:r>
            <a:r>
              <a:rPr lang="zh-CN" altLang="en-US" sz="3033" dirty="0"/>
              <a:t> </a:t>
            </a:r>
            <a:r>
              <a:rPr lang="en-US" altLang="zh-CN" sz="3033" dirty="0"/>
              <a:t>customer</a:t>
            </a:r>
            <a:r>
              <a:rPr lang="zh-CN" altLang="en-US" sz="3033" dirty="0"/>
              <a:t> </a:t>
            </a:r>
            <a:r>
              <a:rPr lang="en-US" altLang="zh-CN" sz="3033" dirty="0"/>
              <a:t>should</a:t>
            </a:r>
            <a:r>
              <a:rPr lang="zh-CN" altLang="en-US" sz="3033" dirty="0"/>
              <a:t> </a:t>
            </a:r>
            <a:r>
              <a:rPr lang="en-US" altLang="zh-CN" sz="3033" dirty="0"/>
              <a:t>be</a:t>
            </a:r>
            <a:r>
              <a:rPr lang="zh-CN" altLang="en-US" sz="3033" dirty="0"/>
              <a:t> </a:t>
            </a:r>
            <a:r>
              <a:rPr lang="en-US" altLang="zh-CN" sz="3033" dirty="0"/>
              <a:t>able</a:t>
            </a:r>
            <a:r>
              <a:rPr lang="zh-CN" altLang="en-US" sz="3033" dirty="0"/>
              <a:t> </a:t>
            </a:r>
            <a:r>
              <a:rPr lang="en-US" altLang="zh-CN" sz="3033" dirty="0"/>
              <a:t>to</a:t>
            </a:r>
            <a:r>
              <a:rPr lang="zh-CN" altLang="en-US" sz="3033" dirty="0"/>
              <a:t> </a:t>
            </a:r>
            <a:r>
              <a:rPr lang="en-US" altLang="zh-CN" sz="3033" dirty="0"/>
              <a:t>explain</a:t>
            </a:r>
            <a:r>
              <a:rPr lang="zh-CN" altLang="en-US" sz="3033" dirty="0"/>
              <a:t> </a:t>
            </a:r>
            <a:r>
              <a:rPr lang="en-US" altLang="zh-CN" sz="3033" dirty="0"/>
              <a:t>how</a:t>
            </a:r>
            <a:r>
              <a:rPr lang="zh-CN" altLang="en-US" sz="3033" dirty="0"/>
              <a:t> </a:t>
            </a:r>
            <a:r>
              <a:rPr lang="en-US" altLang="zh-CN" sz="3033" i="1" dirty="0"/>
              <a:t>D’</a:t>
            </a:r>
            <a:r>
              <a:rPr lang="zh-CN" altLang="en-US" sz="3033" dirty="0"/>
              <a:t> </a:t>
            </a:r>
            <a:r>
              <a:rPr lang="en-US" altLang="zh-CN" sz="3033" dirty="0"/>
              <a:t>was</a:t>
            </a:r>
            <a:r>
              <a:rPr lang="zh-CN" altLang="en-US" sz="3033" dirty="0"/>
              <a:t> </a:t>
            </a:r>
            <a:r>
              <a:rPr lang="en-US" altLang="zh-CN" sz="3033" dirty="0"/>
              <a:t>obtained</a:t>
            </a:r>
            <a:r>
              <a:rPr lang="zh-CN" altLang="en-US" sz="3033" dirty="0"/>
              <a:t> </a:t>
            </a:r>
            <a:r>
              <a:rPr lang="en-US" altLang="zh-CN" sz="3033" dirty="0"/>
              <a:t>from</a:t>
            </a:r>
            <a:r>
              <a:rPr lang="zh-CN" altLang="en-US" sz="3033" dirty="0"/>
              <a:t> </a:t>
            </a:r>
            <a:r>
              <a:rPr lang="en-US" altLang="zh-CN" sz="3033" i="1" dirty="0"/>
              <a:t>D</a:t>
            </a:r>
            <a:r>
              <a:rPr lang="en-US" altLang="zh-CN" sz="3033" dirty="0"/>
              <a:t>,</a:t>
            </a:r>
            <a:r>
              <a:rPr lang="zh-CN" altLang="en-US" sz="3033" dirty="0"/>
              <a:t> </a:t>
            </a:r>
            <a:r>
              <a:rPr lang="en-US" altLang="zh-CN" sz="3033" dirty="0"/>
              <a:t>i.e.,</a:t>
            </a:r>
            <a:r>
              <a:rPr lang="zh-CN" altLang="en-US" sz="3033" dirty="0"/>
              <a:t> </a:t>
            </a:r>
            <a:r>
              <a:rPr lang="en-US" altLang="zh-CN" sz="3033" dirty="0"/>
              <a:t>what</a:t>
            </a:r>
            <a:r>
              <a:rPr lang="zh-CN" altLang="en-US" sz="3033" dirty="0"/>
              <a:t> </a:t>
            </a:r>
            <a:r>
              <a:rPr lang="en-US" altLang="zh-CN" sz="3033" dirty="0"/>
              <a:t>operations</a:t>
            </a:r>
            <a:r>
              <a:rPr lang="zh-CN" altLang="en-US" sz="3033" dirty="0"/>
              <a:t> </a:t>
            </a:r>
            <a:r>
              <a:rPr lang="en-US" altLang="zh-CN" sz="3033" dirty="0"/>
              <a:t>were</a:t>
            </a:r>
            <a:r>
              <a:rPr lang="zh-CN" altLang="en-US" sz="3033" dirty="0"/>
              <a:t> </a:t>
            </a:r>
            <a:r>
              <a:rPr lang="en-US" altLang="zh-CN" sz="3033" dirty="0"/>
              <a:t>performed</a:t>
            </a:r>
            <a:r>
              <a:rPr lang="zh-CN" altLang="en-US" sz="3033" dirty="0"/>
              <a:t> </a:t>
            </a:r>
            <a:r>
              <a:rPr lang="en-US" altLang="zh-CN" sz="3033" dirty="0"/>
              <a:t>on</a:t>
            </a:r>
            <a:r>
              <a:rPr lang="zh-CN" altLang="en-US" sz="3033" dirty="0"/>
              <a:t> </a:t>
            </a:r>
            <a:r>
              <a:rPr lang="en-US" altLang="zh-CN" sz="3033" dirty="0"/>
              <a:t>what</a:t>
            </a:r>
            <a:r>
              <a:rPr lang="zh-CN" altLang="en-US" sz="3033" dirty="0"/>
              <a:t> </a:t>
            </a:r>
            <a:r>
              <a:rPr lang="en-US" altLang="zh-CN" sz="3033" dirty="0"/>
              <a:t>parts</a:t>
            </a:r>
            <a:r>
              <a:rPr lang="zh-CN" altLang="en-US" sz="3033" dirty="0"/>
              <a:t> </a:t>
            </a:r>
            <a:r>
              <a:rPr lang="en-US" altLang="zh-CN" sz="3033" dirty="0"/>
              <a:t>of</a:t>
            </a:r>
            <a:r>
              <a:rPr lang="zh-CN" altLang="en-US" sz="3033" dirty="0"/>
              <a:t> </a:t>
            </a:r>
            <a:r>
              <a:rPr lang="en-US" altLang="zh-CN" sz="3033" dirty="0"/>
              <a:t>D</a:t>
            </a:r>
            <a:r>
              <a:rPr lang="zh-CN" altLang="en-US" sz="3033" dirty="0"/>
              <a:t> </a:t>
            </a:r>
            <a:r>
              <a:rPr lang="en-US" altLang="zh-CN" sz="3033" dirty="0"/>
              <a:t>and</a:t>
            </a:r>
            <a:r>
              <a:rPr lang="zh-CN" altLang="en-US" sz="3033" dirty="0"/>
              <a:t> </a:t>
            </a:r>
            <a:r>
              <a:rPr lang="en-US" altLang="zh-CN" sz="3033" dirty="0"/>
              <a:t>in</a:t>
            </a:r>
            <a:r>
              <a:rPr lang="zh-CN" altLang="en-US" sz="3033" dirty="0"/>
              <a:t> </a:t>
            </a:r>
            <a:r>
              <a:rPr lang="en-US" altLang="zh-CN" sz="3033" dirty="0"/>
              <a:t>what</a:t>
            </a:r>
            <a:r>
              <a:rPr lang="zh-CN" altLang="en-US" sz="3033" dirty="0"/>
              <a:t> </a:t>
            </a:r>
            <a:r>
              <a:rPr lang="en-US" altLang="zh-CN" sz="3033" dirty="0"/>
              <a:t>order.</a:t>
            </a:r>
            <a:r>
              <a:rPr lang="zh-CN" altLang="en-US" sz="3033" dirty="0"/>
              <a:t> </a:t>
            </a:r>
            <a:r>
              <a:rPr lang="en-US" altLang="zh-CN" sz="3033" dirty="0"/>
              <a:t>This</a:t>
            </a:r>
            <a:r>
              <a:rPr lang="zh-CN" altLang="en-US" sz="3033" dirty="0"/>
              <a:t> </a:t>
            </a:r>
            <a:r>
              <a:rPr lang="en-US" altLang="zh-CN" sz="3033" dirty="0"/>
              <a:t>is</a:t>
            </a:r>
            <a:r>
              <a:rPr lang="zh-CN" altLang="en-US" sz="3033" dirty="0"/>
              <a:t> </a:t>
            </a:r>
            <a:r>
              <a:rPr lang="en-US" altLang="zh-CN" sz="3033" dirty="0"/>
              <a:t>the</a:t>
            </a:r>
            <a:r>
              <a:rPr lang="zh-CN" altLang="en-US" sz="3033" dirty="0"/>
              <a:t> </a:t>
            </a:r>
            <a:r>
              <a:rPr lang="en-US" altLang="zh-CN" sz="3033" dirty="0"/>
              <a:t>classical</a:t>
            </a:r>
            <a:r>
              <a:rPr lang="zh-CN" altLang="en-US" sz="3033" dirty="0"/>
              <a:t> </a:t>
            </a:r>
            <a:r>
              <a:rPr lang="en-US" altLang="zh-CN" sz="3033" dirty="0"/>
              <a:t>domain</a:t>
            </a:r>
            <a:r>
              <a:rPr lang="zh-CN" altLang="en-US" sz="3033" dirty="0"/>
              <a:t> </a:t>
            </a:r>
            <a:r>
              <a:rPr lang="en-US" altLang="zh-CN" sz="3033" dirty="0"/>
              <a:t>of</a:t>
            </a:r>
            <a:r>
              <a:rPr lang="zh-CN" altLang="en-US" sz="3033" dirty="0"/>
              <a:t> </a:t>
            </a:r>
            <a:r>
              <a:rPr lang="en-US" altLang="zh-CN" sz="3033" dirty="0"/>
              <a:t>provenance.</a:t>
            </a:r>
          </a:p>
          <a:p>
            <a:pPr marL="495285" indent="-495285">
              <a:spcBef>
                <a:spcPct val="50000"/>
              </a:spcBef>
              <a:buFontTx/>
              <a:buChar char="-"/>
            </a:pPr>
            <a:r>
              <a:rPr lang="en-US" altLang="zh-CN" sz="3033" b="1" dirty="0">
                <a:solidFill>
                  <a:srgbClr val="CC3200"/>
                </a:solidFill>
              </a:rPr>
              <a:t>Reproducibility</a:t>
            </a:r>
            <a:r>
              <a:rPr lang="en-US" altLang="zh-CN" sz="3033" dirty="0"/>
              <a:t>:</a:t>
            </a:r>
            <a:r>
              <a:rPr lang="zh-CN" altLang="en-US" sz="3033" dirty="0"/>
              <a:t> </a:t>
            </a:r>
            <a:r>
              <a:rPr lang="en-US" altLang="zh-CN" sz="3033" dirty="0"/>
              <a:t>Given</a:t>
            </a:r>
            <a:r>
              <a:rPr lang="zh-CN" altLang="en-US" sz="3033" dirty="0"/>
              <a:t> </a:t>
            </a:r>
            <a:r>
              <a:rPr lang="en-US" altLang="zh-CN" sz="3033" i="1" dirty="0"/>
              <a:t>D</a:t>
            </a:r>
            <a:r>
              <a:rPr lang="zh-CN" altLang="en-US" sz="3033" dirty="0"/>
              <a:t> </a:t>
            </a:r>
            <a:r>
              <a:rPr lang="en-US" altLang="zh-CN" sz="3033" dirty="0"/>
              <a:t>and</a:t>
            </a:r>
            <a:r>
              <a:rPr lang="zh-CN" altLang="en-US" sz="3033" dirty="0"/>
              <a:t> </a:t>
            </a:r>
            <a:r>
              <a:rPr lang="en-US" altLang="zh-CN" sz="3033" dirty="0"/>
              <a:t>a</a:t>
            </a:r>
            <a:r>
              <a:rPr lang="zh-CN" altLang="en-US" sz="3033" dirty="0"/>
              <a:t> </a:t>
            </a:r>
            <a:r>
              <a:rPr lang="en-US" altLang="zh-CN" sz="3033" dirty="0"/>
              <a:t>workflow description</a:t>
            </a:r>
            <a:r>
              <a:rPr lang="zh-CN" altLang="en-US" sz="3033" dirty="0"/>
              <a:t> </a:t>
            </a:r>
            <a:r>
              <a:rPr lang="en-US" altLang="zh-CN" sz="3033" i="1" dirty="0"/>
              <a:t>W</a:t>
            </a:r>
            <a:r>
              <a:rPr lang="en-US" altLang="zh-CN" sz="3033" dirty="0"/>
              <a:t>,</a:t>
            </a:r>
            <a:r>
              <a:rPr lang="zh-CN" altLang="en-US" sz="3033" dirty="0"/>
              <a:t> </a:t>
            </a:r>
            <a:r>
              <a:rPr lang="en-US" altLang="zh-CN" sz="3033" dirty="0"/>
              <a:t>a</a:t>
            </a:r>
            <a:r>
              <a:rPr lang="zh-CN" altLang="en-US" sz="3033" dirty="0"/>
              <a:t> </a:t>
            </a:r>
            <a:r>
              <a:rPr lang="en-US" altLang="zh-CN" sz="3033" dirty="0"/>
              <a:t>reviewer should</a:t>
            </a:r>
            <a:r>
              <a:rPr lang="zh-CN" altLang="en-US" sz="3033" dirty="0"/>
              <a:t> </a:t>
            </a:r>
            <a:r>
              <a:rPr lang="en-US" altLang="zh-CN" sz="3033" dirty="0"/>
              <a:t>be</a:t>
            </a:r>
            <a:r>
              <a:rPr lang="zh-CN" altLang="en-US" sz="3033" dirty="0"/>
              <a:t> </a:t>
            </a:r>
            <a:r>
              <a:rPr lang="en-US" altLang="zh-CN" sz="3033" dirty="0"/>
              <a:t>able</a:t>
            </a:r>
            <a:r>
              <a:rPr lang="zh-CN" altLang="en-US" sz="3033" dirty="0"/>
              <a:t> </a:t>
            </a:r>
            <a:r>
              <a:rPr lang="en-US" altLang="zh-CN" sz="3033" dirty="0"/>
              <a:t>to</a:t>
            </a:r>
            <a:r>
              <a:rPr lang="zh-CN" altLang="en-US" sz="3033" dirty="0"/>
              <a:t> </a:t>
            </a:r>
            <a:r>
              <a:rPr lang="en-US" altLang="zh-CN" sz="3033" dirty="0"/>
              <a:t>devise</a:t>
            </a:r>
            <a:r>
              <a:rPr lang="zh-CN" altLang="en-US" sz="3033" dirty="0"/>
              <a:t> </a:t>
            </a:r>
            <a:r>
              <a:rPr lang="en-US" altLang="zh-CN" sz="3033" dirty="0"/>
              <a:t>their</a:t>
            </a:r>
            <a:r>
              <a:rPr lang="zh-CN" altLang="en-US" sz="3033" dirty="0"/>
              <a:t> </a:t>
            </a:r>
            <a:r>
              <a:rPr lang="en-US" altLang="zh-CN" sz="3033" dirty="0"/>
              <a:t>own</a:t>
            </a:r>
            <a:r>
              <a:rPr lang="zh-CN" altLang="en-US" sz="3033" dirty="0"/>
              <a:t> </a:t>
            </a:r>
            <a:r>
              <a:rPr lang="en-US" altLang="zh-CN" sz="3033" dirty="0"/>
              <a:t>implementation</a:t>
            </a:r>
            <a:r>
              <a:rPr lang="zh-CN" altLang="en-US" sz="3033" dirty="0"/>
              <a:t> </a:t>
            </a:r>
            <a:r>
              <a:rPr lang="en-US" altLang="zh-CN" sz="3033" i="1" dirty="0"/>
              <a:t>I</a:t>
            </a:r>
            <a:r>
              <a:rPr lang="en-US" altLang="zh-CN" sz="3033" i="1" baseline="-25000" dirty="0"/>
              <a:t>w</a:t>
            </a:r>
            <a:r>
              <a:rPr lang="zh-CN" altLang="en-US" sz="3033" baseline="-25000" dirty="0"/>
              <a:t>  </a:t>
            </a:r>
            <a:r>
              <a:rPr lang="en-US" altLang="zh-CN" sz="3033" dirty="0"/>
              <a:t>such</a:t>
            </a:r>
            <a:r>
              <a:rPr lang="zh-CN" altLang="en-US" sz="3033" dirty="0"/>
              <a:t> </a:t>
            </a:r>
            <a:r>
              <a:rPr lang="en-US" altLang="zh-CN" sz="3033" dirty="0"/>
              <a:t>that</a:t>
            </a:r>
            <a:r>
              <a:rPr lang="zh-CN" altLang="en-US" sz="3033" dirty="0"/>
              <a:t> </a:t>
            </a:r>
            <a:r>
              <a:rPr lang="en-US" altLang="zh-CN" sz="3033" i="1" dirty="0"/>
              <a:t>I</a:t>
            </a:r>
            <a:r>
              <a:rPr lang="en-US" altLang="zh-CN" sz="3033" i="1" baseline="-25000" dirty="0"/>
              <a:t>w</a:t>
            </a:r>
            <a:r>
              <a:rPr lang="en-US" altLang="zh-CN" sz="3033" i="1" dirty="0"/>
              <a:t>(D)</a:t>
            </a:r>
            <a:r>
              <a:rPr lang="zh-CN" altLang="en-US" sz="3033" i="1" dirty="0"/>
              <a:t> </a:t>
            </a:r>
            <a:r>
              <a:rPr lang="en-US" altLang="zh-CN" sz="3033" dirty="0"/>
              <a:t>also</a:t>
            </a:r>
            <a:r>
              <a:rPr lang="zh-CN" altLang="en-US" sz="3033" dirty="0"/>
              <a:t> </a:t>
            </a:r>
            <a:r>
              <a:rPr lang="en-US" altLang="zh-CN" sz="3033" dirty="0"/>
              <a:t>yields</a:t>
            </a:r>
            <a:r>
              <a:rPr lang="zh-CN" altLang="en-US" sz="3033" dirty="0"/>
              <a:t> </a:t>
            </a:r>
            <a:r>
              <a:rPr lang="en-US" altLang="zh-CN" sz="3033" i="1" dirty="0"/>
              <a:t>D</a:t>
            </a:r>
            <a:r>
              <a:rPr lang="en-US" altLang="zh-CN" sz="3033" dirty="0"/>
              <a:t>’.</a:t>
            </a:r>
            <a:endParaRPr lang="en-AU" altLang="zh-CN" sz="3033" dirty="0"/>
          </a:p>
          <a:p>
            <a:pPr marL="495285" indent="-495285">
              <a:spcBef>
                <a:spcPct val="50000"/>
              </a:spcBef>
              <a:buFontTx/>
              <a:buChar char="-"/>
            </a:pPr>
            <a:r>
              <a:rPr lang="en-US" altLang="zh-CN" sz="3033" b="1" dirty="0">
                <a:solidFill>
                  <a:srgbClr val="CC3200"/>
                </a:solidFill>
              </a:rPr>
              <a:t>Reusability</a:t>
            </a:r>
            <a:r>
              <a:rPr lang="en-US" altLang="zh-CN" sz="3033" dirty="0"/>
              <a:t>:</a:t>
            </a:r>
            <a:r>
              <a:rPr lang="zh-CN" altLang="en-US" sz="3033" dirty="0"/>
              <a:t> </a:t>
            </a:r>
            <a:r>
              <a:rPr lang="en-US" altLang="zh-CN" sz="3033" dirty="0"/>
              <a:t>It</a:t>
            </a:r>
            <a:r>
              <a:rPr lang="zh-CN" altLang="en-US" sz="3033" dirty="0"/>
              <a:t> </a:t>
            </a:r>
            <a:r>
              <a:rPr lang="en-US" altLang="zh-CN" sz="3033" dirty="0"/>
              <a:t>should</a:t>
            </a:r>
            <a:r>
              <a:rPr lang="zh-CN" altLang="en-US" sz="3033" dirty="0"/>
              <a:t> </a:t>
            </a:r>
            <a:r>
              <a:rPr lang="en-US" altLang="zh-CN" sz="3033" dirty="0"/>
              <a:t>be</a:t>
            </a:r>
            <a:r>
              <a:rPr lang="zh-CN" altLang="en-US" sz="3033" dirty="0"/>
              <a:t> </a:t>
            </a:r>
            <a:r>
              <a:rPr lang="en-US" altLang="zh-CN" sz="3033" dirty="0"/>
              <a:t>easy to</a:t>
            </a:r>
            <a:r>
              <a:rPr lang="zh-CN" altLang="en-US" sz="3033" dirty="0"/>
              <a:t> </a:t>
            </a:r>
            <a:r>
              <a:rPr lang="en-US" altLang="zh-CN" sz="3033" dirty="0"/>
              <a:t>apply</a:t>
            </a:r>
            <a:r>
              <a:rPr lang="zh-CN" altLang="en-US" sz="3033" dirty="0"/>
              <a:t> </a:t>
            </a:r>
            <a:r>
              <a:rPr lang="en-US" altLang="zh-CN" sz="3033" i="1" dirty="0"/>
              <a:t>I</a:t>
            </a:r>
            <a:r>
              <a:rPr lang="en-US" altLang="zh-CN" sz="3033" i="1" baseline="-25000" dirty="0"/>
              <a:t>w  </a:t>
            </a:r>
            <a:r>
              <a:rPr lang="en-US" altLang="zh-CN" sz="3033" dirty="0"/>
              <a:t>to</a:t>
            </a:r>
            <a:r>
              <a:rPr lang="zh-CN" altLang="en-US" sz="3033" dirty="0"/>
              <a:t> </a:t>
            </a:r>
            <a:r>
              <a:rPr lang="en-US" altLang="zh-CN" sz="3033" dirty="0"/>
              <a:t>other</a:t>
            </a:r>
            <a:r>
              <a:rPr lang="zh-CN" altLang="en-US" sz="3033" dirty="0"/>
              <a:t> </a:t>
            </a:r>
            <a:r>
              <a:rPr lang="en-US" altLang="zh-CN" sz="3033" dirty="0"/>
              <a:t>datasets</a:t>
            </a:r>
            <a:r>
              <a:rPr lang="zh-CN" altLang="en-US" sz="3033" dirty="0"/>
              <a:t> </a:t>
            </a:r>
            <a:r>
              <a:rPr lang="en-US" altLang="zh-CN" sz="3033" i="1" dirty="0"/>
              <a:t>E</a:t>
            </a:r>
            <a:r>
              <a:rPr lang="zh-CN" altLang="en-US" sz="3033" i="1" dirty="0"/>
              <a:t> </a:t>
            </a:r>
            <a:r>
              <a:rPr lang="en-US" altLang="zh-CN" sz="3033" dirty="0"/>
              <a:t>that</a:t>
            </a:r>
            <a:r>
              <a:rPr lang="zh-CN" altLang="en-US" sz="3033" dirty="0"/>
              <a:t> </a:t>
            </a:r>
            <a:r>
              <a:rPr lang="en-US" altLang="zh-CN" sz="3033" dirty="0"/>
              <a:t>are</a:t>
            </a:r>
            <a:r>
              <a:rPr lang="zh-CN" altLang="en-US" sz="3033" dirty="0"/>
              <a:t> </a:t>
            </a:r>
            <a:r>
              <a:rPr lang="en-US" altLang="zh-CN" sz="3033" dirty="0"/>
              <a:t>“similar</a:t>
            </a:r>
            <a:r>
              <a:rPr lang="zh-CN" altLang="en-US" sz="3033" dirty="0"/>
              <a:t> </a:t>
            </a:r>
            <a:r>
              <a:rPr lang="en-US" altLang="zh-CN" sz="3033" dirty="0"/>
              <a:t>enough”</a:t>
            </a:r>
            <a:r>
              <a:rPr lang="zh-CN" altLang="en-US" sz="3033" dirty="0"/>
              <a:t> </a:t>
            </a:r>
            <a:r>
              <a:rPr lang="en-US" altLang="zh-CN" sz="3033" dirty="0"/>
              <a:t>to</a:t>
            </a:r>
            <a:r>
              <a:rPr lang="zh-CN" altLang="en-US" sz="3033" dirty="0"/>
              <a:t> </a:t>
            </a:r>
            <a:r>
              <a:rPr lang="en-US" altLang="zh-CN" sz="3033" i="1" dirty="0"/>
              <a:t>D</a:t>
            </a:r>
            <a:r>
              <a:rPr lang="zh-CN" altLang="en-US" sz="3033" dirty="0"/>
              <a:t> </a:t>
            </a:r>
            <a:r>
              <a:rPr lang="en-US" altLang="zh-CN" sz="3033" dirty="0"/>
              <a:t>to</a:t>
            </a:r>
            <a:r>
              <a:rPr lang="zh-CN" altLang="en-US" sz="3033" dirty="0"/>
              <a:t> </a:t>
            </a:r>
            <a:r>
              <a:rPr lang="en-US" altLang="zh-CN" sz="3033" dirty="0"/>
              <a:t>obtain</a:t>
            </a:r>
            <a:r>
              <a:rPr lang="zh-CN" altLang="en-US" sz="3033" dirty="0"/>
              <a:t> </a:t>
            </a:r>
            <a:r>
              <a:rPr lang="en-US" altLang="zh-CN" sz="3033" dirty="0"/>
              <a:t>a</a:t>
            </a:r>
            <a:r>
              <a:rPr lang="zh-CN" altLang="en-US" sz="3033" dirty="0"/>
              <a:t> </a:t>
            </a:r>
            <a:r>
              <a:rPr lang="en-US" altLang="zh-CN" sz="3033" dirty="0"/>
              <a:t>”cleaner”</a:t>
            </a:r>
            <a:r>
              <a:rPr lang="zh-CN" altLang="en-US" sz="3033" dirty="0"/>
              <a:t> </a:t>
            </a:r>
            <a:r>
              <a:rPr lang="en-US" altLang="zh-CN" sz="3033" dirty="0"/>
              <a:t>E’.</a:t>
            </a:r>
            <a:r>
              <a:rPr lang="zh-CN" altLang="en-US" sz="3033" dirty="0"/>
              <a:t> </a:t>
            </a:r>
            <a:r>
              <a:rPr lang="en-US" altLang="zh-CN" sz="3033" dirty="0"/>
              <a:t>This</a:t>
            </a:r>
            <a:r>
              <a:rPr lang="zh-CN" altLang="en-US" sz="3033" dirty="0"/>
              <a:t> </a:t>
            </a:r>
            <a:r>
              <a:rPr lang="en-US" altLang="zh-CN" sz="3033" dirty="0"/>
              <a:t>notion</a:t>
            </a:r>
            <a:r>
              <a:rPr lang="zh-CN" altLang="en-US" sz="3033" dirty="0"/>
              <a:t> </a:t>
            </a:r>
            <a:r>
              <a:rPr lang="en-US" altLang="zh-CN" sz="3033" dirty="0"/>
              <a:t>is</a:t>
            </a:r>
            <a:r>
              <a:rPr lang="zh-CN" altLang="en-US" sz="3033" dirty="0"/>
              <a:t> </a:t>
            </a:r>
            <a:r>
              <a:rPr lang="en-US" altLang="zh-CN" sz="3033" dirty="0"/>
              <a:t>necessarily</a:t>
            </a:r>
            <a:r>
              <a:rPr lang="zh-CN" altLang="en-US" sz="3033" dirty="0"/>
              <a:t> </a:t>
            </a:r>
            <a:r>
              <a:rPr lang="en-US" altLang="zh-CN" sz="3033" dirty="0"/>
              <a:t>vague,</a:t>
            </a:r>
            <a:r>
              <a:rPr lang="zh-CN" altLang="en-US" sz="3033" dirty="0"/>
              <a:t> </a:t>
            </a:r>
            <a:r>
              <a:rPr lang="en-US" altLang="zh-CN" sz="3033" dirty="0"/>
              <a:t>given</a:t>
            </a:r>
            <a:r>
              <a:rPr lang="zh-CN" altLang="en-US" sz="3033" dirty="0"/>
              <a:t> </a:t>
            </a:r>
            <a:r>
              <a:rPr lang="en-US" altLang="zh-CN" sz="3033" dirty="0"/>
              <a:t>that</a:t>
            </a:r>
            <a:r>
              <a:rPr lang="zh-CN" altLang="en-US" sz="3033" dirty="0"/>
              <a:t> </a:t>
            </a:r>
            <a:r>
              <a:rPr lang="en-US" altLang="zh-CN" sz="3033" dirty="0"/>
              <a:t>the</a:t>
            </a:r>
            <a:r>
              <a:rPr lang="zh-CN" altLang="en-US" sz="3033" dirty="0"/>
              <a:t> </a:t>
            </a:r>
            <a:r>
              <a:rPr lang="en-US" altLang="zh-CN" sz="3033" dirty="0"/>
              <a:t>underlying</a:t>
            </a:r>
            <a:r>
              <a:rPr lang="zh-CN" altLang="en-US" sz="3033" dirty="0"/>
              <a:t> </a:t>
            </a:r>
            <a:r>
              <a:rPr lang="en-US" altLang="zh-CN" sz="3033" dirty="0"/>
              <a:t>notions</a:t>
            </a:r>
            <a:r>
              <a:rPr lang="zh-CN" altLang="en-US" sz="3033" dirty="0"/>
              <a:t> </a:t>
            </a:r>
            <a:r>
              <a:rPr lang="en-US" altLang="zh-CN" sz="3033" dirty="0"/>
              <a:t>have</a:t>
            </a:r>
            <a:r>
              <a:rPr lang="zh-CN" altLang="en-US" sz="3033" dirty="0"/>
              <a:t> </a:t>
            </a:r>
            <a:r>
              <a:rPr lang="en-US" altLang="zh-CN" sz="3033" dirty="0"/>
              <a:t>to</a:t>
            </a:r>
            <a:r>
              <a:rPr lang="zh-CN" altLang="en-US" sz="3033" dirty="0"/>
              <a:t> </a:t>
            </a:r>
            <a:r>
              <a:rPr lang="en-US" altLang="zh-CN" sz="3033" dirty="0"/>
              <a:t>be</a:t>
            </a:r>
            <a:r>
              <a:rPr lang="zh-CN" altLang="en-US" sz="3033" dirty="0"/>
              <a:t> </a:t>
            </a:r>
            <a:r>
              <a:rPr lang="en-US" altLang="zh-CN" sz="3033" dirty="0"/>
              <a:t>made</a:t>
            </a:r>
            <a:r>
              <a:rPr lang="zh-CN" altLang="en-US" sz="3033" dirty="0"/>
              <a:t> </a:t>
            </a:r>
            <a:r>
              <a:rPr lang="en-US" altLang="zh-CN" sz="3033" dirty="0"/>
              <a:t>precise</a:t>
            </a:r>
            <a:r>
              <a:rPr lang="zh-CN" altLang="en-US" sz="3033" dirty="0"/>
              <a:t> </a:t>
            </a:r>
            <a:r>
              <a:rPr lang="en-US" altLang="zh-CN" sz="3033" dirty="0"/>
              <a:t>first.</a:t>
            </a:r>
            <a:r>
              <a:rPr lang="zh-CN" altLang="en-US" sz="3033" dirty="0"/>
              <a:t> </a:t>
            </a:r>
            <a:endParaRPr lang="en-US" altLang="zh-CN" sz="3033" dirty="0"/>
          </a:p>
        </p:txBody>
      </p:sp>
      <p:sp>
        <p:nvSpPr>
          <p:cNvPr id="60"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5" y="20405305"/>
            <a:ext cx="14781577" cy="4199031"/>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90000" tIns="390000" rIns="390000" bIns="390000"/>
          <a:lstStyle/>
          <a:p>
            <a:pPr>
              <a:spcBef>
                <a:spcPct val="50000"/>
              </a:spcBef>
            </a:pPr>
            <a:r>
              <a:rPr lang="en-GB" sz="4333" b="1" dirty="0">
                <a:solidFill>
                  <a:srgbClr val="CC3300"/>
                </a:solidFill>
              </a:rPr>
              <a:t>Acknowledgments</a:t>
            </a:r>
            <a:r>
              <a:rPr lang="zh-CN" altLang="en-US" sz="4333" b="1" dirty="0">
                <a:solidFill>
                  <a:srgbClr val="CC3300"/>
                </a:solidFill>
              </a:rPr>
              <a:t> </a:t>
            </a:r>
            <a:endParaRPr lang="en-US" altLang="zh-CN" sz="4333" b="1" dirty="0">
              <a:solidFill>
                <a:srgbClr val="CC3300"/>
              </a:solidFill>
            </a:endParaRPr>
          </a:p>
          <a:p>
            <a:pPr>
              <a:spcBef>
                <a:spcPct val="50000"/>
              </a:spcBef>
            </a:pPr>
            <a:r>
              <a:rPr lang="en-US" altLang="zh-CN" sz="3033" dirty="0"/>
              <a:t>Research reported in this poster was supported in The Whole Tale program and NSF (National Science Foundation). And the author wishes to thank for Prof. Bertram Ludäscher and Qian Zhang guidance and support during Summer 2018, to Yi-Yun Cheng and Santiago Núñez-Corrales , for their collaborate with user story construction.</a:t>
            </a:r>
            <a:endParaRPr lang="en-US" altLang="zh-CN" sz="4333" b="1" dirty="0">
              <a:solidFill>
                <a:srgbClr val="CC3300"/>
              </a:solidFill>
            </a:endParaRPr>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5802" y="32528605"/>
            <a:ext cx="2279339" cy="22907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WyexfoKyKWWHUei4wCYlNe_U7YLwY44GT-nasavyV1epU_oRcCTYpe31E7r-3N8c55N9intcVG3LfGl2P61pSVlwiAuGcVM_knt4N0W116lD6aS92oSO5Bd1vo0IwJpoLu3vO-hKajw">
            <a:extLst>
              <a:ext uri="{FF2B5EF4-FFF2-40B4-BE49-F238E27FC236}">
                <a16:creationId xmlns:a16="http://schemas.microsoft.com/office/drawing/2014/main" id="{41631202-BB2F-B445-A923-E66525BA25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39076" y="32423904"/>
            <a:ext cx="2127452" cy="224123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5" y="24731973"/>
            <a:ext cx="14781576" cy="3676553"/>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References</a:t>
            </a:r>
          </a:p>
          <a:p>
            <a:r>
              <a:rPr lang="en-US" altLang="zh-CN" sz="3033" dirty="0"/>
              <a:t>[1]</a:t>
            </a:r>
            <a:r>
              <a:rPr lang="zh-CN" altLang="en-US" sz="3033" dirty="0"/>
              <a:t> </a:t>
            </a:r>
            <a:r>
              <a:rPr lang="en-US" altLang="zh-CN" sz="3033" dirty="0"/>
              <a:t>OpenRefine:</a:t>
            </a:r>
            <a:r>
              <a:rPr lang="zh-CN" altLang="en-US" sz="3033" dirty="0"/>
              <a:t> </a:t>
            </a:r>
            <a:r>
              <a:rPr lang="en-US" altLang="zh-CN" sz="3033" dirty="0"/>
              <a:t>A</a:t>
            </a:r>
            <a:r>
              <a:rPr lang="zh-CN" altLang="en-US" sz="3033" dirty="0"/>
              <a:t> </a:t>
            </a:r>
            <a:r>
              <a:rPr lang="en-US" altLang="zh-CN" sz="3033" dirty="0"/>
              <a:t>free,</a:t>
            </a:r>
            <a:r>
              <a:rPr lang="zh-CN" altLang="en-US" sz="3033" dirty="0"/>
              <a:t> </a:t>
            </a:r>
            <a:r>
              <a:rPr lang="en-US" altLang="zh-CN" sz="3033" dirty="0"/>
              <a:t>open</a:t>
            </a:r>
            <a:r>
              <a:rPr lang="zh-CN" altLang="en-US" sz="3033" dirty="0"/>
              <a:t> </a:t>
            </a:r>
            <a:r>
              <a:rPr lang="en-US" altLang="zh-CN" sz="3033" dirty="0"/>
              <a:t>source,</a:t>
            </a:r>
            <a:r>
              <a:rPr lang="zh-CN" altLang="en-US" sz="3033" dirty="0"/>
              <a:t> </a:t>
            </a:r>
            <a:r>
              <a:rPr lang="en-US" altLang="zh-CN" sz="3033" dirty="0"/>
              <a:t>powerful</a:t>
            </a:r>
            <a:r>
              <a:rPr lang="zh-CN" altLang="en-US" sz="3033" dirty="0"/>
              <a:t> </a:t>
            </a:r>
            <a:r>
              <a:rPr lang="en-US" altLang="zh-CN" sz="3033" dirty="0"/>
              <a:t>tool</a:t>
            </a:r>
            <a:r>
              <a:rPr lang="zh-CN" altLang="en-US" sz="3033" dirty="0"/>
              <a:t> </a:t>
            </a:r>
            <a:r>
              <a:rPr lang="en-US" altLang="zh-CN" sz="3033" dirty="0"/>
              <a:t>for</a:t>
            </a:r>
            <a:r>
              <a:rPr lang="zh-CN" altLang="en-US" sz="3033" dirty="0"/>
              <a:t> </a:t>
            </a:r>
            <a:r>
              <a:rPr lang="en-US" altLang="zh-CN" sz="3033" dirty="0"/>
              <a:t>working</a:t>
            </a:r>
            <a:r>
              <a:rPr lang="zh-CN" altLang="en-US" sz="3033" dirty="0"/>
              <a:t> </a:t>
            </a:r>
            <a:r>
              <a:rPr lang="en-US" altLang="zh-CN" sz="3033" dirty="0"/>
              <a:t>with</a:t>
            </a:r>
            <a:r>
              <a:rPr lang="zh-CN" altLang="en-US" sz="3033" dirty="0"/>
              <a:t> </a:t>
            </a:r>
            <a:r>
              <a:rPr lang="en-US" altLang="zh-CN" sz="3033" dirty="0"/>
              <a:t>messy</a:t>
            </a:r>
            <a:r>
              <a:rPr lang="zh-CN" altLang="en-US" sz="3033" dirty="0"/>
              <a:t> </a:t>
            </a:r>
            <a:r>
              <a:rPr lang="en-US" altLang="zh-CN" sz="3033" dirty="0"/>
              <a:t>data.</a:t>
            </a:r>
            <a:r>
              <a:rPr lang="zh-CN" altLang="en-US" sz="3033" dirty="0"/>
              <a:t> </a:t>
            </a:r>
            <a:r>
              <a:rPr lang="en-US" altLang="zh-CN" sz="3033" dirty="0">
                <a:hlinkClick r:id="rId8"/>
              </a:rPr>
              <a:t>http://openrefine.org/</a:t>
            </a:r>
            <a:r>
              <a:rPr lang="zh-CN" altLang="en-US" sz="3033" dirty="0"/>
              <a:t> </a:t>
            </a:r>
            <a:r>
              <a:rPr lang="en-US" altLang="zh-CN" sz="3033" dirty="0"/>
              <a:t>(2018)</a:t>
            </a:r>
          </a:p>
          <a:p>
            <a:r>
              <a:rPr lang="en-US" altLang="zh-CN" sz="3033" dirty="0"/>
              <a:t>[2] 2. Makepeace, P., Lohmeier, F.: OpenRefine Python client library.</a:t>
            </a:r>
            <a:r>
              <a:rPr lang="zh-CN" altLang="en-US" sz="3033" dirty="0"/>
              <a:t> </a:t>
            </a:r>
            <a:r>
              <a:rPr lang="en-US" altLang="zh-CN" sz="3033" dirty="0">
                <a:hlinkClick r:id="rId9"/>
              </a:rPr>
              <a:t>https://github.com/opencultureconsulting/openrefine-client/</a:t>
            </a:r>
            <a:r>
              <a:rPr lang="zh-CN" altLang="en-US" sz="3033" dirty="0"/>
              <a:t> </a:t>
            </a:r>
            <a:r>
              <a:rPr lang="en-US" altLang="zh-CN" sz="3033" dirty="0"/>
              <a:t>(2018)</a:t>
            </a:r>
          </a:p>
          <a:p>
            <a:r>
              <a:rPr lang="en-US" altLang="zh-CN" sz="3033" dirty="0"/>
              <a:t>[3] What’s</a:t>
            </a:r>
            <a:r>
              <a:rPr lang="zh-CN" altLang="en-US" sz="3033" dirty="0"/>
              <a:t> </a:t>
            </a:r>
            <a:r>
              <a:rPr lang="en-US" altLang="zh-CN" sz="3033" dirty="0"/>
              <a:t>on</a:t>
            </a:r>
            <a:r>
              <a:rPr lang="zh-CN" altLang="en-US" sz="3033" dirty="0"/>
              <a:t> </a:t>
            </a:r>
            <a:r>
              <a:rPr lang="en-US" altLang="zh-CN" sz="3033" dirty="0"/>
              <a:t>the</a:t>
            </a:r>
            <a:r>
              <a:rPr lang="zh-CN" altLang="en-US" sz="3033" dirty="0"/>
              <a:t> </a:t>
            </a:r>
            <a:r>
              <a:rPr lang="en-US" altLang="zh-CN" sz="3033" dirty="0"/>
              <a:t>Menu?</a:t>
            </a:r>
            <a:r>
              <a:rPr lang="zh-CN" altLang="en-US" sz="3033" dirty="0"/>
              <a:t> </a:t>
            </a:r>
            <a:r>
              <a:rPr lang="en-US" altLang="zh-CN" sz="3033" dirty="0">
                <a:hlinkClick r:id="rId10"/>
              </a:rPr>
              <a:t>http://menus.nypl.org/data</a:t>
            </a:r>
            <a:r>
              <a:rPr lang="zh-CN" altLang="en-US" sz="3033" dirty="0"/>
              <a:t> </a:t>
            </a:r>
            <a:r>
              <a:rPr lang="en-US" altLang="zh-CN" sz="3033" dirty="0"/>
              <a:t>(03/16/2019)</a:t>
            </a:r>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sp>
        <p:nvSpPr>
          <p:cNvPr id="19" name="Rectangle 33">
            <a:extLst>
              <a:ext uri="{FF2B5EF4-FFF2-40B4-BE49-F238E27FC236}">
                <a16:creationId xmlns:a16="http://schemas.microsoft.com/office/drawing/2014/main" id="{57C80CEA-5FF6-A64A-BB4A-8F450EE02835}"/>
              </a:ext>
            </a:extLst>
          </p:cNvPr>
          <p:cNvSpPr>
            <a:spLocks noChangeArrowheads="1"/>
          </p:cNvSpPr>
          <p:nvPr/>
        </p:nvSpPr>
        <p:spPr bwMode="auto">
          <a:xfrm>
            <a:off x="194492" y="32212716"/>
            <a:ext cx="9639416" cy="3332020"/>
          </a:xfrm>
          <a:prstGeom prst="rect">
            <a:avLst/>
          </a:prstGeom>
          <a:solidFill>
            <a:schemeClr val="bg1"/>
          </a:solidFill>
          <a:ln>
            <a:solidFill>
              <a:schemeClr val="accent1"/>
            </a:solid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Approach</a:t>
            </a:r>
          </a:p>
          <a:p>
            <a:pPr>
              <a:spcBef>
                <a:spcPct val="50000"/>
              </a:spcBef>
            </a:pPr>
            <a:r>
              <a:rPr lang="en-US" altLang="zh-CN" sz="3033" dirty="0">
                <a:latin typeface="+mj-lt"/>
              </a:rPr>
              <a:t>We</a:t>
            </a:r>
            <a:r>
              <a:rPr lang="zh-CN" altLang="en-US" sz="3033" dirty="0">
                <a:latin typeface="+mj-lt"/>
              </a:rPr>
              <a:t> </a:t>
            </a:r>
            <a:r>
              <a:rPr lang="en-US" altLang="zh-CN" sz="3033" dirty="0">
                <a:latin typeface="+mj-lt"/>
              </a:rPr>
              <a:t>propose</a:t>
            </a:r>
            <a:r>
              <a:rPr lang="zh-CN" altLang="en-US" sz="3033" dirty="0">
                <a:latin typeface="+mj-lt"/>
              </a:rPr>
              <a:t> </a:t>
            </a:r>
            <a:r>
              <a:rPr lang="en-US" altLang="zh-CN" sz="3033" dirty="0">
                <a:latin typeface="+mj-lt"/>
              </a:rPr>
              <a:t>to</a:t>
            </a:r>
            <a:r>
              <a:rPr lang="zh-CN" altLang="en-US" sz="3033" dirty="0">
                <a:latin typeface="+mj-lt"/>
              </a:rPr>
              <a:t> </a:t>
            </a:r>
            <a:r>
              <a:rPr lang="en-US" altLang="zh-CN" sz="3033" b="1" i="1" dirty="0">
                <a:latin typeface="+mj-lt"/>
              </a:rPr>
              <a:t>complete</a:t>
            </a:r>
            <a:r>
              <a:rPr lang="zh-CN" altLang="en-US" sz="3033" b="1" i="1" dirty="0">
                <a:latin typeface="+mj-lt"/>
              </a:rPr>
              <a:t> </a:t>
            </a:r>
            <a:r>
              <a:rPr lang="en-US" altLang="zh-CN" sz="3033" b="1" i="1" dirty="0">
                <a:latin typeface="+mj-lt"/>
              </a:rPr>
              <a:t>the</a:t>
            </a:r>
            <a:r>
              <a:rPr lang="zh-CN" altLang="en-US" sz="3033" b="1" i="1" dirty="0">
                <a:latin typeface="+mj-lt"/>
              </a:rPr>
              <a:t> </a:t>
            </a:r>
            <a:r>
              <a:rPr lang="en-US" altLang="zh-CN" sz="3033" b="1" i="1" dirty="0">
                <a:latin typeface="+mj-lt"/>
              </a:rPr>
              <a:t>missing</a:t>
            </a:r>
            <a:r>
              <a:rPr lang="zh-CN" altLang="en-US" sz="3033" b="1" i="1" dirty="0">
                <a:latin typeface="+mj-lt"/>
              </a:rPr>
              <a:t> </a:t>
            </a:r>
            <a:r>
              <a:rPr lang="en-US" altLang="zh-CN" sz="3033" b="1" i="1" dirty="0">
                <a:latin typeface="+mj-lt"/>
              </a:rPr>
              <a:t>information</a:t>
            </a:r>
            <a:r>
              <a:rPr lang="zh-CN" altLang="en-US" sz="3033" b="1" i="1" dirty="0">
                <a:latin typeface="+mj-lt"/>
              </a:rPr>
              <a:t> </a:t>
            </a:r>
            <a:r>
              <a:rPr lang="en-US" altLang="zh-CN" sz="3033" dirty="0">
                <a:latin typeface="+mj-lt"/>
              </a:rPr>
              <a:t>by</a:t>
            </a:r>
            <a:r>
              <a:rPr lang="zh-CN" altLang="en-US" sz="3033" dirty="0">
                <a:latin typeface="+mj-lt"/>
              </a:rPr>
              <a:t> </a:t>
            </a:r>
            <a:r>
              <a:rPr lang="en-US" altLang="zh-CN" sz="3033" dirty="0">
                <a:latin typeface="+mj-lt"/>
              </a:rPr>
              <a:t>capturing</a:t>
            </a:r>
            <a:r>
              <a:rPr lang="zh-CN" altLang="en-US" sz="3033" dirty="0">
                <a:latin typeface="+mj-lt"/>
              </a:rPr>
              <a:t> </a:t>
            </a:r>
            <a:r>
              <a:rPr lang="en-US" altLang="zh-CN" sz="3033" dirty="0">
                <a:latin typeface="+mj-lt"/>
              </a:rPr>
              <a:t>names</a:t>
            </a:r>
            <a:r>
              <a:rPr lang="zh-CN" altLang="en-US" sz="3033" dirty="0">
                <a:latin typeface="+mj-lt"/>
              </a:rPr>
              <a:t> </a:t>
            </a:r>
            <a:r>
              <a:rPr lang="en-US" altLang="zh-CN" sz="3033" dirty="0">
                <a:latin typeface="+mj-lt"/>
              </a:rPr>
              <a:t>and</a:t>
            </a:r>
            <a:r>
              <a:rPr lang="zh-CN" altLang="en-US" sz="3033" dirty="0">
                <a:latin typeface="+mj-lt"/>
              </a:rPr>
              <a:t> </a:t>
            </a:r>
            <a:r>
              <a:rPr lang="en-US" altLang="zh-CN" sz="3033" dirty="0">
                <a:latin typeface="+mj-lt"/>
              </a:rPr>
              <a:t>parameters</a:t>
            </a:r>
            <a:r>
              <a:rPr lang="zh-CN" altLang="en-US" sz="3033" dirty="0">
                <a:latin typeface="+mj-lt"/>
              </a:rPr>
              <a:t> </a:t>
            </a:r>
            <a:r>
              <a:rPr lang="en-US" altLang="zh-CN" sz="3033" dirty="0">
                <a:latin typeface="+mj-lt"/>
              </a:rPr>
              <a:t>of</a:t>
            </a:r>
            <a:r>
              <a:rPr lang="zh-CN" altLang="en-US" sz="3033" dirty="0">
                <a:latin typeface="+mj-lt"/>
              </a:rPr>
              <a:t> </a:t>
            </a:r>
            <a:r>
              <a:rPr lang="en-US" altLang="zh-CN" sz="3033" dirty="0">
                <a:latin typeface="+mj-lt"/>
              </a:rPr>
              <a:t>user-invoked</a:t>
            </a:r>
            <a:r>
              <a:rPr lang="zh-CN" altLang="en-US" sz="3033" dirty="0">
                <a:latin typeface="+mj-lt"/>
              </a:rPr>
              <a:t> </a:t>
            </a:r>
            <a:r>
              <a:rPr lang="en-US" altLang="zh-CN" sz="3033" dirty="0">
                <a:latin typeface="+mj-lt"/>
              </a:rPr>
              <a:t>functions,</a:t>
            </a:r>
            <a:r>
              <a:rPr lang="zh-CN" altLang="en-US" sz="3033" dirty="0">
                <a:latin typeface="+mj-lt"/>
              </a:rPr>
              <a:t> </a:t>
            </a:r>
            <a:r>
              <a:rPr lang="en-US" altLang="zh-CN" sz="3033" dirty="0">
                <a:latin typeface="+mj-lt"/>
              </a:rPr>
              <a:t>and</a:t>
            </a:r>
            <a:r>
              <a:rPr lang="zh-CN" altLang="en-US" sz="3033" dirty="0">
                <a:latin typeface="+mj-lt"/>
              </a:rPr>
              <a:t> </a:t>
            </a:r>
            <a:r>
              <a:rPr lang="en-US" altLang="zh-CN" sz="3033" dirty="0">
                <a:latin typeface="+mj-lt"/>
              </a:rPr>
              <a:t>by</a:t>
            </a:r>
            <a:r>
              <a:rPr lang="zh-CN" altLang="en-US" sz="3033" dirty="0">
                <a:latin typeface="+mj-lt"/>
              </a:rPr>
              <a:t> </a:t>
            </a:r>
            <a:r>
              <a:rPr lang="en-US" altLang="zh-CN" sz="3033" dirty="0">
                <a:latin typeface="+mj-lt"/>
              </a:rPr>
              <a:t>exposing</a:t>
            </a:r>
            <a:r>
              <a:rPr lang="zh-CN" altLang="en-US" sz="3033" dirty="0">
                <a:latin typeface="+mj-lt"/>
              </a:rPr>
              <a:t> </a:t>
            </a:r>
            <a:r>
              <a:rPr lang="en-US" altLang="zh-CN" sz="3033" dirty="0">
                <a:latin typeface="+mj-lt"/>
              </a:rPr>
              <a:t>retrospective</a:t>
            </a:r>
            <a:r>
              <a:rPr lang="zh-CN" altLang="en-US" sz="3033" dirty="0">
                <a:latin typeface="+mj-lt"/>
              </a:rPr>
              <a:t> </a:t>
            </a:r>
            <a:r>
              <a:rPr lang="en-US" altLang="zh-CN" sz="3033" dirty="0">
                <a:latin typeface="+mj-lt"/>
              </a:rPr>
              <a:t>provenance</a:t>
            </a:r>
            <a:r>
              <a:rPr lang="zh-CN" altLang="en-US" sz="3033" dirty="0">
                <a:latin typeface="+mj-lt"/>
              </a:rPr>
              <a:t> </a:t>
            </a:r>
            <a:r>
              <a:rPr lang="en-US" altLang="zh-CN" sz="3033" dirty="0">
                <a:latin typeface="+mj-lt"/>
              </a:rPr>
              <a:t>hidden</a:t>
            </a:r>
            <a:r>
              <a:rPr lang="zh-CN" altLang="en-US" sz="3033" dirty="0">
                <a:latin typeface="+mj-lt"/>
              </a:rPr>
              <a:t> </a:t>
            </a:r>
            <a:r>
              <a:rPr lang="en-US" altLang="zh-CN" sz="3033" dirty="0">
                <a:latin typeface="+mj-lt"/>
              </a:rPr>
              <a:t>in</a:t>
            </a:r>
            <a:r>
              <a:rPr lang="zh-CN" altLang="en-US" sz="3033" dirty="0">
                <a:latin typeface="+mj-lt"/>
              </a:rPr>
              <a:t> </a:t>
            </a:r>
            <a:r>
              <a:rPr lang="en-US" altLang="zh-CN" sz="3033" dirty="0">
                <a:latin typeface="+mj-lt"/>
              </a:rPr>
              <a:t>internal</a:t>
            </a:r>
            <a:r>
              <a:rPr lang="zh-CN" altLang="en-US" sz="3033" dirty="0">
                <a:latin typeface="+mj-lt"/>
              </a:rPr>
              <a:t> </a:t>
            </a:r>
            <a:r>
              <a:rPr lang="en-US" altLang="zh-CN" sz="3033" dirty="0">
                <a:latin typeface="+mj-lt"/>
              </a:rPr>
              <a:t>project</a:t>
            </a:r>
            <a:r>
              <a:rPr lang="zh-CN" altLang="en-US" sz="3033" dirty="0">
                <a:latin typeface="+mj-lt"/>
              </a:rPr>
              <a:t> </a:t>
            </a:r>
            <a:r>
              <a:rPr lang="en-US" altLang="zh-CN" sz="3033" dirty="0">
                <a:latin typeface="+mj-lt"/>
              </a:rPr>
              <a:t>files</a:t>
            </a:r>
            <a:r>
              <a:rPr lang="en-US" altLang="zh-CN" sz="3033" b="1" i="1" dirty="0">
                <a:latin typeface="+mj-lt"/>
              </a:rPr>
              <a:t>.</a:t>
            </a:r>
            <a:endParaRPr lang="en-GB" sz="3033" b="1" i="1" dirty="0">
              <a:latin typeface="+mj-lt"/>
            </a:endParaRPr>
          </a:p>
          <a:p>
            <a:pPr>
              <a:spcBef>
                <a:spcPct val="50000"/>
              </a:spcBef>
            </a:pPr>
            <a:endParaRPr lang="en-US" altLang="zh-CN" sz="3033" dirty="0"/>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019183" y="6479851"/>
            <a:ext cx="8835663" cy="4461936"/>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994515" y="5436351"/>
            <a:ext cx="4106218" cy="6548936"/>
          </a:xfrm>
          <a:prstGeom prst="rect">
            <a:avLst/>
          </a:prstGeom>
          <a:solidFill>
            <a:schemeClr val="tx1">
              <a:alpha val="34000"/>
            </a:schemeClr>
          </a:solidFill>
          <a:ln>
            <a:solidFill>
              <a:schemeClr val="accent1">
                <a:alpha val="73000"/>
              </a:schemeClr>
            </a:solidFill>
          </a:ln>
        </p:spPr>
      </p:pic>
      <p:sp>
        <p:nvSpPr>
          <p:cNvPr id="2" name="TextBox 1"/>
          <p:cNvSpPr txBox="1"/>
          <p:nvPr/>
        </p:nvSpPr>
        <p:spPr>
          <a:xfrm>
            <a:off x="17612139" y="32759374"/>
            <a:ext cx="184731" cy="1415772"/>
          </a:xfrm>
          <a:prstGeom prst="rect">
            <a:avLst/>
          </a:prstGeom>
          <a:noFill/>
        </p:spPr>
        <p:txBody>
          <a:bodyPr wrap="none" rtlCol="0">
            <a:spAutoFit/>
          </a:bodyPr>
          <a:lstStyle/>
          <a:p>
            <a:endParaRPr lang="en-US" dirty="0"/>
          </a:p>
        </p:txBody>
      </p:sp>
      <p:sp>
        <p:nvSpPr>
          <p:cNvPr id="22" name="Rectangle 34">
            <a:extLst>
              <a:ext uri="{FF2B5EF4-FFF2-40B4-BE49-F238E27FC236}">
                <a16:creationId xmlns:a16="http://schemas.microsoft.com/office/drawing/2014/main" id="{66B3782D-FBEF-9F48-A045-31621320540A}"/>
              </a:ext>
            </a:extLst>
          </p:cNvPr>
          <p:cNvSpPr>
            <a:spLocks noChangeArrowheads="1"/>
          </p:cNvSpPr>
          <p:nvPr/>
        </p:nvSpPr>
        <p:spPr bwMode="auto">
          <a:xfrm>
            <a:off x="9914351" y="29844803"/>
            <a:ext cx="10790462" cy="5699933"/>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90000" tIns="390000" rIns="390000" bIns="390000"/>
          <a:lstStyle/>
          <a:p>
            <a:pPr>
              <a:spcBef>
                <a:spcPct val="50000"/>
              </a:spcBef>
            </a:pPr>
            <a:r>
              <a:rPr lang="en-US" altLang="zh-CN" sz="4400" b="1" dirty="0">
                <a:solidFill>
                  <a:srgbClr val="CC3300"/>
                </a:solidFill>
              </a:rPr>
              <a:t>Use Case</a:t>
            </a:r>
            <a:r>
              <a:rPr lang="zh-CN" altLang="en-US" sz="4400" b="1" dirty="0">
                <a:solidFill>
                  <a:srgbClr val="CC3300"/>
                </a:solidFill>
              </a:rPr>
              <a:t> </a:t>
            </a:r>
            <a:endParaRPr lang="en-US" altLang="zh-CN" sz="4400" b="1" dirty="0">
              <a:solidFill>
                <a:srgbClr val="CC3300"/>
              </a:solidFill>
            </a:endParaRPr>
          </a:p>
          <a:p>
            <a:pPr>
              <a:spcBef>
                <a:spcPct val="50000"/>
              </a:spcBef>
            </a:pPr>
            <a:r>
              <a:rPr lang="en-US" altLang="zh-CN" sz="4000" dirty="0">
                <a:cs typeface="Apple Chancery" panose="03020702040506060504" pitchFamily="66" charset="-79"/>
              </a:rPr>
              <a:t>1. </a:t>
            </a:r>
            <a:r>
              <a:rPr lang="en-US" altLang="zh-CN" sz="4000" b="1" dirty="0">
                <a:cs typeface="Apple Chancery" panose="03020702040506060504" pitchFamily="66" charset="-79"/>
              </a:rPr>
              <a:t>CLOPER</a:t>
            </a:r>
          </a:p>
          <a:p>
            <a:pPr>
              <a:spcBef>
                <a:spcPct val="50000"/>
              </a:spcBef>
            </a:pPr>
            <a:r>
              <a:rPr lang="en-US" altLang="zh-CN" sz="3030" dirty="0">
                <a:cs typeface="Apple Chancery" panose="03020702040506060504" pitchFamily="66" charset="-79"/>
              </a:rPr>
              <a:t>Input :  Menu.csv [3] (“messy” input dataset)</a:t>
            </a:r>
          </a:p>
          <a:p>
            <a:pPr>
              <a:spcBef>
                <a:spcPct val="50000"/>
              </a:spcBef>
            </a:pPr>
            <a:r>
              <a:rPr lang="en-US" altLang="zh-CN" sz="3030" dirty="0">
                <a:cs typeface="Apple Chancery" panose="03020702040506060504" pitchFamily="66" charset="-79"/>
              </a:rPr>
              <a:t>Software : </a:t>
            </a:r>
            <a:r>
              <a:rPr lang="en-US" altLang="zh-CN" sz="3030" b="1" dirty="0">
                <a:cs typeface="Apple Chancery" panose="03020702040506060504" pitchFamily="66" charset="-79"/>
              </a:rPr>
              <a:t>CLOPER</a:t>
            </a:r>
          </a:p>
          <a:p>
            <a:pPr>
              <a:spcBef>
                <a:spcPct val="50000"/>
              </a:spcBef>
            </a:pPr>
            <a:r>
              <a:rPr lang="en-US" altLang="zh-CN" sz="3030" dirty="0">
                <a:cs typeface="Apple Chancery" panose="03020702040506060504" pitchFamily="66" charset="-79"/>
              </a:rPr>
              <a:t>Output: CleanedMenu.csv (“clean” output dataset), Enhanced Recipe (Enhanced.json), OpenRefine By-products (Operation history, OpenRefine Recipe, OpenRefine Internal project files)</a:t>
            </a:r>
          </a:p>
          <a:p>
            <a:pPr>
              <a:spcBef>
                <a:spcPct val="50000"/>
              </a:spcBef>
            </a:pPr>
            <a:endParaRPr lang="en-US" altLang="zh-CN" sz="3030"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sp>
        <p:nvSpPr>
          <p:cNvPr id="23"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0785254" y="28536163"/>
            <a:ext cx="14781576" cy="3676553"/>
          </a:xfrm>
          <a:prstGeom prst="rect">
            <a:avLst/>
          </a:prstGeom>
          <a:solidFill>
            <a:schemeClr val="bg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390000" tIns="390000" rIns="390000" bIns="390000"/>
          <a:lstStyle/>
          <a:p>
            <a:pPr>
              <a:spcBef>
                <a:spcPct val="50000"/>
              </a:spcBef>
            </a:pPr>
            <a:r>
              <a:rPr lang="en-US" altLang="zh-CN" sz="4333" b="1" dirty="0">
                <a:solidFill>
                  <a:srgbClr val="CC3300"/>
                </a:solidFill>
              </a:rPr>
              <a:t>Contact Information</a:t>
            </a:r>
          </a:p>
          <a:p>
            <a:r>
              <a:rPr lang="en-US" altLang="zh-CN" sz="3033" b="1" dirty="0"/>
              <a:t>Email:</a:t>
            </a:r>
          </a:p>
          <a:p>
            <a:r>
              <a:rPr lang="en-US" altLang="zh-CN" sz="3033" dirty="0">
                <a:hlinkClick r:id="rId13"/>
              </a:rPr>
              <a:t>lanl2@illinois.edu</a:t>
            </a:r>
            <a:endParaRPr lang="en-US" altLang="zh-CN" sz="3033" dirty="0"/>
          </a:p>
          <a:p>
            <a:endParaRPr lang="en-US" altLang="zh-CN" sz="3033" b="1" dirty="0"/>
          </a:p>
          <a:p>
            <a:r>
              <a:rPr lang="en-US" altLang="zh-CN" sz="3033" b="1" dirty="0"/>
              <a:t>GitHub Project Repository:</a:t>
            </a:r>
          </a:p>
          <a:p>
            <a:r>
              <a:rPr lang="en-US" sz="3200" dirty="0">
                <a:hlinkClick r:id="rId14"/>
              </a:rPr>
              <a:t>https://github.com/idaks/OpenRefine-Provenance-Tools</a:t>
            </a:r>
            <a:endParaRPr lang="en-US" altLang="zh-CN" sz="3033" b="1"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a:p>
            <a:pPr algn="ctr">
              <a:spcBef>
                <a:spcPct val="50000"/>
              </a:spcBef>
            </a:pPr>
            <a:endParaRPr lang="en-US" altLang="zh-CN" sz="3033" dirty="0"/>
          </a:p>
        </p:txBody>
      </p:sp>
      <p:pic>
        <p:nvPicPr>
          <p:cNvPr id="6" name="Picture 5"/>
          <p:cNvPicPr>
            <a:picLocks noChangeAspect="1"/>
          </p:cNvPicPr>
          <p:nvPr/>
        </p:nvPicPr>
        <p:blipFill rotWithShape="1">
          <a:blip r:embed="rId15"/>
          <a:srcRect l="20477" t="26092" r="16652" b="20045"/>
          <a:stretch/>
        </p:blipFill>
        <p:spPr>
          <a:xfrm>
            <a:off x="31465916" y="28588911"/>
            <a:ext cx="3163415" cy="3510241"/>
          </a:xfrm>
          <a:prstGeom prst="rect">
            <a:avLst/>
          </a:prstGeom>
        </p:spPr>
      </p:pic>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14020</TotalTime>
  <Words>1279</Words>
  <Application>Microsoft Office PowerPoint</Application>
  <PresentationFormat>Custom</PresentationFormat>
  <Paragraphs>183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 Chancery</vt:lpstr>
      <vt:lpstr>Arial</vt:lpstr>
      <vt:lpstr>Arial Black</vt:lpstr>
      <vt:lpstr>Calibri</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69</cp:revision>
  <cp:lastPrinted>2019-03-27T17:21:40Z</cp:lastPrinted>
  <dcterms:created xsi:type="dcterms:W3CDTF">2017-11-01T21:32:42Z</dcterms:created>
  <dcterms:modified xsi:type="dcterms:W3CDTF">2019-05-28T21:27:42Z</dcterms:modified>
  <cp:category/>
</cp:coreProperties>
</file>