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43891200"/>
  <p:notesSz cx="7315200" cy="96012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8" autoAdjust="0"/>
    <p:restoredTop sz="97377" autoAdjust="0"/>
  </p:normalViewPr>
  <p:slideViewPr>
    <p:cSldViewPr snapToObjects="1">
      <p:cViewPr>
        <p:scale>
          <a:sx n="73" d="100"/>
          <a:sy n="73" d="100"/>
        </p:scale>
        <p:origin x="-4710" y="-2448"/>
      </p:cViewPr>
      <p:guideLst>
        <p:guide orient="horz" pos="13824"/>
        <p:guide pos="10368"/>
      </p:guideLst>
    </p:cSldViewPr>
  </p:slideViewPr>
  <p:outlineViewPr>
    <p:cViewPr>
      <p:scale>
        <a:sx n="33" d="100"/>
        <a:sy n="33" d="100"/>
      </p:scale>
      <p:origin x="0" y="0"/>
    </p:cViewPr>
  </p:outlineViewPr>
  <p:notesTextViewPr>
    <p:cViewPr>
      <p:scale>
        <a:sx n="3" d="2"/>
        <a:sy n="3" d="2"/>
      </p:scale>
      <p:origin x="0" y="0"/>
    </p:cViewPr>
  </p:notesTextViewPr>
  <p:notesViewPr>
    <p:cSldViewPr snapToObjects="1">
      <p:cViewPr varScale="1">
        <p:scale>
          <a:sx n="120" d="100"/>
          <a:sy n="120" d="100"/>
        </p:scale>
        <p:origin x="504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wrap="square" lIns="96639" tIns="48320" rIns="96639" bIns="483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wrap="square" lIns="96639" tIns="48320" rIns="96639" bIns="483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6/3/2019</a:t>
            </a:fld>
            <a:endParaRPr lang="en-US"/>
          </a:p>
        </p:txBody>
      </p:sp>
      <p:sp>
        <p:nvSpPr>
          <p:cNvPr id="4" name="Slide Image Placeholder 3"/>
          <p:cNvSpPr>
            <a:spLocks noGrp="1" noRot="1" noChangeAspect="1"/>
          </p:cNvSpPr>
          <p:nvPr>
            <p:ph type="sldImg" idx="2"/>
          </p:nvPr>
        </p:nvSpPr>
        <p:spPr>
          <a:xfrm>
            <a:off x="2306638" y="719138"/>
            <a:ext cx="2701925" cy="3600450"/>
          </a:xfrm>
          <a:prstGeom prst="rect">
            <a:avLst/>
          </a:prstGeom>
          <a:noFill/>
          <a:ln w="12700">
            <a:solidFill>
              <a:prstClr val="black"/>
            </a:solidFill>
          </a:ln>
        </p:spPr>
        <p:txBody>
          <a:bodyPr vert="horz" wrap="square" lIns="96639" tIns="48320" rIns="96639" bIns="483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wrap="square" lIns="96639" tIns="48320" rIns="96639" bIns="483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wrap="square" lIns="96639" tIns="48320" rIns="96639" bIns="483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wrap="square" lIns="96639" tIns="48320" rIns="96639" bIns="483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2306638" y="719138"/>
            <a:ext cx="2701925" cy="360045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a:bodyPr>
          <a:lstStyle/>
          <a:p>
            <a:pPr eaLnBrk="1" hangingPunct="1">
              <a:spcBef>
                <a:spcPct val="0"/>
              </a:spcBef>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9100">
                <a:solidFill>
                  <a:schemeClr val="tx1"/>
                </a:solidFill>
                <a:latin typeface="Arial" charset="0"/>
                <a:ea typeface="ＭＳ Ｐゴシック" pitchFamily="-65" charset="-128"/>
              </a:defRPr>
            </a:lvl1pPr>
            <a:lvl2pPr marL="40088289" indent="-39605095" eaLnBrk="0" hangingPunct="0">
              <a:defRPr sz="9100">
                <a:solidFill>
                  <a:schemeClr val="tx1"/>
                </a:solidFill>
                <a:latin typeface="Arial" charset="0"/>
                <a:ea typeface="ＭＳ Ｐゴシック" pitchFamily="-65" charset="-128"/>
              </a:defRPr>
            </a:lvl2pPr>
            <a:lvl3pPr eaLnBrk="0" hangingPunct="0">
              <a:defRPr sz="9100">
                <a:solidFill>
                  <a:schemeClr val="tx1"/>
                </a:solidFill>
                <a:latin typeface="Arial" charset="0"/>
                <a:ea typeface="ＭＳ Ｐゴシック" pitchFamily="-65" charset="-128"/>
              </a:defRPr>
            </a:lvl3pPr>
            <a:lvl4pPr eaLnBrk="0" hangingPunct="0">
              <a:defRPr sz="9100">
                <a:solidFill>
                  <a:schemeClr val="tx1"/>
                </a:solidFill>
                <a:latin typeface="Arial" charset="0"/>
                <a:ea typeface="ＭＳ Ｐゴシック" pitchFamily="-65" charset="-128"/>
              </a:defRPr>
            </a:lvl4pPr>
            <a:lvl5pPr eaLnBrk="0" hangingPunct="0">
              <a:defRPr sz="9100">
                <a:solidFill>
                  <a:schemeClr val="tx1"/>
                </a:solidFill>
                <a:latin typeface="Arial" charset="0"/>
                <a:ea typeface="ＭＳ Ｐゴシック" pitchFamily="-65" charset="-128"/>
              </a:defRPr>
            </a:lvl5pPr>
            <a:lvl6pPr marL="483194" eaLnBrk="0" fontAlgn="base" hangingPunct="0">
              <a:spcBef>
                <a:spcPct val="0"/>
              </a:spcBef>
              <a:spcAft>
                <a:spcPct val="0"/>
              </a:spcAft>
              <a:defRPr sz="9100">
                <a:solidFill>
                  <a:schemeClr val="tx1"/>
                </a:solidFill>
                <a:latin typeface="Arial" charset="0"/>
                <a:ea typeface="ＭＳ Ｐゴシック" pitchFamily="-65" charset="-128"/>
              </a:defRPr>
            </a:lvl6pPr>
            <a:lvl7pPr marL="966387" eaLnBrk="0" fontAlgn="base" hangingPunct="0">
              <a:spcBef>
                <a:spcPct val="0"/>
              </a:spcBef>
              <a:spcAft>
                <a:spcPct val="0"/>
              </a:spcAft>
              <a:defRPr sz="9100">
                <a:solidFill>
                  <a:schemeClr val="tx1"/>
                </a:solidFill>
                <a:latin typeface="Arial" charset="0"/>
                <a:ea typeface="ＭＳ Ｐゴシック" pitchFamily="-65" charset="-128"/>
              </a:defRPr>
            </a:lvl7pPr>
            <a:lvl8pPr marL="1449580" eaLnBrk="0" fontAlgn="base" hangingPunct="0">
              <a:spcBef>
                <a:spcPct val="0"/>
              </a:spcBef>
              <a:spcAft>
                <a:spcPct val="0"/>
              </a:spcAft>
              <a:defRPr sz="9100">
                <a:solidFill>
                  <a:schemeClr val="tx1"/>
                </a:solidFill>
                <a:latin typeface="Arial" charset="0"/>
                <a:ea typeface="ＭＳ Ｐゴシック" pitchFamily="-65" charset="-128"/>
              </a:defRPr>
            </a:lvl8pPr>
            <a:lvl9pPr marL="1932774" eaLnBrk="0" fontAlgn="base" hangingPunct="0">
              <a:spcBef>
                <a:spcPct val="0"/>
              </a:spcBef>
              <a:spcAft>
                <a:spcPct val="0"/>
              </a:spcAft>
              <a:defRPr sz="91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2"/>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926136" indent="0" algn="ctr">
              <a:buNone/>
              <a:defRPr>
                <a:solidFill>
                  <a:schemeClr val="tx1">
                    <a:tint val="75000"/>
                  </a:schemeClr>
                </a:solidFill>
              </a:defRPr>
            </a:lvl2pPr>
            <a:lvl3pPr marL="5852273" indent="0" algn="ctr">
              <a:buNone/>
              <a:defRPr>
                <a:solidFill>
                  <a:schemeClr val="tx1">
                    <a:tint val="75000"/>
                  </a:schemeClr>
                </a:solidFill>
              </a:defRPr>
            </a:lvl3pPr>
            <a:lvl4pPr marL="8778409" indent="0" algn="ctr">
              <a:buNone/>
              <a:defRPr>
                <a:solidFill>
                  <a:schemeClr val="tx1">
                    <a:tint val="75000"/>
                  </a:schemeClr>
                </a:solidFill>
              </a:defRPr>
            </a:lvl4pPr>
            <a:lvl5pPr marL="11704545" indent="0" algn="ctr">
              <a:buNone/>
              <a:defRPr>
                <a:solidFill>
                  <a:schemeClr val="tx1">
                    <a:tint val="75000"/>
                  </a:schemeClr>
                </a:solidFill>
              </a:defRPr>
            </a:lvl5pPr>
            <a:lvl6pPr marL="14630681" indent="0" algn="ctr">
              <a:buNone/>
              <a:defRPr>
                <a:solidFill>
                  <a:schemeClr val="tx1">
                    <a:tint val="75000"/>
                  </a:schemeClr>
                </a:solidFill>
              </a:defRPr>
            </a:lvl6pPr>
            <a:lvl7pPr marL="17556818" indent="0" algn="ctr">
              <a:buNone/>
              <a:defRPr>
                <a:solidFill>
                  <a:schemeClr val="tx1">
                    <a:tint val="75000"/>
                  </a:schemeClr>
                </a:solidFill>
              </a:defRPr>
            </a:lvl7pPr>
            <a:lvl8pPr marL="20482954" indent="0" algn="ctr">
              <a:buNone/>
              <a:defRPr>
                <a:solidFill>
                  <a:schemeClr val="tx1">
                    <a:tint val="75000"/>
                  </a:schemeClr>
                </a:solidFill>
              </a:defRPr>
            </a:lvl8pPr>
            <a:lvl9pPr marL="234090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6/3/2019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6/3/2019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0" y="8432802"/>
            <a:ext cx="35553014" cy="179760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8432802"/>
            <a:ext cx="106110406" cy="179760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6/3/2019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6/3/2019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2"/>
            <a:ext cx="27980640" cy="8717280"/>
          </a:xfrm>
        </p:spPr>
        <p:txBody>
          <a:bodyPr anchor="t"/>
          <a:lstStyle>
            <a:lvl1pPr algn="l">
              <a:defRPr sz="25599" b="1" cap="all"/>
            </a:lvl1pPr>
          </a:lstStyle>
          <a:p>
            <a:r>
              <a:rPr lang="en-US"/>
              <a:t>Click to edit Master title style</a:t>
            </a:r>
          </a:p>
        </p:txBody>
      </p:sp>
      <p:sp>
        <p:nvSpPr>
          <p:cNvPr id="3" name="Text Placeholder 2"/>
          <p:cNvSpPr>
            <a:spLocks noGrp="1"/>
          </p:cNvSpPr>
          <p:nvPr>
            <p:ph type="body" idx="1"/>
          </p:nvPr>
        </p:nvSpPr>
        <p:spPr>
          <a:xfrm>
            <a:off x="2600326" y="18602968"/>
            <a:ext cx="27980640" cy="9601198"/>
          </a:xfrm>
        </p:spPr>
        <p:txBody>
          <a:bodyPr anchor="b"/>
          <a:lstStyle>
            <a:lvl1pPr marL="0" indent="0">
              <a:buNone/>
              <a:defRPr sz="12800">
                <a:solidFill>
                  <a:schemeClr val="tx1">
                    <a:tint val="75000"/>
                  </a:schemeClr>
                </a:solidFill>
              </a:defRPr>
            </a:lvl1pPr>
            <a:lvl2pPr marL="2926136" indent="0">
              <a:buNone/>
              <a:defRPr sz="11466">
                <a:solidFill>
                  <a:schemeClr val="tx1">
                    <a:tint val="75000"/>
                  </a:schemeClr>
                </a:solidFill>
              </a:defRPr>
            </a:lvl2pPr>
            <a:lvl3pPr marL="5852273" indent="0">
              <a:buNone/>
              <a:defRPr sz="10266">
                <a:solidFill>
                  <a:schemeClr val="tx1">
                    <a:tint val="75000"/>
                  </a:schemeClr>
                </a:solidFill>
              </a:defRPr>
            </a:lvl3pPr>
            <a:lvl4pPr marL="8778409" indent="0">
              <a:buNone/>
              <a:defRPr sz="8933">
                <a:solidFill>
                  <a:schemeClr val="tx1">
                    <a:tint val="75000"/>
                  </a:schemeClr>
                </a:solidFill>
              </a:defRPr>
            </a:lvl4pPr>
            <a:lvl5pPr marL="11704545" indent="0">
              <a:buNone/>
              <a:defRPr sz="8933">
                <a:solidFill>
                  <a:schemeClr val="tx1">
                    <a:tint val="75000"/>
                  </a:schemeClr>
                </a:solidFill>
              </a:defRPr>
            </a:lvl5pPr>
            <a:lvl6pPr marL="14630681" indent="0">
              <a:buNone/>
              <a:defRPr sz="8933">
                <a:solidFill>
                  <a:schemeClr val="tx1">
                    <a:tint val="75000"/>
                  </a:schemeClr>
                </a:solidFill>
              </a:defRPr>
            </a:lvl6pPr>
            <a:lvl7pPr marL="17556818" indent="0">
              <a:buNone/>
              <a:defRPr sz="8933">
                <a:solidFill>
                  <a:schemeClr val="tx1">
                    <a:tint val="75000"/>
                  </a:schemeClr>
                </a:solidFill>
              </a:defRPr>
            </a:lvl7pPr>
            <a:lvl8pPr marL="20482954" indent="0">
              <a:buNone/>
              <a:defRPr sz="8933">
                <a:solidFill>
                  <a:schemeClr val="tx1">
                    <a:tint val="75000"/>
                  </a:schemeClr>
                </a:solidFill>
              </a:defRPr>
            </a:lvl8pPr>
            <a:lvl9pPr marL="23409090" indent="0">
              <a:buNone/>
              <a:defRPr sz="8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6/3/2019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3"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6/3/2019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2"/>
            <a:ext cx="2962656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4" name="Content Placeholder 3"/>
          <p:cNvSpPr>
            <a:spLocks noGrp="1"/>
          </p:cNvSpPr>
          <p:nvPr>
            <p:ph sz="half" idx="2"/>
          </p:nvPr>
        </p:nvSpPr>
        <p:spPr>
          <a:xfrm>
            <a:off x="1645921" y="13919202"/>
            <a:ext cx="14544677"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6" name="Content Placeholder 5"/>
          <p:cNvSpPr>
            <a:spLocks noGrp="1"/>
          </p:cNvSpPr>
          <p:nvPr>
            <p:ph sz="quarter" idx="4"/>
          </p:nvPr>
        </p:nvSpPr>
        <p:spPr>
          <a:xfrm>
            <a:off x="16722092" y="13919202"/>
            <a:ext cx="14550390"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6/3/2019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6/3/2019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6/3/2019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12800" b="1"/>
            </a:lvl1pPr>
          </a:lstStyle>
          <a:p>
            <a:r>
              <a:rPr lang="en-US"/>
              <a:t>Click to edit Master title style</a:t>
            </a:r>
          </a:p>
        </p:txBody>
      </p:sp>
      <p:sp>
        <p:nvSpPr>
          <p:cNvPr id="3" name="Content Placeholder 2"/>
          <p:cNvSpPr>
            <a:spLocks noGrp="1"/>
          </p:cNvSpPr>
          <p:nvPr>
            <p:ph idx="1"/>
          </p:nvPr>
        </p:nvSpPr>
        <p:spPr>
          <a:xfrm>
            <a:off x="12870180" y="1747526"/>
            <a:ext cx="18402300" cy="37459922"/>
          </a:xfrm>
        </p:spPr>
        <p:txBody>
          <a:bodyPr/>
          <a:lstStyle>
            <a:lvl1pPr>
              <a:defRPr sz="20533"/>
            </a:lvl1pPr>
            <a:lvl2pPr>
              <a:defRPr sz="17866"/>
            </a:lvl2pPr>
            <a:lvl3pPr>
              <a:defRPr sz="15333"/>
            </a:lvl3pPr>
            <a:lvl4pPr>
              <a:defRPr sz="12800"/>
            </a:lvl4pPr>
            <a:lvl5pPr>
              <a:defRPr sz="12800"/>
            </a:lvl5pPr>
            <a:lvl6pPr>
              <a:defRPr sz="12800"/>
            </a:lvl6pPr>
            <a:lvl7pPr>
              <a:defRPr sz="12800"/>
            </a:lvl7pPr>
            <a:lvl8pPr>
              <a:defRPr sz="12800"/>
            </a:lvl8pPr>
            <a:lvl9pPr>
              <a:defRPr sz="1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6"/>
            <a:ext cx="10829926" cy="30022802"/>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6/3/2019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2"/>
            <a:ext cx="19751040" cy="3627122"/>
          </a:xfrm>
        </p:spPr>
        <p:txBody>
          <a:bodyPr anchor="b"/>
          <a:lstStyle>
            <a:lvl1pPr algn="l">
              <a:defRPr sz="128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20533"/>
            </a:lvl1pPr>
            <a:lvl2pPr marL="2926136" indent="0">
              <a:buNone/>
              <a:defRPr sz="17866"/>
            </a:lvl2pPr>
            <a:lvl3pPr marL="5852273" indent="0">
              <a:buNone/>
              <a:defRPr sz="15333"/>
            </a:lvl3pPr>
            <a:lvl4pPr marL="8778409" indent="0">
              <a:buNone/>
              <a:defRPr sz="12800"/>
            </a:lvl4pPr>
            <a:lvl5pPr marL="11704545" indent="0">
              <a:buNone/>
              <a:defRPr sz="12800"/>
            </a:lvl5pPr>
            <a:lvl6pPr marL="14630681" indent="0">
              <a:buNone/>
              <a:defRPr sz="12800"/>
            </a:lvl6pPr>
            <a:lvl7pPr marL="17556818" indent="0">
              <a:buNone/>
              <a:defRPr sz="12800"/>
            </a:lvl7pPr>
            <a:lvl8pPr marL="20482954" indent="0">
              <a:buNone/>
              <a:defRPr sz="12800"/>
            </a:lvl8pPr>
            <a:lvl9pPr marL="23409090" indent="0">
              <a:buNone/>
              <a:defRPr sz="12800"/>
            </a:lvl9pPr>
          </a:lstStyle>
          <a:p>
            <a:pPr lvl="0"/>
            <a:r>
              <a:rPr lang="en-US" noProof="0"/>
              <a:t>Click icon to add picture</a:t>
            </a:r>
          </a:p>
        </p:txBody>
      </p:sp>
      <p:sp>
        <p:nvSpPr>
          <p:cNvPr id="4" name="Text Placeholder 3"/>
          <p:cNvSpPr>
            <a:spLocks noGrp="1"/>
          </p:cNvSpPr>
          <p:nvPr>
            <p:ph type="body" sz="half" idx="2"/>
          </p:nvPr>
        </p:nvSpPr>
        <p:spPr>
          <a:xfrm>
            <a:off x="6452237" y="34350964"/>
            <a:ext cx="19751040" cy="5151118"/>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6/3/2019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444" y="1756833"/>
            <a:ext cx="29627513" cy="7315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5444" y="10240433"/>
            <a:ext cx="29627513" cy="2896658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4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defRPr sz="7733">
                <a:solidFill>
                  <a:srgbClr val="898989"/>
                </a:solidFill>
              </a:defRPr>
            </a:lvl1pPr>
          </a:lstStyle>
          <a:p>
            <a:fld id="{CCA49F0C-5252-4983-9722-A40AADD52538}" type="datetime1">
              <a:rPr lang="en-US"/>
              <a:pPr/>
              <a:t>6/3/2019</a:t>
            </a:fld>
            <a:endParaRPr lang="en-US"/>
          </a:p>
        </p:txBody>
      </p:sp>
      <p:sp>
        <p:nvSpPr>
          <p:cNvPr id="5" name="Footer Placeholder 4"/>
          <p:cNvSpPr>
            <a:spLocks noGrp="1"/>
          </p:cNvSpPr>
          <p:nvPr>
            <p:ph type="ftr" sz="quarter" idx="3"/>
          </p:nvPr>
        </p:nvSpPr>
        <p:spPr>
          <a:xfrm>
            <a:off x="11246644" y="40680218"/>
            <a:ext cx="10425113" cy="2336800"/>
          </a:xfrm>
          <a:prstGeom prst="rect">
            <a:avLst/>
          </a:prstGeom>
        </p:spPr>
        <p:txBody>
          <a:bodyPr vert="horz" wrap="square" lIns="438912" tIns="219456" rIns="438912" bIns="219456" numCol="1" anchor="ctr" anchorCtr="0" compatLnSpc="1">
            <a:prstTxWarp prst="textNoShape">
              <a:avLst/>
            </a:prstTxWarp>
          </a:bodyPr>
          <a:lstStyle>
            <a:lvl1pPr algn="ctr">
              <a:defRPr sz="7733">
                <a:solidFill>
                  <a:srgbClr val="898989"/>
                </a:solidFill>
              </a:defRPr>
            </a:lvl1pPr>
          </a:lstStyle>
          <a:p>
            <a:endParaRPr lang="en-US"/>
          </a:p>
        </p:txBody>
      </p:sp>
      <p:sp>
        <p:nvSpPr>
          <p:cNvPr id="6" name="Slide Number Placeholder 5"/>
          <p:cNvSpPr>
            <a:spLocks noGrp="1"/>
          </p:cNvSpPr>
          <p:nvPr>
            <p:ph type="sldNum" sz="quarter" idx="4"/>
          </p:nvPr>
        </p:nvSpPr>
        <p:spPr>
          <a:xfrm>
            <a:off x="235910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lgn="r">
              <a:defRPr sz="773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5290" rtl="0" eaLnBrk="1" fontAlgn="base" hangingPunct="1">
        <a:spcBef>
          <a:spcPct val="0"/>
        </a:spcBef>
        <a:spcAft>
          <a:spcPct val="0"/>
        </a:spcAft>
        <a:defRPr sz="28135" kern="1200">
          <a:solidFill>
            <a:schemeClr val="tx1"/>
          </a:solidFill>
          <a:latin typeface="+mj-lt"/>
          <a:ea typeface="ＭＳ Ｐゴシック" pitchFamily="-108" charset="-128"/>
          <a:cs typeface="ＭＳ Ｐゴシック" pitchFamily="-108" charset="-128"/>
        </a:defRPr>
      </a:lvl1pPr>
      <a:lvl2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2pPr>
      <a:lvl3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3pPr>
      <a:lvl4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4pPr>
      <a:lvl5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5pPr>
      <a:lvl6pPr marL="609613"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6pPr>
      <a:lvl7pPr marL="1219224"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7pPr>
      <a:lvl8pPr marL="1828835"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8pPr>
      <a:lvl9pPr marL="2438447"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9pPr>
    </p:titleStyle>
    <p:bodyStyle>
      <a:lvl1pPr marL="2192909" indent="-2192909" algn="l" defTabSz="2925290" rtl="0" eaLnBrk="1" fontAlgn="base" hangingPunct="1">
        <a:spcBef>
          <a:spcPct val="20000"/>
        </a:spcBef>
        <a:spcAft>
          <a:spcPct val="0"/>
        </a:spcAft>
        <a:buFont typeface="Arial" charset="0"/>
        <a:buChar char="•"/>
        <a:defRPr sz="20533" kern="1200">
          <a:solidFill>
            <a:schemeClr val="tx1"/>
          </a:solidFill>
          <a:latin typeface="+mn-lt"/>
          <a:ea typeface="ＭＳ Ｐゴシック" pitchFamily="-108" charset="-128"/>
          <a:cs typeface="ＭＳ Ｐゴシック" pitchFamily="-108" charset="-128"/>
        </a:defRPr>
      </a:lvl1pPr>
      <a:lvl2pPr marL="4754125" indent="-1828835" algn="l" defTabSz="2925290" rtl="0" eaLnBrk="1" fontAlgn="base" hangingPunct="1">
        <a:spcBef>
          <a:spcPct val="20000"/>
        </a:spcBef>
        <a:spcAft>
          <a:spcPct val="0"/>
        </a:spcAft>
        <a:buFont typeface="Arial" charset="0"/>
        <a:buChar char="–"/>
        <a:defRPr sz="17866" kern="1200">
          <a:solidFill>
            <a:schemeClr val="tx1"/>
          </a:solidFill>
          <a:latin typeface="+mn-lt"/>
          <a:ea typeface="ＭＳ Ｐゴシック" pitchFamily="-108" charset="-128"/>
          <a:cs typeface="+mn-cs"/>
        </a:defRPr>
      </a:lvl2pPr>
      <a:lvl3pPr marL="7315341" indent="-1462646" algn="l" defTabSz="2925290" rtl="0" eaLnBrk="1" fontAlgn="base" hangingPunct="1">
        <a:spcBef>
          <a:spcPct val="20000"/>
        </a:spcBef>
        <a:spcAft>
          <a:spcPct val="0"/>
        </a:spcAft>
        <a:buFont typeface="Arial" charset="0"/>
        <a:buChar char="•"/>
        <a:defRPr sz="15333" kern="1200">
          <a:solidFill>
            <a:schemeClr val="tx1"/>
          </a:solidFill>
          <a:latin typeface="+mn-lt"/>
          <a:ea typeface="ＭＳ Ｐゴシック" pitchFamily="-108" charset="-128"/>
          <a:cs typeface="+mn-cs"/>
        </a:defRPr>
      </a:lvl3pPr>
      <a:lvl4pPr marL="10240630"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4pPr>
      <a:lvl5pPr marL="13165921"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5pPr>
      <a:lvl6pPr marL="16093750" indent="-1463068" algn="l" defTabSz="2926136" rtl="0" eaLnBrk="1" latinLnBrk="0" hangingPunct="1">
        <a:spcBef>
          <a:spcPct val="20000"/>
        </a:spcBef>
        <a:buFont typeface="Arial"/>
        <a:buChar char="•"/>
        <a:defRPr sz="12800" kern="1200">
          <a:solidFill>
            <a:schemeClr val="tx1"/>
          </a:solidFill>
          <a:latin typeface="+mn-lt"/>
          <a:ea typeface="+mn-ea"/>
          <a:cs typeface="+mn-cs"/>
        </a:defRPr>
      </a:lvl6pPr>
      <a:lvl7pPr marL="19019886" indent="-1463068" algn="l" defTabSz="2926136" rtl="0" eaLnBrk="1" latinLnBrk="0" hangingPunct="1">
        <a:spcBef>
          <a:spcPct val="20000"/>
        </a:spcBef>
        <a:buFont typeface="Arial"/>
        <a:buChar char="•"/>
        <a:defRPr sz="12800" kern="1200">
          <a:solidFill>
            <a:schemeClr val="tx1"/>
          </a:solidFill>
          <a:latin typeface="+mn-lt"/>
          <a:ea typeface="+mn-ea"/>
          <a:cs typeface="+mn-cs"/>
        </a:defRPr>
      </a:lvl7pPr>
      <a:lvl8pPr marL="21946022" indent="-1463068" algn="l" defTabSz="2926136" rtl="0" eaLnBrk="1" latinLnBrk="0" hangingPunct="1">
        <a:spcBef>
          <a:spcPct val="20000"/>
        </a:spcBef>
        <a:buFont typeface="Arial"/>
        <a:buChar char="•"/>
        <a:defRPr sz="12800" kern="1200">
          <a:solidFill>
            <a:schemeClr val="tx1"/>
          </a:solidFill>
          <a:latin typeface="+mn-lt"/>
          <a:ea typeface="+mn-ea"/>
          <a:cs typeface="+mn-cs"/>
        </a:defRPr>
      </a:lvl8pPr>
      <a:lvl9pPr marL="24872158" indent="-1463068" algn="l" defTabSz="2926136" rtl="0" eaLnBrk="1" latinLnBrk="0" hangingPunct="1">
        <a:spcBef>
          <a:spcPct val="20000"/>
        </a:spcBef>
        <a:buFont typeface="Arial"/>
        <a:buChar char="•"/>
        <a:defRPr sz="12800" kern="1200">
          <a:solidFill>
            <a:schemeClr val="tx1"/>
          </a:solidFill>
          <a:latin typeface="+mn-lt"/>
          <a:ea typeface="+mn-ea"/>
          <a:cs typeface="+mn-cs"/>
        </a:defRPr>
      </a:lvl9pPr>
    </p:bodyStyle>
    <p:otherStyle>
      <a:defPPr>
        <a:defRPr lang="en-US"/>
      </a:defPPr>
      <a:lvl1pPr marL="0" algn="l" defTabSz="2926136" rtl="0" eaLnBrk="1" latinLnBrk="0" hangingPunct="1">
        <a:defRPr sz="11466" kern="1200">
          <a:solidFill>
            <a:schemeClr val="tx1"/>
          </a:solidFill>
          <a:latin typeface="+mn-lt"/>
          <a:ea typeface="+mn-ea"/>
          <a:cs typeface="+mn-cs"/>
        </a:defRPr>
      </a:lvl1pPr>
      <a:lvl2pPr marL="2926136" algn="l" defTabSz="2926136" rtl="0" eaLnBrk="1" latinLnBrk="0" hangingPunct="1">
        <a:defRPr sz="11466" kern="1200">
          <a:solidFill>
            <a:schemeClr val="tx1"/>
          </a:solidFill>
          <a:latin typeface="+mn-lt"/>
          <a:ea typeface="+mn-ea"/>
          <a:cs typeface="+mn-cs"/>
        </a:defRPr>
      </a:lvl2pPr>
      <a:lvl3pPr marL="5852273" algn="l" defTabSz="2926136" rtl="0" eaLnBrk="1" latinLnBrk="0" hangingPunct="1">
        <a:defRPr sz="11466" kern="1200">
          <a:solidFill>
            <a:schemeClr val="tx1"/>
          </a:solidFill>
          <a:latin typeface="+mn-lt"/>
          <a:ea typeface="+mn-ea"/>
          <a:cs typeface="+mn-cs"/>
        </a:defRPr>
      </a:lvl3pPr>
      <a:lvl4pPr marL="8778409" algn="l" defTabSz="2926136" rtl="0" eaLnBrk="1" latinLnBrk="0" hangingPunct="1">
        <a:defRPr sz="11466" kern="1200">
          <a:solidFill>
            <a:schemeClr val="tx1"/>
          </a:solidFill>
          <a:latin typeface="+mn-lt"/>
          <a:ea typeface="+mn-ea"/>
          <a:cs typeface="+mn-cs"/>
        </a:defRPr>
      </a:lvl4pPr>
      <a:lvl5pPr marL="11704545" algn="l" defTabSz="2926136" rtl="0" eaLnBrk="1" latinLnBrk="0" hangingPunct="1">
        <a:defRPr sz="11466" kern="1200">
          <a:solidFill>
            <a:schemeClr val="tx1"/>
          </a:solidFill>
          <a:latin typeface="+mn-lt"/>
          <a:ea typeface="+mn-ea"/>
          <a:cs typeface="+mn-cs"/>
        </a:defRPr>
      </a:lvl5pPr>
      <a:lvl6pPr marL="14630681" algn="l" defTabSz="2926136" rtl="0" eaLnBrk="1" latinLnBrk="0" hangingPunct="1">
        <a:defRPr sz="11466" kern="1200">
          <a:solidFill>
            <a:schemeClr val="tx1"/>
          </a:solidFill>
          <a:latin typeface="+mn-lt"/>
          <a:ea typeface="+mn-ea"/>
          <a:cs typeface="+mn-cs"/>
        </a:defRPr>
      </a:lvl6pPr>
      <a:lvl7pPr marL="17556818" algn="l" defTabSz="2926136" rtl="0" eaLnBrk="1" latinLnBrk="0" hangingPunct="1">
        <a:defRPr sz="11466" kern="1200">
          <a:solidFill>
            <a:schemeClr val="tx1"/>
          </a:solidFill>
          <a:latin typeface="+mn-lt"/>
          <a:ea typeface="+mn-ea"/>
          <a:cs typeface="+mn-cs"/>
        </a:defRPr>
      </a:lvl7pPr>
      <a:lvl8pPr marL="20482954" algn="l" defTabSz="2926136" rtl="0" eaLnBrk="1" latinLnBrk="0" hangingPunct="1">
        <a:defRPr sz="11466" kern="1200">
          <a:solidFill>
            <a:schemeClr val="tx1"/>
          </a:solidFill>
          <a:latin typeface="+mn-lt"/>
          <a:ea typeface="+mn-ea"/>
          <a:cs typeface="+mn-cs"/>
        </a:defRPr>
      </a:lvl8pPr>
      <a:lvl9pPr marL="23409090" algn="l" defTabSz="2926136"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idaks/openrefine-provenance" TargetMode="External"/><Relationship Id="rId3" Type="http://schemas.openxmlformats.org/officeDocument/2006/relationships/image" Target="../media/image1.tiff"/><Relationship Id="rId7" Type="http://schemas.openxmlformats.org/officeDocument/2006/relationships/hyperlink" Target="https://github.com/opencultureconsulting/openrefine-clien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openrefine.org/" TargetMode="Externa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png"/><Relationship Id="rId4" Type="http://schemas.openxmlformats.org/officeDocument/2006/relationships/image" Target="../media/image2.emf"/><Relationship Id="rId9" Type="http://schemas.openxmlformats.org/officeDocument/2006/relationships/hyperlink" Target="https://github.com/idaks/openrefine-reproduci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19539" y="2769391"/>
            <a:ext cx="32957477" cy="143594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121658" tIns="60818" rIns="121658" bIns="60818">
            <a:spAutoFit/>
          </a:bodyPr>
          <a:lstStyle/>
          <a:p>
            <a:pPr algn="ctr">
              <a:spcBef>
                <a:spcPct val="50000"/>
              </a:spcBef>
            </a:pPr>
            <a:r>
              <a:rPr lang="en-US" sz="4800" b="1" dirty="0"/>
              <a:t>Timothy McPhillips, Lan Li, Nikolaus Parulian, and Bertram Ludäscher</a:t>
            </a:r>
            <a:br>
              <a:rPr lang="en-US" sz="3733" b="1" dirty="0"/>
            </a:br>
            <a:r>
              <a:rPr lang="en-US" sz="3733" dirty="0"/>
              <a:t>School of Information Sciences, University of Illinois at Urbana-Champaign</a:t>
            </a:r>
          </a:p>
        </p:txBody>
      </p:sp>
      <p:sp>
        <p:nvSpPr>
          <p:cNvPr id="14340" name="TextBox 93"/>
          <p:cNvSpPr txBox="1">
            <a:spLocks noChangeArrowheads="1"/>
          </p:cNvSpPr>
          <p:nvPr/>
        </p:nvSpPr>
        <p:spPr bwMode="auto">
          <a:xfrm>
            <a:off x="-4550778" y="377644"/>
            <a:ext cx="41851180" cy="230832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7200" dirty="0">
                <a:solidFill>
                  <a:srgbClr val="052754"/>
                </a:solidFill>
                <a:latin typeface="Arial Black" pitchFamily="-65" charset="0"/>
              </a:rPr>
              <a:t>Modeling Provenance and Understanding Reproducibility</a:t>
            </a:r>
          </a:p>
          <a:p>
            <a:pPr algn="ctr" eaLnBrk="1" hangingPunct="1"/>
            <a:r>
              <a:rPr lang="en-US" altLang="zh-CN" sz="7200" dirty="0">
                <a:solidFill>
                  <a:srgbClr val="052754"/>
                </a:solidFill>
                <a:latin typeface="Arial Black" pitchFamily="-65" charset="0"/>
              </a:rPr>
              <a:t>for </a:t>
            </a:r>
            <a:r>
              <a:rPr lang="en-US" altLang="zh-CN" sz="7200" dirty="0" err="1">
                <a:solidFill>
                  <a:srgbClr val="052754"/>
                </a:solidFill>
                <a:latin typeface="Arial Black" pitchFamily="-65" charset="0"/>
              </a:rPr>
              <a:t>OpenRefine</a:t>
            </a:r>
            <a:r>
              <a:rPr lang="en-US" altLang="zh-CN" sz="7200" dirty="0">
                <a:solidFill>
                  <a:srgbClr val="052754"/>
                </a:solidFill>
                <a:latin typeface="Arial Black" pitchFamily="-65" charset="0"/>
              </a:rPr>
              <a:t> Data Cleaning Workflows</a:t>
            </a:r>
            <a:endParaRPr lang="en-US" sz="7200" dirty="0">
              <a:solidFill>
                <a:srgbClr val="052754"/>
              </a:solidFill>
              <a:latin typeface="Arial Black" pitchFamily="-65" charset="0"/>
            </a:endParaRPr>
          </a:p>
        </p:txBody>
      </p:sp>
      <p:sp>
        <p:nvSpPr>
          <p:cNvPr id="14344" name="Rectangle 29"/>
          <p:cNvSpPr>
            <a:spLocks noChangeArrowheads="1"/>
          </p:cNvSpPr>
          <p:nvPr/>
        </p:nvSpPr>
        <p:spPr bwMode="auto">
          <a:xfrm>
            <a:off x="276912" y="4640349"/>
            <a:ext cx="8506603" cy="16695651"/>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GB" sz="4400" b="1" dirty="0">
                <a:solidFill>
                  <a:srgbClr val="CC3300"/>
                </a:solidFill>
              </a:rPr>
              <a:t>Introduction</a:t>
            </a:r>
          </a:p>
          <a:p>
            <a:pPr>
              <a:spcBef>
                <a:spcPct val="50000"/>
              </a:spcBef>
            </a:pPr>
            <a:r>
              <a:rPr lang="en-US" altLang="zh-CN" sz="3000" dirty="0"/>
              <a:t>Revealing the steps taken to clean a dataset is critical to making any research using this data transparent and reproducible. </a:t>
            </a:r>
            <a:r>
              <a:rPr lang="en-US" altLang="zh-CN" sz="3000" dirty="0" err="1"/>
              <a:t>OpenRefine</a:t>
            </a:r>
            <a:r>
              <a:rPr lang="en-US" altLang="zh-CN" sz="2800" baseline="30000" dirty="0"/>
              <a:t> </a:t>
            </a:r>
            <a:r>
              <a:rPr lang="en-US" altLang="zh-CN" sz="2800" dirty="0"/>
              <a:t>[1] </a:t>
            </a:r>
            <a:r>
              <a:rPr lang="en-US" altLang="zh-CN" sz="3000" dirty="0"/>
              <a:t>is</a:t>
            </a:r>
            <a:r>
              <a:rPr lang="zh-CN" altLang="en-US" sz="3000" dirty="0"/>
              <a:t> </a:t>
            </a:r>
            <a:r>
              <a:rPr lang="en-US" altLang="zh-CN" sz="3000" dirty="0"/>
              <a:t>a</a:t>
            </a:r>
            <a:r>
              <a:rPr lang="zh-CN" altLang="en-US" sz="3000" dirty="0"/>
              <a:t> </a:t>
            </a:r>
            <a:r>
              <a:rPr lang="en-US" altLang="zh-CN" sz="3000" dirty="0"/>
              <a:t>popular</a:t>
            </a:r>
            <a:r>
              <a:rPr lang="zh-CN" altLang="en-US" sz="3000" dirty="0"/>
              <a:t> </a:t>
            </a:r>
            <a:r>
              <a:rPr lang="en-US" altLang="zh-CN" sz="3000" dirty="0"/>
              <a:t>tool</a:t>
            </a:r>
            <a:r>
              <a:rPr lang="zh-CN" altLang="en-US" sz="3000" dirty="0"/>
              <a:t> </a:t>
            </a:r>
            <a:r>
              <a:rPr lang="en-US" altLang="zh-CN" sz="3000" dirty="0"/>
              <a:t>for</a:t>
            </a:r>
            <a:r>
              <a:rPr lang="zh-CN" altLang="en-US" sz="3000" dirty="0"/>
              <a:t> </a:t>
            </a:r>
            <a:r>
              <a:rPr lang="en-US" altLang="zh-CN" sz="3000" dirty="0"/>
              <a:t>exploring,</a:t>
            </a:r>
            <a:r>
              <a:rPr lang="zh-CN" altLang="en-US" sz="3000" dirty="0"/>
              <a:t> </a:t>
            </a:r>
            <a:r>
              <a:rPr lang="en-US" altLang="zh-CN" sz="3000" dirty="0"/>
              <a:t>profiling,</a:t>
            </a:r>
            <a:r>
              <a:rPr lang="zh-CN" altLang="en-US" sz="3000" dirty="0"/>
              <a:t> </a:t>
            </a:r>
            <a:r>
              <a:rPr lang="en-US" altLang="zh-CN" sz="3000" dirty="0"/>
              <a:t>and</a:t>
            </a:r>
            <a:r>
              <a:rPr lang="zh-CN" altLang="en-US" sz="3000" dirty="0"/>
              <a:t> </a:t>
            </a:r>
            <a:r>
              <a:rPr lang="en-US" altLang="zh-CN" sz="3000" dirty="0"/>
              <a:t>cleaning</a:t>
            </a:r>
            <a:r>
              <a:rPr lang="zh-CN" altLang="en-US" sz="3000" dirty="0"/>
              <a:t> </a:t>
            </a:r>
            <a:r>
              <a:rPr lang="en-US" altLang="zh-CN" sz="3000" dirty="0"/>
              <a:t>datasets</a:t>
            </a:r>
            <a:r>
              <a:rPr lang="zh-CN" altLang="en-US" sz="3000" dirty="0"/>
              <a:t> </a:t>
            </a:r>
            <a:r>
              <a:rPr lang="en-US" altLang="zh-CN" sz="3000" dirty="0"/>
              <a:t>using</a:t>
            </a:r>
            <a:r>
              <a:rPr lang="zh-CN" altLang="en-US" sz="3000" dirty="0"/>
              <a:t> </a:t>
            </a:r>
            <a:r>
              <a:rPr lang="en-US" altLang="zh-CN" sz="3000" dirty="0"/>
              <a:t>a spreadsheet-like</a:t>
            </a:r>
            <a:r>
              <a:rPr lang="zh-CN" altLang="en-US" sz="3000" dirty="0"/>
              <a:t> </a:t>
            </a:r>
            <a:r>
              <a:rPr lang="en-US" altLang="zh-CN" sz="3000" dirty="0"/>
              <a:t>interface. We report early results from an investigation into how records captured by </a:t>
            </a:r>
            <a:r>
              <a:rPr lang="en-US" altLang="zh-CN" sz="3000" dirty="0" err="1"/>
              <a:t>OpenRefine</a:t>
            </a:r>
            <a:r>
              <a:rPr lang="en-US" altLang="zh-CN" sz="3000" dirty="0"/>
              <a:t> can:</a:t>
            </a:r>
          </a:p>
          <a:p>
            <a:pPr marL="633078" indent="-633078">
              <a:spcBef>
                <a:spcPct val="50000"/>
              </a:spcBef>
              <a:buAutoNum type="arabicPeriod"/>
            </a:pPr>
            <a:r>
              <a:rPr lang="en-US" altLang="zh-CN" sz="3000" dirty="0"/>
              <a:t>Facilitate reproduction of complete, real-world data cleaning workflows.</a:t>
            </a:r>
          </a:p>
          <a:p>
            <a:pPr marL="633078" indent="-633078">
              <a:spcBef>
                <a:spcPct val="50000"/>
              </a:spcBef>
              <a:buAutoNum type="arabicPeriod"/>
            </a:pPr>
            <a:r>
              <a:rPr lang="en-US" altLang="zh-CN" sz="3000" dirty="0"/>
              <a:t>Support queries and visualizations of the provenance of cleaned datasets for review.</a:t>
            </a:r>
          </a:p>
          <a:p>
            <a:pPr>
              <a:spcBef>
                <a:spcPct val="50000"/>
              </a:spcBef>
            </a:pPr>
            <a:endParaRPr lang="en-US" sz="3200" b="1" dirty="0">
              <a:solidFill>
                <a:srgbClr val="CC3300"/>
              </a:solidFill>
            </a:endParaRPr>
          </a:p>
          <a:p>
            <a:r>
              <a:rPr lang="en-US" sz="3200" b="1" dirty="0"/>
              <a:t> </a:t>
            </a:r>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pPr>
              <a:spcBef>
                <a:spcPct val="50000"/>
              </a:spcBef>
            </a:pPr>
            <a:r>
              <a:rPr lang="en-US" altLang="zh-CN" sz="2800" i="1" dirty="0" err="1"/>
              <a:t>OpenRefine</a:t>
            </a:r>
            <a:r>
              <a:rPr lang="en-US" altLang="zh-CN" sz="2800" i="1" dirty="0"/>
              <a:t> stores records of operations carried out by a researcher in the process of transforming dataset</a:t>
            </a:r>
            <a:r>
              <a:rPr lang="zh-CN" altLang="en-US" sz="2800" i="1" dirty="0"/>
              <a:t> </a:t>
            </a:r>
            <a:r>
              <a:rPr lang="en-US" altLang="zh-CN" sz="2800" i="1" dirty="0"/>
              <a:t>D</a:t>
            </a:r>
            <a:r>
              <a:rPr lang="zh-CN" altLang="en-US" sz="2800" i="1" dirty="0"/>
              <a:t> </a:t>
            </a:r>
            <a:r>
              <a:rPr lang="en-US" altLang="zh-CN" sz="2800" i="1" dirty="0"/>
              <a:t>to yield cleaned D’. It exposes these records as a browsable</a:t>
            </a:r>
            <a:r>
              <a:rPr lang="zh-CN" altLang="en-US" sz="2800" i="1" dirty="0"/>
              <a:t> </a:t>
            </a:r>
            <a:r>
              <a:rPr lang="en-US" altLang="zh-CN" sz="2800" b="1" i="1" dirty="0"/>
              <a:t>operation history </a:t>
            </a:r>
            <a:r>
              <a:rPr lang="en-US" altLang="zh-CN" sz="2800" i="1" dirty="0"/>
              <a:t>that serves as the interface to its </a:t>
            </a:r>
            <a:r>
              <a:rPr lang="en-US" altLang="zh-CN" sz="2800" b="1" i="1" dirty="0"/>
              <a:t>undo/redo feature</a:t>
            </a:r>
            <a:r>
              <a:rPr lang="en-US" altLang="zh-CN" sz="2800" i="1" dirty="0"/>
              <a:t>; and as exportable </a:t>
            </a:r>
            <a:r>
              <a:rPr lang="en-US" altLang="zh-CN" sz="2800" b="1" i="1" dirty="0"/>
              <a:t>recipes</a:t>
            </a:r>
            <a:r>
              <a:rPr lang="en-US" altLang="zh-CN" sz="2800" i="1" dirty="0"/>
              <a:t> that can be reused for other datasets.</a:t>
            </a:r>
          </a:p>
        </p:txBody>
      </p:sp>
      <p:sp>
        <p:nvSpPr>
          <p:cNvPr id="31" name="Rectangle 30"/>
          <p:cNvSpPr>
            <a:spLocks noChangeArrowheads="1"/>
          </p:cNvSpPr>
          <p:nvPr/>
        </p:nvSpPr>
        <p:spPr bwMode="auto">
          <a:xfrm>
            <a:off x="23169512" y="4572000"/>
            <a:ext cx="9525000" cy="20955000"/>
          </a:xfrm>
          <a:prstGeom prst="rect">
            <a:avLst/>
          </a:prstGeom>
          <a:solidFill>
            <a:schemeClr val="bg1"/>
          </a:solidFill>
          <a:ln w="9525">
            <a:noFill/>
            <a:miter lim="800000"/>
            <a:headEnd/>
            <a:tailEnd/>
          </a:ln>
          <a:scene3d>
            <a:camera prst="orthographicFront"/>
            <a:lightRig rig="threePt" dir="t"/>
          </a:scene3d>
          <a:sp3d>
            <a:bevelT/>
          </a:sp3d>
        </p:spPr>
        <p:txBody>
          <a:bodyPr lIns="480000" tIns="480000" rIns="480000" bIns="480000"/>
          <a:lstStyle/>
          <a:p>
            <a:pPr>
              <a:spcBef>
                <a:spcPct val="50000"/>
              </a:spcBef>
            </a:pPr>
            <a:r>
              <a:rPr lang="en-US" altLang="zh-CN" sz="4400" b="1" dirty="0">
                <a:solidFill>
                  <a:srgbClr val="CC3300"/>
                </a:solidFill>
              </a:rPr>
              <a:t>Strategies</a:t>
            </a:r>
            <a:endParaRPr lang="en-GB" sz="4400" b="1" dirty="0">
              <a:solidFill>
                <a:srgbClr val="CC3300"/>
              </a:solidFill>
            </a:endParaRPr>
          </a:p>
          <a:p>
            <a:pPr>
              <a:spcBef>
                <a:spcPct val="50000"/>
              </a:spcBef>
            </a:pPr>
            <a:r>
              <a:rPr lang="en-US" altLang="zh-CN" sz="3000" b="1" dirty="0">
                <a:solidFill>
                  <a:srgbClr val="CC3200"/>
                </a:solidFill>
              </a:rPr>
              <a:t>Extract, transform, load. </a:t>
            </a:r>
            <a:r>
              <a:rPr lang="en-US" sz="3000" dirty="0"/>
              <a:t>We extract the data cleaning records captured by </a:t>
            </a:r>
            <a:r>
              <a:rPr lang="en-US" sz="3000" dirty="0" err="1"/>
              <a:t>OpenRefine</a:t>
            </a:r>
            <a:r>
              <a:rPr lang="en-US" sz="3000" dirty="0"/>
              <a:t> and store them using a relational schema more amenable to query and visualization.</a:t>
            </a:r>
            <a:endParaRPr lang="en-US" sz="3000" b="1" dirty="0"/>
          </a:p>
          <a:p>
            <a:pPr>
              <a:spcBef>
                <a:spcPct val="50000"/>
              </a:spcBef>
            </a:pPr>
            <a:r>
              <a:rPr lang="en-US" sz="3000" b="1" dirty="0">
                <a:solidFill>
                  <a:srgbClr val="CC3200"/>
                </a:solidFill>
              </a:rPr>
              <a:t>Objects with identities.  </a:t>
            </a:r>
            <a:r>
              <a:rPr lang="en-US" sz="3000" dirty="0"/>
              <a:t>Queries useful to researchers are posed and interpreted in light of the meanings of columns, rows, cells, and values in a dataset.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000" b="1" dirty="0">
                <a:solidFill>
                  <a:srgbClr val="CC3200"/>
                </a:solidFill>
              </a:rPr>
              <a:t>Views of dataset states. </a:t>
            </a:r>
            <a:r>
              <a:rPr lang="en-US" sz="3000" dirty="0" err="1"/>
              <a:t>OpenRefine</a:t>
            </a:r>
            <a:r>
              <a:rPr lang="en-US" sz="3000" dirty="0"/>
              <a:t> natively provides access to past dataset states only by undoing all changes made subsequent to the state of interest. Our schema supports views and queries over multiple past states concurrently—without storing complete snapshots of the dataset for all states.</a:t>
            </a:r>
          </a:p>
          <a:p>
            <a:pPr>
              <a:spcBef>
                <a:spcPct val="50000"/>
              </a:spcBef>
            </a:pPr>
            <a:r>
              <a:rPr lang="en-US" sz="3000" b="1" dirty="0">
                <a:solidFill>
                  <a:srgbClr val="CC3200"/>
                </a:solidFill>
              </a:rPr>
              <a:t>Separate concerns.  </a:t>
            </a:r>
            <a:r>
              <a:rPr lang="en-US" sz="3000" dirty="0"/>
              <a:t>The schema we use to represent the data-cleaning history of a dataset is independent of the columns, rows, and values comprising the dataset. A researcher neither needs to understand the schema representing the history, nor take into account the queries of interest to them prior to cleaning a dataset.</a:t>
            </a:r>
            <a:endParaRPr lang="en-US" sz="3000" b="1" dirty="0">
              <a:solidFill>
                <a:srgbClr val="CC3200"/>
              </a:solidFill>
            </a:endParaRPr>
          </a:p>
          <a:p>
            <a:pPr>
              <a:spcBef>
                <a:spcPct val="50000"/>
              </a:spcBef>
            </a:pPr>
            <a:r>
              <a:rPr lang="en-US" sz="3000" b="1" dirty="0">
                <a:solidFill>
                  <a:srgbClr val="CC3200"/>
                </a:solidFill>
              </a:rPr>
              <a:t>Logic programming.  </a:t>
            </a:r>
            <a:r>
              <a:rPr lang="en-US" sz="3000" dirty="0"/>
              <a:t>We support rapid experimentation and prototyping by representing data cleaning histories in formats easily queried using logic programming languages such as </a:t>
            </a:r>
            <a:r>
              <a:rPr lang="en-US" sz="3000" dirty="0" err="1"/>
              <a:t>Datalog</a:t>
            </a:r>
            <a:r>
              <a:rPr lang="en-US" sz="3000" dirty="0"/>
              <a:t>, Answer Set Programs, and Prolog.  </a:t>
            </a:r>
          </a:p>
          <a:p>
            <a:pPr>
              <a:spcBef>
                <a:spcPct val="50000"/>
              </a:spcBef>
            </a:pPr>
            <a:r>
              <a:rPr lang="en-US" sz="3000" b="1" dirty="0">
                <a:solidFill>
                  <a:srgbClr val="CC3200"/>
                </a:solidFill>
              </a:rPr>
              <a:t>Reproducible reproducibility research.  </a:t>
            </a:r>
            <a:r>
              <a:rPr lang="en-US" sz="3000" dirty="0"/>
              <a:t>Research into provenance and reproducibility should be held to the highest standards of reproducibility and transparency. To this end we employ reproducible computing environments and aim to make it easy for other researchers to repeat our observations and to evaluate our claims.</a:t>
            </a:r>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p:txBody>
      </p:sp>
      <p:sp>
        <p:nvSpPr>
          <p:cNvPr id="14360" name="Rectangle 35"/>
          <p:cNvSpPr>
            <a:spLocks noChangeArrowheads="1"/>
          </p:cNvSpPr>
          <p:nvPr/>
        </p:nvSpPr>
        <p:spPr bwMode="auto">
          <a:xfrm>
            <a:off x="23164801" y="42035340"/>
            <a:ext cx="9529712" cy="162726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endParaRPr lang="en-US" sz="2000" dirty="0"/>
          </a:p>
        </p:txBody>
      </p:sp>
      <p:pic>
        <p:nvPicPr>
          <p:cNvPr id="28" name="Picture 27" descr="Illinois-Wordmark-Horizontal-2color-OrangeBlue[BlueText]-CMYK.tif"/>
          <p:cNvPicPr>
            <a:picLocks noChangeAspect="1"/>
          </p:cNvPicPr>
          <p:nvPr/>
        </p:nvPicPr>
        <p:blipFill>
          <a:blip r:embed="rId3"/>
          <a:stretch>
            <a:fillRect/>
          </a:stretch>
        </p:blipFill>
        <p:spPr>
          <a:xfrm>
            <a:off x="23545800" y="42260845"/>
            <a:ext cx="6038539" cy="1033836"/>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1288053" y="12413793"/>
            <a:ext cx="6484320" cy="5268510"/>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28600" y="21502796"/>
            <a:ext cx="8585560" cy="12528408"/>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Goals &amp; Desiderata</a:t>
            </a:r>
          </a:p>
          <a:p>
            <a:pPr>
              <a:spcBef>
                <a:spcPct val="50000"/>
              </a:spcBef>
            </a:pPr>
            <a:r>
              <a:rPr lang="en-US" altLang="zh-CN" sz="3000" b="1" dirty="0">
                <a:solidFill>
                  <a:srgbClr val="CC3200"/>
                </a:solidFill>
              </a:rPr>
              <a:t>Modeling.  </a:t>
            </a:r>
            <a:r>
              <a:rPr lang="en-US" altLang="zh-CN" sz="3000" dirty="0" err="1"/>
              <a:t>OpenRefine</a:t>
            </a:r>
            <a:r>
              <a:rPr lang="en-US" altLang="zh-CN" sz="3000" dirty="0"/>
              <a:t> has its own terminology for describing the records it keeps and the capabilities it provides using them. We are mapping the </a:t>
            </a:r>
            <a:r>
              <a:rPr lang="en-US" altLang="zh-CN" sz="3000" dirty="0" err="1"/>
              <a:t>OpenRefine</a:t>
            </a:r>
            <a:r>
              <a:rPr lang="en-US" altLang="zh-CN" sz="3000" dirty="0"/>
              <a:t> concepts of data, operations, and recipes to those of the reproducible research and provenance communities.</a:t>
            </a:r>
          </a:p>
          <a:p>
            <a:pPr>
              <a:spcBef>
                <a:spcPct val="50000"/>
              </a:spcBef>
            </a:pPr>
            <a:r>
              <a:rPr lang="en-US" altLang="zh-CN" sz="3000" b="1" dirty="0">
                <a:solidFill>
                  <a:srgbClr val="CC3200"/>
                </a:solidFill>
              </a:rPr>
              <a:t>Reproducibility.</a:t>
            </a:r>
            <a:r>
              <a:rPr lang="zh-CN" altLang="en-US" sz="3000" dirty="0"/>
              <a:t>  </a:t>
            </a:r>
            <a:r>
              <a:rPr lang="en-US" altLang="zh-CN" sz="3000" i="1" dirty="0"/>
              <a:t>Recipes</a:t>
            </a:r>
            <a:r>
              <a:rPr lang="en-US" altLang="zh-CN" sz="3000" dirty="0"/>
              <a:t> exported from </a:t>
            </a:r>
            <a:r>
              <a:rPr lang="en-US" altLang="zh-CN" sz="3000" dirty="0" err="1"/>
              <a:t>OpenRefine</a:t>
            </a:r>
            <a:r>
              <a:rPr lang="en-US" altLang="zh-CN" sz="3000" dirty="0"/>
              <a:t> include neither the initial data </a:t>
            </a:r>
            <a:r>
              <a:rPr lang="en-US" altLang="zh-CN" sz="3000" i="1" dirty="0"/>
              <a:t>import step</a:t>
            </a:r>
            <a:r>
              <a:rPr lang="en-US" altLang="zh-CN" sz="3000" dirty="0"/>
              <a:t>, nor any edits made manually to </a:t>
            </a:r>
            <a:r>
              <a:rPr lang="en-US" altLang="zh-CN" sz="3000" i="1" dirty="0"/>
              <a:t>individual cells</a:t>
            </a:r>
            <a:r>
              <a:rPr lang="en-US" altLang="zh-CN" sz="3000" dirty="0"/>
              <a:t>. We are providing means to use the records kept by </a:t>
            </a:r>
            <a:r>
              <a:rPr lang="en-US" altLang="zh-CN" sz="3000" dirty="0" err="1"/>
              <a:t>OpenRefine</a:t>
            </a:r>
            <a:r>
              <a:rPr lang="en-US" altLang="zh-CN" sz="3000" dirty="0"/>
              <a:t> to facilitate end-to-end reproducibility of data cleaning workflows.</a:t>
            </a:r>
            <a:endParaRPr lang="en-AU" altLang="zh-CN" sz="3000" dirty="0"/>
          </a:p>
          <a:p>
            <a:pPr>
              <a:spcBef>
                <a:spcPct val="50000"/>
              </a:spcBef>
            </a:pPr>
            <a:r>
              <a:rPr lang="en-US" altLang="zh-CN" sz="3000" b="1" dirty="0">
                <a:solidFill>
                  <a:srgbClr val="CC3200"/>
                </a:solidFill>
              </a:rPr>
              <a:t>Transparency.  </a:t>
            </a:r>
            <a:r>
              <a:rPr lang="en-US" altLang="zh-CN" sz="3000" dirty="0"/>
              <a:t>Displaying lists of operations and the ability to revisit past states one at a time provide limited means for interrogating </a:t>
            </a:r>
            <a:r>
              <a:rPr lang="en-US" altLang="zh-CN" sz="3000" i="1" dirty="0"/>
              <a:t>how data was cleaned</a:t>
            </a:r>
            <a:r>
              <a:rPr lang="en-US" altLang="zh-CN" sz="3000" dirty="0"/>
              <a:t>. We aim to make data cleaning workflows and their products easy to </a:t>
            </a:r>
            <a:r>
              <a:rPr lang="en-US" altLang="zh-CN" sz="3000" i="1" dirty="0"/>
              <a:t>query</a:t>
            </a:r>
            <a:r>
              <a:rPr lang="en-US" altLang="zh-CN" sz="3000" dirty="0"/>
              <a:t> — </a:t>
            </a:r>
            <a:r>
              <a:rPr lang="en-US" altLang="zh-CN" sz="3000" b="1" i="1" dirty="0"/>
              <a:t>prospectively</a:t>
            </a:r>
            <a:r>
              <a:rPr lang="en-US" altLang="zh-CN" sz="3000" dirty="0"/>
              <a:t> and </a:t>
            </a:r>
            <a:r>
              <a:rPr lang="en-US" altLang="zh-CN" sz="3000" b="1" i="1" dirty="0"/>
              <a:t>retrospectively</a:t>
            </a:r>
            <a:r>
              <a:rPr lang="en-US" altLang="zh-CN" sz="3000" dirty="0"/>
              <a:t> — to answer any questions researchers may have about the provenance of cleaned datasets.</a:t>
            </a:r>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1400" y="42062400"/>
            <a:ext cx="1383241" cy="13901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3169512" y="33507218"/>
            <a:ext cx="9533238" cy="8326582"/>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References</a:t>
            </a:r>
            <a:endParaRPr lang="en-US" altLang="zh-CN" sz="2800" dirty="0"/>
          </a:p>
          <a:p>
            <a:pPr>
              <a:spcBef>
                <a:spcPct val="50000"/>
              </a:spcBef>
            </a:pPr>
            <a:r>
              <a:rPr lang="en-US" altLang="zh-CN" sz="2500" dirty="0"/>
              <a:t>[1]</a:t>
            </a:r>
            <a:r>
              <a:rPr lang="zh-CN" altLang="en-US" sz="2500" dirty="0"/>
              <a:t> </a:t>
            </a:r>
            <a:r>
              <a:rPr lang="en-US" altLang="zh-CN" sz="2500" dirty="0" err="1"/>
              <a:t>OpenRefine</a:t>
            </a:r>
            <a:r>
              <a:rPr lang="en-US" altLang="zh-CN" sz="2500" dirty="0"/>
              <a:t>:</a:t>
            </a:r>
            <a:r>
              <a:rPr lang="zh-CN" altLang="en-US" sz="2500" dirty="0"/>
              <a:t> </a:t>
            </a:r>
            <a:r>
              <a:rPr lang="en-US" altLang="zh-CN" sz="2500" dirty="0"/>
              <a:t>A</a:t>
            </a:r>
            <a:r>
              <a:rPr lang="zh-CN" altLang="en-US" sz="2500" dirty="0"/>
              <a:t> </a:t>
            </a:r>
            <a:r>
              <a:rPr lang="en-US" altLang="zh-CN" sz="2500" dirty="0"/>
              <a:t>free,</a:t>
            </a:r>
            <a:r>
              <a:rPr lang="zh-CN" altLang="en-US" sz="2500" dirty="0"/>
              <a:t> </a:t>
            </a:r>
            <a:r>
              <a:rPr lang="en-US" altLang="zh-CN" sz="2500" dirty="0"/>
              <a:t>open</a:t>
            </a:r>
            <a:r>
              <a:rPr lang="zh-CN" altLang="en-US" sz="2500" dirty="0"/>
              <a:t> </a:t>
            </a:r>
            <a:r>
              <a:rPr lang="en-US" altLang="zh-CN" sz="2500" dirty="0"/>
              <a:t>source,</a:t>
            </a:r>
            <a:r>
              <a:rPr lang="zh-CN" altLang="en-US" sz="2500" dirty="0"/>
              <a:t> </a:t>
            </a:r>
            <a:r>
              <a:rPr lang="en-US" altLang="zh-CN" sz="2500" dirty="0"/>
              <a:t>powerful</a:t>
            </a:r>
            <a:r>
              <a:rPr lang="zh-CN" altLang="en-US" sz="2500" dirty="0"/>
              <a:t> </a:t>
            </a:r>
            <a:r>
              <a:rPr lang="en-US" altLang="zh-CN" sz="2500" dirty="0"/>
              <a:t>tool</a:t>
            </a:r>
            <a:r>
              <a:rPr lang="zh-CN" altLang="en-US" sz="2500" dirty="0"/>
              <a:t> </a:t>
            </a:r>
            <a:r>
              <a:rPr lang="en-US" altLang="zh-CN" sz="2500" dirty="0"/>
              <a:t>for</a:t>
            </a:r>
            <a:r>
              <a:rPr lang="zh-CN" altLang="en-US" sz="2500" dirty="0"/>
              <a:t> </a:t>
            </a:r>
            <a:r>
              <a:rPr lang="en-US" altLang="zh-CN" sz="2500" dirty="0"/>
              <a:t>working</a:t>
            </a:r>
            <a:r>
              <a:rPr lang="zh-CN" altLang="en-US" sz="2500" dirty="0"/>
              <a:t> </a:t>
            </a:r>
            <a:r>
              <a:rPr lang="en-US" altLang="zh-CN" sz="2500" dirty="0"/>
              <a:t>with</a:t>
            </a:r>
            <a:r>
              <a:rPr lang="zh-CN" altLang="en-US" sz="2500" dirty="0"/>
              <a:t> </a:t>
            </a:r>
            <a:r>
              <a:rPr lang="en-US" altLang="zh-CN" sz="2500" dirty="0"/>
              <a:t>messy</a:t>
            </a:r>
            <a:r>
              <a:rPr lang="zh-CN" altLang="en-US" sz="2500" dirty="0"/>
              <a:t> </a:t>
            </a:r>
            <a:r>
              <a:rPr lang="en-US" altLang="zh-CN" sz="2500" dirty="0"/>
              <a:t>data. (2018)</a:t>
            </a:r>
            <a:r>
              <a:rPr lang="zh-CN" altLang="en-US" sz="2500" dirty="0"/>
              <a:t> </a:t>
            </a:r>
            <a:r>
              <a:rPr lang="en-US" altLang="zh-CN" sz="2500" dirty="0">
                <a:hlinkClick r:id="rId6">
                  <a:extLst>
                    <a:ext uri="{A12FA001-AC4F-418D-AE19-62706E023703}">
                      <ahyp:hlinkClr xmlns:ahyp="http://schemas.microsoft.com/office/drawing/2018/hyperlinkcolor" val="tx"/>
                    </a:ext>
                  </a:extLst>
                </a:hlinkClick>
              </a:rPr>
              <a:t>http://openrefine.org/</a:t>
            </a:r>
            <a:r>
              <a:rPr lang="en-US" altLang="zh-CN" sz="2500" dirty="0"/>
              <a:t>.</a:t>
            </a:r>
          </a:p>
          <a:p>
            <a:pPr>
              <a:spcBef>
                <a:spcPct val="50000"/>
              </a:spcBef>
            </a:pPr>
            <a:r>
              <a:rPr lang="en-US" altLang="zh-CN" sz="2500" dirty="0"/>
              <a:t>[2] Makepeace, P., </a:t>
            </a:r>
            <a:r>
              <a:rPr lang="en-US" altLang="zh-CN" sz="2500" dirty="0" err="1"/>
              <a:t>Lohmeier</a:t>
            </a:r>
            <a:r>
              <a:rPr lang="en-US" altLang="zh-CN" sz="2500" dirty="0"/>
              <a:t>, F. </a:t>
            </a:r>
            <a:r>
              <a:rPr lang="en-US" altLang="zh-CN" sz="2500" dirty="0" err="1"/>
              <a:t>OpenRefine</a:t>
            </a:r>
            <a:r>
              <a:rPr lang="en-US" altLang="zh-CN" sz="2500" dirty="0"/>
              <a:t> Python client library (2018)</a:t>
            </a:r>
            <a:r>
              <a:rPr lang="zh-CN" altLang="en-US" sz="2500" dirty="0"/>
              <a:t> </a:t>
            </a:r>
            <a:r>
              <a:rPr lang="en-US" altLang="zh-CN" sz="2500" dirty="0">
                <a:hlinkClick r:id="rId7">
                  <a:extLst>
                    <a:ext uri="{A12FA001-AC4F-418D-AE19-62706E023703}">
                      <ahyp:hlinkClr xmlns:ahyp="http://schemas.microsoft.com/office/drawing/2018/hyperlinkcolor" val="tx"/>
                    </a:ext>
                  </a:extLst>
                </a:hlinkClick>
              </a:rPr>
              <a:t>https://github.com/opencultureconsulting/openrefine-client/</a:t>
            </a:r>
            <a:r>
              <a:rPr lang="en-US" altLang="zh-CN" sz="2500" dirty="0"/>
              <a:t>.</a:t>
            </a:r>
          </a:p>
          <a:p>
            <a:pPr>
              <a:spcBef>
                <a:spcPct val="50000"/>
              </a:spcBef>
            </a:pPr>
            <a:r>
              <a:rPr lang="en-US" altLang="zh-CN" sz="2500" dirty="0"/>
              <a:t>[3] The XSB logic programming system, version 3.7 (2017).</a:t>
            </a:r>
          </a:p>
          <a:p>
            <a:pPr>
              <a:spcBef>
                <a:spcPct val="50000"/>
              </a:spcBef>
            </a:pPr>
            <a:r>
              <a:rPr lang="en-US" altLang="zh-CN" sz="2500" dirty="0"/>
              <a:t>[4] </a:t>
            </a:r>
            <a:r>
              <a:rPr lang="en-US" altLang="zh-CN" sz="2500" dirty="0" err="1"/>
              <a:t>Lausen</a:t>
            </a:r>
            <a:r>
              <a:rPr lang="en-US" altLang="zh-CN" sz="2500" dirty="0"/>
              <a:t>, G., Ludäscher, B., May, W. (1998) On Active Deductive Databases: The </a:t>
            </a:r>
            <a:r>
              <a:rPr lang="en-US" altLang="zh-CN" sz="2500" dirty="0" err="1"/>
              <a:t>Statelog</a:t>
            </a:r>
            <a:r>
              <a:rPr lang="en-US" altLang="zh-CN" sz="2500" dirty="0"/>
              <a:t> Approach. </a:t>
            </a:r>
            <a:r>
              <a:rPr lang="en-US" altLang="zh-CN" sz="2500" i="1" dirty="0"/>
              <a:t>Transactions and Change in Logic Databases</a:t>
            </a:r>
            <a:r>
              <a:rPr lang="en-US" altLang="zh-CN" sz="2500" dirty="0"/>
              <a:t>, LNCS 1472: 69–106.</a:t>
            </a:r>
          </a:p>
          <a:p>
            <a:pPr>
              <a:spcBef>
                <a:spcPct val="50000"/>
              </a:spcBef>
            </a:pPr>
            <a:r>
              <a:rPr lang="en-US" altLang="zh-CN" sz="2500" dirty="0"/>
              <a:t>[5] Hellerstein, J.  (2010) The declarative imperative: experiences and conjectures in distributed logic. </a:t>
            </a:r>
            <a:r>
              <a:rPr lang="en-US" altLang="zh-CN" sz="2500" i="1" dirty="0"/>
              <a:t>ACM SIGMOD Record </a:t>
            </a:r>
            <a:r>
              <a:rPr lang="en-US" altLang="zh-CN" sz="2500" dirty="0"/>
              <a:t>39.1: 5-19.</a:t>
            </a:r>
          </a:p>
          <a:p>
            <a:pPr>
              <a:spcBef>
                <a:spcPct val="50000"/>
              </a:spcBef>
            </a:pPr>
            <a:r>
              <a:rPr lang="en-US" altLang="zh-CN" sz="2500" dirty="0"/>
              <a:t>[6] </a:t>
            </a:r>
            <a:r>
              <a:rPr lang="en-US" sz="2500" dirty="0">
                <a:hlinkClick r:id="rId8">
                  <a:extLst>
                    <a:ext uri="{A12FA001-AC4F-418D-AE19-62706E023703}">
                      <ahyp:hlinkClr xmlns:ahyp="http://schemas.microsoft.com/office/drawing/2018/hyperlinkcolor" val="tx"/>
                    </a:ext>
                  </a:extLst>
                </a:hlinkClick>
              </a:rPr>
              <a:t>https://github.com/idaks/openrefine-provenance</a:t>
            </a:r>
            <a:r>
              <a:rPr lang="en-US" sz="2500" dirty="0"/>
              <a:t> (2019).</a:t>
            </a:r>
          </a:p>
          <a:p>
            <a:pPr>
              <a:spcBef>
                <a:spcPct val="50000"/>
              </a:spcBef>
            </a:pPr>
            <a:r>
              <a:rPr lang="en-US" sz="2500" dirty="0"/>
              <a:t>[7] </a:t>
            </a:r>
            <a:r>
              <a:rPr lang="en-US" sz="2500" dirty="0">
                <a:hlinkClick r:id="rId9">
                  <a:extLst>
                    <a:ext uri="{A12FA001-AC4F-418D-AE19-62706E023703}">
                      <ahyp:hlinkClr xmlns:ahyp="http://schemas.microsoft.com/office/drawing/2018/hyperlinkcolor" val="tx"/>
                    </a:ext>
                  </a:extLst>
                </a:hlinkClick>
              </a:rPr>
              <a:t>https://github.com/idaks/openrefine-reproducibility</a:t>
            </a:r>
            <a:r>
              <a:rPr lang="en-US" sz="2500" dirty="0"/>
              <a:t> (2019).</a:t>
            </a:r>
            <a:endParaRPr lang="en-US" altLang="zh-CN" sz="2800" dirty="0"/>
          </a:p>
        </p:txBody>
      </p:sp>
      <p:sp>
        <p:nvSpPr>
          <p:cNvPr id="2" name="TextBox 1"/>
          <p:cNvSpPr txBox="1"/>
          <p:nvPr/>
        </p:nvSpPr>
        <p:spPr>
          <a:xfrm>
            <a:off x="16190081" y="39557230"/>
            <a:ext cx="184731" cy="1721240"/>
          </a:xfrm>
          <a:prstGeom prst="rect">
            <a:avLst/>
          </a:prstGeom>
          <a:noFill/>
        </p:spPr>
        <p:txBody>
          <a:bodyPr wrap="none" rtlCol="0">
            <a:spAutoFit/>
          </a:bodyPr>
          <a:lstStyle/>
          <a:p>
            <a:endParaRPr lang="en-US" sz="10585" dirty="0"/>
          </a:p>
        </p:txBody>
      </p:sp>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197955" y="34198001"/>
            <a:ext cx="8603146" cy="9497306"/>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Tools &amp; Methods</a:t>
            </a:r>
          </a:p>
          <a:p>
            <a:pPr>
              <a:spcBef>
                <a:spcPct val="50000"/>
              </a:spcBef>
            </a:pPr>
            <a:r>
              <a:rPr lang="en-US" altLang="zh-CN" sz="3000" b="1" dirty="0" err="1">
                <a:solidFill>
                  <a:srgbClr val="CC3200"/>
                </a:solidFill>
              </a:rPr>
              <a:t>OpenRefine</a:t>
            </a:r>
            <a:r>
              <a:rPr lang="en-US" altLang="zh-CN" sz="3000" b="1" dirty="0">
                <a:solidFill>
                  <a:srgbClr val="CC3200"/>
                </a:solidFill>
              </a:rPr>
              <a:t>. </a:t>
            </a:r>
            <a:r>
              <a:rPr lang="en-US" altLang="zh-CN" sz="3000" dirty="0"/>
              <a:t>We carry out our experiments on </a:t>
            </a:r>
            <a:r>
              <a:rPr lang="en-US" altLang="zh-CN" sz="3000" dirty="0" err="1"/>
              <a:t>OpenRefine</a:t>
            </a:r>
            <a:r>
              <a:rPr lang="en-US" altLang="zh-CN" sz="3000" dirty="0"/>
              <a:t> version 3.1 </a:t>
            </a:r>
            <a:r>
              <a:rPr lang="en-US" altLang="zh-CN" sz="3200" baseline="30000" dirty="0"/>
              <a:t> </a:t>
            </a:r>
            <a:r>
              <a:rPr lang="en-US" altLang="zh-CN" sz="2800" dirty="0"/>
              <a:t>[1]</a:t>
            </a:r>
            <a:r>
              <a:rPr lang="en-US" altLang="zh-CN" sz="3200" dirty="0"/>
              <a:t> </a:t>
            </a:r>
            <a:r>
              <a:rPr lang="en-US" altLang="zh-CN" sz="3000" dirty="0"/>
              <a:t>in Java 8 environments on multiple platforms. We automate interactions with </a:t>
            </a:r>
            <a:r>
              <a:rPr lang="en-US" altLang="zh-CN" sz="3000" dirty="0" err="1"/>
              <a:t>OpenRefine</a:t>
            </a:r>
            <a:r>
              <a:rPr lang="en-US" altLang="zh-CN" sz="3000" dirty="0"/>
              <a:t> via its native HTTP API by using and extending the </a:t>
            </a:r>
            <a:r>
              <a:rPr lang="en-US" altLang="zh-CN" sz="3000" dirty="0" err="1"/>
              <a:t>OpenRefine</a:t>
            </a:r>
            <a:r>
              <a:rPr lang="en-US" altLang="zh-CN" sz="3000" dirty="0"/>
              <a:t> Python Client Library </a:t>
            </a:r>
            <a:r>
              <a:rPr lang="en-US" altLang="zh-CN" sz="2800" dirty="0"/>
              <a:t>[2]</a:t>
            </a:r>
            <a:r>
              <a:rPr lang="en-US" altLang="zh-CN" sz="3200" dirty="0"/>
              <a:t>.</a:t>
            </a:r>
            <a:endParaRPr lang="en-US" altLang="zh-CN" sz="3000" dirty="0"/>
          </a:p>
          <a:p>
            <a:pPr>
              <a:spcBef>
                <a:spcPct val="50000"/>
              </a:spcBef>
            </a:pPr>
            <a:r>
              <a:rPr lang="en-US" altLang="zh-CN" sz="3000" b="1" dirty="0">
                <a:solidFill>
                  <a:srgbClr val="CC3200"/>
                </a:solidFill>
              </a:rPr>
              <a:t>Queries. </a:t>
            </a:r>
            <a:r>
              <a:rPr lang="en-US" altLang="zh-CN" sz="3000" dirty="0"/>
              <a:t>We employ XSB Prolog </a:t>
            </a:r>
            <a:r>
              <a:rPr lang="en-US" altLang="zh-CN" sz="2800" dirty="0"/>
              <a:t>[3]</a:t>
            </a:r>
            <a:r>
              <a:rPr lang="en-US" altLang="zh-CN" sz="3000" dirty="0"/>
              <a:t> for expressing and performing </a:t>
            </a:r>
            <a:r>
              <a:rPr lang="en-US" altLang="zh-CN" sz="3000" dirty="0" err="1"/>
              <a:t>Datalog</a:t>
            </a:r>
            <a:r>
              <a:rPr lang="en-US" altLang="zh-CN" sz="3000" dirty="0"/>
              <a:t>-style graph and provenance queries, and </a:t>
            </a:r>
            <a:r>
              <a:rPr lang="en-US" altLang="zh-CN" sz="3000" dirty="0" err="1"/>
              <a:t>Graphviz</a:t>
            </a:r>
            <a:r>
              <a:rPr lang="en-US" altLang="zh-CN" sz="3000" dirty="0"/>
              <a:t> for rendering visualizations of query results.</a:t>
            </a:r>
          </a:p>
          <a:p>
            <a:pPr>
              <a:spcBef>
                <a:spcPct val="50000"/>
              </a:spcBef>
            </a:pPr>
            <a:r>
              <a:rPr lang="en-US" altLang="zh-CN" sz="3000" b="1">
                <a:solidFill>
                  <a:srgbClr val="CC3200"/>
                </a:solidFill>
              </a:rPr>
              <a:t>Reproducible </a:t>
            </a:r>
            <a:r>
              <a:rPr lang="en-US" altLang="zh-CN" sz="3000" b="1" dirty="0">
                <a:solidFill>
                  <a:srgbClr val="CC3200"/>
                </a:solidFill>
              </a:rPr>
              <a:t>computing environments. </a:t>
            </a:r>
            <a:r>
              <a:rPr lang="en-US" altLang="zh-CN" sz="3000" dirty="0"/>
              <a:t>We depend on Ansible, Vagrant, and Docker for making research environments reproducible across coauthors’ computers and enabling other researchers to repeat our experiments on their own systems.</a:t>
            </a:r>
          </a:p>
        </p:txBody>
      </p:sp>
      <p:sp>
        <p:nvSpPr>
          <p:cNvPr id="29" name="Rectangle 28">
            <a:extLst>
              <a:ext uri="{FF2B5EF4-FFF2-40B4-BE49-F238E27FC236}">
                <a16:creationId xmlns:a16="http://schemas.microsoft.com/office/drawing/2014/main" id="{A1FBEC61-31AD-415F-8E12-1C5A89737F1A}"/>
              </a:ext>
            </a:extLst>
          </p:cNvPr>
          <p:cNvSpPr>
            <a:spLocks noChangeArrowheads="1"/>
          </p:cNvSpPr>
          <p:nvPr/>
        </p:nvSpPr>
        <p:spPr bwMode="auto">
          <a:xfrm>
            <a:off x="9063162" y="4572000"/>
            <a:ext cx="13852636" cy="25603200"/>
          </a:xfrm>
          <a:prstGeom prst="rect">
            <a:avLst/>
          </a:prstGeom>
          <a:solidFill>
            <a:schemeClr val="bg1"/>
          </a:solidFill>
          <a:ln w="9525">
            <a:noFill/>
            <a:miter lim="800000"/>
            <a:headEnd/>
            <a:tailEnd/>
          </a:ln>
        </p:spPr>
        <p:txBody>
          <a:bodyPr lIns="480000" tIns="480000" rIns="480000" bIns="480000"/>
          <a:lstStyle/>
          <a:p>
            <a:pPr>
              <a:spcBef>
                <a:spcPct val="50000"/>
              </a:spcBef>
            </a:pPr>
            <a:r>
              <a:rPr lang="en-US" altLang="zh-CN" sz="4400" b="1" dirty="0">
                <a:solidFill>
                  <a:srgbClr val="CC3300"/>
                </a:solidFill>
              </a:rPr>
              <a:t>Example – Work in Progress</a:t>
            </a:r>
            <a:endParaRPr lang="en-GB" sz="4400" b="1" dirty="0">
              <a:solidFill>
                <a:srgbClr val="CC3300"/>
              </a:solidFill>
            </a:endParaRPr>
          </a:p>
          <a:p>
            <a:pPr marL="508010" indent="-508010"/>
            <a:endParaRPr lang="en-US" sz="2215" dirty="0"/>
          </a:p>
          <a:p>
            <a:pPr marL="508010" indent="-508010"/>
            <a:r>
              <a:rPr lang="en-US" sz="2000" dirty="0">
                <a:solidFill>
                  <a:schemeClr val="tx1">
                    <a:lumMod val="65000"/>
                    <a:lumOff val="35000"/>
                  </a:schemeClr>
                </a:solidFill>
                <a:latin typeface="Consolas" panose="020B0609020204030204" pitchFamily="49" charset="0"/>
              </a:rPr>
              <a:t>%%%% State after initial import step %%%%%</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source(</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SourceUri</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SourceFormat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source(source_1, 'biblio.csv', 'text/csv').</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dataset(</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dataset(dataset_1, source_1).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array(</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array(array_1, dataset_1).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column(</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column(col_1, array_1).  </a:t>
            </a:r>
          </a:p>
          <a:p>
            <a:pPr marL="508010" indent="-508010"/>
            <a:r>
              <a:rPr lang="en-US" sz="2000" b="1" dirty="0">
                <a:solidFill>
                  <a:srgbClr val="0070C0"/>
                </a:solidFill>
                <a:latin typeface="Consolas" panose="020B0609020204030204" pitchFamily="49" charset="0"/>
              </a:rPr>
              <a:t>column(col_2, array_1).  </a:t>
            </a:r>
          </a:p>
          <a:p>
            <a:pPr marL="508010" indent="-508010"/>
            <a:r>
              <a:rPr lang="en-US" sz="2000" b="1" dirty="0">
                <a:solidFill>
                  <a:srgbClr val="0070C0"/>
                </a:solidFill>
                <a:latin typeface="Consolas" panose="020B0609020204030204" pitchFamily="49" charset="0"/>
              </a:rPr>
              <a:t>column(col_3,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row(</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row(row_1, array_1). </a:t>
            </a:r>
          </a:p>
          <a:p>
            <a:pPr marL="508010" indent="-508010"/>
            <a:r>
              <a:rPr lang="en-US" sz="2000" b="1" dirty="0">
                <a:solidFill>
                  <a:srgbClr val="0070C0"/>
                </a:solidFill>
                <a:latin typeface="Consolas" panose="020B0609020204030204" pitchFamily="49" charset="0"/>
              </a:rPr>
              <a:t>row(row_2, array_1). </a:t>
            </a:r>
          </a:p>
          <a:p>
            <a:pPr marL="508010" indent="-508010"/>
            <a:r>
              <a:rPr lang="en-US" sz="2000" b="1" dirty="0">
                <a:solidFill>
                  <a:srgbClr val="0070C0"/>
                </a:solidFill>
                <a:latin typeface="Consolas" panose="020B0609020204030204" pitchFamily="49" charset="0"/>
              </a:rPr>
              <a:t>row(row_3,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cell(</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cell(cell_1, col_1, row_1). cell(cell_4, col_2, row_1). cell(cell_7, col_3, row_1). </a:t>
            </a:r>
          </a:p>
          <a:p>
            <a:pPr marL="508010" indent="-508010"/>
            <a:r>
              <a:rPr lang="en-US" sz="2000" b="1" dirty="0">
                <a:solidFill>
                  <a:srgbClr val="0070C0"/>
                </a:solidFill>
                <a:latin typeface="Consolas" panose="020B0609020204030204" pitchFamily="49" charset="0"/>
              </a:rPr>
              <a:t>cell(cell_2, col_1, row_2). cell(cell_5, col_2, row_2). cell(cell_8, col_3, row_2).</a:t>
            </a:r>
          </a:p>
          <a:p>
            <a:pPr marL="508010" indent="-508010"/>
            <a:r>
              <a:rPr lang="en-US" sz="2000" b="1" dirty="0">
                <a:solidFill>
                  <a:srgbClr val="0070C0"/>
                </a:solidFill>
                <a:latin typeface="Consolas" panose="020B0609020204030204" pitchFamily="49" charset="0"/>
              </a:rPr>
              <a:t>cell(cell_3, col_1, row_3). cell(cell_6, col_2, row_3). cell(cell_9, col_3, row_3).</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state(</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PrevStateId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state_1</a:t>
            </a:r>
            <a:r>
              <a:rPr lang="en-US" sz="2000" dirty="0">
                <a:solidFill>
                  <a:srgbClr val="C00000"/>
                </a:solidFill>
                <a:latin typeface="Consolas" panose="020B0609020204030204" pitchFamily="49" charset="0"/>
              </a:rPr>
              <a:t>, array_1,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content(</a:t>
            </a:r>
            <a:r>
              <a:rPr lang="en-US" sz="2000" dirty="0" err="1">
                <a:solidFill>
                  <a:schemeClr val="tx1">
                    <a:lumMod val="65000"/>
                    <a:lumOff val="35000"/>
                  </a:schemeClr>
                </a:solidFill>
                <a:latin typeface="Consolas" panose="020B0609020204030204" pitchFamily="49" charset="0"/>
              </a:rPr>
              <a:t>ContentId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PrevContentId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content(content_1, cell_1,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val_1, nil).</a:t>
            </a:r>
          </a:p>
          <a:p>
            <a:pPr marL="508010" indent="-508010"/>
            <a:r>
              <a:rPr lang="en-US" sz="2000" b="1" dirty="0">
                <a:solidFill>
                  <a:srgbClr val="0070C0"/>
                </a:solidFill>
                <a:latin typeface="Consolas" panose="020B0609020204030204" pitchFamily="49" charset="0"/>
              </a:rPr>
              <a:t>content(content_2, cell_2,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val_2, nil).</a:t>
            </a:r>
          </a:p>
          <a:p>
            <a:pPr marL="508010" indent="-508010"/>
            <a:r>
              <a:rPr lang="en-US" sz="2000" b="1" dirty="0">
                <a:solidFill>
                  <a:srgbClr val="0070C0"/>
                </a:solidFill>
                <a:latin typeface="Consolas" panose="020B0609020204030204" pitchFamily="49" charset="0"/>
              </a:rPr>
              <a:t>content(content_3, cell_3,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val_3, nil).</a:t>
            </a:r>
          </a:p>
          <a:p>
            <a:pPr marL="508010" indent="-508010"/>
            <a:r>
              <a:rPr lang="en-US" sz="2000" b="1" dirty="0">
                <a:solidFill>
                  <a:srgbClr val="0070C0"/>
                </a:solidFill>
                <a:latin typeface="Consolas" panose="020B0609020204030204" pitchFamily="49" charset="0"/>
              </a:rPr>
              <a:t>content(content_4, cell_4,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val_4, nil).</a:t>
            </a:r>
          </a:p>
          <a:p>
            <a:pPr marL="508010" indent="-508010"/>
            <a:r>
              <a:rPr lang="en-US" sz="2000" b="1" dirty="0">
                <a:solidFill>
                  <a:srgbClr val="0070C0"/>
                </a:solidFill>
                <a:latin typeface="Consolas" panose="020B0609020204030204" pitchFamily="49" charset="0"/>
              </a:rPr>
              <a:t>content(content_5, cell_5,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val_5, nil).</a:t>
            </a:r>
          </a:p>
          <a:p>
            <a:pPr marL="508010" indent="-508010"/>
            <a:r>
              <a:rPr lang="en-US" sz="2000" b="1" dirty="0">
                <a:solidFill>
                  <a:srgbClr val="0070C0"/>
                </a:solidFill>
                <a:latin typeface="Consolas" panose="020B0609020204030204" pitchFamily="49" charset="0"/>
              </a:rPr>
              <a:t>content(content_6, cell_6,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val_6, nil).</a:t>
            </a:r>
          </a:p>
          <a:p>
            <a:pPr marL="508010" indent="-508010"/>
            <a:r>
              <a:rPr lang="en-US" sz="2000" b="1" dirty="0">
                <a:solidFill>
                  <a:srgbClr val="0070C0"/>
                </a:solidFill>
                <a:latin typeface="Consolas" panose="020B0609020204030204" pitchFamily="49" charset="0"/>
              </a:rPr>
              <a:t>content(content_7, cell_7,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val_7, nil).</a:t>
            </a:r>
          </a:p>
          <a:p>
            <a:pPr marL="508010" indent="-508010"/>
            <a:r>
              <a:rPr lang="en-US" sz="2000" b="1" dirty="0">
                <a:solidFill>
                  <a:srgbClr val="0070C0"/>
                </a:solidFill>
                <a:latin typeface="Consolas" panose="020B0609020204030204" pitchFamily="49" charset="0"/>
              </a:rPr>
              <a:t>content(content_8, cell_8,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val_8, nil).</a:t>
            </a:r>
          </a:p>
          <a:p>
            <a:pPr marL="508010" indent="-508010"/>
            <a:r>
              <a:rPr lang="en-US" sz="2000" b="1" dirty="0">
                <a:solidFill>
                  <a:srgbClr val="0070C0"/>
                </a:solidFill>
                <a:latin typeface="Consolas" panose="020B0609020204030204" pitchFamily="49" charset="0"/>
              </a:rPr>
              <a:t>content(content_9, cell_9,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val_9,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value(</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ValText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value(val_1, 'Against Method’).      value(val_4, 'Paul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value(val_7, '1975').</a:t>
            </a:r>
          </a:p>
          <a:p>
            <a:pPr marL="508010" indent="-508010"/>
            <a:r>
              <a:rPr lang="en-US" sz="2000" b="1" dirty="0">
                <a:solidFill>
                  <a:srgbClr val="0070C0"/>
                </a:solidFill>
                <a:latin typeface="Consolas" panose="020B0609020204030204" pitchFamily="49" charset="0"/>
              </a:rPr>
              <a:t>value(val_2, 'Changing Order’).      value(val_5, 'H.M. Collins’).     value(val_8, '1985').</a:t>
            </a:r>
          </a:p>
          <a:p>
            <a:pPr marL="508010" indent="-508010"/>
            <a:r>
              <a:rPr lang="en-US" sz="2000" b="1" dirty="0">
                <a:solidFill>
                  <a:srgbClr val="0070C0"/>
                </a:solidFill>
                <a:latin typeface="Consolas" panose="020B0609020204030204" pitchFamily="49" charset="0"/>
              </a:rPr>
              <a:t>value(val_3, 'Exceeding our Grasp’). value(val_6, 'P. Kyle Stanford’). value(val_9, '2006').</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column_schema</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ColSchemaId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ColType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PrevColSchemaId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(col_schema_1, col_1,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'Book Title’, nil,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(col_schema_2, col_2,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'Author’,   col_1,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(col_schema_3, col_3,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'Date’,     col_2,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row_position</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RowPosId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(row_pos_1, row_1,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(row_pos_2, row_2,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row_1).</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(row_pos_3, row_3,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row_2).</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Rename column 1 from Book Title to Title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state_2</a:t>
            </a:r>
            <a:r>
              <a:rPr lang="en-US" sz="2000" dirty="0">
                <a:solidFill>
                  <a:srgbClr val="C00000"/>
                </a:solidFill>
                <a:latin typeface="Consolas" panose="020B0609020204030204" pitchFamily="49" charset="0"/>
              </a:rPr>
              <a:t>, array_1, state_1).</a:t>
            </a:r>
          </a:p>
          <a:p>
            <a:pPr marL="508010" indent="-508010"/>
            <a:r>
              <a:rPr lang="it-IT" sz="2000" b="1" dirty="0">
                <a:solidFill>
                  <a:srgbClr val="0070C0"/>
                </a:solidFill>
                <a:latin typeface="Consolas" panose="020B0609020204030204" pitchFamily="49" charset="0"/>
              </a:rPr>
              <a:t>column_schema(col_schema_4, col_1, </a:t>
            </a:r>
            <a:r>
              <a:rPr lang="it-IT" sz="2000" b="1" dirty="0">
                <a:solidFill>
                  <a:srgbClr val="C00000"/>
                </a:solidFill>
                <a:latin typeface="Consolas" panose="020B0609020204030204" pitchFamily="49" charset="0"/>
              </a:rPr>
              <a:t>state_2</a:t>
            </a:r>
            <a:r>
              <a:rPr lang="it-IT" sz="2000" b="1" dirty="0">
                <a:solidFill>
                  <a:srgbClr val="0070C0"/>
                </a:solidFill>
                <a:latin typeface="Consolas" panose="020B0609020204030204" pitchFamily="49" charset="0"/>
              </a:rPr>
              <a:t>, 'string', 'Title', nil, col_schema_1).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Place surname first and abbreviate given names to initials in Author column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state_3</a:t>
            </a:r>
            <a:r>
              <a:rPr lang="en-US" sz="2000" dirty="0">
                <a:solidFill>
                  <a:srgbClr val="C00000"/>
                </a:solidFill>
                <a:latin typeface="Consolas" panose="020B0609020204030204" pitchFamily="49" charset="0"/>
              </a:rPr>
              <a:t>, array_1, state_2).</a:t>
            </a:r>
          </a:p>
          <a:p>
            <a:pPr marL="508010" indent="-508010"/>
            <a:r>
              <a:rPr lang="en-US" sz="2000" b="1" dirty="0">
                <a:solidFill>
                  <a:srgbClr val="0070C0"/>
                </a:solidFill>
                <a:latin typeface="Consolas" panose="020B0609020204030204" pitchFamily="49" charset="0"/>
              </a:rPr>
              <a:t>value(val_10,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P.’).</a:t>
            </a:r>
          </a:p>
          <a:p>
            <a:pPr marL="508010" indent="-508010"/>
            <a:r>
              <a:rPr lang="en-US" sz="2000" b="1" dirty="0">
                <a:solidFill>
                  <a:srgbClr val="0070C0"/>
                </a:solidFill>
                <a:latin typeface="Consolas" panose="020B0609020204030204" pitchFamily="49" charset="0"/>
              </a:rPr>
              <a:t>value(val_11, 'Collins, H.M.’).</a:t>
            </a:r>
            <a:endParaRPr lang="it-IT" sz="2000" b="1" dirty="0">
              <a:solidFill>
                <a:srgbClr val="0070C0"/>
              </a:solidFill>
              <a:latin typeface="Consolas" panose="020B0609020204030204" pitchFamily="49" charset="0"/>
            </a:endParaRPr>
          </a:p>
          <a:p>
            <a:pPr marL="508010" indent="-508010"/>
            <a:r>
              <a:rPr lang="en-US" sz="2000" b="1" dirty="0">
                <a:solidFill>
                  <a:srgbClr val="0070C0"/>
                </a:solidFill>
                <a:latin typeface="Consolas" panose="020B0609020204030204" pitchFamily="49" charset="0"/>
              </a:rPr>
              <a:t>value(val_12, 'Stanford, P.K.’).</a:t>
            </a:r>
          </a:p>
          <a:p>
            <a:pPr marL="508010" indent="-508010"/>
            <a:r>
              <a:rPr lang="en-US" sz="2000" b="1" dirty="0">
                <a:solidFill>
                  <a:srgbClr val="0070C0"/>
                </a:solidFill>
                <a:latin typeface="Consolas" panose="020B0609020204030204" pitchFamily="49" charset="0"/>
              </a:rPr>
              <a:t>content(content_10, cell_4,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val_10, content_4).</a:t>
            </a:r>
          </a:p>
          <a:p>
            <a:pPr marL="508010" indent="-508010"/>
            <a:r>
              <a:rPr lang="en-US" sz="2000" b="1" dirty="0">
                <a:solidFill>
                  <a:srgbClr val="0070C0"/>
                </a:solidFill>
                <a:latin typeface="Consolas" panose="020B0609020204030204" pitchFamily="49" charset="0"/>
              </a:rPr>
              <a:t>content(content_11, cell_5,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val_11, content_5).</a:t>
            </a:r>
          </a:p>
          <a:p>
            <a:pPr marL="508010" indent="-508010"/>
            <a:r>
              <a:rPr lang="en-US" sz="2000" b="1" dirty="0">
                <a:solidFill>
                  <a:srgbClr val="0070C0"/>
                </a:solidFill>
                <a:latin typeface="Consolas" panose="020B0609020204030204" pitchFamily="49" charset="0"/>
              </a:rPr>
              <a:t>content(content_12, cell_6,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val_12, content_6).</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Sort rows by Author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state_4</a:t>
            </a:r>
            <a:r>
              <a:rPr lang="en-US" sz="2000" dirty="0">
                <a:solidFill>
                  <a:srgbClr val="C00000"/>
                </a:solidFill>
                <a:latin typeface="Consolas" panose="020B0609020204030204" pitchFamily="49" charset="0"/>
              </a:rPr>
              <a:t>, array_1, state_3).</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(row_pos_4, row_2,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(row_pos_5, row_1,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row_2).</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(row_pos_6, row_3,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Swap order of second and third columns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state_5</a:t>
            </a:r>
            <a:r>
              <a:rPr lang="en-US" sz="2000" dirty="0">
                <a:solidFill>
                  <a:srgbClr val="C00000"/>
                </a:solidFill>
                <a:latin typeface="Consolas" panose="020B0609020204030204" pitchFamily="49" charset="0"/>
              </a:rPr>
              <a:t>, array_1, state_4).</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(col_schema_5, col_3,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'Date’,   col_1, col_schema_3).</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(col_schema_6, col_2,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'Author’, col_3, col_schema_2).</a:t>
            </a:r>
          </a:p>
        </p:txBody>
      </p:sp>
      <p:grpSp>
        <p:nvGrpSpPr>
          <p:cNvPr id="16" name="Group 15">
            <a:extLst>
              <a:ext uri="{FF2B5EF4-FFF2-40B4-BE49-F238E27FC236}">
                <a16:creationId xmlns:a16="http://schemas.microsoft.com/office/drawing/2014/main" id="{F75495E5-D344-42D8-B49C-6955EB489E4B}"/>
              </a:ext>
            </a:extLst>
          </p:cNvPr>
          <p:cNvGrpSpPr/>
          <p:nvPr/>
        </p:nvGrpSpPr>
        <p:grpSpPr>
          <a:xfrm>
            <a:off x="15647872" y="6324568"/>
            <a:ext cx="6934200" cy="5486400"/>
            <a:chOff x="15773400" y="6096000"/>
            <a:chExt cx="6934200" cy="5486400"/>
          </a:xfrm>
          <a:effectLst>
            <a:outerShdw blurRad="50800" dist="101600" dir="3360000" sx="101000" sy="101000" algn="ctr" rotWithShape="0">
              <a:srgbClr val="000000">
                <a:alpha val="21000"/>
              </a:srgbClr>
            </a:outerShdw>
          </a:effectLst>
        </p:grpSpPr>
        <p:sp>
          <p:nvSpPr>
            <p:cNvPr id="14" name="Rectangle 13">
              <a:extLst>
                <a:ext uri="{FF2B5EF4-FFF2-40B4-BE49-F238E27FC236}">
                  <a16:creationId xmlns:a16="http://schemas.microsoft.com/office/drawing/2014/main" id="{13772B36-FE24-437C-956D-8802B9C0C6C9}"/>
                </a:ext>
              </a:extLst>
            </p:cNvPr>
            <p:cNvSpPr/>
            <p:nvPr/>
          </p:nvSpPr>
          <p:spPr>
            <a:xfrm>
              <a:off x="15773400" y="6096000"/>
              <a:ext cx="6934200" cy="5486400"/>
            </a:xfrm>
            <a:prstGeom prst="rect">
              <a:avLst/>
            </a:prstGeom>
            <a:scene3d>
              <a:camera prst="orthographicFront"/>
              <a:lightRig rig="threePt" dir="t"/>
            </a:scene3d>
            <a:sp3d>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6CF1D82F-652B-4F35-BF3C-61B75EE661DA}"/>
                </a:ext>
              </a:extLst>
            </p:cNvPr>
            <p:cNvSpPr/>
            <p:nvPr/>
          </p:nvSpPr>
          <p:spPr>
            <a:xfrm>
              <a:off x="18410126" y="8328225"/>
              <a:ext cx="1660744" cy="1066800"/>
            </a:xfrm>
            <a:prstGeom prst="downArrow">
              <a:avLst/>
            </a:prstGeom>
            <a:solidFill>
              <a:schemeClr val="dk1">
                <a:alpha val="50000"/>
              </a:schemeClr>
            </a:solidFill>
            <a:ln>
              <a:noFill/>
            </a:ln>
            <a:scene3d>
              <a:camera prst="orthographicFront"/>
              <a:lightRig rig="threePt" dir="t"/>
            </a:scene3d>
            <a:sp3d>
              <a:bevelB/>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39" name="Rectangle 33">
            <a:extLst>
              <a:ext uri="{FF2B5EF4-FFF2-40B4-BE49-F238E27FC236}">
                <a16:creationId xmlns:a16="http://schemas.microsoft.com/office/drawing/2014/main" id="{E5768C87-0F0A-4DA4-B111-B8E0DC969A40}"/>
              </a:ext>
            </a:extLst>
          </p:cNvPr>
          <p:cNvSpPr>
            <a:spLocks noChangeArrowheads="1"/>
          </p:cNvSpPr>
          <p:nvPr/>
        </p:nvSpPr>
        <p:spPr bwMode="auto">
          <a:xfrm>
            <a:off x="9063162" y="30409411"/>
            <a:ext cx="13852636" cy="7102015"/>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Queries and Reports – Examples</a:t>
            </a:r>
          </a:p>
          <a:p>
            <a:pPr marL="514350" indent="-514350">
              <a:spcBef>
                <a:spcPts val="1000"/>
              </a:spcBef>
              <a:buAutoNum type="arabicPeriod"/>
            </a:pPr>
            <a:r>
              <a:rPr lang="en-US" altLang="zh-CN" sz="3000" i="1" dirty="0"/>
              <a:t>What columns in the original dataset were renamed?</a:t>
            </a:r>
          </a:p>
          <a:p>
            <a:pPr marL="514350" indent="-514350">
              <a:spcBef>
                <a:spcPts val="1000"/>
              </a:spcBef>
              <a:buAutoNum type="arabicPeriod"/>
            </a:pPr>
            <a:r>
              <a:rPr lang="en-US" altLang="zh-CN" sz="3000" i="1" dirty="0"/>
              <a:t>What columns in the final dataset contain cells with updated values?</a:t>
            </a:r>
          </a:p>
          <a:p>
            <a:pPr marL="514350" indent="-514350">
              <a:spcBef>
                <a:spcPts val="1000"/>
              </a:spcBef>
              <a:buAutoNum type="arabicPeriod"/>
            </a:pPr>
            <a:r>
              <a:rPr lang="en-US" altLang="zh-CN" sz="3000" i="1" dirty="0"/>
              <a:t>What cells were assigned new values during the same step?</a:t>
            </a:r>
          </a:p>
          <a:p>
            <a:pPr marL="514350" indent="-514350">
              <a:spcBef>
                <a:spcPts val="1000"/>
              </a:spcBef>
              <a:buAutoNum type="arabicPeriod"/>
            </a:pPr>
            <a:r>
              <a:rPr lang="en-US" altLang="zh-CN" sz="3000" i="1" dirty="0"/>
              <a:t>What fraction of columns had their schemas changed or contain values with updated cells?</a:t>
            </a:r>
          </a:p>
          <a:p>
            <a:pPr marL="514350" indent="-514350">
              <a:spcBef>
                <a:spcPts val="1000"/>
              </a:spcBef>
              <a:buAutoNum type="arabicPeriod"/>
            </a:pPr>
            <a:r>
              <a:rPr lang="en-US" altLang="zh-CN" sz="3000" i="1" dirty="0"/>
              <a:t>What fraction of rows had cell values updated?</a:t>
            </a:r>
          </a:p>
          <a:p>
            <a:pPr marL="514350" indent="-514350">
              <a:spcBef>
                <a:spcPts val="1000"/>
              </a:spcBef>
              <a:buAutoNum type="arabicPeriod"/>
            </a:pPr>
            <a:r>
              <a:rPr lang="en-US" altLang="zh-CN" sz="3000" i="1" dirty="0"/>
              <a:t>What column had the highest fraction of cells updated to new values?</a:t>
            </a:r>
          </a:p>
          <a:p>
            <a:pPr marL="514350" indent="-514350">
              <a:spcBef>
                <a:spcPts val="1000"/>
              </a:spcBef>
              <a:buAutoNum type="arabicPeriod"/>
            </a:pPr>
            <a:r>
              <a:rPr lang="en-US" altLang="zh-CN" sz="3000" i="1" dirty="0"/>
              <a:t>Did any cell take on the same value at two or more different times?</a:t>
            </a:r>
          </a:p>
          <a:p>
            <a:pPr marL="514350" indent="-514350">
              <a:spcBef>
                <a:spcPts val="1000"/>
              </a:spcBef>
              <a:buAutoNum type="arabicPeriod"/>
            </a:pPr>
            <a:r>
              <a:rPr lang="en-US" altLang="zh-CN" sz="3000" i="1" dirty="0"/>
              <a:t>What new columns were created?</a:t>
            </a:r>
          </a:p>
          <a:p>
            <a:pPr marL="514350" indent="-514350">
              <a:spcBef>
                <a:spcPts val="1000"/>
              </a:spcBef>
              <a:buAutoNum type="arabicPeriod"/>
            </a:pPr>
            <a:r>
              <a:rPr lang="en-US" altLang="zh-CN" sz="3000" i="1" dirty="0"/>
              <a:t>What new rows were inserted, and which were deleted?</a:t>
            </a:r>
          </a:p>
        </p:txBody>
      </p:sp>
      <p:sp>
        <p:nvSpPr>
          <p:cNvPr id="42" name="Rectangle 33">
            <a:extLst>
              <a:ext uri="{FF2B5EF4-FFF2-40B4-BE49-F238E27FC236}">
                <a16:creationId xmlns:a16="http://schemas.microsoft.com/office/drawing/2014/main" id="{648CC5E0-2FA3-4D4D-BA80-E9B994DF2B23}"/>
              </a:ext>
            </a:extLst>
          </p:cNvPr>
          <p:cNvSpPr>
            <a:spLocks noChangeArrowheads="1"/>
          </p:cNvSpPr>
          <p:nvPr/>
        </p:nvSpPr>
        <p:spPr bwMode="auto">
          <a:xfrm>
            <a:off x="9044420" y="37780837"/>
            <a:ext cx="13852636" cy="5914470"/>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Future Work</a:t>
            </a:r>
          </a:p>
          <a:p>
            <a:pPr>
              <a:spcBef>
                <a:spcPct val="50000"/>
              </a:spcBef>
            </a:pPr>
            <a:r>
              <a:rPr lang="en-US" altLang="zh-CN" sz="3000" b="1" dirty="0">
                <a:solidFill>
                  <a:srgbClr val="CC3200"/>
                </a:solidFill>
              </a:rPr>
              <a:t>Dependencies. </a:t>
            </a:r>
            <a:r>
              <a:rPr lang="en-US" altLang="zh-CN" sz="3000" dirty="0"/>
              <a:t>We plan to model and query data dependencies between values in a dataset, as well as on external databases used for reconciliation.</a:t>
            </a:r>
          </a:p>
          <a:p>
            <a:pPr>
              <a:spcBef>
                <a:spcPct val="50000"/>
              </a:spcBef>
            </a:pPr>
            <a:r>
              <a:rPr lang="en-US" altLang="zh-CN" sz="3000" b="1" dirty="0">
                <a:solidFill>
                  <a:srgbClr val="CC3200"/>
                </a:solidFill>
              </a:rPr>
              <a:t>Parallel workflows. </a:t>
            </a:r>
            <a:r>
              <a:rPr lang="en-US" altLang="zh-CN" sz="3000" dirty="0"/>
              <a:t>Using multiple arrays per dataset we expect to be able model data cleaning workflows that operate on different subsets of the data independently in parallel, while continuing to represent history accurately.</a:t>
            </a:r>
          </a:p>
          <a:p>
            <a:pPr>
              <a:spcBef>
                <a:spcPct val="50000"/>
              </a:spcBef>
            </a:pPr>
            <a:r>
              <a:rPr lang="en-US" altLang="zh-CN" sz="3000" b="1" dirty="0">
                <a:solidFill>
                  <a:srgbClr val="CC3200"/>
                </a:solidFill>
              </a:rPr>
              <a:t>State-oriented logic languages.  </a:t>
            </a:r>
            <a:r>
              <a:rPr lang="en-US" altLang="zh-CN" sz="3000" dirty="0"/>
              <a:t>We will compare and analyze our explicit state management approach with designs enabled by state-oriented </a:t>
            </a:r>
            <a:r>
              <a:rPr lang="en-US" altLang="zh-CN" sz="3000" dirty="0" err="1"/>
              <a:t>Datalog</a:t>
            </a:r>
            <a:r>
              <a:rPr lang="en-US" altLang="zh-CN" sz="3000" dirty="0"/>
              <a:t> extensions such as </a:t>
            </a:r>
            <a:r>
              <a:rPr lang="en-US" altLang="zh-CN" sz="3000" dirty="0" err="1"/>
              <a:t>Statelog</a:t>
            </a:r>
            <a:r>
              <a:rPr lang="en-US" altLang="zh-CN" sz="3000" dirty="0"/>
              <a:t> </a:t>
            </a:r>
            <a:r>
              <a:rPr lang="en-US" altLang="zh-CN" sz="2800" dirty="0"/>
              <a:t>[4]</a:t>
            </a:r>
            <a:r>
              <a:rPr lang="en-US" altLang="zh-CN" sz="3000" dirty="0"/>
              <a:t> and Dedalus </a:t>
            </a:r>
            <a:r>
              <a:rPr lang="en-US" altLang="zh-CN" sz="2800" dirty="0"/>
              <a:t>[5]</a:t>
            </a:r>
            <a:r>
              <a:rPr lang="en-US" altLang="zh-CN" sz="3000" dirty="0"/>
              <a:t>.</a:t>
            </a:r>
          </a:p>
        </p:txBody>
      </p:sp>
      <p:sp>
        <p:nvSpPr>
          <p:cNvPr id="43" name="Rectangle 33">
            <a:extLst>
              <a:ext uri="{FF2B5EF4-FFF2-40B4-BE49-F238E27FC236}">
                <a16:creationId xmlns:a16="http://schemas.microsoft.com/office/drawing/2014/main" id="{53A4FCBF-F085-4F2D-A62D-310B0811A784}"/>
              </a:ext>
            </a:extLst>
          </p:cNvPr>
          <p:cNvSpPr>
            <a:spLocks noChangeArrowheads="1"/>
          </p:cNvSpPr>
          <p:nvPr/>
        </p:nvSpPr>
        <p:spPr bwMode="auto">
          <a:xfrm>
            <a:off x="23164800" y="25715368"/>
            <a:ext cx="9525000" cy="7584032"/>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Demonstrations</a:t>
            </a:r>
          </a:p>
          <a:p>
            <a:pPr>
              <a:spcBef>
                <a:spcPct val="50000"/>
              </a:spcBef>
            </a:pPr>
            <a:r>
              <a:rPr lang="en-US" altLang="zh-CN" sz="3000" b="1" dirty="0">
                <a:solidFill>
                  <a:srgbClr val="CC3200"/>
                </a:solidFill>
              </a:rPr>
              <a:t>Provenance queries. </a:t>
            </a:r>
            <a:r>
              <a:rPr lang="en-US" altLang="zh-CN" sz="3000" dirty="0"/>
              <a:t>The data cleaning example workflow shown here, associated provenance queries, and supporting rules are available in the </a:t>
            </a:r>
            <a:r>
              <a:rPr lang="en-US" altLang="zh-CN" sz="3000" i="1" dirty="0" err="1"/>
              <a:t>openrefine</a:t>
            </a:r>
            <a:r>
              <a:rPr lang="en-US" altLang="zh-CN" sz="3000" i="1" dirty="0"/>
              <a:t>-provenance</a:t>
            </a:r>
            <a:r>
              <a:rPr lang="en-US" altLang="zh-CN" sz="3000" dirty="0"/>
              <a:t> repository </a:t>
            </a:r>
            <a:r>
              <a:rPr lang="en-US" altLang="zh-CN" sz="2800" dirty="0"/>
              <a:t>[6].</a:t>
            </a:r>
          </a:p>
          <a:p>
            <a:pPr>
              <a:spcBef>
                <a:spcPct val="50000"/>
              </a:spcBef>
            </a:pPr>
            <a:r>
              <a:rPr lang="en-US" altLang="zh-CN" sz="3000" b="1" dirty="0">
                <a:solidFill>
                  <a:srgbClr val="CC3200"/>
                </a:solidFill>
              </a:rPr>
              <a:t>Reproducible data cleaning. </a:t>
            </a:r>
            <a:r>
              <a:rPr lang="en-US" altLang="zh-CN" sz="3000" dirty="0"/>
              <a:t>We additionally demonstrate progress supporting end-to-end reproducibility of data cleaning workflows in the </a:t>
            </a:r>
            <a:r>
              <a:rPr lang="en-US" altLang="zh-CN" sz="3000" i="1" dirty="0" err="1"/>
              <a:t>openrefine</a:t>
            </a:r>
            <a:r>
              <a:rPr lang="en-US" altLang="zh-CN" sz="3000" i="1" dirty="0"/>
              <a:t>-reproducibility</a:t>
            </a:r>
            <a:r>
              <a:rPr lang="en-US" altLang="zh-CN" sz="3000" dirty="0"/>
              <a:t> repository </a:t>
            </a:r>
            <a:r>
              <a:rPr lang="en-US" altLang="zh-CN" sz="2800" dirty="0"/>
              <a:t>[7]. </a:t>
            </a:r>
            <a:r>
              <a:rPr lang="en-US" altLang="zh-CN" sz="3000" dirty="0"/>
              <a:t>Our aim is to enable any data cleaning workflow later to be repeated automatically in a different instance of </a:t>
            </a:r>
            <a:r>
              <a:rPr lang="en-US" altLang="zh-CN" sz="3000" dirty="0" err="1"/>
              <a:t>OpenRefine</a:t>
            </a:r>
            <a:r>
              <a:rPr lang="en-US" altLang="zh-CN" sz="3000" dirty="0"/>
              <a:t> on the same or different dataset using information gathered by </a:t>
            </a:r>
            <a:r>
              <a:rPr lang="en-US" altLang="zh-CN" sz="3000" dirty="0" err="1"/>
              <a:t>OpenRefine</a:t>
            </a:r>
            <a:r>
              <a:rPr lang="en-US" altLang="zh-CN" sz="3000" dirty="0"/>
              <a:t> but not easily exported as recipes. </a:t>
            </a:r>
          </a:p>
        </p:txBody>
      </p:sp>
      <p:sp>
        <p:nvSpPr>
          <p:cNvPr id="3" name="Rectangle 2">
            <a:extLst>
              <a:ext uri="{FF2B5EF4-FFF2-40B4-BE49-F238E27FC236}">
                <a16:creationId xmlns:a16="http://schemas.microsoft.com/office/drawing/2014/main" id="{561D297A-EC1D-7841-B00A-103ED362E532}"/>
              </a:ext>
            </a:extLst>
          </p:cNvPr>
          <p:cNvSpPr/>
          <p:nvPr/>
        </p:nvSpPr>
        <p:spPr>
          <a:xfrm>
            <a:off x="28500109" y="43337518"/>
            <a:ext cx="4202641" cy="372409"/>
          </a:xfrm>
          <a:prstGeom prst="rect">
            <a:avLst/>
          </a:prstGeom>
        </p:spPr>
        <p:txBody>
          <a:bodyPr wrap="square">
            <a:spAutoFit/>
          </a:bodyPr>
          <a:lstStyle/>
          <a:p>
            <a:pPr algn="ctr">
              <a:spcBef>
                <a:spcPct val="50000"/>
              </a:spcBef>
            </a:pPr>
            <a:r>
              <a:rPr lang="en-US" sz="1600" dirty="0"/>
              <a:t>Supported in part by NSF grant #1541450 </a:t>
            </a:r>
          </a:p>
        </p:txBody>
      </p:sp>
      <p:pic>
        <p:nvPicPr>
          <p:cNvPr id="7" name="Picture 6">
            <a:extLst>
              <a:ext uri="{FF2B5EF4-FFF2-40B4-BE49-F238E27FC236}">
                <a16:creationId xmlns:a16="http://schemas.microsoft.com/office/drawing/2014/main" id="{03080FC6-68BC-4115-A5E5-E98AEC6E75D9}"/>
              </a:ext>
            </a:extLst>
          </p:cNvPr>
          <p:cNvPicPr>
            <a:picLocks noChangeAspect="1"/>
          </p:cNvPicPr>
          <p:nvPr/>
        </p:nvPicPr>
        <p:blipFill>
          <a:blip r:embed="rId10"/>
          <a:stretch>
            <a:fillRect/>
          </a:stretch>
        </p:blipFill>
        <p:spPr>
          <a:xfrm>
            <a:off x="15935575" y="6583555"/>
            <a:ext cx="6358793" cy="1686410"/>
          </a:xfrm>
          <a:prstGeom prst="rect">
            <a:avLst/>
          </a:prstGeom>
        </p:spPr>
      </p:pic>
      <p:pic>
        <p:nvPicPr>
          <p:cNvPr id="9" name="Picture 8">
            <a:extLst>
              <a:ext uri="{FF2B5EF4-FFF2-40B4-BE49-F238E27FC236}">
                <a16:creationId xmlns:a16="http://schemas.microsoft.com/office/drawing/2014/main" id="{5AF4D1A3-572F-4FA3-B5CB-A7EAA6DC347C}"/>
              </a:ext>
            </a:extLst>
          </p:cNvPr>
          <p:cNvPicPr>
            <a:picLocks noChangeAspect="1"/>
          </p:cNvPicPr>
          <p:nvPr/>
        </p:nvPicPr>
        <p:blipFill>
          <a:blip r:embed="rId11"/>
          <a:stretch>
            <a:fillRect/>
          </a:stretch>
        </p:blipFill>
        <p:spPr>
          <a:xfrm>
            <a:off x="16162100" y="9819624"/>
            <a:ext cx="5905741" cy="1652201"/>
          </a:xfrm>
          <a:prstGeom prst="rect">
            <a:avLst/>
          </a:prstGeom>
        </p:spPr>
      </p:pic>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16545</TotalTime>
  <Words>2240</Words>
  <Application>Microsoft Office PowerPoint</Application>
  <PresentationFormat>Custom</PresentationFormat>
  <Paragraphs>144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Consolas</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217</cp:revision>
  <cp:lastPrinted>2019-06-03T07:24:09Z</cp:lastPrinted>
  <dcterms:created xsi:type="dcterms:W3CDTF">2017-11-01T21:32:42Z</dcterms:created>
  <dcterms:modified xsi:type="dcterms:W3CDTF">2019-06-03T07:27:18Z</dcterms:modified>
  <cp:category/>
</cp:coreProperties>
</file>