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7"/>
  </p:notesMasterIdLst>
  <p:sldIdLst>
    <p:sldId id="256" r:id="rId2"/>
    <p:sldId id="271" r:id="rId3"/>
    <p:sldId id="257" r:id="rId4"/>
    <p:sldId id="263" r:id="rId5"/>
    <p:sldId id="258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61" r:id="rId14"/>
    <p:sldId id="27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20"/>
    <p:restoredTop sz="82500"/>
  </p:normalViewPr>
  <p:slideViewPr>
    <p:cSldViewPr snapToGrid="0" snapToObjects="1">
      <p:cViewPr>
        <p:scale>
          <a:sx n="102" d="100"/>
          <a:sy n="102" d="100"/>
        </p:scale>
        <p:origin x="-776" y="-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774A0-89C0-8D47-9D43-C349B52B4B91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C92A3-EB8C-B248-889A-428A9EE91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4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 smtClean="0"/>
          </a:p>
          <a:p>
            <a:pPr lvl="1" fontAlgn="base"/>
            <a:r>
              <a:rPr lang="en-US" sz="2400" dirty="0" smtClean="0"/>
              <a:t>Zero-configuration</a:t>
            </a:r>
            <a:r>
              <a:rPr lang="en-US" sz="2400" baseline="0" dirty="0" smtClean="0"/>
              <a:t> and </a:t>
            </a:r>
            <a:r>
              <a:rPr lang="en-US" sz="2400" baseline="0" dirty="0" err="1" smtClean="0"/>
              <a:t>serverless</a:t>
            </a:r>
            <a:endParaRPr lang="en-US" sz="2400" dirty="0" smtClean="0"/>
          </a:p>
          <a:p>
            <a:pPr lvl="1" fontAlgn="base"/>
            <a:r>
              <a:rPr lang="en-US" sz="2400" dirty="0" smtClean="0"/>
              <a:t>Data provenance are crucial to understand in data-oriented research</a:t>
            </a:r>
          </a:p>
          <a:p>
            <a:pPr lvl="1" fontAlgn="base"/>
            <a:r>
              <a:rPr lang="en-US" sz="2400" dirty="0" smtClean="0"/>
              <a:t>Seek a way to better understand how and why the result was derived in a workflow system.</a:t>
            </a:r>
          </a:p>
          <a:p>
            <a:pPr lvl="1" fontAlgn="base"/>
            <a:r>
              <a:rPr lang="en-US" altLang="zh-CN" sz="2400" dirty="0" smtClean="0"/>
              <a:t>Trace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 origin of </a:t>
            </a:r>
            <a:r>
              <a:rPr lang="en-US" sz="2400" dirty="0" smtClean="0"/>
              <a:t>the resulting data back by analyzing dependencies of results in terms of inputs and intermediate data and steps often needed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92A3-EB8C-B248-889A-428A9EE910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09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92A3-EB8C-B248-889A-428A9EE910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38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92A3-EB8C-B248-889A-428A9EE910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2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92A3-EB8C-B248-889A-428A9EE910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48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92A3-EB8C-B248-889A-428A9EE910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38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92A3-EB8C-B248-889A-428A9EE910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82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alibri" pitchFamily="34" charset="0"/>
              </a:rPr>
              <a:t>We apply YW in a </a:t>
            </a:r>
            <a:r>
              <a:rPr lang="en-US" sz="1200" dirty="0" err="1" smtClean="0">
                <a:latin typeface="Calibri" pitchFamily="34" charset="0"/>
              </a:rPr>
              <a:t>DataONE</a:t>
            </a:r>
            <a:r>
              <a:rPr lang="en-US" sz="1200" dirty="0" smtClean="0">
                <a:latin typeface="Calibri" pitchFamily="34" charset="0"/>
              </a:rPr>
              <a:t> use case called C3C4, i.e., a MATLAB script to process climate science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92A3-EB8C-B248-889A-428A9EE910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67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From this RPQ, we can see that among three outputs of the workflow, only two of them are related to the input </a:t>
            </a:r>
            <a:r>
              <a:rPr lang="en-US" sz="1200" b="1" dirty="0" err="1" smtClean="0"/>
              <a:t>mean_airtemp</a:t>
            </a:r>
            <a:r>
              <a:rPr lang="en-US" altLang="zh-CN" sz="1200" dirty="0" smtClean="0"/>
              <a:t>, that would otherwise hardly be observed only from the original workflow.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92A3-EB8C-B248-889A-428A9EE910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EF7C-66C8-7947-B0E6-08C1241E7205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E45-58E1-524F-AB2C-CB6201C091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EF7C-66C8-7947-B0E6-08C1241E7205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E45-58E1-524F-AB2C-CB6201C09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EF7C-66C8-7947-B0E6-08C1241E7205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E45-58E1-524F-AB2C-CB6201C09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EF7C-66C8-7947-B0E6-08C1241E7205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E45-58E1-524F-AB2C-CB6201C09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EF7C-66C8-7947-B0E6-08C1241E7205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E45-58E1-524F-AB2C-CB6201C091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EF7C-66C8-7947-B0E6-08C1241E7205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E45-58E1-524F-AB2C-CB6201C09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EF7C-66C8-7947-B0E6-08C1241E7205}" type="datetimeFigureOut">
              <a:rPr lang="en-US" smtClean="0"/>
              <a:t>4/27/17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E45-58E1-524F-AB2C-CB6201C09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EF7C-66C8-7947-B0E6-08C1241E7205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E45-58E1-524F-AB2C-CB6201C09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EF7C-66C8-7947-B0E6-08C1241E7205}" type="datetimeFigureOut">
              <a:rPr lang="en-US" smtClean="0"/>
              <a:t>4/27/17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E45-58E1-524F-AB2C-CB6201C09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94EF7C-66C8-7947-B0E6-08C1241E7205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F9E45-58E1-524F-AB2C-CB6201C09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EF7C-66C8-7947-B0E6-08C1241E7205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9E45-58E1-524F-AB2C-CB6201C09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94EF7C-66C8-7947-B0E6-08C1241E7205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DF9E45-58E1-524F-AB2C-CB6201C091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0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ncsa.uiuc.edu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qwang70/rpq-engine-proje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Regular Path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</a:rPr>
              <a:t>Query with SQLite Implementation</a:t>
            </a: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6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1539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Qiwen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Wang</a:t>
            </a:r>
            <a:r>
              <a:rPr lang="en-US" sz="3600" baseline="30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, Hui Lyu</a:t>
            </a:r>
            <a:r>
              <a:rPr lang="en-US" sz="3600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, Yang Cao</a:t>
            </a:r>
            <a:r>
              <a:rPr lang="en-US" sz="3600" baseline="30000" dirty="0">
                <a:solidFill>
                  <a:schemeClr val="accent2">
                    <a:lumMod val="75000"/>
                  </a:schemeClr>
                </a:solidFill>
              </a:rPr>
              <a:t>2,3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, Bertram Ludäscher</a:t>
            </a:r>
            <a:r>
              <a:rPr lang="en-US" sz="3600" baseline="30000" dirty="0">
                <a:solidFill>
                  <a:schemeClr val="accent2">
                    <a:lumMod val="75000"/>
                  </a:schemeClr>
                </a:solidFill>
              </a:rPr>
              <a:t>1,2,3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sz="1800" baseline="30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Department of Computer Science, University of Illinois at Urbana-Champaign,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1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800" baseline="30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School of Information Sciences, University of Illinois at Urbana-Champaign,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 </a:t>
            </a:r>
            <a:endParaRPr lang="en-GB" sz="18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800" baseline="30000" dirty="0">
                <a:solidFill>
                  <a:schemeClr val="accent2">
                    <a:lumMod val="75000"/>
                  </a:schemeClr>
                </a:solidFill>
              </a:rPr>
              <a:t>3 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National </a:t>
            </a: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</a:rPr>
              <a:t>Center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 for Supercomputing Applications</a:t>
            </a: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sz="18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7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Numbers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599283" y="3294124"/>
            <a:ext cx="343130" cy="26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533142" y="3292670"/>
            <a:ext cx="225211" cy="21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59173" y="1925988"/>
                <a:ext cx="52615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SzPct val="120000"/>
                  <a:buFont typeface="Arial" charset="0"/>
                  <a:buChar char="•"/>
                </a:pPr>
                <a:r>
                  <a:rPr lang="en-US" sz="2800" b="1" dirty="0" smtClean="0">
                    <a:latin typeface="Calibri" pitchFamily="34" charset="0"/>
                  </a:rPr>
                  <a:t>RPQ query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</a:rPr>
                      <m:t> 5+.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125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Calibri" pitchFamily="34" charset="0"/>
                  </a:rPr>
                  <a:t> to </a:t>
                </a:r>
                <a:r>
                  <a:rPr lang="en-US" sz="2400" b="1" dirty="0" smtClean="0">
                    <a:latin typeface="Calibri" pitchFamily="34" charset="0"/>
                  </a:rPr>
                  <a:t>SQLite</a:t>
                </a:r>
                <a:endParaRPr lang="en-US" sz="2400" b="1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173" y="1925988"/>
                <a:ext cx="5261547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897" t="-24419" b="-36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1097280" y="5318628"/>
            <a:ext cx="529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Traverse with </a:t>
            </a:r>
            <a:r>
              <a:rPr lang="en-US" sz="2400" smtClean="0"/>
              <a:t>Post-order traversal</a:t>
            </a:r>
            <a:endParaRPr lang="en-US" sz="2400" dirty="0"/>
          </a:p>
        </p:txBody>
      </p:sp>
      <p:sp>
        <p:nvSpPr>
          <p:cNvPr id="42" name="Rounded Rectangle 41"/>
          <p:cNvSpPr/>
          <p:nvPr/>
        </p:nvSpPr>
        <p:spPr>
          <a:xfrm>
            <a:off x="2673155" y="2549144"/>
            <a:ext cx="1070139" cy="6995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Conc</a:t>
            </a:r>
            <a:endParaRPr lang="en-US" dirty="0" smtClean="0"/>
          </a:p>
          <a:p>
            <a:pPr algn="ctr"/>
            <a:r>
              <a:rPr lang="en-US" dirty="0" smtClean="0"/>
              <a:t>5+.[125]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1720961" y="3556618"/>
            <a:ext cx="1070139" cy="6995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Plus</a:t>
            </a:r>
          </a:p>
          <a:p>
            <a:pPr algn="ctr"/>
            <a:r>
              <a:rPr lang="en-US" dirty="0" smtClean="0"/>
              <a:t>5+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3743294" y="3601585"/>
            <a:ext cx="723775" cy="7223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125</a:t>
            </a:r>
            <a:endParaRPr lang="en-US" sz="1600" dirty="0"/>
          </a:p>
        </p:txBody>
      </p:sp>
      <p:sp>
        <p:nvSpPr>
          <p:cNvPr id="47" name="Oval 46"/>
          <p:cNvSpPr/>
          <p:nvPr/>
        </p:nvSpPr>
        <p:spPr>
          <a:xfrm>
            <a:off x="1894142" y="4596252"/>
            <a:ext cx="723775" cy="7223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2"/>
          </p:cNvCxnSpPr>
          <p:nvPr/>
        </p:nvCxnSpPr>
        <p:spPr>
          <a:xfrm flipH="1">
            <a:off x="2239245" y="4256191"/>
            <a:ext cx="16786" cy="30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60564" y="2025924"/>
            <a:ext cx="43951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Template to Generate CTE for PLUS:</a:t>
            </a:r>
          </a:p>
          <a:p>
            <a:endParaRPr lang="en-US" sz="2000" dirty="0" smtClean="0"/>
          </a:p>
          <a:p>
            <a:r>
              <a:rPr lang="de-DE" sz="2000" dirty="0" smtClean="0">
                <a:solidFill>
                  <a:srgbClr val="FF0000"/>
                </a:solidFill>
              </a:rPr>
              <a:t>{0}</a:t>
            </a:r>
            <a:r>
              <a:rPr lang="de-DE" sz="2000" dirty="0"/>
              <a:t>(</a:t>
            </a:r>
            <a:r>
              <a:rPr lang="de-DE" sz="2000" dirty="0" err="1" smtClean="0"/>
              <a:t>start</a:t>
            </a:r>
            <a:r>
              <a:rPr lang="de-DE" sz="2000" dirty="0"/>
              <a:t>, end) AS </a:t>
            </a:r>
            <a:r>
              <a:rPr lang="de-DE" sz="2000" dirty="0" smtClean="0"/>
              <a:t>(</a:t>
            </a:r>
          </a:p>
          <a:p>
            <a:r>
              <a:rPr lang="de-DE" sz="2000" dirty="0"/>
              <a:t> </a:t>
            </a:r>
            <a:r>
              <a:rPr lang="de-DE" sz="2000" dirty="0" smtClean="0"/>
              <a:t>   SELECT </a:t>
            </a:r>
            <a:r>
              <a:rPr lang="de-DE" sz="2000" dirty="0"/>
              <a:t>* FROM </a:t>
            </a:r>
            <a:r>
              <a:rPr lang="de-DE" sz="2000" dirty="0">
                <a:solidFill>
                  <a:srgbClr val="FF0000"/>
                </a:solidFill>
              </a:rPr>
              <a:t>{1</a:t>
            </a:r>
            <a:r>
              <a:rPr lang="de-DE" sz="2000" dirty="0" smtClean="0">
                <a:solidFill>
                  <a:srgbClr val="FF0000"/>
                </a:solidFill>
              </a:rPr>
              <a:t>}</a:t>
            </a:r>
          </a:p>
          <a:p>
            <a:r>
              <a:rPr lang="de-DE" sz="2000" dirty="0"/>
              <a:t> </a:t>
            </a:r>
            <a:r>
              <a:rPr lang="de-DE" sz="2000" dirty="0" smtClean="0"/>
              <a:t>   UNION</a:t>
            </a:r>
          </a:p>
          <a:p>
            <a:r>
              <a:rPr lang="de-DE" sz="2000" dirty="0"/>
              <a:t> </a:t>
            </a:r>
            <a:r>
              <a:rPr lang="de-DE" sz="2000" dirty="0" smtClean="0"/>
              <a:t>   SELECT </a:t>
            </a:r>
            <a:r>
              <a:rPr lang="de-DE" sz="2000" dirty="0" err="1"/>
              <a:t>a.start</a:t>
            </a:r>
            <a:r>
              <a:rPr lang="de-DE" sz="2000" dirty="0"/>
              <a:t>, </a:t>
            </a:r>
            <a:r>
              <a:rPr lang="de-DE" sz="2000" dirty="0" err="1"/>
              <a:t>b.end</a:t>
            </a:r>
            <a:r>
              <a:rPr lang="de-DE" sz="2000" dirty="0"/>
              <a:t> </a:t>
            </a:r>
            <a:endParaRPr lang="de-DE" sz="2000" dirty="0" smtClean="0"/>
          </a:p>
          <a:p>
            <a:r>
              <a:rPr lang="de-DE" sz="2000" dirty="0"/>
              <a:t> </a:t>
            </a:r>
            <a:r>
              <a:rPr lang="de-DE" sz="2000" dirty="0" smtClean="0"/>
              <a:t>   FROM </a:t>
            </a:r>
            <a:r>
              <a:rPr lang="de-DE" sz="2000" dirty="0">
                <a:solidFill>
                  <a:srgbClr val="FF0000"/>
                </a:solidFill>
              </a:rPr>
              <a:t>{0}</a:t>
            </a:r>
            <a:r>
              <a:rPr lang="de-DE" sz="2000" dirty="0"/>
              <a:t> AS a,</a:t>
            </a:r>
            <a:r>
              <a:rPr lang="de-DE" sz="2000" dirty="0">
                <a:solidFill>
                  <a:srgbClr val="FF0000"/>
                </a:solidFill>
              </a:rPr>
              <a:t>{1} </a:t>
            </a:r>
            <a:r>
              <a:rPr lang="de-DE" sz="2000" dirty="0"/>
              <a:t>AS </a:t>
            </a:r>
            <a:r>
              <a:rPr lang="de-DE" sz="2000" dirty="0" smtClean="0"/>
              <a:t>b</a:t>
            </a:r>
          </a:p>
          <a:p>
            <a:r>
              <a:rPr lang="de-DE" sz="2000" dirty="0"/>
              <a:t> </a:t>
            </a:r>
            <a:r>
              <a:rPr lang="de-DE" sz="2000" dirty="0" smtClean="0"/>
              <a:t>   WHERE </a:t>
            </a:r>
            <a:r>
              <a:rPr lang="de-DE" sz="2000" dirty="0" err="1"/>
              <a:t>a.end</a:t>
            </a:r>
            <a:r>
              <a:rPr lang="de-DE" sz="2000" dirty="0"/>
              <a:t> = </a:t>
            </a:r>
            <a:r>
              <a:rPr lang="de-DE" sz="2000" dirty="0" err="1" smtClean="0"/>
              <a:t>b.start</a:t>
            </a:r>
            <a:r>
              <a:rPr lang="de-DE" sz="2000" dirty="0" smtClean="0"/>
              <a:t>)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Note: {0} is the new temp table,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{1} is the previously generated temp table corresponds to label 5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6760564" y="2624084"/>
            <a:ext cx="439511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temp2</a:t>
            </a:r>
            <a:r>
              <a:rPr lang="de-DE" sz="2000" dirty="0"/>
              <a:t>(</a:t>
            </a:r>
            <a:r>
              <a:rPr lang="de-DE" sz="2000" dirty="0" err="1"/>
              <a:t>start</a:t>
            </a:r>
            <a:r>
              <a:rPr lang="de-DE" sz="2000" dirty="0"/>
              <a:t>, end) AS </a:t>
            </a:r>
            <a:r>
              <a:rPr lang="de-DE" sz="2000" dirty="0" smtClean="0"/>
              <a:t>(</a:t>
            </a:r>
          </a:p>
          <a:p>
            <a:r>
              <a:rPr lang="de-DE" sz="2000" dirty="0"/>
              <a:t> </a:t>
            </a:r>
            <a:r>
              <a:rPr lang="de-DE" sz="2000" dirty="0" smtClean="0"/>
              <a:t>   SELECT </a:t>
            </a:r>
            <a:r>
              <a:rPr lang="de-DE" sz="2000" dirty="0"/>
              <a:t>* FROM </a:t>
            </a:r>
            <a:r>
              <a:rPr lang="de-DE" sz="2000" dirty="0" smtClean="0">
                <a:solidFill>
                  <a:srgbClr val="FF0000"/>
                </a:solidFill>
              </a:rPr>
              <a:t>temp1</a:t>
            </a:r>
          </a:p>
          <a:p>
            <a:r>
              <a:rPr lang="de-DE" sz="2000" dirty="0"/>
              <a:t> </a:t>
            </a:r>
            <a:r>
              <a:rPr lang="de-DE" sz="2000" dirty="0" smtClean="0"/>
              <a:t>   UNION</a:t>
            </a:r>
          </a:p>
          <a:p>
            <a:r>
              <a:rPr lang="de-DE" sz="2000" dirty="0"/>
              <a:t> </a:t>
            </a:r>
            <a:r>
              <a:rPr lang="de-DE" sz="2000" dirty="0" smtClean="0"/>
              <a:t>   SELECT </a:t>
            </a:r>
            <a:r>
              <a:rPr lang="de-DE" sz="2000" dirty="0" err="1"/>
              <a:t>a.start</a:t>
            </a:r>
            <a:r>
              <a:rPr lang="de-DE" sz="2000" dirty="0"/>
              <a:t>, </a:t>
            </a:r>
            <a:r>
              <a:rPr lang="de-DE" sz="2000" dirty="0" err="1"/>
              <a:t>b.end</a:t>
            </a:r>
            <a:r>
              <a:rPr lang="de-DE" sz="2000" dirty="0"/>
              <a:t> </a:t>
            </a:r>
            <a:endParaRPr lang="de-DE" sz="2000" dirty="0" smtClean="0"/>
          </a:p>
          <a:p>
            <a:r>
              <a:rPr lang="de-DE" sz="2000" dirty="0"/>
              <a:t> </a:t>
            </a:r>
            <a:r>
              <a:rPr lang="de-DE" sz="2000" dirty="0" smtClean="0"/>
              <a:t>   FROM </a:t>
            </a:r>
            <a:r>
              <a:rPr lang="de-DE" sz="2000" dirty="0">
                <a:solidFill>
                  <a:srgbClr val="FF0000"/>
                </a:solidFill>
              </a:rPr>
              <a:t>temp2</a:t>
            </a:r>
            <a:r>
              <a:rPr lang="de-DE" sz="2000" dirty="0"/>
              <a:t> AS a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rgbClr val="FF0000"/>
                </a:solidFill>
              </a:rPr>
              <a:t>temp1</a:t>
            </a:r>
            <a:r>
              <a:rPr lang="de-DE" sz="2000" dirty="0" smtClean="0"/>
              <a:t> </a:t>
            </a:r>
            <a:r>
              <a:rPr lang="de-DE" sz="2000" dirty="0"/>
              <a:t>AS b </a:t>
            </a:r>
            <a:endParaRPr lang="de-DE" sz="2000" dirty="0" smtClean="0"/>
          </a:p>
          <a:p>
            <a:r>
              <a:rPr lang="de-DE" sz="2000" dirty="0"/>
              <a:t> </a:t>
            </a:r>
            <a:r>
              <a:rPr lang="de-DE" sz="2000" dirty="0" smtClean="0"/>
              <a:t>   WHERE </a:t>
            </a:r>
            <a:r>
              <a:rPr lang="de-DE" sz="2000" dirty="0" err="1"/>
              <a:t>a.end</a:t>
            </a:r>
            <a:r>
              <a:rPr lang="de-DE" sz="2000" dirty="0"/>
              <a:t> = </a:t>
            </a:r>
            <a:r>
              <a:rPr lang="de-DE" sz="2000" dirty="0" err="1" smtClean="0"/>
              <a:t>b.start</a:t>
            </a:r>
            <a:r>
              <a:rPr lang="de-DE" sz="2000" dirty="0" smtClean="0"/>
              <a:t>)</a:t>
            </a:r>
            <a:endParaRPr lang="en-US" sz="2000" dirty="0"/>
          </a:p>
        </p:txBody>
      </p:sp>
      <p:sp>
        <p:nvSpPr>
          <p:cNvPr id="14" name="Right Arrow 13"/>
          <p:cNvSpPr/>
          <p:nvPr/>
        </p:nvSpPr>
        <p:spPr>
          <a:xfrm rot="10800000">
            <a:off x="2828058" y="3768039"/>
            <a:ext cx="564720" cy="276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5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259174" y="2449209"/>
            <a:ext cx="9896506" cy="318709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WITH RECURSIVE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59174" y="1925988"/>
                <a:ext cx="49767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SzPct val="120000"/>
                  <a:buFont typeface="Arial" charset="0"/>
                  <a:buChar char="•"/>
                </a:pPr>
                <a:r>
                  <a:rPr lang="en-US" sz="2800" b="1" dirty="0">
                    <a:latin typeface="Calibri" pitchFamily="34" charset="0"/>
                  </a:rPr>
                  <a:t>RPQ query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</a:rPr>
                      <m:t> 5+.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charset="0"/>
                          </a:rPr>
                          <m:t>125</m:t>
                        </m:r>
                      </m:e>
                    </m:d>
                  </m:oMath>
                </a14:m>
                <a:r>
                  <a:rPr lang="en-US" sz="2400" dirty="0">
                    <a:latin typeface="Calibri" pitchFamily="34" charset="0"/>
                  </a:rPr>
                  <a:t> to </a:t>
                </a:r>
                <a:r>
                  <a:rPr lang="en-US" sz="2400" b="1" dirty="0">
                    <a:latin typeface="Calibri" pitchFamily="34" charset="0"/>
                  </a:rPr>
                  <a:t>SQLite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174" y="1925988"/>
                <a:ext cx="4976734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3064" t="-24419" b="-36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1918741" y="2983043"/>
            <a:ext cx="3597639" cy="929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</a:t>
            </a:r>
            <a:r>
              <a:rPr lang="de-DE" dirty="0"/>
              <a:t>emp1(</a:t>
            </a:r>
            <a:r>
              <a:rPr lang="de-DE" dirty="0" err="1"/>
              <a:t>start</a:t>
            </a:r>
            <a:r>
              <a:rPr lang="de-DE" dirty="0"/>
              <a:t>, end) AS (</a:t>
            </a:r>
          </a:p>
          <a:p>
            <a:r>
              <a:rPr lang="de-DE" dirty="0"/>
              <a:t>...</a:t>
            </a:r>
          </a:p>
          <a:p>
            <a:r>
              <a:rPr lang="de-DE" dirty="0"/>
              <a:t>WHERE </a:t>
            </a:r>
            <a:r>
              <a:rPr lang="de-DE" dirty="0" err="1"/>
              <a:t>fish.label</a:t>
            </a:r>
            <a:r>
              <a:rPr lang="de-DE" dirty="0"/>
              <a:t> = "5</a:t>
            </a:r>
            <a:r>
              <a:rPr lang="de-DE" dirty="0" smtClean="0"/>
              <a:t>"),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92846" y="2983043"/>
            <a:ext cx="3597639" cy="929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temp2(</a:t>
            </a:r>
            <a:r>
              <a:rPr lang="de-DE" dirty="0" err="1"/>
              <a:t>start</a:t>
            </a:r>
            <a:r>
              <a:rPr lang="de-DE" dirty="0"/>
              <a:t>, end) AS </a:t>
            </a:r>
            <a:r>
              <a:rPr lang="de-DE" dirty="0" smtClean="0"/>
              <a:t>(</a:t>
            </a:r>
          </a:p>
          <a:p>
            <a:r>
              <a:rPr lang="de-DE" dirty="0" smtClean="0"/>
              <a:t>...</a:t>
            </a:r>
          </a:p>
          <a:p>
            <a:r>
              <a:rPr lang="de-DE" dirty="0"/>
              <a:t>WHERE </a:t>
            </a:r>
            <a:r>
              <a:rPr lang="de-DE" dirty="0" err="1"/>
              <a:t>a.end</a:t>
            </a:r>
            <a:r>
              <a:rPr lang="de-DE" dirty="0"/>
              <a:t> = </a:t>
            </a:r>
            <a:r>
              <a:rPr lang="de-DE" dirty="0" err="1" smtClean="0"/>
              <a:t>b.start</a:t>
            </a:r>
            <a:r>
              <a:rPr lang="de-DE" dirty="0" smtClean="0"/>
              <a:t>),</a:t>
            </a:r>
            <a:endParaRPr lang="de-DE" dirty="0"/>
          </a:p>
        </p:txBody>
      </p:sp>
      <p:sp>
        <p:nvSpPr>
          <p:cNvPr id="18" name="Rounded Rectangle 17"/>
          <p:cNvSpPr/>
          <p:nvPr/>
        </p:nvSpPr>
        <p:spPr>
          <a:xfrm>
            <a:off x="1918740" y="4228726"/>
            <a:ext cx="3597639" cy="929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temp3(start, end) AS </a:t>
            </a:r>
            <a:r>
              <a:rPr lang="en-US" dirty="0" smtClean="0"/>
              <a:t>(</a:t>
            </a:r>
          </a:p>
          <a:p>
            <a:r>
              <a:rPr lang="is-IS" dirty="0" smtClean="0"/>
              <a:t>…</a:t>
            </a:r>
          </a:p>
          <a:p>
            <a:r>
              <a:rPr lang="en-US" dirty="0" smtClean="0"/>
              <a:t>WHERE </a:t>
            </a:r>
            <a:r>
              <a:rPr lang="en-US" dirty="0" err="1"/>
              <a:t>a.endNode</a:t>
            </a:r>
            <a:r>
              <a:rPr lang="en-US" dirty="0"/>
              <a:t> = "</a:t>
            </a:r>
            <a:r>
              <a:rPr lang="en-US" dirty="0" smtClean="0"/>
              <a:t>125”),</a:t>
            </a:r>
            <a:endParaRPr lang="is-IS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7092846" y="4228726"/>
            <a:ext cx="3597639" cy="929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temp4(start, end) AS </a:t>
            </a:r>
            <a:r>
              <a:rPr lang="en-US" dirty="0" smtClean="0"/>
              <a:t>(</a:t>
            </a:r>
          </a:p>
          <a:p>
            <a:r>
              <a:rPr lang="is-IS" dirty="0" smtClean="0"/>
              <a:t>…</a:t>
            </a:r>
          </a:p>
          <a:p>
            <a:r>
              <a:rPr lang="en-US" dirty="0"/>
              <a:t>WHERE </a:t>
            </a:r>
            <a:r>
              <a:rPr lang="en-US" dirty="0" err="1"/>
              <a:t>a.end</a:t>
            </a:r>
            <a:r>
              <a:rPr lang="en-US" dirty="0"/>
              <a:t> = </a:t>
            </a:r>
            <a:r>
              <a:rPr lang="en-US" dirty="0" err="1"/>
              <a:t>b.start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01784" y="5636303"/>
            <a:ext cx="695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select * from temp4;</a:t>
            </a:r>
          </a:p>
        </p:txBody>
      </p:sp>
    </p:spTree>
    <p:extLst>
      <p:ext uri="{BB962C8B-B14F-4D97-AF65-F5344CB8AC3E}">
        <p14:creationId xmlns:p14="http://schemas.microsoft.com/office/powerpoint/2010/main" val="52395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34" y="1845734"/>
            <a:ext cx="3807693" cy="386459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Numbers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917234" y="2150162"/>
            <a:ext cx="580100" cy="0"/>
          </a:xfrm>
          <a:prstGeom prst="straightConnector1">
            <a:avLst/>
          </a:prstGeom>
          <a:ln>
            <a:solidFill>
              <a:srgbClr val="00F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917234" y="2389237"/>
            <a:ext cx="580100" cy="0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917234" y="2585237"/>
            <a:ext cx="580100" cy="0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17983" y="2009359"/>
            <a:ext cx="725126" cy="79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*2</a:t>
            </a:r>
          </a:p>
          <a:p>
            <a:r>
              <a:rPr lang="en-US" sz="1600" dirty="0" smtClean="0"/>
              <a:t>*3</a:t>
            </a:r>
          </a:p>
          <a:p>
            <a:r>
              <a:rPr lang="en-US" sz="1600" dirty="0" smtClean="0"/>
              <a:t>*5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917234" y="5710330"/>
            <a:ext cx="3963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Fish</a:t>
            </a:r>
            <a:endParaRPr 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1229193" y="1845734"/>
            <a:ext cx="5688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Run SQLite representing RPQ query 5+.[125]</a:t>
            </a:r>
          </a:p>
          <a:p>
            <a:endParaRPr lang="en-US" sz="2000" dirty="0"/>
          </a:p>
          <a:p>
            <a:r>
              <a:rPr lang="en-US" sz="2000" dirty="0" smtClean="0"/>
              <a:t>Results: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04021"/>
              </p:ext>
            </p:extLst>
          </p:nvPr>
        </p:nvGraphicFramePr>
        <p:xfrm>
          <a:off x="1439056" y="2866351"/>
          <a:ext cx="43021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089"/>
                <a:gridCol w="21510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EndNode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29194" y="4497049"/>
            <a:ext cx="467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you </a:t>
            </a:r>
            <a:r>
              <a:rPr lang="en-US" smtClean="0"/>
              <a:t>find </a:t>
            </a:r>
            <a:r>
              <a:rPr lang="en-US" smtClean="0"/>
              <a:t>the </a:t>
            </a:r>
            <a:r>
              <a:rPr lang="en-US" dirty="0" smtClean="0"/>
              <a:t>corresponding path on the fish graph?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59946" y="4001216"/>
            <a:ext cx="2353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1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10565" y="4349711"/>
            <a:ext cx="2353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</a:t>
            </a:r>
            <a:endParaRPr lang="en-US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32390" y="4929962"/>
            <a:ext cx="42143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25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46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YesWorkflow</a:t>
            </a:r>
            <a:r>
              <a:rPr lang="en-US" dirty="0"/>
              <a:t>(YW</a:t>
            </a:r>
            <a:r>
              <a:rPr lang="en-US" dirty="0" smtClean="0"/>
              <a:t>) Use Case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845734"/>
                <a:ext cx="4652166" cy="4023360"/>
              </a:xfrm>
            </p:spPr>
            <p:txBody>
              <a:bodyPr/>
              <a:lstStyle/>
              <a:p>
                <a:pPr marL="457200" indent="-457200">
                  <a:buSzPct val="120000"/>
                  <a:buFont typeface="Arial" charset="0"/>
                  <a:buChar char="•"/>
                </a:pPr>
                <a:r>
                  <a:rPr lang="en-US" b="1" dirty="0" smtClean="0">
                    <a:latin typeface="Calibri" pitchFamily="34" charset="0"/>
                  </a:rPr>
                  <a:t>English query</a:t>
                </a:r>
                <a:r>
                  <a:rPr lang="en-US" dirty="0">
                    <a:latin typeface="Calibri" pitchFamily="34" charset="0"/>
                  </a:rPr>
                  <a:t>: </a:t>
                </a:r>
                <a:r>
                  <a:rPr lang="en-US" dirty="0"/>
                  <a:t>what are script outputs that are downstream of input data </a:t>
                </a:r>
                <a:r>
                  <a:rPr lang="en-US" b="1" dirty="0" err="1" smtClean="0"/>
                  <a:t>mean_precip</a:t>
                </a:r>
                <a:r>
                  <a:rPr lang="en-US" dirty="0" smtClean="0"/>
                  <a:t>?</a:t>
                </a:r>
                <a:endParaRPr lang="en-US" dirty="0"/>
              </a:p>
              <a:p>
                <a:pPr marL="457200" indent="-457200">
                  <a:buSzPct val="120000"/>
                  <a:buFont typeface="Arial" charset="0"/>
                  <a:buChar char="•"/>
                </a:pPr>
                <a:r>
                  <a:rPr lang="en-US" b="1" dirty="0">
                    <a:latin typeface="Calibri" pitchFamily="34" charset="0"/>
                  </a:rPr>
                  <a:t>RPQ query</a:t>
                </a:r>
                <a:r>
                  <a:rPr lang="en-US" dirty="0">
                    <a:latin typeface="Calibri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[</m:t>
                    </m:r>
                    <m:r>
                      <m:rPr>
                        <m:nor/>
                      </m:rPr>
                      <a:rPr lang="en-US" dirty="0" err="1">
                        <a:latin typeface="Cambria Math" charset="0"/>
                      </a:rPr>
                      <m:t>mean</m:t>
                    </m:r>
                    <m:r>
                      <m:rPr>
                        <m:nor/>
                      </m:rPr>
                      <a:rPr lang="en-US" dirty="0" err="1">
                        <a:latin typeface="Cambria Math" charset="0"/>
                      </a:rPr>
                      <m:t>_</m:t>
                    </m:r>
                    <m:r>
                      <a:rPr lang="en-US" b="0" i="1" dirty="0" smtClean="0">
                        <a:latin typeface="Cambria Math" charset="0"/>
                      </a:rPr>
                      <m:t>𝑝𝑟𝑒𝑐𝑖𝑝</m:t>
                    </m:r>
                    <m:r>
                      <a:rPr lang="en-US" i="1" dirty="0">
                        <a:latin typeface="Cambria Math" charset="0"/>
                      </a:rPr>
                      <m:t>].(</m:t>
                    </m:r>
                    <m:r>
                      <a:rPr lang="en-US" i="1" dirty="0" err="1">
                        <a:latin typeface="Cambria Math" charset="0"/>
                      </a:rPr>
                      <m:t>𝑖𝑛</m:t>
                    </m:r>
                    <m:r>
                      <a:rPr lang="en-US" i="1" dirty="0" err="1">
                        <a:latin typeface="Cambria Math" charset="0"/>
                      </a:rPr>
                      <m:t>.</m:t>
                    </m:r>
                    <m:r>
                      <a:rPr lang="en-US" i="1" dirty="0" err="1">
                        <a:latin typeface="Cambria Math" charset="0"/>
                      </a:rPr>
                      <m:t>𝑜𝑢𝑡</m:t>
                    </m:r>
                    <m:r>
                      <a:rPr lang="en-US" i="1" dirty="0">
                        <a:latin typeface="Cambria Math" charset="0"/>
                      </a:rPr>
                      <m:t>)+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845734"/>
                <a:ext cx="4652166" cy="4023360"/>
              </a:xfrm>
              <a:blipFill rotWithShape="0">
                <a:blip r:embed="rId3"/>
                <a:stretch>
                  <a:fillRect l="-3670" t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284" y="2542784"/>
            <a:ext cx="6058012" cy="371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4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97280" y="1011981"/>
            <a:ext cx="9263921" cy="5300433"/>
            <a:chOff x="21960838" y="4804751"/>
            <a:chExt cx="9814334" cy="602321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60838" y="4804751"/>
              <a:ext cx="9814334" cy="6023212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29870400" y="5729291"/>
              <a:ext cx="1257299" cy="756980"/>
              <a:chOff x="29870400" y="5729291"/>
              <a:chExt cx="1257299" cy="7569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29870400" y="6019800"/>
                <a:ext cx="609600" cy="0"/>
              </a:xfrm>
              <a:prstGeom prst="straightConnector1">
                <a:avLst/>
              </a:prstGeom>
              <a:ln>
                <a:solidFill>
                  <a:srgbClr val="00FA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29870400" y="6248400"/>
                <a:ext cx="609600" cy="0"/>
              </a:xfrm>
              <a:prstGeom prst="straightConnector1">
                <a:avLst/>
              </a:prstGeom>
              <a:ln>
                <a:solidFill>
                  <a:srgbClr val="FF2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0518099" y="5729291"/>
                <a:ext cx="609600" cy="756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in</a:t>
                </a:r>
              </a:p>
              <a:p>
                <a:r>
                  <a:rPr lang="en-US" sz="1200" dirty="0" smtClean="0"/>
                  <a:t>out</a:t>
                </a:r>
                <a:endParaRPr lang="en-US" sz="1200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24656" y="866159"/>
                <a:ext cx="37175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latin typeface="Cambria Math" charset="0"/>
                  </a:rPr>
                  <a:t>        Find Downstream</a:t>
                </a:r>
                <a:r>
                  <a:rPr lang="en-US" i="1" dirty="0">
                    <a:latin typeface="Cambria Math" charset="0"/>
                  </a:rPr>
                  <a:t>:</a:t>
                </a:r>
                <a:endParaRPr lang="en-US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dirty="0" err="1">
                          <a:latin typeface="Cambria Math" charset="0"/>
                        </a:rPr>
                        <m:t>mean</m:t>
                      </m:r>
                      <m:r>
                        <m:rPr>
                          <m:nor/>
                        </m:rPr>
                        <a:rPr lang="en-US" dirty="0" err="1">
                          <a:latin typeface="Cambria Math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dirty="0">
                          <a:latin typeface="Cambria Math" charset="0"/>
                        </a:rPr>
                        <m:t>precip</m:t>
                      </m:r>
                      <m:r>
                        <a:rPr lang="en-US" dirty="0">
                          <a:latin typeface="Cambria Math" charset="0"/>
                        </a:rPr>
                        <m:t>].(</m:t>
                      </m:r>
                      <m:r>
                        <a:rPr lang="en-US" dirty="0" err="1">
                          <a:latin typeface="Cambria Math" charset="0"/>
                        </a:rPr>
                        <m:t>𝑖𝑛</m:t>
                      </m:r>
                      <m:r>
                        <a:rPr lang="en-US" dirty="0" err="1">
                          <a:latin typeface="Cambria Math" charset="0"/>
                        </a:rPr>
                        <m:t>.</m:t>
                      </m:r>
                      <m:r>
                        <a:rPr lang="en-US" dirty="0" err="1">
                          <a:latin typeface="Cambria Math" charset="0"/>
                        </a:rPr>
                        <m:t>𝑜𝑢𝑡</m:t>
                      </m:r>
                      <m:r>
                        <a:rPr lang="en-US" dirty="0">
                          <a:latin typeface="Cambria Math" charset="0"/>
                        </a:rPr>
                        <m:t>)+</m:t>
                      </m:r>
                    </m:oMath>
                  </m:oMathPara>
                </a14:m>
                <a:endParaRPr lang="en-US" dirty="0">
                  <a:latin typeface="Cambria Math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56" y="866159"/>
                <a:ext cx="3717561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6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en-US" sz="2400" dirty="0" smtClean="0">
                <a:latin typeface="Calibri" pitchFamily="34" charset="0"/>
              </a:rPr>
              <a:t>In </a:t>
            </a:r>
            <a:r>
              <a:rPr lang="en-US" sz="2400" dirty="0">
                <a:latin typeface="Calibri" pitchFamily="34" charset="0"/>
              </a:rPr>
              <a:t>this research, we implemented an </a:t>
            </a:r>
            <a:r>
              <a:rPr lang="en-US" sz="2400" b="1" dirty="0">
                <a:latin typeface="Calibri" pitchFamily="34" charset="0"/>
              </a:rPr>
              <a:t>RPQ to SQLite compiler </a:t>
            </a:r>
            <a:r>
              <a:rPr lang="en-US" sz="2400" dirty="0">
                <a:latin typeface="Calibri" pitchFamily="34" charset="0"/>
              </a:rPr>
              <a:t>that uses CTEs to express recursive queries. </a:t>
            </a:r>
            <a:endParaRPr lang="en-US" sz="2400" dirty="0" smtClean="0">
              <a:latin typeface="Calibri" pitchFamily="34" charset="0"/>
            </a:endParaRPr>
          </a:p>
          <a:p>
            <a:pPr>
              <a:buFont typeface="Courier New" charset="0"/>
              <a:buChar char="o"/>
            </a:pPr>
            <a:r>
              <a:rPr lang="en-US" sz="2400" dirty="0" smtClean="0">
                <a:latin typeface="Calibri" pitchFamily="34" charset="0"/>
              </a:rPr>
              <a:t>This </a:t>
            </a:r>
            <a:r>
              <a:rPr lang="en-US" sz="2400" dirty="0">
                <a:latin typeface="Calibri" pitchFamily="34" charset="0"/>
              </a:rPr>
              <a:t>engine can be run on any system that comes with SQLite. </a:t>
            </a:r>
          </a:p>
          <a:p>
            <a:pPr>
              <a:buFont typeface="Courier New" charset="0"/>
              <a:buChar char="o"/>
            </a:pPr>
            <a:r>
              <a:rPr lang="en-US" sz="2400" dirty="0" smtClean="0">
                <a:latin typeface="Calibri" pitchFamily="34" charset="0"/>
              </a:rPr>
              <a:t>It </a:t>
            </a:r>
            <a:r>
              <a:rPr lang="en-US" sz="2400" dirty="0">
                <a:latin typeface="Calibri" pitchFamily="34" charset="0"/>
              </a:rPr>
              <a:t>also supports complex traversals on any type of graph, but is especially useful in answering </a:t>
            </a:r>
            <a:r>
              <a:rPr lang="en-US" sz="2400" b="1" dirty="0">
                <a:latin typeface="Calibri" pitchFamily="34" charset="0"/>
              </a:rPr>
              <a:t>data dependency queries</a:t>
            </a:r>
            <a:r>
              <a:rPr lang="en-US" sz="2400" dirty="0">
                <a:latin typeface="Calibri" pitchFamily="34" charset="0"/>
              </a:rPr>
              <a:t> over workflow and provenance graphs</a:t>
            </a:r>
            <a:r>
              <a:rPr lang="en-US" sz="2400" dirty="0" smtClean="0">
                <a:latin typeface="Calibri" pitchFamily="34" charset="0"/>
              </a:rPr>
              <a:t>.</a:t>
            </a:r>
          </a:p>
          <a:p>
            <a:pPr>
              <a:buFont typeface="Courier New" charset="0"/>
              <a:buChar char="o"/>
            </a:pPr>
            <a:r>
              <a:rPr lang="en-US" sz="2400" dirty="0" err="1" smtClean="0">
                <a:latin typeface="Calibri" pitchFamily="34" charset="0"/>
              </a:rPr>
              <a:t>Git</a:t>
            </a:r>
            <a:r>
              <a:rPr lang="en-US" sz="2400" dirty="0">
                <a:latin typeface="Calibri" pitchFamily="34" charset="0"/>
              </a:rPr>
              <a:t> Repo: </a:t>
            </a:r>
            <a:r>
              <a:rPr lang="en-US" sz="2400" dirty="0">
                <a:latin typeface="Calibri" pitchFamily="34" charset="0"/>
                <a:hlinkClick r:id="rId2"/>
              </a:rPr>
              <a:t>https://</a:t>
            </a:r>
            <a:r>
              <a:rPr lang="en-US" sz="2400" dirty="0" smtClean="0">
                <a:latin typeface="Calibri" pitchFamily="34" charset="0"/>
                <a:hlinkClick r:id="rId2"/>
              </a:rPr>
              <a:t>github.com/qwang70/rpq-engine-project</a:t>
            </a:r>
            <a:endParaRPr lang="en-US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1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SzPct val="120000"/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Lead by </a:t>
            </a:r>
            <a:r>
              <a:rPr lang="en-US" sz="2800" dirty="0">
                <a:latin typeface="Calibri" pitchFamily="34" charset="0"/>
              </a:rPr>
              <a:t>Bertram </a:t>
            </a:r>
            <a:r>
              <a:rPr lang="en-US" sz="2800" dirty="0" err="1" smtClean="0">
                <a:latin typeface="Calibri" pitchFamily="34" charset="0"/>
              </a:rPr>
              <a:t>Ludäscher</a:t>
            </a:r>
            <a:endParaRPr lang="en-US" sz="2800" dirty="0" smtClean="0">
              <a:latin typeface="Calibri" pitchFamily="34" charset="0"/>
            </a:endParaRPr>
          </a:p>
          <a:p>
            <a:pPr marL="457200" indent="-457200">
              <a:buSzPct val="120000"/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Data and knowledge management</a:t>
            </a:r>
          </a:p>
          <a:p>
            <a:pPr marL="457200" indent="-457200">
              <a:buSzPct val="120000"/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Design and optimize scientific workflow</a:t>
            </a:r>
          </a:p>
          <a:p>
            <a:pPr marL="457200" indent="-457200">
              <a:buSzPct val="120000"/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Data provenance</a:t>
            </a:r>
            <a:endParaRPr lang="en-US" sz="2800" dirty="0">
              <a:latin typeface="Calibri" pitchFamily="34" charset="0"/>
            </a:endParaRPr>
          </a:p>
          <a:p>
            <a:pPr marL="457200" indent="-457200">
              <a:buSzPct val="120000"/>
              <a:buFont typeface="Arial" charset="0"/>
              <a:buChar char="•"/>
            </a:pPr>
            <a:endParaRPr lang="en-US" sz="2800" dirty="0"/>
          </a:p>
        </p:txBody>
      </p:sp>
      <p:pic>
        <p:nvPicPr>
          <p:cNvPr id="1027" name="Picture 3" descr="https://lh3.googleusercontent.com/NhyyEz1RnJ5xucpFAFcxkFsB57OeGdcH90XHpyzdxBjrzW5sT9TWmfVZA8mdMhTjjHQ7gv9LpjjVGsKR7vgMsXo_wXye6yVzL8koMT_2TqEvPfF3fWr8TC67EsfhggouiUBvxlOqLv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425" y="4047902"/>
            <a:ext cx="2644983" cy="151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4.googleusercontent.com/ARek5QkuscV1ms3PQbE2zpW25Iu0c9NNEZ6cePHb9gi3eDEpw2su2LWxbRdlREv0nTl5RRslryx_SWgHD-OmerinMWSt9oKT1_orHMpNE95iZLMy1Gqr4d6kTRdzuIvYeWaWVT4Z2c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122" y="4028690"/>
            <a:ext cx="1703548" cy="153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553" y="286603"/>
            <a:ext cx="2878424" cy="2893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40553" y="3056520"/>
            <a:ext cx="287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YesWorkflow</a:t>
            </a:r>
            <a:r>
              <a:rPr lang="en-US" dirty="0" smtClean="0"/>
              <a:t> Project/</a:t>
            </a:r>
          </a:p>
          <a:p>
            <a:pPr algn="ctr"/>
            <a:r>
              <a:rPr lang="en-US" dirty="0" smtClean="0"/>
              <a:t>Scientific workflow modeling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59384" y="5680938"/>
            <a:ext cx="2596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Euler Project/</a:t>
            </a:r>
          </a:p>
          <a:p>
            <a:pPr algn="ctr"/>
            <a:r>
              <a:rPr lang="en-US" dirty="0" smtClean="0"/>
              <a:t>Taxonomic alignment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15408" y="4946754"/>
            <a:ext cx="328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SzPct val="120000"/>
                  <a:buFont typeface="Arial" charset="0"/>
                  <a:buChar char="•"/>
                </a:pPr>
                <a:r>
                  <a:rPr lang="en-US" sz="2800" b="1" dirty="0" smtClean="0">
                    <a:latin typeface="Calibri" pitchFamily="34" charset="0"/>
                  </a:rPr>
                  <a:t>SQLite</a:t>
                </a:r>
                <a:r>
                  <a:rPr lang="en-US" sz="2800" dirty="0">
                    <a:latin typeface="Calibri" pitchFamily="34" charset="0"/>
                  </a:rPr>
                  <a:t> is used more than all other database engines combined.</a:t>
                </a:r>
              </a:p>
              <a:p>
                <a:pPr marL="457200" indent="-457200">
                  <a:buSzPct val="120000"/>
                  <a:buFont typeface="Arial" charset="0"/>
                  <a:buChar char="•"/>
                </a:pPr>
                <a:r>
                  <a:rPr lang="en-US" sz="2800" b="1" dirty="0">
                    <a:latin typeface="Calibri" pitchFamily="34" charset="0"/>
                  </a:rPr>
                  <a:t>Regular Path Queries</a:t>
                </a:r>
                <a:r>
                  <a:rPr lang="en-US" sz="2800" dirty="0">
                    <a:latin typeface="Calibri" pitchFamily="34" charset="0"/>
                  </a:rPr>
                  <a:t> (RPQ) make many recursive graph queries easy.</a:t>
                </a:r>
              </a:p>
              <a:p>
                <a14:m>
                  <m:oMath xmlns:m="http://schemas.openxmlformats.org/officeDocument/2006/math">
                    <m:r>
                      <a:rPr lang="is-IS" sz="2800">
                        <a:latin typeface="Cambria Math" charset="0"/>
                      </a:rPr>
                      <m:t>⟹ </m:t>
                    </m:r>
                  </m:oMath>
                </a14:m>
                <a:r>
                  <a:rPr lang="en-US" sz="2800" dirty="0">
                    <a:latin typeface="Calibri" pitchFamily="34" charset="0"/>
                  </a:rPr>
                  <a:t> Goal: Develop a simple </a:t>
                </a:r>
                <a:r>
                  <a:rPr lang="en-US" sz="2800" b="1" dirty="0">
                    <a:latin typeface="Calibri" pitchFamily="34" charset="0"/>
                  </a:rPr>
                  <a:t>RPQ-to-SQLite compiler</a:t>
                </a:r>
              </a:p>
              <a:p>
                <a:pPr marL="1017270" lvl="1" indent="-457200">
                  <a:buFont typeface="Arial" charset="0"/>
                  <a:buChar char="•"/>
                </a:pPr>
                <a:r>
                  <a:rPr lang="en-US" sz="2800" dirty="0">
                    <a:latin typeface="Calibri" pitchFamily="34" charset="0"/>
                  </a:rPr>
                  <a:t>Many possible applications, e.g. querying of provenance graphs, workflow graphs, social network graphs, etc. </a:t>
                </a:r>
              </a:p>
              <a:p>
                <a:pPr lvl="1" fontAlgn="base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64" t="-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15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Regular Path Query(RPQ)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 fontAlgn="base"/>
                <a:endParaRPr lang="en-US" sz="2400" dirty="0" smtClean="0"/>
              </a:p>
              <a:p>
                <a:pPr lvl="1" fontAlgn="base"/>
                <a:r>
                  <a:rPr lang="en-US" sz="2400" dirty="0" smtClean="0"/>
                  <a:t>A Data </a:t>
                </a:r>
                <a:r>
                  <a:rPr lang="en-US" sz="2400" dirty="0"/>
                  <a:t>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𝐺</m:t>
                    </m:r>
                    <m:r>
                      <a:rPr lang="en-US" sz="2400" i="1" dirty="0" smtClean="0">
                        <a:latin typeface="Cambria Math" charset="0"/>
                      </a:rPr>
                      <m:t> = ⟨</m:t>
                    </m:r>
                    <m:r>
                      <a:rPr lang="en-US" sz="2400" i="1" dirty="0" err="1">
                        <a:latin typeface="Cambria Math" charset="0"/>
                      </a:rPr>
                      <m:t>𝑉</m:t>
                    </m:r>
                    <m:r>
                      <a:rPr lang="en-US" sz="2400" i="1" dirty="0" err="1">
                        <a:latin typeface="Cambria Math" charset="0"/>
                      </a:rPr>
                      <m:t>,</m:t>
                    </m:r>
                    <m:r>
                      <a:rPr lang="en-US" sz="2400" i="1" dirty="0" err="1">
                        <a:latin typeface="Cambria Math" charset="0"/>
                      </a:rPr>
                      <m:t>𝐸</m:t>
                    </m:r>
                    <m:r>
                      <a:rPr lang="en-US" sz="2400" i="1" dirty="0" err="1">
                        <a:latin typeface="Cambria Math" charset="0"/>
                      </a:rPr>
                      <m:t>,</m:t>
                    </m:r>
                    <m:r>
                      <a:rPr lang="en-US" sz="2400" i="1" dirty="0" err="1">
                        <a:latin typeface="Cambria Math" charset="0"/>
                      </a:rPr>
                      <m:t>𝜌</m:t>
                    </m:r>
                    <m:r>
                      <a:rPr lang="en-US" sz="2400" i="1" dirty="0">
                        <a:latin typeface="Cambria Math" charset="0"/>
                      </a:rPr>
                      <m:t>⟩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smtClean="0"/>
                  <a:t>where:</a:t>
                </a:r>
              </a:p>
              <a:p>
                <a:pPr lvl="2" fontAlgn="base"/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charset="0"/>
                      </a:rPr>
                      <m:t>𝑉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is a finite set of nodes;</a:t>
                </a:r>
              </a:p>
              <a:p>
                <a:pPr lvl="2" fontAlgn="base"/>
                <a14:m>
                  <m:oMath xmlns:m="http://schemas.openxmlformats.org/officeDocument/2006/math">
                    <m:r>
                      <a:rPr lang="en-US" sz="1800" dirty="0">
                        <a:latin typeface="Cambria Math" charset="0"/>
                      </a:rPr>
                      <m:t>𝐸</m:t>
                    </m:r>
                    <m:r>
                      <a:rPr lang="en-US" sz="1800" dirty="0">
                        <a:latin typeface="Cambria Math" charset="0"/>
                      </a:rPr>
                      <m:t>⊆</m:t>
                    </m:r>
                    <m:r>
                      <a:rPr lang="en-US" sz="1800" dirty="0">
                        <a:latin typeface="Cambria Math" charset="0"/>
                      </a:rPr>
                      <m:t>𝑉</m:t>
                    </m:r>
                    <m:r>
                      <a:rPr lang="en-US" sz="1800" dirty="0">
                        <a:latin typeface="Cambria Math" charset="0"/>
                      </a:rPr>
                      <m:t> ×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 charset="0"/>
                      </a:rPr>
                      <m:t>Σ</m:t>
                    </m:r>
                    <m:r>
                      <a:rPr lang="en-US" sz="1800" dirty="0">
                        <a:latin typeface="Cambria Math" charset="0"/>
                      </a:rPr>
                      <m:t>×</m:t>
                    </m:r>
                    <m:r>
                      <a:rPr lang="en-US" sz="1800" dirty="0">
                        <a:latin typeface="Cambria Math" charset="0"/>
                      </a:rPr>
                      <m:t>𝑉</m:t>
                    </m:r>
                    <m:r>
                      <a:rPr lang="en-US" sz="1800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800" dirty="0"/>
                  <a:t>is a set of labeled </a:t>
                </a:r>
                <a:r>
                  <a:rPr lang="en-US" sz="1800" dirty="0" smtClean="0"/>
                  <a:t>edges,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dirty="0">
                        <a:latin typeface="Cambria Math" charset="0"/>
                      </a:rPr>
                      <m:t>Σ</m:t>
                    </m:r>
                  </m:oMath>
                </a14:m>
                <a:r>
                  <a:rPr lang="en-US" sz="1800" dirty="0" smtClean="0"/>
                  <a:t> is the set of labels</a:t>
                </a:r>
                <a:endParaRPr lang="en-US" sz="1800" dirty="0"/>
              </a:p>
              <a:p>
                <a:pPr lvl="2" fontAlgn="base"/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charset="0"/>
                      </a:rPr>
                      <m:t>𝜌</m:t>
                    </m:r>
                    <m:r>
                      <a:rPr lang="en-US" sz="18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800" dirty="0"/>
                  <a:t>is a function that assigns a data value to each </a:t>
                </a:r>
                <a:r>
                  <a:rPr lang="en-US" sz="1800" dirty="0" smtClean="0"/>
                  <a:t>node</a:t>
                </a:r>
                <a:endParaRPr lang="en-US" sz="1800" dirty="0"/>
              </a:p>
              <a:p>
                <a:pPr lvl="1" fontAlgn="base"/>
                <a:r>
                  <a:rPr lang="en-US" sz="2400" dirty="0" smtClean="0"/>
                  <a:t>Regular </a:t>
                </a:r>
                <a:r>
                  <a:rPr lang="en-US" sz="2400" dirty="0"/>
                  <a:t>Path </a:t>
                </a:r>
                <a:r>
                  <a:rPr lang="en-US" sz="2400" dirty="0" smtClean="0"/>
                  <a:t>Query:</a:t>
                </a:r>
              </a:p>
              <a:p>
                <a:pPr lvl="2" fontAlgn="base"/>
                <a:r>
                  <a:rPr lang="en-US" sz="1800" dirty="0"/>
                  <a:t>A</a:t>
                </a:r>
                <a:r>
                  <a:rPr lang="en-US" sz="1800" dirty="0" smtClean="0"/>
                  <a:t> query in the form of regular expression </a:t>
                </a:r>
              </a:p>
              <a:p>
                <a:pPr lvl="2" fontAlgn="base"/>
                <a:r>
                  <a:rPr lang="en-US" sz="1800" dirty="0" smtClean="0"/>
                  <a:t>Find matching in the data graph to the regular expression</a:t>
                </a:r>
              </a:p>
              <a:p>
                <a:pPr lvl="2" fontAlgn="base"/>
                <a:r>
                  <a:rPr lang="en-US" sz="1800" dirty="0"/>
                  <a:t>R</a:t>
                </a:r>
                <a:r>
                  <a:rPr lang="en-US" sz="1800" dirty="0" smtClean="0"/>
                  <a:t>eturn </a:t>
                </a:r>
                <a:r>
                  <a:rPr lang="en-US" sz="1800" dirty="0"/>
                  <a:t>pairs of nodes in a </a:t>
                </a:r>
                <a:r>
                  <a:rPr lang="en-US" sz="1800" dirty="0" smtClean="0"/>
                  <a:t>graph</a:t>
                </a:r>
                <a:endParaRPr lang="en-US" sz="1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903" y="1981199"/>
            <a:ext cx="3807777" cy="2836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47903" y="4817532"/>
            <a:ext cx="345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Question: Who is a person?</a:t>
            </a:r>
          </a:p>
          <a:p>
            <a:r>
              <a:rPr lang="en-US" dirty="0" smtClean="0"/>
              <a:t>Query:      IS_A.[Person]</a:t>
            </a:r>
          </a:p>
          <a:p>
            <a:r>
              <a:rPr lang="en-US" altLang="zh-CN" dirty="0" smtClean="0"/>
              <a:t>Result: 	</a:t>
            </a:r>
            <a:r>
              <a:rPr lang="en-US" dirty="0" smtClean="0"/>
              <a:t>(Alice</a:t>
            </a:r>
            <a:r>
              <a:rPr lang="en-US" dirty="0"/>
              <a:t> </a:t>
            </a:r>
            <a:r>
              <a:rPr lang="en-US" dirty="0" smtClean="0"/>
              <a:t>    , Person)</a:t>
            </a:r>
          </a:p>
          <a:p>
            <a:r>
              <a:rPr lang="en-US" dirty="0"/>
              <a:t>	</a:t>
            </a:r>
            <a:r>
              <a:rPr lang="en-US" dirty="0" smtClean="0"/>
              <a:t>(Bob       , Person)</a:t>
            </a:r>
            <a:r>
              <a:rPr lang="en-US" altLang="zh-CN" dirty="0" smtClean="0"/>
              <a:t> 	(</a:t>
            </a:r>
            <a:r>
              <a:rPr lang="en-US" altLang="zh-CN" dirty="0"/>
              <a:t>Carmen, </a:t>
            </a:r>
            <a:r>
              <a:rPr lang="en-US" altLang="zh-CN" dirty="0" smtClean="0"/>
              <a:t>Person</a:t>
            </a:r>
            <a:r>
              <a:rPr lang="en-US" dirty="0" smtClean="0"/>
              <a:t>)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6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457200" indent="-457200">
                  <a:buSzPct val="120000"/>
                  <a:buFont typeface="Arial" charset="0"/>
                  <a:buChar char="•"/>
                </a:pPr>
                <a:r>
                  <a:rPr lang="en-US" sz="2800" dirty="0" smtClean="0">
                    <a:latin typeface="Calibri" pitchFamily="34" charset="0"/>
                  </a:rPr>
                  <a:t>Should </a:t>
                </a:r>
                <a:r>
                  <a:rPr lang="en-US" sz="2800" dirty="0">
                    <a:latin typeface="Calibri" pitchFamily="34" charset="0"/>
                  </a:rPr>
                  <a:t>allow </a:t>
                </a:r>
                <a:r>
                  <a:rPr lang="en-US" sz="2800" b="1" dirty="0">
                    <a:latin typeface="Calibri" pitchFamily="34" charset="0"/>
                  </a:rPr>
                  <a:t>conjunctive RPQs </a:t>
                </a:r>
                <a:r>
                  <a:rPr lang="en-US" sz="2800" dirty="0">
                    <a:latin typeface="Calibri" pitchFamily="34" charset="0"/>
                  </a:rPr>
                  <a:t>(CRPQs) to support more queries.</a:t>
                </a:r>
              </a:p>
              <a:p>
                <a:pPr marL="457200" indent="-457200">
                  <a:buSzPct val="120000"/>
                  <a:buFont typeface="Arial" charset="0"/>
                  <a:buChar char="•"/>
                </a:pPr>
                <a:r>
                  <a:rPr lang="en-US" sz="2800" dirty="0">
                    <a:latin typeface="Calibri" pitchFamily="34" charset="0"/>
                  </a:rPr>
                  <a:t>A variant of RPQs are part of SPARQL and can also be easily implemented in </a:t>
                </a:r>
                <a:r>
                  <a:rPr lang="en-US" sz="2800" dirty="0" err="1">
                    <a:latin typeface="Calibri" pitchFamily="34" charset="0"/>
                  </a:rPr>
                  <a:t>Datalog</a:t>
                </a:r>
                <a:r>
                  <a:rPr lang="en-US" sz="2800" dirty="0">
                    <a:latin typeface="Calibri" pitchFamily="34" charset="0"/>
                  </a:rPr>
                  <a:t>/Prolog, but widespread deployment of SQLite makes it a more desirable platform.</a:t>
                </a:r>
              </a:p>
              <a:p>
                <a:pPr marL="457200" indent="-457200">
                  <a:buSzPct val="120000"/>
                  <a:buFont typeface="Arial" charset="0"/>
                  <a:buChar char="•"/>
                </a:pPr>
                <a:r>
                  <a:rPr lang="en-US" sz="2800" dirty="0">
                    <a:latin typeface="Calibri" pitchFamily="34" charset="0"/>
                  </a:rPr>
                  <a:t>Earlier RPQ implementations on top of PostgreSQL were not very efficient.</a:t>
                </a:r>
              </a:p>
              <a:p>
                <a14:m>
                  <m:oMath xmlns:m="http://schemas.openxmlformats.org/officeDocument/2006/math">
                    <m:r>
                      <a:rPr lang="is-IS" sz="2800">
                        <a:latin typeface="Cambria Math" charset="0"/>
                      </a:rPr>
                      <m:t>⟹</m:t>
                    </m:r>
                  </m:oMath>
                </a14:m>
                <a:r>
                  <a:rPr lang="en-US" sz="2800" dirty="0">
                    <a:latin typeface="Calibri" pitchFamily="34" charset="0"/>
                  </a:rPr>
                  <a:t> Aiming for a </a:t>
                </a:r>
                <a:r>
                  <a:rPr lang="en-US" sz="2800" b="1" dirty="0">
                    <a:latin typeface="Calibri" pitchFamily="34" charset="0"/>
                  </a:rPr>
                  <a:t>lightweight, reasonably efficient </a:t>
                </a:r>
                <a:r>
                  <a:rPr lang="en-US" sz="2800" dirty="0">
                    <a:latin typeface="Calibri" pitchFamily="34" charset="0"/>
                  </a:rPr>
                  <a:t>approach for </a:t>
                </a:r>
              </a:p>
              <a:p>
                <a:r>
                  <a:rPr lang="en-US" sz="2800" dirty="0">
                    <a:latin typeface="Calibri" pitchFamily="34" charset="0"/>
                  </a:rPr>
                  <a:t>      SQLite.</a:t>
                </a:r>
              </a:p>
              <a:p>
                <a:pPr lvl="1" fontAlgn="base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364" t="-4242" r="-424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87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– a SQLite Compiler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9692640" cy="386072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736892" y="3192905"/>
            <a:ext cx="4586990" cy="2784563"/>
          </a:xfrm>
          <a:prstGeom prst="roundRect">
            <a:avLst/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34" y="1845734"/>
            <a:ext cx="3807693" cy="386459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Numbers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917234" y="2150162"/>
            <a:ext cx="580100" cy="0"/>
          </a:xfrm>
          <a:prstGeom prst="straightConnector1">
            <a:avLst/>
          </a:prstGeom>
          <a:ln>
            <a:solidFill>
              <a:srgbClr val="00F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917234" y="2389237"/>
            <a:ext cx="580100" cy="0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917234" y="2585237"/>
            <a:ext cx="580100" cy="0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17983" y="2009359"/>
            <a:ext cx="725126" cy="79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*2</a:t>
            </a:r>
          </a:p>
          <a:p>
            <a:r>
              <a:rPr lang="en-US" sz="1600" dirty="0" smtClean="0"/>
              <a:t>*3</a:t>
            </a:r>
          </a:p>
          <a:p>
            <a:r>
              <a:rPr lang="en-US" sz="1600" dirty="0" smtClean="0"/>
              <a:t>*5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917234" y="5710330"/>
            <a:ext cx="3963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Fish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1097280" y="1845734"/>
                <a:ext cx="5168609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SzPct val="120000"/>
                  <a:buFont typeface="Arial" charset="0"/>
                  <a:buChar char="•"/>
                </a:pPr>
                <a:r>
                  <a:rPr lang="en-US" sz="2400" b="1" dirty="0" smtClean="0">
                    <a:latin typeface="Calibri" pitchFamily="34" charset="0"/>
                  </a:rPr>
                  <a:t>English query</a:t>
                </a:r>
                <a:r>
                  <a:rPr lang="en-US" sz="2400" dirty="0">
                    <a:latin typeface="Calibri" pitchFamily="34" charset="0"/>
                  </a:rPr>
                  <a:t>: </a:t>
                </a:r>
                <a:r>
                  <a:rPr lang="en-US" sz="2400" dirty="0"/>
                  <a:t>What are the Hamming numbers </a:t>
                </a:r>
                <a:r>
                  <a:rPr lang="en-US" sz="2400" dirty="0" smtClean="0"/>
                  <a:t>have </a:t>
                </a:r>
                <a:r>
                  <a:rPr lang="en-US" sz="2400" dirty="0" smtClean="0"/>
                  <a:t>at least one “*5” along </a:t>
                </a:r>
                <a:r>
                  <a:rPr lang="en-US" sz="2400" dirty="0"/>
                  <a:t>the way to the Hamming number </a:t>
                </a:r>
                <a:r>
                  <a:rPr lang="en-US" sz="2400" dirty="0" smtClean="0"/>
                  <a:t>125?</a:t>
                </a:r>
                <a:endParaRPr lang="en-US" sz="2400" dirty="0"/>
              </a:p>
              <a:p>
                <a:pPr marL="457200" indent="-457200">
                  <a:buSzPct val="120000"/>
                  <a:buFont typeface="Arial" charset="0"/>
                  <a:buChar char="•"/>
                </a:pPr>
                <a:r>
                  <a:rPr lang="en-US" sz="2400" b="1" dirty="0"/>
                  <a:t>Graphically</a:t>
                </a:r>
                <a:r>
                  <a:rPr lang="en-US" sz="2400" dirty="0"/>
                  <a:t>: Find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sz="2400" dirty="0"/>
                  <a:t>, such that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sz="1800" i="1" dirty="0">
                        <a:latin typeface="Cambria Math" charset="0"/>
                      </a:rPr>
                      <m:t>−</m:t>
                    </m:r>
                    <m:r>
                      <a:rPr lang="en-US" sz="1800" b="0" i="1" dirty="0" smtClean="0">
                        <a:latin typeface="Cambria Math" charset="0"/>
                      </a:rPr>
                      <m:t>  5+</m:t>
                    </m:r>
                    <m:r>
                      <a:rPr lang="en-US" sz="1800" i="1" dirty="0">
                        <a:latin typeface="Cambria Math" charset="0"/>
                      </a:rPr>
                      <m:t> </m:t>
                    </m:r>
                    <m:r>
                      <a:rPr lang="en-US" sz="1800" b="0" i="1" dirty="0" smtClean="0">
                        <a:latin typeface="Cambria Math" charset="0"/>
                      </a:rPr>
                      <m:t>  </m:t>
                    </m:r>
                    <m:r>
                      <a:rPr lang="en-US" sz="1800" i="1" dirty="0">
                        <a:latin typeface="Cambria Math" charset="0"/>
                      </a:rPr>
                      <m:t>−&gt; [</m:t>
                    </m:r>
                    <m:r>
                      <a:rPr lang="en-US" sz="1800" b="0" i="1" dirty="0" smtClean="0">
                        <a:latin typeface="Cambria Math" charset="0"/>
                      </a:rPr>
                      <m:t>125</m:t>
                    </m:r>
                    <m:r>
                      <a:rPr lang="en-US" sz="1800" i="1" dirty="0">
                        <a:latin typeface="Cambria Math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457200" indent="-457200">
                  <a:buSzPct val="120000"/>
                  <a:buFont typeface="Arial" charset="0"/>
                  <a:buChar char="•"/>
                </a:pPr>
                <a:r>
                  <a:rPr lang="en-US" sz="2400" b="1" dirty="0">
                    <a:latin typeface="Calibri" pitchFamily="34" charset="0"/>
                  </a:rPr>
                  <a:t>RPQ query</a:t>
                </a:r>
                <a:r>
                  <a:rPr lang="en-US" sz="2400" dirty="0">
                    <a:latin typeface="Calibri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 </m:t>
                    </m:r>
                    <m:r>
                      <a:rPr lang="en-US" b="0" i="1" dirty="0" smtClean="0">
                        <a:latin typeface="Cambria Math" charset="0"/>
                      </a:rPr>
                      <m:t>  5+.</m:t>
                    </m:r>
                    <m:r>
                      <a:rPr lang="en-US" i="1" dirty="0">
                        <a:latin typeface="Cambria Math" charset="0"/>
                      </a:rPr>
                      <m:t>[</m:t>
                    </m:r>
                    <m:r>
                      <a:rPr lang="en-US" b="0" i="1" dirty="0" smtClean="0">
                        <a:latin typeface="Cambria Math" charset="0"/>
                      </a:rPr>
                      <m:t>125</m:t>
                    </m:r>
                    <m:r>
                      <a:rPr lang="en-US" i="1" dirty="0">
                        <a:latin typeface="Cambria Math" charset="0"/>
                      </a:rPr>
                      <m:t>]</m:t>
                    </m:r>
                  </m:oMath>
                </a14:m>
                <a:endParaRPr lang="en-US" dirty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4"/>
                <a:ext cx="5168609" cy="4023360"/>
              </a:xfrm>
              <a:prstGeom prst="rect">
                <a:avLst/>
              </a:prstGeom>
              <a:blipFill rotWithShape="0">
                <a:blip r:embed="rId3"/>
                <a:stretch>
                  <a:fillRect l="-4009" t="-3485" r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34" y="1845734"/>
            <a:ext cx="3807693" cy="386459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Numbers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917234" y="2150162"/>
            <a:ext cx="580100" cy="0"/>
          </a:xfrm>
          <a:prstGeom prst="straightConnector1">
            <a:avLst/>
          </a:prstGeom>
          <a:ln>
            <a:solidFill>
              <a:srgbClr val="00F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917234" y="2389237"/>
            <a:ext cx="580100" cy="0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917234" y="2585237"/>
            <a:ext cx="580100" cy="0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17983" y="2009359"/>
            <a:ext cx="725126" cy="79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*2</a:t>
            </a:r>
          </a:p>
          <a:p>
            <a:r>
              <a:rPr lang="en-US" sz="1600" dirty="0" smtClean="0"/>
              <a:t>*3</a:t>
            </a:r>
          </a:p>
          <a:p>
            <a:r>
              <a:rPr lang="en-US" sz="1600" dirty="0" smtClean="0"/>
              <a:t>*5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917234" y="5710330"/>
            <a:ext cx="3963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Fish</a:t>
            </a:r>
            <a:endParaRPr lang="en-US" sz="240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599283" y="3294124"/>
            <a:ext cx="343130" cy="26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533142" y="3292670"/>
            <a:ext cx="225211" cy="21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59174" y="1925988"/>
                <a:ext cx="42056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SzPct val="120000"/>
                  <a:buFont typeface="Arial" charset="0"/>
                  <a:buChar char="•"/>
                </a:pPr>
                <a:r>
                  <a:rPr lang="en-US" sz="2800" b="1" dirty="0" smtClean="0">
                    <a:latin typeface="Calibri" pitchFamily="34" charset="0"/>
                  </a:rPr>
                  <a:t>RPQ query</a:t>
                </a:r>
                <a:r>
                  <a:rPr lang="en-US" sz="2800" dirty="0">
                    <a:latin typeface="Calibri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</a:rPr>
                      <m:t>   5+.[</m:t>
                    </m:r>
                    <m:r>
                      <a:rPr lang="en-US" sz="2400" b="0" i="1" dirty="0" smtClean="0">
                        <a:latin typeface="Cambria Math" charset="0"/>
                      </a:rPr>
                      <m:t>125</m:t>
                    </m:r>
                    <m:r>
                      <a:rPr lang="en-US" sz="2400" i="1" dirty="0">
                        <a:latin typeface="Cambria Math" charset="0"/>
                      </a:rPr>
                      <m:t>]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174" y="1925988"/>
                <a:ext cx="4205657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3628" t="-24419" b="-36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1097280" y="5318628"/>
            <a:ext cx="529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Traverse with </a:t>
            </a:r>
            <a:r>
              <a:rPr lang="en-US" sz="2400" smtClean="0"/>
              <a:t>Post-order traversal</a:t>
            </a:r>
            <a:endParaRPr lang="en-US" sz="2400" dirty="0"/>
          </a:p>
        </p:txBody>
      </p:sp>
      <p:sp>
        <p:nvSpPr>
          <p:cNvPr id="42" name="Rounded Rectangle 41"/>
          <p:cNvSpPr/>
          <p:nvPr/>
        </p:nvSpPr>
        <p:spPr>
          <a:xfrm>
            <a:off x="2673155" y="2549144"/>
            <a:ext cx="1070139" cy="6995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Conc</a:t>
            </a:r>
            <a:endParaRPr lang="en-US" dirty="0" smtClean="0"/>
          </a:p>
          <a:p>
            <a:pPr algn="ctr"/>
            <a:r>
              <a:rPr lang="en-US" dirty="0" smtClean="0"/>
              <a:t>5+.[125]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1720961" y="3556618"/>
            <a:ext cx="1070139" cy="6995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Plus</a:t>
            </a:r>
          </a:p>
          <a:p>
            <a:pPr algn="ctr"/>
            <a:r>
              <a:rPr lang="en-US" dirty="0" smtClean="0"/>
              <a:t>5+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3743294" y="3601585"/>
            <a:ext cx="723775" cy="7223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125</a:t>
            </a:r>
            <a:endParaRPr lang="en-US" sz="1600" dirty="0"/>
          </a:p>
        </p:txBody>
      </p:sp>
      <p:sp>
        <p:nvSpPr>
          <p:cNvPr id="47" name="Oval 46"/>
          <p:cNvSpPr/>
          <p:nvPr/>
        </p:nvSpPr>
        <p:spPr>
          <a:xfrm>
            <a:off x="1894142" y="4596252"/>
            <a:ext cx="723775" cy="7223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2"/>
          </p:cNvCxnSpPr>
          <p:nvPr/>
        </p:nvCxnSpPr>
        <p:spPr>
          <a:xfrm flipH="1">
            <a:off x="2239245" y="4256191"/>
            <a:ext cx="16786" cy="30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2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Numbers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599283" y="3294124"/>
            <a:ext cx="343130" cy="26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533142" y="3292670"/>
            <a:ext cx="225211" cy="21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59174" y="1925988"/>
                <a:ext cx="53514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SzPct val="120000"/>
                  <a:buFont typeface="Arial" charset="0"/>
                  <a:buChar char="•"/>
                </a:pPr>
                <a:r>
                  <a:rPr lang="en-US" sz="2800" b="1" dirty="0">
                    <a:latin typeface="Calibri" pitchFamily="34" charset="0"/>
                  </a:rPr>
                  <a:t>RPQ query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</a:rPr>
                      <m:t> 5+.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charset="0"/>
                          </a:rPr>
                          <m:t>125</m:t>
                        </m:r>
                      </m:e>
                    </m:d>
                  </m:oMath>
                </a14:m>
                <a:r>
                  <a:rPr lang="en-US" sz="2400" dirty="0">
                    <a:latin typeface="Calibri" pitchFamily="34" charset="0"/>
                  </a:rPr>
                  <a:t> to </a:t>
                </a:r>
                <a:r>
                  <a:rPr lang="en-US" sz="2400" b="1" dirty="0">
                    <a:latin typeface="Calibri" pitchFamily="34" charset="0"/>
                  </a:rPr>
                  <a:t>SQLite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174" y="1925988"/>
                <a:ext cx="5351488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851" t="-24419" b="-36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1097280" y="5318628"/>
            <a:ext cx="529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Traverse with </a:t>
            </a:r>
            <a:r>
              <a:rPr lang="en-US" sz="2400" smtClean="0"/>
              <a:t>Post-order traversal</a:t>
            </a:r>
            <a:endParaRPr lang="en-US" sz="2400" dirty="0"/>
          </a:p>
        </p:txBody>
      </p:sp>
      <p:sp>
        <p:nvSpPr>
          <p:cNvPr id="42" name="Rounded Rectangle 41"/>
          <p:cNvSpPr/>
          <p:nvPr/>
        </p:nvSpPr>
        <p:spPr>
          <a:xfrm>
            <a:off x="2673155" y="2549144"/>
            <a:ext cx="1070139" cy="6995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Conc</a:t>
            </a:r>
            <a:endParaRPr lang="en-US" dirty="0" smtClean="0"/>
          </a:p>
          <a:p>
            <a:pPr algn="ctr"/>
            <a:r>
              <a:rPr lang="en-US" dirty="0" smtClean="0"/>
              <a:t>5+.[125]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1720961" y="3556618"/>
            <a:ext cx="1070139" cy="6995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Plus</a:t>
            </a:r>
          </a:p>
          <a:p>
            <a:pPr algn="ctr"/>
            <a:r>
              <a:rPr lang="en-US" dirty="0" smtClean="0"/>
              <a:t>5+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3743294" y="3601585"/>
            <a:ext cx="723775" cy="7223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125</a:t>
            </a:r>
            <a:endParaRPr lang="en-US" sz="1600" dirty="0"/>
          </a:p>
        </p:txBody>
      </p:sp>
      <p:sp>
        <p:nvSpPr>
          <p:cNvPr id="47" name="Oval 46"/>
          <p:cNvSpPr/>
          <p:nvPr/>
        </p:nvSpPr>
        <p:spPr>
          <a:xfrm>
            <a:off x="1894142" y="4596252"/>
            <a:ext cx="723775" cy="7223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2"/>
          </p:cNvCxnSpPr>
          <p:nvPr/>
        </p:nvCxnSpPr>
        <p:spPr>
          <a:xfrm flipH="1">
            <a:off x="2239245" y="4256191"/>
            <a:ext cx="16786" cy="30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60564" y="2025924"/>
            <a:ext cx="43951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Template to Generate CTE for a label:</a:t>
            </a:r>
          </a:p>
          <a:p>
            <a:endParaRPr lang="en-US" sz="2000" dirty="0" smtClean="0"/>
          </a:p>
          <a:p>
            <a:r>
              <a:rPr lang="en-US" sz="2000" dirty="0" smtClean="0"/>
              <a:t>T</a:t>
            </a:r>
            <a:r>
              <a:rPr lang="de-DE" sz="2000" dirty="0" err="1" smtClean="0"/>
              <a:t>emp</a:t>
            </a:r>
            <a:r>
              <a:rPr lang="de-DE" sz="2000" dirty="0" smtClean="0">
                <a:solidFill>
                  <a:srgbClr val="FF0000"/>
                </a:solidFill>
              </a:rPr>
              <a:t>{0}</a:t>
            </a:r>
            <a:r>
              <a:rPr lang="de-DE" sz="2000" dirty="0" smtClean="0"/>
              <a:t>(</a:t>
            </a:r>
            <a:r>
              <a:rPr lang="de-DE" sz="2000" dirty="0" err="1"/>
              <a:t>start</a:t>
            </a:r>
            <a:r>
              <a:rPr lang="de-DE" sz="2000" dirty="0"/>
              <a:t>, end) AS </a:t>
            </a:r>
            <a:r>
              <a:rPr lang="de-DE" sz="2000" dirty="0" smtClean="0"/>
              <a:t>(</a:t>
            </a:r>
          </a:p>
          <a:p>
            <a:r>
              <a:rPr lang="de-DE" sz="2000" dirty="0" smtClean="0"/>
              <a:t>    SELECT </a:t>
            </a:r>
            <a:r>
              <a:rPr lang="de-DE" sz="2000" dirty="0" err="1"/>
              <a:t>fish.startNode</a:t>
            </a:r>
            <a:r>
              <a:rPr lang="de-DE" sz="2000" dirty="0" smtClean="0"/>
              <a:t>, </a:t>
            </a:r>
            <a:r>
              <a:rPr lang="de-DE" sz="2000" dirty="0" err="1" smtClean="0"/>
              <a:t>fish.endNode</a:t>
            </a:r>
            <a:endParaRPr lang="de-DE" sz="2000" dirty="0" smtClean="0"/>
          </a:p>
          <a:p>
            <a:r>
              <a:rPr lang="de-DE" sz="2000" dirty="0"/>
              <a:t> </a:t>
            </a:r>
            <a:r>
              <a:rPr lang="de-DE" sz="2000" dirty="0" smtClean="0"/>
              <a:t>   </a:t>
            </a:r>
            <a:r>
              <a:rPr lang="de-DE" sz="2000" dirty="0"/>
              <a:t>FROM </a:t>
            </a:r>
            <a:r>
              <a:rPr lang="de-DE" sz="2000" dirty="0" err="1" smtClean="0"/>
              <a:t>fish</a:t>
            </a:r>
            <a:endParaRPr lang="de-DE" sz="2000" dirty="0" smtClean="0"/>
          </a:p>
          <a:p>
            <a:r>
              <a:rPr lang="de-DE" sz="2000" dirty="0"/>
              <a:t> </a:t>
            </a:r>
            <a:r>
              <a:rPr lang="de-DE" sz="2000" dirty="0" smtClean="0"/>
              <a:t>   WHERE </a:t>
            </a:r>
            <a:r>
              <a:rPr lang="de-DE" sz="2000" dirty="0" err="1"/>
              <a:t>fish.label</a:t>
            </a:r>
            <a:r>
              <a:rPr lang="de-DE" sz="2000" dirty="0"/>
              <a:t> = </a:t>
            </a:r>
            <a:r>
              <a:rPr lang="de-DE" sz="2000" dirty="0" smtClean="0"/>
              <a:t>"</a:t>
            </a:r>
            <a:r>
              <a:rPr lang="de-DE" sz="2000" dirty="0" smtClean="0">
                <a:solidFill>
                  <a:srgbClr val="FF0000"/>
                </a:solidFill>
              </a:rPr>
              <a:t>{1}</a:t>
            </a:r>
            <a:r>
              <a:rPr lang="de-DE" sz="2000" dirty="0" smtClean="0"/>
              <a:t>")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6760564" y="2626213"/>
            <a:ext cx="4395116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</a:t>
            </a:r>
            <a:r>
              <a:rPr lang="de-DE" sz="2000" dirty="0" smtClean="0"/>
              <a:t>emp</a:t>
            </a:r>
            <a:r>
              <a:rPr lang="de-DE" sz="2000" dirty="0" smtClean="0">
                <a:solidFill>
                  <a:srgbClr val="FF0000"/>
                </a:solidFill>
              </a:rPr>
              <a:t>1</a:t>
            </a:r>
            <a:r>
              <a:rPr lang="de-DE" sz="2000" dirty="0" smtClean="0"/>
              <a:t>(</a:t>
            </a:r>
            <a:r>
              <a:rPr lang="de-DE" sz="2000" dirty="0" err="1" smtClean="0"/>
              <a:t>start</a:t>
            </a:r>
            <a:r>
              <a:rPr lang="de-DE" sz="2000" dirty="0"/>
              <a:t>, end) AS </a:t>
            </a:r>
            <a:r>
              <a:rPr lang="de-DE" sz="2000" dirty="0" smtClean="0"/>
              <a:t>(</a:t>
            </a:r>
          </a:p>
          <a:p>
            <a:r>
              <a:rPr lang="de-DE" sz="2000" dirty="0" smtClean="0"/>
              <a:t>    SELECT </a:t>
            </a:r>
            <a:r>
              <a:rPr lang="de-DE" sz="2000" dirty="0" err="1"/>
              <a:t>fish.startNode</a:t>
            </a:r>
            <a:r>
              <a:rPr lang="de-DE" sz="2000" dirty="0" smtClean="0"/>
              <a:t>, </a:t>
            </a:r>
            <a:r>
              <a:rPr lang="de-DE" sz="2000" dirty="0" err="1" smtClean="0"/>
              <a:t>fish.endNode</a:t>
            </a:r>
            <a:endParaRPr lang="de-DE" sz="2000" dirty="0" smtClean="0"/>
          </a:p>
          <a:p>
            <a:r>
              <a:rPr lang="de-DE" sz="2000" dirty="0"/>
              <a:t> </a:t>
            </a:r>
            <a:r>
              <a:rPr lang="de-DE" sz="2000" dirty="0" smtClean="0"/>
              <a:t>   </a:t>
            </a:r>
            <a:r>
              <a:rPr lang="de-DE" sz="2000" dirty="0"/>
              <a:t>FROM </a:t>
            </a:r>
            <a:r>
              <a:rPr lang="de-DE" sz="2000" dirty="0" err="1" smtClean="0"/>
              <a:t>fish</a:t>
            </a:r>
            <a:endParaRPr lang="de-DE" sz="2000" dirty="0" smtClean="0"/>
          </a:p>
          <a:p>
            <a:r>
              <a:rPr lang="de-DE" sz="2000" dirty="0"/>
              <a:t> </a:t>
            </a:r>
            <a:r>
              <a:rPr lang="de-DE" sz="2000" dirty="0" smtClean="0"/>
              <a:t>   WHERE </a:t>
            </a:r>
            <a:r>
              <a:rPr lang="de-DE" sz="2000" dirty="0" err="1"/>
              <a:t>fish.label</a:t>
            </a:r>
            <a:r>
              <a:rPr lang="de-DE" sz="2000" dirty="0"/>
              <a:t> = </a:t>
            </a:r>
            <a:r>
              <a:rPr lang="de-DE" sz="2000" dirty="0" smtClean="0"/>
              <a:t>"</a:t>
            </a:r>
            <a:r>
              <a:rPr lang="de-DE" sz="2000" dirty="0" smtClean="0">
                <a:solidFill>
                  <a:srgbClr val="FF0000"/>
                </a:solidFill>
              </a:rPr>
              <a:t>5</a:t>
            </a:r>
            <a:r>
              <a:rPr lang="de-DE" sz="2000" dirty="0" smtClean="0"/>
              <a:t>")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14" name="Right Arrow 13"/>
          <p:cNvSpPr/>
          <p:nvPr/>
        </p:nvSpPr>
        <p:spPr>
          <a:xfrm rot="10800000">
            <a:off x="2758353" y="4819075"/>
            <a:ext cx="564720" cy="276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2337</TotalTime>
  <Words>815</Words>
  <Application>Microsoft Macintosh PowerPoint</Application>
  <PresentationFormat>Widescreen</PresentationFormat>
  <Paragraphs>176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Calibri Light</vt:lpstr>
      <vt:lpstr>Cambria Math</vt:lpstr>
      <vt:lpstr>Courier New</vt:lpstr>
      <vt:lpstr>DengXian</vt:lpstr>
      <vt:lpstr>宋体</vt:lpstr>
      <vt:lpstr>Arial</vt:lpstr>
      <vt:lpstr>Retrospect</vt:lpstr>
      <vt:lpstr>Regular Path Query with SQLite Implementation </vt:lpstr>
      <vt:lpstr>Our Group</vt:lpstr>
      <vt:lpstr>Motivation</vt:lpstr>
      <vt:lpstr>What is Regular Path Query(RPQ)</vt:lpstr>
      <vt:lpstr>Challenge</vt:lpstr>
      <vt:lpstr>Approach – a SQLite Compiler</vt:lpstr>
      <vt:lpstr>Hamming Numbers</vt:lpstr>
      <vt:lpstr>Hamming Numbers</vt:lpstr>
      <vt:lpstr>Hamming Numbers</vt:lpstr>
      <vt:lpstr>Hamming Numbers</vt:lpstr>
      <vt:lpstr>Hamming Numbers</vt:lpstr>
      <vt:lpstr>Hamming Numbers</vt:lpstr>
      <vt:lpstr>YesWorkflow(YW) Use Case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Path Query with SQLite Implementation </dc:title>
  <dc:creator>Qiwen Wang</dc:creator>
  <cp:lastModifiedBy>Qiwen Wang</cp:lastModifiedBy>
  <cp:revision>49</cp:revision>
  <dcterms:created xsi:type="dcterms:W3CDTF">2017-04-22T18:58:51Z</dcterms:created>
  <dcterms:modified xsi:type="dcterms:W3CDTF">2017-04-27T19:59:40Z</dcterms:modified>
</cp:coreProperties>
</file>