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0432FF"/>
    <a:srgbClr val="00FA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67" d="100"/>
          <a:sy n="67" d="100"/>
        </p:scale>
        <p:origin x="-5264" y="-6400"/>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4/27/17</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2.png"/><Relationship Id="rId14" Type="http://schemas.openxmlformats.org/officeDocument/2006/relationships/image" Target="../media/image11.png"/><Relationship Id="rId15"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hyperlink" Target="http://www.ncsa.uiuc.edu/" TargetMode="External"/><Relationship Id="rId3" Type="http://schemas.openxmlformats.org/officeDocument/2006/relationships/hyperlink" Target="https://github.com/qwang70/rpq-engine-project"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439698"/>
            <a:ext cx="21945600" cy="19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smtClean="0">
                <a:solidFill>
                  <a:schemeClr val="accent3">
                    <a:lumMod val="20000"/>
                    <a:lumOff val="80000"/>
                  </a:schemeClr>
                </a:solidFill>
                <a:latin typeface="+mn-lt"/>
              </a:rPr>
              <a:t>Regular </a:t>
            </a:r>
            <a:r>
              <a:rPr lang="en-US" sz="8000" b="1" dirty="0">
                <a:solidFill>
                  <a:schemeClr val="accent3">
                    <a:lumMod val="20000"/>
                    <a:lumOff val="80000"/>
                  </a:schemeClr>
                </a:solidFill>
                <a:latin typeface="+mn-lt"/>
              </a:rPr>
              <a:t>Path </a:t>
            </a:r>
            <a:r>
              <a:rPr lang="en-US" sz="8000" b="1" dirty="0" smtClean="0">
                <a:solidFill>
                  <a:schemeClr val="accent3">
                    <a:lumMod val="20000"/>
                    <a:lumOff val="80000"/>
                  </a:schemeClr>
                </a:solidFill>
                <a:latin typeface="+mn-lt"/>
              </a:rPr>
              <a:t>Quer</a:t>
            </a:r>
            <a:r>
              <a:rPr lang="en-US" altLang="zh-CN" sz="8000" b="1" dirty="0" smtClean="0">
                <a:solidFill>
                  <a:schemeClr val="accent3">
                    <a:lumMod val="20000"/>
                    <a:lumOff val="80000"/>
                  </a:schemeClr>
                </a:solidFill>
                <a:latin typeface="+mn-lt"/>
              </a:rPr>
              <a:t>ies</a:t>
            </a:r>
            <a:r>
              <a:rPr lang="en-US" sz="8000" b="1" dirty="0" smtClean="0">
                <a:solidFill>
                  <a:schemeClr val="accent3">
                    <a:lumMod val="20000"/>
                    <a:lumOff val="80000"/>
                  </a:schemeClr>
                </a:solidFill>
                <a:latin typeface="+mn-lt"/>
              </a:rPr>
              <a:t> </a:t>
            </a:r>
            <a:r>
              <a:rPr lang="en-US" sz="8000" b="1" dirty="0">
                <a:solidFill>
                  <a:schemeClr val="accent3">
                    <a:lumMod val="20000"/>
                    <a:lumOff val="80000"/>
                  </a:schemeClr>
                </a:solidFill>
                <a:latin typeface="+mn-lt"/>
              </a:rPr>
              <a:t>in SQLite</a:t>
            </a: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4400" dirty="0" smtClean="0">
                <a:solidFill>
                  <a:schemeClr val="accent3">
                    <a:lumMod val="20000"/>
                    <a:lumOff val="80000"/>
                  </a:schemeClr>
                </a:solidFill>
                <a:latin typeface="+mn-lt"/>
              </a:rPr>
              <a:t>Qiwen </a:t>
            </a:r>
            <a:r>
              <a:rPr lang="en-US" sz="4400" dirty="0" smtClean="0">
                <a:solidFill>
                  <a:schemeClr val="bg2"/>
                </a:solidFill>
                <a:latin typeface="+mn-lt"/>
              </a:rPr>
              <a:t>Wang</a:t>
            </a:r>
            <a:r>
              <a:rPr lang="en-US" sz="4400" baseline="30000" dirty="0" smtClean="0">
                <a:solidFill>
                  <a:schemeClr val="bg2"/>
                </a:solidFill>
              </a:rPr>
              <a:t>1</a:t>
            </a:r>
            <a:r>
              <a:rPr lang="en-US" sz="4400" dirty="0" smtClean="0">
                <a:solidFill>
                  <a:schemeClr val="bg2"/>
                </a:solidFill>
                <a:latin typeface="+mn-lt"/>
              </a:rPr>
              <a:t>, </a:t>
            </a:r>
            <a:r>
              <a:rPr lang="en-US" sz="4400" dirty="0" smtClean="0">
                <a:solidFill>
                  <a:schemeClr val="bg2"/>
                </a:solidFill>
              </a:rPr>
              <a:t>Hui Lyu</a:t>
            </a:r>
            <a:r>
              <a:rPr lang="en-US" sz="4400" baseline="30000" dirty="0" smtClean="0">
                <a:solidFill>
                  <a:schemeClr val="bg2"/>
                </a:solidFill>
              </a:rPr>
              <a:t>2</a:t>
            </a:r>
            <a:r>
              <a:rPr lang="en-US" sz="4400" dirty="0" smtClean="0">
                <a:solidFill>
                  <a:schemeClr val="bg2"/>
                </a:solidFill>
                <a:latin typeface="+mn-lt"/>
              </a:rPr>
              <a:t>, Yang Cao</a:t>
            </a:r>
            <a:r>
              <a:rPr lang="en-US" sz="4400" baseline="30000" dirty="0" smtClean="0">
                <a:solidFill>
                  <a:schemeClr val="bg2"/>
                </a:solidFill>
              </a:rPr>
              <a:t>2,3</a:t>
            </a:r>
            <a:r>
              <a:rPr lang="en-US" sz="4400" dirty="0" smtClean="0">
                <a:solidFill>
                  <a:schemeClr val="bg2"/>
                </a:solidFill>
                <a:latin typeface="+mn-lt"/>
              </a:rPr>
              <a:t>, Bertram Ludäscher</a:t>
            </a:r>
            <a:r>
              <a:rPr lang="en-US" sz="4400" baseline="30000" dirty="0" smtClean="0">
                <a:solidFill>
                  <a:schemeClr val="bg2"/>
                </a:solidFill>
              </a:rPr>
              <a:t>1,2,3</a:t>
            </a:r>
            <a:r>
              <a:rPr lang="en-US" sz="4400" dirty="0" smtClean="0">
                <a:solidFill>
                  <a:schemeClr val="bg2"/>
                </a:solidFill>
              </a:rPr>
              <a:t> </a:t>
            </a:r>
          </a:p>
          <a:p>
            <a:pPr algn="ctr"/>
            <a:r>
              <a:rPr lang="en-US" sz="2400" baseline="30000" dirty="0" smtClean="0">
                <a:solidFill>
                  <a:schemeClr val="bg1"/>
                </a:solidFill>
              </a:rPr>
              <a:t>1</a:t>
            </a:r>
            <a:r>
              <a:rPr lang="en-GB" sz="2400" dirty="0" smtClean="0">
                <a:solidFill>
                  <a:schemeClr val="accent3">
                    <a:lumMod val="20000"/>
                    <a:lumOff val="80000"/>
                  </a:schemeClr>
                </a:solidFill>
                <a:latin typeface="+mn-lt"/>
              </a:rPr>
              <a:t>Department of Computer Science, University of Illinois at Urbana-Champaign,</a:t>
            </a:r>
            <a:r>
              <a:rPr lang="en-US" sz="2400" dirty="0" smtClean="0">
                <a:solidFill>
                  <a:schemeClr val="bg1"/>
                </a:solidFill>
              </a:rPr>
              <a:t> </a:t>
            </a:r>
            <a:r>
              <a:rPr lang="en-US" sz="2400" baseline="30000" dirty="0" smtClean="0">
                <a:solidFill>
                  <a:schemeClr val="bg1"/>
                </a:solidFill>
              </a:rPr>
              <a:t>2</a:t>
            </a:r>
            <a:r>
              <a:rPr lang="en-GB" sz="2400" dirty="0" smtClean="0">
                <a:solidFill>
                  <a:schemeClr val="accent3">
                    <a:lumMod val="20000"/>
                    <a:lumOff val="80000"/>
                  </a:schemeClr>
                </a:solidFill>
              </a:rPr>
              <a:t>School of Information Sciences, University of Illinois at Urbana-Champaign,</a:t>
            </a:r>
            <a:r>
              <a:rPr lang="en-GB" sz="2400" dirty="0" smtClean="0">
                <a:hlinkClick r:id="rId2"/>
              </a:rPr>
              <a:t> </a:t>
            </a:r>
            <a:endParaRPr lang="en-GB" sz="2400" dirty="0" smtClean="0"/>
          </a:p>
          <a:p>
            <a:pPr algn="ctr"/>
            <a:r>
              <a:rPr lang="en-US" sz="2400" baseline="30000" dirty="0" smtClean="0">
                <a:solidFill>
                  <a:schemeClr val="bg1"/>
                </a:solidFill>
              </a:rPr>
              <a:t>3 </a:t>
            </a:r>
            <a:r>
              <a:rPr lang="en-GB" sz="2400" dirty="0" smtClean="0">
                <a:solidFill>
                  <a:schemeClr val="accent3">
                    <a:lumMod val="20000"/>
                    <a:lumOff val="80000"/>
                  </a:schemeClr>
                </a:solidFill>
              </a:rPr>
              <a:t>National </a:t>
            </a:r>
            <a:r>
              <a:rPr lang="en-GB" sz="2400" dirty="0" err="1" smtClean="0">
                <a:solidFill>
                  <a:schemeClr val="accent3">
                    <a:lumMod val="20000"/>
                    <a:lumOff val="80000"/>
                  </a:schemeClr>
                </a:solidFill>
              </a:rPr>
              <a:t>Center</a:t>
            </a:r>
            <a:r>
              <a:rPr lang="en-GB" sz="2400" dirty="0" smtClean="0">
                <a:solidFill>
                  <a:schemeClr val="accent3">
                    <a:lumMod val="20000"/>
                    <a:lumOff val="80000"/>
                  </a:schemeClr>
                </a:solidFill>
              </a:rPr>
              <a:t> for Supercomputing Applications</a:t>
            </a:r>
            <a:endParaRPr lang="en-US" sz="2400" dirty="0" smtClean="0">
              <a:solidFill>
                <a:schemeClr val="accent3">
                  <a:lumMod val="20000"/>
                  <a:lumOff val="80000"/>
                </a:schemeClr>
              </a:solidFill>
            </a:endParaRPr>
          </a:p>
          <a:p>
            <a:pPr algn="ctr"/>
            <a:endParaRPr lang="en-US" sz="2000" dirty="0">
              <a:solidFill>
                <a:schemeClr val="accent3">
                  <a:lumMod val="20000"/>
                  <a:lumOff val="80000"/>
                </a:schemeClr>
              </a:solidFill>
              <a:latin typeface="+mn-lt"/>
            </a:endParaRPr>
          </a:p>
        </p:txBody>
      </p:sp>
      <p:sp>
        <p:nvSpPr>
          <p:cNvPr id="24" name="TextBox 23"/>
          <p:cNvSpPr txBox="1"/>
          <p:nvPr/>
        </p:nvSpPr>
        <p:spPr>
          <a:xfrm>
            <a:off x="1276565" y="30038039"/>
            <a:ext cx="11088241" cy="1977452"/>
          </a:xfrm>
          <a:prstGeom prst="rect">
            <a:avLst/>
          </a:prstGeom>
          <a:solidFill>
            <a:schemeClr val="accent1">
              <a:lumMod val="40000"/>
              <a:lumOff val="60000"/>
            </a:schemeClr>
          </a:solidFill>
        </p:spPr>
        <p:txBody>
          <a:bodyPr wrap="square" lIns="68568" tIns="34284" rIns="68568" bIns="34284" rtlCol="0">
            <a:spAutoFit/>
          </a:bodyPr>
          <a:lstStyle/>
          <a:p>
            <a:r>
              <a:rPr lang="en-US" sz="2800" dirty="0"/>
              <a:t>Professor Bertram </a:t>
            </a:r>
            <a:r>
              <a:rPr lang="en-US" sz="2800" dirty="0" err="1"/>
              <a:t>Ludäscher</a:t>
            </a:r>
            <a:r>
              <a:rPr lang="en-US" sz="2800" dirty="0"/>
              <a:t> of </a:t>
            </a:r>
            <a:r>
              <a:rPr lang="en-GB" sz="2800" dirty="0"/>
              <a:t>School of Information Sciences, University of Illinois at Urbana-Champaign</a:t>
            </a:r>
          </a:p>
          <a:p>
            <a:r>
              <a:rPr lang="en-GB" sz="2800" dirty="0"/>
              <a:t>Funded by NCSA's </a:t>
            </a:r>
            <a:r>
              <a:rPr lang="en-GB" sz="2800" dirty="0" smtClean="0"/>
              <a:t>SPIN (</a:t>
            </a:r>
            <a:r>
              <a:rPr lang="en-GB" sz="2800" dirty="0"/>
              <a:t>Students Pushing Innovation)</a:t>
            </a:r>
            <a:r>
              <a:rPr lang="en-GB" sz="2800" dirty="0" smtClean="0"/>
              <a:t> </a:t>
            </a:r>
            <a:r>
              <a:rPr lang="en-GB" sz="2800" dirty="0"/>
              <a:t>program</a:t>
            </a:r>
            <a:endParaRPr lang="en-US" sz="2800" dirty="0"/>
          </a:p>
          <a:p>
            <a:r>
              <a:rPr lang="en-US" sz="4000" b="1" dirty="0" smtClean="0"/>
              <a:t> </a:t>
            </a:r>
            <a:endParaRPr lang="en-US" sz="4000" dirty="0">
              <a:solidFill>
                <a:srgbClr val="00B0F0"/>
              </a:solidFill>
            </a:endParaRPr>
          </a:p>
        </p:txBody>
      </p:sp>
      <p:sp>
        <p:nvSpPr>
          <p:cNvPr id="25" name="TextBox 24"/>
          <p:cNvSpPr txBox="1"/>
          <p:nvPr/>
        </p:nvSpPr>
        <p:spPr>
          <a:xfrm>
            <a:off x="1280160" y="29146502"/>
            <a:ext cx="3282156" cy="746346"/>
          </a:xfrm>
          <a:prstGeom prst="rect">
            <a:avLst/>
          </a:prstGeom>
          <a:noFill/>
        </p:spPr>
        <p:txBody>
          <a:bodyPr wrap="none" lIns="68568" tIns="34284" rIns="68568" bIns="34284" rtlCol="0">
            <a:spAutoFit/>
          </a:bodyPr>
          <a:lstStyle/>
          <a:p>
            <a:r>
              <a:rPr lang="en-US" sz="4400" b="1" dirty="0" smtClean="0"/>
              <a:t>Acknowledge</a:t>
            </a:r>
            <a:endParaRPr lang="en-US" sz="4400" b="1" dirty="0"/>
          </a:p>
        </p:txBody>
      </p:sp>
      <p:sp>
        <p:nvSpPr>
          <p:cNvPr id="26" name="TextBox 25"/>
          <p:cNvSpPr txBox="1"/>
          <p:nvPr/>
        </p:nvSpPr>
        <p:spPr>
          <a:xfrm>
            <a:off x="16459200" y="30038039"/>
            <a:ext cx="146304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800" dirty="0" smtClean="0"/>
              <a:t>Bowers</a:t>
            </a:r>
            <a:r>
              <a:rPr lang="en-US" sz="1800" dirty="0"/>
              <a:t>, S., </a:t>
            </a:r>
            <a:r>
              <a:rPr lang="en-US" sz="1800" dirty="0" err="1"/>
              <a:t>Dey</a:t>
            </a:r>
            <a:r>
              <a:rPr lang="en-US" sz="1800" dirty="0"/>
              <a:t>, S.C., </a:t>
            </a:r>
            <a:r>
              <a:rPr lang="en-US" sz="1800" dirty="0" err="1"/>
              <a:t>Köhler</a:t>
            </a:r>
            <a:r>
              <a:rPr lang="en-US" sz="1800" dirty="0"/>
              <a:t>, S., &amp; </a:t>
            </a:r>
            <a:r>
              <a:rPr lang="en-US" sz="1800" dirty="0" err="1"/>
              <a:t>Ludäscher</a:t>
            </a:r>
            <a:r>
              <a:rPr lang="en-US" sz="1800" dirty="0"/>
              <a:t>, B. (2012). </a:t>
            </a:r>
            <a:r>
              <a:rPr lang="en-US" sz="1800" dirty="0" err="1"/>
              <a:t>Datalog</a:t>
            </a:r>
            <a:r>
              <a:rPr lang="en-US" sz="1800" dirty="0"/>
              <a:t> as a Lingua Franca for Provenance Querying and Reasoning. </a:t>
            </a:r>
            <a:r>
              <a:rPr lang="en-US" sz="1800" i="1" dirty="0" err="1"/>
              <a:t>TaPP</a:t>
            </a:r>
            <a:r>
              <a:rPr lang="en-US" sz="1800" dirty="0"/>
              <a:t>. </a:t>
            </a:r>
            <a:endParaRPr lang="en-US" sz="1800" dirty="0" smtClean="0"/>
          </a:p>
          <a:p>
            <a:pPr marL="342842" indent="-342842">
              <a:buFont typeface="+mj-lt"/>
              <a:buAutoNum type="arabicPeriod"/>
            </a:pPr>
            <a:r>
              <a:rPr lang="en-US" sz="1800" dirty="0"/>
              <a:t>RPQ to SQLite Engine Project: </a:t>
            </a:r>
            <a:r>
              <a:rPr lang="en-US" sz="1800" dirty="0">
                <a:hlinkClick r:id="rId3"/>
              </a:rPr>
              <a:t>https://</a:t>
            </a:r>
            <a:r>
              <a:rPr lang="en-US" sz="1800" dirty="0" smtClean="0">
                <a:hlinkClick r:id="rId3"/>
              </a:rPr>
              <a:t>github.com/qwang70/rpq-engine-project</a:t>
            </a:r>
            <a:r>
              <a:rPr lang="en-US" sz="1800" dirty="0" smtClean="0"/>
              <a:t> </a:t>
            </a:r>
            <a:endParaRPr lang="en-US" sz="1800" dirty="0"/>
          </a:p>
          <a:p>
            <a:pPr marL="342842" indent="-342842">
              <a:buFont typeface="+mj-lt"/>
              <a:buAutoNum type="arabicPeriod"/>
            </a:pPr>
            <a:r>
              <a:rPr lang="en-US" sz="1800" dirty="0" err="1"/>
              <a:t>Ludäscher</a:t>
            </a:r>
            <a:r>
              <a:rPr lang="en-US" sz="1800" dirty="0"/>
              <a:t> B. (2016) A Brief Tour Through Provenance in Scientific Workflows and Databases. In: Lemieux V. (</a:t>
            </a:r>
            <a:r>
              <a:rPr lang="en-US" sz="1800" dirty="0" err="1"/>
              <a:t>eds</a:t>
            </a:r>
            <a:r>
              <a:rPr lang="en-US" sz="1800" dirty="0"/>
              <a:t>) Building Trust in Information</a:t>
            </a:r>
            <a:r>
              <a:rPr lang="en-US" sz="1800" dirty="0" smtClean="0"/>
              <a:t>.</a:t>
            </a:r>
            <a:endParaRPr lang="en-US" sz="1800" dirty="0"/>
          </a:p>
          <a:p>
            <a:pPr marL="342842" indent="-342842">
              <a:buFont typeface="+mj-lt"/>
              <a:buAutoNum type="arabicPeriod"/>
            </a:pPr>
            <a:r>
              <a:rPr lang="en-US" sz="1800" dirty="0" smtClean="0"/>
              <a:t>M. L. Y. Wang </a:t>
            </a:r>
            <a:r>
              <a:rPr lang="en-US" sz="1800" dirty="0"/>
              <a:t>(2012). Querying Provenance as Regular Path Queries with Relational Databases. Master's thesis, University of California, Davis.</a:t>
            </a:r>
          </a:p>
          <a:p>
            <a:pPr marL="342842" indent="-342842">
              <a:buFont typeface="+mj-lt"/>
              <a:buAutoNum type="arabicPeriod"/>
            </a:pPr>
            <a:r>
              <a:rPr lang="en-US" sz="1800" dirty="0" smtClean="0"/>
              <a:t>Wood</a:t>
            </a:r>
            <a:r>
              <a:rPr lang="en-US" sz="1800" dirty="0"/>
              <a:t>, P. T. (2012). Query languages for graph databases. ACM SIGMOD Record, 41(1), 50. </a:t>
            </a:r>
            <a:endParaRPr lang="en-US" sz="1800" dirty="0" smtClean="0"/>
          </a:p>
          <a:p>
            <a:pPr marL="342842" indent="-342842">
              <a:buFont typeface="+mj-lt"/>
              <a:buAutoNum type="arabicPeriod"/>
            </a:pPr>
            <a:r>
              <a:rPr lang="en-US" sz="1800" dirty="0" smtClean="0"/>
              <a:t>Cao, Y., Vu, D., Wang, Q., Zhang, Q., </a:t>
            </a:r>
            <a:r>
              <a:rPr lang="en-US" sz="1800" dirty="0" err="1" smtClean="0"/>
              <a:t>Thavasimani</a:t>
            </a:r>
            <a:r>
              <a:rPr lang="en-US" sz="1800" dirty="0" smtClean="0"/>
              <a:t>, P., McPhillips, T., </a:t>
            </a:r>
            <a:r>
              <a:rPr lang="en-US" sz="1800" dirty="0" err="1" smtClean="0"/>
              <a:t>Missier</a:t>
            </a:r>
            <a:r>
              <a:rPr lang="en-US" sz="1800" dirty="0" smtClean="0"/>
              <a:t>, P., </a:t>
            </a:r>
            <a:r>
              <a:rPr lang="en-US" sz="1800" dirty="0" err="1" smtClean="0"/>
              <a:t>Ludäscher</a:t>
            </a:r>
            <a:r>
              <a:rPr lang="en-US" sz="1800" dirty="0" smtClean="0"/>
              <a:t>, B. </a:t>
            </a:r>
            <a:r>
              <a:rPr lang="en-US" sz="1800" dirty="0"/>
              <a:t>(2016). </a:t>
            </a:r>
            <a:r>
              <a:rPr lang="en-US" sz="1800" dirty="0" err="1"/>
              <a:t>DataONE</a:t>
            </a:r>
            <a:r>
              <a:rPr lang="en-US" sz="1800" dirty="0"/>
              <a:t> AHM Provenance </a:t>
            </a:r>
            <a:r>
              <a:rPr lang="en-US" sz="1800" dirty="0" smtClean="0"/>
              <a:t>Demonstration. </a:t>
            </a:r>
            <a:endParaRPr lang="en-US" sz="1800" dirty="0"/>
          </a:p>
        </p:txBody>
      </p:sp>
      <mc:AlternateContent xmlns:mc="http://schemas.openxmlformats.org/markup-compatibility/2006" xmlns:a14="http://schemas.microsoft.com/office/drawing/2010/main">
        <mc:Choice Requires="a14">
          <p:sp>
            <p:nvSpPr>
              <p:cNvPr id="10" name="Text Box 189"/>
              <p:cNvSpPr txBox="1">
                <a:spLocks noChangeArrowheads="1"/>
              </p:cNvSpPr>
              <p:nvPr/>
            </p:nvSpPr>
            <p:spPr bwMode="auto">
              <a:xfrm>
                <a:off x="1276565" y="9982200"/>
                <a:ext cx="9692640" cy="4154937"/>
              </a:xfrm>
              <a:prstGeom prst="rect">
                <a:avLst/>
              </a:prstGeom>
              <a:solidFill>
                <a:schemeClr val="bg1"/>
              </a:solidFill>
              <a:ln w="12700">
                <a:solidFill>
                  <a:schemeClr val="accent1">
                    <a:lumMod val="75000"/>
                  </a:schemeClr>
                </a:solidFill>
              </a:ln>
              <a:effectLst/>
            </p:spPr>
            <p:txBody>
              <a:bodyPr lIns="274320"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SzPct val="120000"/>
                  <a:buFont typeface="Arial" charset="0"/>
                  <a:buChar char="•"/>
                </a:pPr>
                <a:r>
                  <a:rPr lang="en-US" sz="2800" dirty="0">
                    <a:latin typeface="Calibri" pitchFamily="34" charset="0"/>
                  </a:rPr>
                  <a:t>Should allow </a:t>
                </a:r>
                <a:r>
                  <a:rPr lang="en-US" sz="2800" b="1" dirty="0" smtClean="0">
                    <a:latin typeface="Calibri" pitchFamily="34" charset="0"/>
                  </a:rPr>
                  <a:t>conjunctive RPQs </a:t>
                </a:r>
                <a:r>
                  <a:rPr lang="en-US" sz="2800" dirty="0" smtClean="0">
                    <a:latin typeface="Calibri" pitchFamily="34" charset="0"/>
                  </a:rPr>
                  <a:t>(CRPQs) </a:t>
                </a:r>
                <a:r>
                  <a:rPr lang="en-US" sz="2800" dirty="0">
                    <a:latin typeface="Calibri" pitchFamily="34" charset="0"/>
                  </a:rPr>
                  <a:t>to support more queries.</a:t>
                </a:r>
              </a:p>
              <a:p>
                <a:pPr marL="457200" indent="-457200">
                  <a:buSzPct val="120000"/>
                  <a:buFont typeface="Arial" charset="0"/>
                  <a:buChar char="•"/>
                </a:pPr>
                <a:r>
                  <a:rPr lang="en-US" sz="2800" dirty="0">
                    <a:latin typeface="Calibri" pitchFamily="34" charset="0"/>
                  </a:rPr>
                  <a:t>A variant of RPQs are part of SPARQL and can also be easily implemented in </a:t>
                </a:r>
                <a:r>
                  <a:rPr lang="en-US" sz="2800" dirty="0" err="1">
                    <a:latin typeface="Calibri" pitchFamily="34" charset="0"/>
                  </a:rPr>
                  <a:t>Datalog</a:t>
                </a:r>
                <a:r>
                  <a:rPr lang="en-US" sz="2800" dirty="0">
                    <a:latin typeface="Calibri" pitchFamily="34" charset="0"/>
                  </a:rPr>
                  <a:t>/Prolog, but widespread deployment of SQLite makes it a more desirable platform.</a:t>
                </a:r>
              </a:p>
              <a:p>
                <a:pPr marL="457200" indent="-457200">
                  <a:buSzPct val="120000"/>
                  <a:buFont typeface="Arial" charset="0"/>
                  <a:buChar char="•"/>
                </a:pPr>
                <a:r>
                  <a:rPr lang="en-US" sz="2800" dirty="0">
                    <a:latin typeface="Calibri" pitchFamily="34" charset="0"/>
                  </a:rPr>
                  <a:t>Earlier RPQ implementations on top of PostgreSQL were not very efficient.</a:t>
                </a:r>
              </a:p>
              <a:p>
                <a14:m>
                  <m:oMath xmlns:m="http://schemas.openxmlformats.org/officeDocument/2006/math">
                    <m:r>
                      <a:rPr lang="is-IS" sz="2800">
                        <a:latin typeface="Cambria Math" charset="0"/>
                      </a:rPr>
                      <m:t>⟹</m:t>
                    </m:r>
                  </m:oMath>
                </a14:m>
                <a:r>
                  <a:rPr lang="en-US" sz="2800" dirty="0">
                    <a:latin typeface="Calibri" pitchFamily="34" charset="0"/>
                  </a:rPr>
                  <a:t> Aiming for a </a:t>
                </a:r>
                <a:r>
                  <a:rPr lang="en-US" sz="2800" b="1" dirty="0">
                    <a:latin typeface="Calibri" pitchFamily="34" charset="0"/>
                  </a:rPr>
                  <a:t>lightweight, reasonably efficient </a:t>
                </a:r>
                <a:r>
                  <a:rPr lang="en-US" sz="2800" dirty="0">
                    <a:latin typeface="Calibri" pitchFamily="34" charset="0"/>
                  </a:rPr>
                  <a:t>approach for </a:t>
                </a:r>
              </a:p>
              <a:p>
                <a:r>
                  <a:rPr lang="en-US" sz="2800" dirty="0" smtClean="0">
                    <a:latin typeface="Calibri" pitchFamily="34" charset="0"/>
                  </a:rPr>
                  <a:t>      SQLite</a:t>
                </a:r>
                <a:r>
                  <a:rPr lang="en-US" sz="2800" dirty="0">
                    <a:latin typeface="Calibri" pitchFamily="34" charset="0"/>
                  </a:rPr>
                  <a:t>.</a:t>
                </a:r>
              </a:p>
            </p:txBody>
          </p:sp>
        </mc:Choice>
        <mc:Fallback xmlns="">
          <p:sp>
            <p:nvSpPr>
              <p:cNvPr id="10" name="Text Box 189"/>
              <p:cNvSpPr txBox="1">
                <a:spLocks noRot="1" noChangeAspect="1" noMove="1" noResize="1" noEditPoints="1" noAdjustHandles="1" noChangeArrowheads="1" noChangeShapeType="1" noTextEdit="1"/>
              </p:cNvSpPr>
              <p:nvPr/>
            </p:nvSpPr>
            <p:spPr bwMode="auto">
              <a:xfrm>
                <a:off x="1276565" y="9982200"/>
                <a:ext cx="9692640" cy="4154937"/>
              </a:xfrm>
              <a:prstGeom prst="rect">
                <a:avLst/>
              </a:prstGeom>
              <a:blipFill rotWithShape="0">
                <a:blip r:embed="rId4"/>
                <a:stretch>
                  <a:fillRect t="-732" r="-1319" b="-878"/>
                </a:stretch>
              </a:blipFill>
              <a:ln w="12700">
                <a:solidFill>
                  <a:schemeClr val="accent1">
                    <a:lumMod val="75000"/>
                  </a:schemeClr>
                </a:solidFill>
              </a:ln>
              <a:effectLst/>
            </p:spPr>
            <p:txBody>
              <a:bodyPr/>
              <a:lstStyle/>
              <a:p>
                <a:r>
                  <a:rPr lang="en-US">
                    <a:noFill/>
                  </a:rPr>
                  <a:t> </a:t>
                </a:r>
              </a:p>
            </p:txBody>
          </p:sp>
        </mc:Fallback>
      </mc:AlternateContent>
      <p:sp>
        <p:nvSpPr>
          <p:cNvPr id="32" name="Rectangle 31"/>
          <p:cNvSpPr/>
          <p:nvPr/>
        </p:nvSpPr>
        <p:spPr>
          <a:xfrm>
            <a:off x="1276565" y="92964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Challenge</a:t>
            </a:r>
            <a:endParaRPr lang="en-US" sz="4400" b="1" dirty="0">
              <a:solidFill>
                <a:schemeClr val="accent3">
                  <a:lumMod val="20000"/>
                  <a:lumOff val="80000"/>
                </a:schemeClr>
              </a:solidFill>
            </a:endParaRPr>
          </a:p>
        </p:txBody>
      </p:sp>
      <mc:AlternateContent xmlns:mc="http://schemas.openxmlformats.org/markup-compatibility/2006">
        <mc:Choice xmlns:a14="http://schemas.microsoft.com/office/drawing/2010/main" Requires="a14">
          <p:sp>
            <p:nvSpPr>
              <p:cNvPr id="15" name="Text Box 194"/>
              <p:cNvSpPr txBox="1">
                <a:spLocks noChangeArrowheads="1"/>
              </p:cNvSpPr>
              <p:nvPr/>
            </p:nvSpPr>
            <p:spPr bwMode="auto">
              <a:xfrm>
                <a:off x="11620499" y="10006537"/>
                <a:ext cx="9692640" cy="7705525"/>
              </a:xfrm>
              <a:prstGeom prst="rect">
                <a:avLst/>
              </a:prstGeom>
              <a:solidFill>
                <a:schemeClr val="bg1"/>
              </a:solidFill>
              <a:ln w="12700">
                <a:solidFill>
                  <a:schemeClr val="accent1">
                    <a:lumMod val="75000"/>
                  </a:schemeClr>
                </a:solidFill>
              </a:ln>
              <a:effectLst/>
            </p:spPr>
            <p:txBody>
              <a:bodyPr lIns="274320"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          Hamming numbers are positive numbers only with factor 2, 3, or 5. The data graph </a:t>
                </a:r>
                <a14:m>
                  <m:oMath xmlns:m="http://schemas.openxmlformats.org/officeDocument/2006/math">
                    <m:sSub>
                      <m:sSubPr>
                        <m:ctrlPr>
                          <a:rPr lang="en-US" sz="2400" b="0" i="1" smtClean="0">
                            <a:latin typeface="Cambria Math" charset="0"/>
                          </a:rPr>
                        </m:ctrlPr>
                      </m:sSubPr>
                      <m:e>
                        <m:r>
                          <a:rPr lang="en-US" sz="2400" b="0" i="1" smtClean="0">
                            <a:latin typeface="Cambria Math" charset="0"/>
                          </a:rPr>
                          <m:t>𝐺</m:t>
                        </m:r>
                      </m:e>
                      <m:sub>
                        <m:r>
                          <a:rPr lang="en-US" sz="2400" b="0" i="1" smtClean="0">
                            <a:latin typeface="Cambria Math" charset="0"/>
                          </a:rPr>
                          <m:t>𝑓𝑖𝑠h</m:t>
                        </m:r>
                      </m:sub>
                    </m:sSub>
                    <m:r>
                      <a:rPr lang="en-US" sz="2400" b="0" i="0" smtClean="0">
                        <a:latin typeface="Cambria Math" charset="0"/>
                        <a:ea typeface="Cambria Math" charset="0"/>
                        <a:cs typeface="Cambria Math" charset="0"/>
                      </a:rPr>
                      <m:t> </m:t>
                    </m:r>
                  </m:oMath>
                </a14:m>
                <a:r>
                  <a:rPr lang="en-US" sz="2800" b="0" dirty="0" smtClean="0">
                    <a:latin typeface="Calibri" pitchFamily="34" charset="0"/>
                    <a:ea typeface="Cambria Math" charset="0"/>
                    <a:cs typeface="Cambria Math" charset="0"/>
                  </a:rPr>
                  <a:t>is the workflow that generates hamming number in increasing order by multiplying either 2, 3, 5. </a:t>
                </a:r>
                <a:r>
                  <a:rPr lang="en-US" sz="2800" dirty="0">
                    <a:latin typeface="Calibri" pitchFamily="34" charset="0"/>
                  </a:rPr>
                  <a:t>The data graph </a:t>
                </a:r>
                <a14:m>
                  <m:oMath xmlns:m="http://schemas.openxmlformats.org/officeDocument/2006/math">
                    <m:sSub>
                      <m:sSubPr>
                        <m:ctrlPr>
                          <a:rPr lang="en-US" sz="2400" i="1">
                            <a:latin typeface="Cambria Math" charset="0"/>
                          </a:rPr>
                        </m:ctrlPr>
                      </m:sSubPr>
                      <m:e>
                        <m:r>
                          <a:rPr lang="en-US" sz="2400" i="1">
                            <a:latin typeface="Cambria Math" charset="0"/>
                          </a:rPr>
                          <m:t>𝐺</m:t>
                        </m:r>
                      </m:e>
                      <m:sub>
                        <m:r>
                          <a:rPr lang="en-US" sz="2400" b="0" i="1" smtClean="0">
                            <a:latin typeface="Cambria Math" charset="0"/>
                          </a:rPr>
                          <m:t>𝑠𝑎𝑖𝑙</m:t>
                        </m:r>
                      </m:sub>
                    </m:sSub>
                    <m:r>
                      <a:rPr lang="en-US" sz="2400" b="0" i="1" smtClean="0">
                        <a:latin typeface="Cambria Math" charset="0"/>
                      </a:rPr>
                      <m:t> </m:t>
                    </m:r>
                  </m:oMath>
                </a14:m>
                <a:r>
                  <a:rPr lang="en-US" sz="2800" b="0" dirty="0" smtClean="0">
                    <a:latin typeface="Calibri" pitchFamily="34" charset="0"/>
                    <a:ea typeface="Cambria Math" charset="0"/>
                    <a:cs typeface="Cambria Math" charset="0"/>
                  </a:rPr>
                  <a:t>is the workflow that any number smaller than the current generated hamming number cannot multiply the current number to generate a greater Hamming number. </a:t>
                </a:r>
                <a:endParaRPr lang="en-US" sz="2800" dirty="0">
                  <a:latin typeface="Calibri" pitchFamily="34" charset="0"/>
                </a:endParaRPr>
              </a:p>
              <a:p>
                <a:pPr marL="457200" indent="-457200">
                  <a:buSzPct val="120000"/>
                  <a:buFont typeface="Arial" charset="0"/>
                  <a:buChar char="•"/>
                </a:pPr>
                <a:r>
                  <a:rPr lang="en-US" sz="2800" b="1" dirty="0" smtClean="0">
                    <a:latin typeface="Calibri" pitchFamily="34" charset="0"/>
                  </a:rPr>
                  <a:t>English query</a:t>
                </a:r>
                <a:r>
                  <a:rPr lang="en-US" sz="2800" dirty="0" smtClean="0">
                    <a:latin typeface="Calibri" pitchFamily="34" charset="0"/>
                  </a:rPr>
                  <a:t>: </a:t>
                </a:r>
                <a:r>
                  <a:rPr lang="en-US" sz="2800" dirty="0"/>
                  <a:t>What are the Hamming numbers along the way to the Hamming number 30?</a:t>
                </a:r>
              </a:p>
              <a:p>
                <a:pPr marL="457200" indent="-457200">
                  <a:buSzPct val="120000"/>
                  <a:buFont typeface="Arial" charset="0"/>
                  <a:buChar char="•"/>
                </a:pPr>
                <a:r>
                  <a:rPr lang="en-US" sz="2800" b="1" dirty="0"/>
                  <a:t>Graphically</a:t>
                </a:r>
                <a:r>
                  <a:rPr lang="en-US" sz="2800" dirty="0"/>
                  <a:t>: Find all </a:t>
                </a:r>
                <a14:m>
                  <m:oMath xmlns:m="http://schemas.openxmlformats.org/officeDocument/2006/math">
                    <m:r>
                      <a:rPr lang="en-US" sz="2400" i="1" dirty="0" smtClean="0">
                        <a:latin typeface="Cambria Math" charset="0"/>
                      </a:rPr>
                      <m:t>𝑋</m:t>
                    </m:r>
                  </m:oMath>
                </a14:m>
                <a:r>
                  <a:rPr lang="en-US" sz="2800" dirty="0"/>
                  <a:t>, such that </a:t>
                </a:r>
                <a14:m>
                  <m:oMath xmlns:m="http://schemas.openxmlformats.org/officeDocument/2006/math">
                    <m:d>
                      <m:dPr>
                        <m:begChr m:val="["/>
                        <m:endChr m:val="]"/>
                        <m:ctrlPr>
                          <a:rPr lang="en-US" sz="2400" i="1" dirty="0" smtClean="0">
                            <a:latin typeface="Cambria Math" charset="0"/>
                          </a:rPr>
                        </m:ctrlPr>
                      </m:dPr>
                      <m:e>
                        <m:r>
                          <a:rPr lang="en-US" sz="2400" i="1" dirty="0" smtClean="0">
                            <a:latin typeface="Cambria Math" charset="0"/>
                          </a:rPr>
                          <m:t>𝑋</m:t>
                        </m:r>
                      </m:e>
                    </m:d>
                    <m:r>
                      <a:rPr lang="en-US" sz="2400" b="0" i="1" dirty="0" smtClean="0">
                        <a:latin typeface="Cambria Math" charset="0"/>
                      </a:rPr>
                      <m:t>−</m:t>
                    </m:r>
                    <m:r>
                      <a:rPr lang="en-US" sz="2400" i="1" dirty="0" smtClean="0">
                        <a:latin typeface="Cambria Math" charset="0"/>
                      </a:rPr>
                      <m:t> (2|3|5)∗ −&gt; [30]</m:t>
                    </m:r>
                  </m:oMath>
                </a14:m>
                <a:endParaRPr lang="en-US" sz="2400" dirty="0"/>
              </a:p>
              <a:p>
                <a:pPr marL="457200" indent="-457200" eaLnBrk="1" hangingPunct="1">
                  <a:buSzPct val="120000"/>
                  <a:buFont typeface="Arial" charset="0"/>
                  <a:buChar char="•"/>
                </a:pPr>
                <a:r>
                  <a:rPr lang="en-US" sz="2800" b="1" dirty="0" smtClean="0">
                    <a:latin typeface="Calibri" pitchFamily="34" charset="0"/>
                  </a:rPr>
                  <a:t>RPQ query</a:t>
                </a:r>
                <a:r>
                  <a:rPr lang="en-US" sz="2800" dirty="0" smtClean="0">
                    <a:latin typeface="Calibri" pitchFamily="34" charset="0"/>
                  </a:rPr>
                  <a:t>:</a:t>
                </a:r>
                <a14:m>
                  <m:oMath xmlns:m="http://schemas.openxmlformats.org/officeDocument/2006/math">
                    <m:r>
                      <a:rPr lang="en-US" sz="2400" i="1" dirty="0" smtClean="0">
                        <a:latin typeface="Cambria Math" charset="0"/>
                      </a:rPr>
                      <m:t> (2|3|5)∗[30]</m:t>
                    </m:r>
                  </m:oMath>
                </a14:m>
                <a:endParaRPr lang="en-US" sz="2400" dirty="0" smtClean="0">
                  <a:latin typeface="Calibri" pitchFamily="34" charset="0"/>
                </a:endParaRPr>
              </a:p>
              <a:p>
                <a:pPr eaLnBrk="1" hangingPunct="1"/>
                <a:r>
                  <a:rPr lang="en-US" sz="2800" dirty="0" smtClean="0">
                    <a:latin typeface="Calibri" pitchFamily="34" charset="0"/>
                  </a:rPr>
                  <a:t>          The RPQ query returns the starting node and the end node of the path that follow zero or more labels that are either 2, 3, or 5, which is equivalent to our </a:t>
                </a:r>
                <a:r>
                  <a:rPr lang="en-US" sz="2800" dirty="0">
                    <a:latin typeface="Calibri" pitchFamily="34" charset="0"/>
                  </a:rPr>
                  <a:t>E</a:t>
                </a:r>
                <a:r>
                  <a:rPr lang="en-US" sz="2800" dirty="0" smtClean="0">
                    <a:latin typeface="Calibri" pitchFamily="34" charset="0"/>
                  </a:rPr>
                  <a:t>nglish query. The results of the query are shown in Table 1. The workflow of </a:t>
                </a:r>
                <a14:m>
                  <m:oMath xmlns:m="http://schemas.openxmlformats.org/officeDocument/2006/math">
                    <m:sSub>
                      <m:sSubPr>
                        <m:ctrlPr>
                          <a:rPr lang="en-US" sz="2400" i="1">
                            <a:latin typeface="Cambria Math" charset="0"/>
                          </a:rPr>
                        </m:ctrlPr>
                      </m:sSubPr>
                      <m:e>
                        <m:r>
                          <a:rPr lang="en-US" sz="2400" i="1">
                            <a:latin typeface="Cambria Math" charset="0"/>
                          </a:rPr>
                          <m:t>𝐺</m:t>
                        </m:r>
                      </m:e>
                      <m:sub>
                        <m:r>
                          <a:rPr lang="en-US" sz="2400" i="1">
                            <a:latin typeface="Cambria Math" charset="0"/>
                          </a:rPr>
                          <m:t>𝑓𝑖𝑠h</m:t>
                        </m:r>
                      </m:sub>
                    </m:sSub>
                  </m:oMath>
                </a14:m>
                <a:r>
                  <a:rPr lang="en-US" sz="2800" dirty="0" smtClean="0">
                    <a:latin typeface="Calibri" pitchFamily="34" charset="0"/>
                  </a:rPr>
                  <a:t> has more results than the workflow of </a:t>
                </a:r>
                <a14:m>
                  <m:oMath xmlns:m="http://schemas.openxmlformats.org/officeDocument/2006/math">
                    <m:sSub>
                      <m:sSubPr>
                        <m:ctrlPr>
                          <a:rPr lang="en-US" sz="2400" i="1">
                            <a:latin typeface="Cambria Math" charset="0"/>
                          </a:rPr>
                        </m:ctrlPr>
                      </m:sSubPr>
                      <m:e>
                        <m:r>
                          <a:rPr lang="en-US" sz="2400" i="1">
                            <a:latin typeface="Cambria Math" charset="0"/>
                          </a:rPr>
                          <m:t>𝐺</m:t>
                        </m:r>
                      </m:e>
                      <m:sub>
                        <m:r>
                          <a:rPr lang="en-US" sz="2400" b="0" i="1" smtClean="0">
                            <a:latin typeface="Cambria Math" charset="0"/>
                          </a:rPr>
                          <m:t>𝑠𝑎𝑖𝑙</m:t>
                        </m:r>
                      </m:sub>
                    </m:sSub>
                    <m:r>
                      <a:rPr lang="en-US" sz="2400" b="0" i="1" smtClean="0">
                        <a:latin typeface="Cambria Math" charset="0"/>
                      </a:rPr>
                      <m:t> </m:t>
                    </m:r>
                  </m:oMath>
                </a14:m>
                <a:r>
                  <a:rPr lang="en-US" sz="2800" dirty="0" smtClean="0">
                    <a:latin typeface="Calibri" pitchFamily="34" charset="0"/>
                  </a:rPr>
                  <a:t>, because each Hamming number are generated uniquely in </a:t>
                </a:r>
                <a14:m>
                  <m:oMath xmlns:m="http://schemas.openxmlformats.org/officeDocument/2006/math">
                    <m:sSub>
                      <m:sSubPr>
                        <m:ctrlPr>
                          <a:rPr lang="en-US" sz="2400" i="1">
                            <a:latin typeface="Cambria Math" charset="0"/>
                          </a:rPr>
                        </m:ctrlPr>
                      </m:sSubPr>
                      <m:e>
                        <m:r>
                          <a:rPr lang="en-US" sz="2400" i="1">
                            <a:latin typeface="Cambria Math" charset="0"/>
                          </a:rPr>
                          <m:t>𝐺</m:t>
                        </m:r>
                      </m:e>
                      <m:sub>
                        <m:r>
                          <a:rPr lang="en-US" sz="2400" i="1">
                            <a:latin typeface="Cambria Math" charset="0"/>
                          </a:rPr>
                          <m:t>𝑠𝑎𝑖𝑙</m:t>
                        </m:r>
                      </m:sub>
                    </m:sSub>
                  </m:oMath>
                </a14:m>
                <a:r>
                  <a:rPr lang="en-US" sz="2800" dirty="0" smtClean="0">
                    <a:latin typeface="Calibri" pitchFamily="34" charset="0"/>
                  </a:rPr>
                  <a:t>, while there are multiple paths to reach a number in </a:t>
                </a:r>
                <a14:m>
                  <m:oMath xmlns:m="http://schemas.openxmlformats.org/officeDocument/2006/math">
                    <m:sSub>
                      <m:sSubPr>
                        <m:ctrlPr>
                          <a:rPr lang="en-US" sz="2400" i="1">
                            <a:latin typeface="Cambria Math" charset="0"/>
                          </a:rPr>
                        </m:ctrlPr>
                      </m:sSubPr>
                      <m:e>
                        <m:r>
                          <a:rPr lang="en-US" sz="2400" i="1">
                            <a:latin typeface="Cambria Math" charset="0"/>
                          </a:rPr>
                          <m:t>𝐺</m:t>
                        </m:r>
                      </m:e>
                      <m:sub>
                        <m:r>
                          <a:rPr lang="en-US" sz="2400" i="1">
                            <a:latin typeface="Cambria Math" charset="0"/>
                          </a:rPr>
                          <m:t>𝑓𝑖𝑠h</m:t>
                        </m:r>
                      </m:sub>
                    </m:sSub>
                    <m:r>
                      <a:rPr lang="en-US" sz="2400" b="0" i="0" smtClean="0">
                        <a:latin typeface="Cambria Math" charset="0"/>
                      </a:rPr>
                      <m:t>.</m:t>
                    </m:r>
                  </m:oMath>
                </a14:m>
                <a:endParaRPr lang="en-US" sz="2800" dirty="0" smtClean="0">
                  <a:latin typeface="Calibri" pitchFamily="34" charset="0"/>
                </a:endParaRPr>
              </a:p>
            </p:txBody>
          </p:sp>
        </mc:Choice>
        <mc:Fallback>
          <p:sp>
            <p:nvSpPr>
              <p:cNvPr id="15" name="Text Box 194"/>
              <p:cNvSpPr txBox="1">
                <a:spLocks noRot="1" noChangeAspect="1" noMove="1" noResize="1" noEditPoints="1" noAdjustHandles="1" noChangeArrowheads="1" noChangeShapeType="1" noTextEdit="1"/>
              </p:cNvSpPr>
              <p:nvPr/>
            </p:nvSpPr>
            <p:spPr bwMode="auto">
              <a:xfrm>
                <a:off x="11620499" y="10006537"/>
                <a:ext cx="9692640" cy="7705525"/>
              </a:xfrm>
              <a:prstGeom prst="rect">
                <a:avLst/>
              </a:prstGeom>
              <a:blipFill rotWithShape="0">
                <a:blip r:embed="rId5"/>
                <a:stretch>
                  <a:fillRect r="-1570"/>
                </a:stretch>
              </a:blipFill>
              <a:ln w="12700">
                <a:solidFill>
                  <a:schemeClr val="accent1">
                    <a:lumMod val="75000"/>
                  </a:schemeClr>
                </a:solidFill>
              </a:ln>
              <a:effectLst/>
            </p:spPr>
            <p:txBody>
              <a:bodyPr/>
              <a:lstStyle/>
              <a:p>
                <a:r>
                  <a:rPr lang="en-US">
                    <a:noFill/>
                  </a:rPr>
                  <a:t> </a:t>
                </a:r>
              </a:p>
            </p:txBody>
          </p:sp>
        </mc:Fallback>
      </mc:AlternateContent>
      <p:sp>
        <p:nvSpPr>
          <p:cNvPr id="33" name="Rectangle 32"/>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Motivation</a:t>
            </a:r>
            <a:endParaRPr lang="en-US" sz="4400" b="1" dirty="0">
              <a:solidFill>
                <a:schemeClr val="accent3">
                  <a:lumMod val="20000"/>
                  <a:lumOff val="80000"/>
                </a:schemeClr>
              </a:solidFill>
            </a:endParaRP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1212737" y="20878800"/>
                <a:ext cx="9692640" cy="6740260"/>
              </a:xfrm>
              <a:prstGeom prst="rect">
                <a:avLst/>
              </a:prstGeom>
              <a:solidFill>
                <a:schemeClr val="bg1"/>
              </a:solidFill>
              <a:ln w="12700">
                <a:solidFill>
                  <a:schemeClr val="accent1">
                    <a:lumMod val="75000"/>
                  </a:schemeClr>
                </a:solidFill>
              </a:ln>
              <a:effectLst/>
            </p:spPr>
            <p:txBody>
              <a:bodyPr lIns="274320"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SzPct val="120000"/>
                  <a:buFont typeface="Arial" charset="0"/>
                  <a:buChar char="•"/>
                </a:pPr>
                <a:r>
                  <a:rPr lang="en-US" sz="2800" dirty="0" smtClean="0">
                    <a:latin typeface="Calibri" pitchFamily="34" charset="0"/>
                  </a:rPr>
                  <a:t>Tokenize and parse the regular expression query from user input by Lex &amp; </a:t>
                </a:r>
                <a:r>
                  <a:rPr lang="en-US" sz="2800" dirty="0" err="1" smtClean="0">
                    <a:latin typeface="Calibri" pitchFamily="34" charset="0"/>
                  </a:rPr>
                  <a:t>Yacc</a:t>
                </a:r>
                <a:r>
                  <a:rPr lang="en-US" sz="2800" dirty="0" smtClean="0">
                    <a:latin typeface="Calibri" pitchFamily="34" charset="0"/>
                  </a:rPr>
                  <a:t>. </a:t>
                </a:r>
              </a:p>
              <a:p>
                <a:pPr marL="457200" indent="-457200">
                  <a:buSzPct val="120000"/>
                  <a:buFont typeface="Arial" charset="0"/>
                  <a:buChar char="•"/>
                </a:pPr>
                <a:r>
                  <a:rPr lang="en-US" sz="2800" dirty="0" smtClean="0">
                    <a:latin typeface="Calibri" pitchFamily="34" charset="0"/>
                  </a:rPr>
                  <a:t>Implement </a:t>
                </a:r>
                <a:r>
                  <a:rPr lang="en-US" sz="2800" dirty="0">
                    <a:latin typeface="Calibri" pitchFamily="34" charset="0"/>
                  </a:rPr>
                  <a:t>rules and CTE (Common Table </a:t>
                </a:r>
                <a:r>
                  <a:rPr lang="en-US" sz="2800" dirty="0" smtClean="0">
                    <a:latin typeface="Calibri" pitchFamily="34" charset="0"/>
                  </a:rPr>
                  <a:t>Expression) </a:t>
                </a:r>
                <a:r>
                  <a:rPr lang="en-US" sz="2800" dirty="0">
                    <a:latin typeface="Calibri" pitchFamily="34" charset="0"/>
                  </a:rPr>
                  <a:t>generation for </a:t>
                </a:r>
                <a:r>
                  <a:rPr lang="en-US" sz="2800" dirty="0" smtClean="0">
                    <a:latin typeface="Calibri" pitchFamily="34" charset="0"/>
                  </a:rPr>
                  <a:t>node that starts with </a:t>
                </a:r>
                <a14:m>
                  <m:oMath xmlns:m="http://schemas.openxmlformats.org/officeDocument/2006/math">
                    <m:r>
                      <a:rPr lang="en-US" sz="2800" i="1" dirty="0" smtClean="0">
                        <a:latin typeface="Cambria Math" charset="0"/>
                      </a:rPr>
                      <m:t>“[”</m:t>
                    </m:r>
                  </m:oMath>
                </a14:m>
                <a:r>
                  <a:rPr lang="en-US" sz="2800" dirty="0" smtClean="0">
                    <a:latin typeface="Calibri" pitchFamily="34" charset="0"/>
                  </a:rPr>
                  <a:t> and ends with </a:t>
                </a:r>
                <a14:m>
                  <m:oMath xmlns:m="http://schemas.openxmlformats.org/officeDocument/2006/math">
                    <m:r>
                      <a:rPr lang="en-US" sz="2800" i="1" dirty="0" smtClean="0">
                        <a:latin typeface="Cambria Math" charset="0"/>
                      </a:rPr>
                      <m:t>“]”</m:t>
                    </m:r>
                  </m:oMath>
                </a14:m>
                <a:r>
                  <a:rPr lang="en-US" sz="2800" dirty="0" smtClean="0">
                    <a:latin typeface="Calibri" pitchFamily="34" charset="0"/>
                  </a:rPr>
                  <a:t>, label, concatenation </a:t>
                </a:r>
                <a14:m>
                  <m:oMath xmlns:m="http://schemas.openxmlformats.org/officeDocument/2006/math">
                    <m:r>
                      <a:rPr lang="en-US" sz="2800" i="1" dirty="0" smtClean="0">
                        <a:latin typeface="Cambria Math" charset="0"/>
                      </a:rPr>
                      <m:t>“.”</m:t>
                    </m:r>
                  </m:oMath>
                </a14:m>
                <a:r>
                  <a:rPr lang="en-US" sz="2800" dirty="0" smtClean="0">
                    <a:latin typeface="Calibri" pitchFamily="34" charset="0"/>
                  </a:rPr>
                  <a:t>, alternation </a:t>
                </a:r>
                <a:r>
                  <a:rPr lang="en-US" sz="2800" i="0" dirty="0" smtClean="0">
                    <a:latin typeface="+mj-lt"/>
                  </a:rPr>
                  <a:t>“|”</a:t>
                </a:r>
                <a:r>
                  <a:rPr lang="en-US" sz="2800" dirty="0" smtClean="0">
                    <a:latin typeface="Calibri" pitchFamily="34" charset="0"/>
                  </a:rPr>
                  <a:t>, </a:t>
                </a:r>
                <a:r>
                  <a:rPr lang="en-US" sz="2800" dirty="0">
                    <a:latin typeface="Calibri" pitchFamily="34" charset="0"/>
                  </a:rPr>
                  <a:t>transitive </a:t>
                </a:r>
                <a:r>
                  <a:rPr lang="en-US" sz="2800" dirty="0" smtClean="0">
                    <a:latin typeface="Calibri" pitchFamily="34" charset="0"/>
                  </a:rPr>
                  <a:t>closure </a:t>
                </a:r>
                <a14:m>
                  <m:oMath xmlns:m="http://schemas.openxmlformats.org/officeDocument/2006/math">
                    <m:r>
                      <a:rPr lang="en-US" sz="2800" i="1" smtClean="0">
                        <a:latin typeface="Cambria Math" charset="0"/>
                      </a:rPr>
                      <m:t>“∗”, </m:t>
                    </m:r>
                  </m:oMath>
                </a14:m>
                <a:r>
                  <a:rPr lang="en-US" sz="2800" dirty="0">
                    <a:latin typeface="Calibri" pitchFamily="34" charset="0"/>
                  </a:rPr>
                  <a:t>positive </a:t>
                </a:r>
                <a:r>
                  <a:rPr lang="en-US" sz="2800" dirty="0" smtClean="0">
                    <a:latin typeface="Calibri" pitchFamily="34" charset="0"/>
                  </a:rPr>
                  <a:t>transitive closure </a:t>
                </a:r>
                <a14:m>
                  <m:oMath xmlns:m="http://schemas.openxmlformats.org/officeDocument/2006/math">
                    <m:r>
                      <a:rPr lang="en-US" sz="2800" i="1" dirty="0" smtClean="0">
                        <a:latin typeface="Cambria Math" charset="0"/>
                      </a:rPr>
                      <m:t>“+”</m:t>
                    </m:r>
                  </m:oMath>
                </a14:m>
                <a:r>
                  <a:rPr lang="en-US" sz="2800" dirty="0" smtClean="0">
                    <a:latin typeface="Calibri" pitchFamily="34" charset="0"/>
                  </a:rPr>
                  <a:t>, inverse </a:t>
                </a:r>
                <a14:m>
                  <m:oMath xmlns:m="http://schemas.openxmlformats.org/officeDocument/2006/math">
                    <m:r>
                      <a:rPr lang="en-US" sz="2800" i="1" dirty="0" smtClean="0">
                        <a:latin typeface="Cambria Math" charset="0"/>
                      </a:rPr>
                      <m:t>“−”</m:t>
                    </m:r>
                  </m:oMath>
                </a14:m>
                <a:r>
                  <a:rPr lang="en-US" sz="2800" dirty="0" smtClean="0">
                    <a:latin typeface="Calibri" pitchFamily="34" charset="0"/>
                  </a:rPr>
                  <a:t>, </a:t>
                </a:r>
                <a:r>
                  <a:rPr lang="en-US" sz="2800" dirty="0">
                    <a:latin typeface="Calibri" pitchFamily="34" charset="0"/>
                  </a:rPr>
                  <a:t>and </a:t>
                </a:r>
                <a:r>
                  <a:rPr lang="en-US" sz="2800" dirty="0" smtClean="0">
                    <a:latin typeface="Calibri" pitchFamily="34" charset="0"/>
                  </a:rPr>
                  <a:t>optional </a:t>
                </a:r>
                <a14:m>
                  <m:oMath xmlns:m="http://schemas.openxmlformats.org/officeDocument/2006/math">
                    <m:r>
                      <a:rPr lang="en-US" sz="2800" i="1" dirty="0" smtClean="0">
                        <a:latin typeface="Cambria Math" charset="0"/>
                      </a:rPr>
                      <m:t>“?”</m:t>
                    </m:r>
                  </m:oMath>
                </a14:m>
                <a:r>
                  <a:rPr lang="en-US" sz="2800" dirty="0">
                    <a:latin typeface="Calibri" pitchFamily="34" charset="0"/>
                  </a:rPr>
                  <a:t>.</a:t>
                </a:r>
              </a:p>
              <a:p>
                <a:pPr marL="457200" indent="-457200">
                  <a:buSzPct val="120000"/>
                  <a:buFont typeface="Arial" charset="0"/>
                  <a:buChar char="•"/>
                </a:pPr>
                <a:r>
                  <a:rPr lang="en-US" sz="2800" dirty="0">
                    <a:latin typeface="Calibri" pitchFamily="34" charset="0"/>
                  </a:rPr>
                  <a:t>Recursively generate strings in Python that represent CTEs </a:t>
                </a:r>
                <a:r>
                  <a:rPr lang="en-US" sz="2800" dirty="0" smtClean="0">
                    <a:latin typeface="Calibri" pitchFamily="34" charset="0"/>
                  </a:rPr>
                  <a:t>recognizable </a:t>
                </a:r>
                <a:r>
                  <a:rPr lang="en-US" sz="2800" dirty="0">
                    <a:latin typeface="Calibri" pitchFamily="34" charset="0"/>
                  </a:rPr>
                  <a:t>by SQLite, based on rules matched in </a:t>
                </a:r>
                <a:r>
                  <a:rPr lang="en-US" sz="2800" dirty="0" err="1" smtClean="0">
                    <a:latin typeface="Calibri" pitchFamily="34" charset="0"/>
                  </a:rPr>
                  <a:t>Yacc</a:t>
                </a:r>
                <a:r>
                  <a:rPr lang="en-US" sz="2800" dirty="0">
                    <a:latin typeface="Calibri" pitchFamily="34" charset="0"/>
                  </a:rPr>
                  <a:t>.</a:t>
                </a:r>
                <a:endParaRPr lang="en-US" sz="2800" dirty="0" smtClean="0">
                  <a:latin typeface="Calibri" pitchFamily="34" charset="0"/>
                </a:endParaRPr>
              </a:p>
              <a:p>
                <a:pPr marL="457200" indent="-457200">
                  <a:buSzPct val="120000"/>
                  <a:buFont typeface="Arial" charset="0"/>
                  <a:buChar char="•"/>
                </a:pPr>
                <a:r>
                  <a:rPr lang="en-US" sz="2800" dirty="0">
                    <a:latin typeface="Calibri" pitchFamily="34" charset="0"/>
                  </a:rPr>
                  <a:t>P</a:t>
                </a:r>
                <a:r>
                  <a:rPr lang="en-US" sz="2800" dirty="0" smtClean="0">
                    <a:latin typeface="Calibri" pitchFamily="34" charset="0"/>
                  </a:rPr>
                  <a:t>ost-order traversal of </a:t>
                </a:r>
                <a:r>
                  <a:rPr lang="en-US" sz="2800" dirty="0" err="1" smtClean="0">
                    <a:latin typeface="Calibri" pitchFamily="34" charset="0"/>
                  </a:rPr>
                  <a:t>Yacc</a:t>
                </a:r>
                <a:r>
                  <a:rPr lang="en-US" sz="2800" dirty="0" smtClean="0">
                    <a:latin typeface="Calibri" pitchFamily="34" charset="0"/>
                  </a:rPr>
                  <a:t> parse tree to generate CTEs to resolve dependency issues in SQLite recursion.</a:t>
                </a:r>
              </a:p>
              <a:p>
                <a:pPr marL="457200" indent="-457200">
                  <a:buSzPct val="120000"/>
                  <a:buFont typeface="Arial" charset="0"/>
                  <a:buChar char="•"/>
                </a:pPr>
                <a:r>
                  <a:rPr lang="en-US" sz="2800" dirty="0" smtClean="0">
                    <a:latin typeface="Calibri" pitchFamily="34" charset="0"/>
                  </a:rPr>
                  <a:t>Concatenate all CTEs generated previously and return the result of the last CTE in SQLite.</a:t>
                </a:r>
              </a:p>
              <a:p>
                <a:pPr marL="457200" indent="-457200">
                  <a:buSzPct val="120000"/>
                  <a:buFont typeface="Arial" charset="0"/>
                  <a:buChar char="•"/>
                </a:pPr>
                <a:r>
                  <a:rPr lang="en-US" sz="2800" dirty="0" smtClean="0">
                    <a:latin typeface="Calibri" pitchFamily="34" charset="0"/>
                  </a:rPr>
                  <a:t>Notice that the last CTE corresponds to the root of the parse tree, and thus representing our original query.</a:t>
                </a: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1212737" y="20878800"/>
                <a:ext cx="9692640" cy="6740260"/>
              </a:xfrm>
              <a:prstGeom prst="rect">
                <a:avLst/>
              </a:prstGeom>
              <a:blipFill rotWithShape="0">
                <a:blip r:embed="rId6"/>
                <a:stretch>
                  <a:fillRect t="-451" r="-314" b="-181"/>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212737" y="201930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Implementation</a:t>
            </a:r>
            <a:endParaRPr lang="en-US" sz="4400" b="1" dirty="0">
              <a:solidFill>
                <a:schemeClr val="accent3">
                  <a:lumMod val="20000"/>
                  <a:lumOff val="80000"/>
                </a:schemeClr>
              </a:solidFill>
            </a:endParaRPr>
          </a:p>
        </p:txBody>
      </p:sp>
      <mc:AlternateContent xmlns:mc="http://schemas.openxmlformats.org/markup-compatibility/2006">
        <mc:Choice xmlns:a14="http://schemas.microsoft.com/office/drawing/2010/main" Requires="a14">
          <p:sp>
            <p:nvSpPr>
              <p:cNvPr id="12" name="Text Box 191"/>
              <p:cNvSpPr txBox="1">
                <a:spLocks noChangeArrowheads="1"/>
              </p:cNvSpPr>
              <p:nvPr/>
            </p:nvSpPr>
            <p:spPr bwMode="auto">
              <a:xfrm>
                <a:off x="21945599" y="13182600"/>
                <a:ext cx="9692640" cy="10187358"/>
              </a:xfrm>
              <a:prstGeom prst="rect">
                <a:avLst/>
              </a:prstGeom>
              <a:solidFill>
                <a:schemeClr val="bg1"/>
              </a:solidFill>
              <a:ln w="12700">
                <a:solidFill>
                  <a:schemeClr val="accent1">
                    <a:lumMod val="75000"/>
                  </a:schemeClr>
                </a:solidFill>
              </a:ln>
              <a:effectLst/>
            </p:spPr>
            <p:txBody>
              <a:bodyPr lIns="182880"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          </a:t>
                </a:r>
                <a:r>
                  <a:rPr lang="en-US" sz="2800" dirty="0" err="1">
                    <a:latin typeface="Calibri" pitchFamily="34" charset="0"/>
                  </a:rPr>
                  <a:t>YesWorkflow</a:t>
                </a:r>
                <a:r>
                  <a:rPr lang="en-US" sz="2800" dirty="0">
                    <a:latin typeface="Calibri" pitchFamily="34" charset="0"/>
                  </a:rPr>
                  <a:t> (YW) is a toolkit that enables scientists to annotate their scripts with special comments and automatically generates workflow models (graphs) based on comments. We apply YW in a </a:t>
                </a:r>
                <a:r>
                  <a:rPr lang="en-US" sz="2800" dirty="0" err="1">
                    <a:latin typeface="Calibri" pitchFamily="34" charset="0"/>
                  </a:rPr>
                  <a:t>DataONE</a:t>
                </a:r>
                <a:r>
                  <a:rPr lang="en-US" sz="2800" dirty="0">
                    <a:latin typeface="Calibri" pitchFamily="34" charset="0"/>
                  </a:rPr>
                  <a:t> use case called C3C4, i.e., a MATLAB script to process climate science datasets (Figure 3</a:t>
                </a:r>
                <a:r>
                  <a:rPr lang="en-US" sz="2800" dirty="0" smtClean="0">
                    <a:latin typeface="Calibri" pitchFamily="34" charset="0"/>
                  </a:rPr>
                  <a:t>).</a:t>
                </a:r>
                <a:endParaRPr lang="en-US" sz="2800" dirty="0">
                  <a:latin typeface="Calibri" pitchFamily="34" charset="0"/>
                </a:endParaRPr>
              </a:p>
              <a:p>
                <a:pPr marL="457200" indent="-457200" eaLnBrk="1" hangingPunct="1">
                  <a:buSzPct val="120000"/>
                  <a:buFont typeface="Arial" charset="0"/>
                  <a:buChar char="•"/>
                </a:pPr>
                <a:r>
                  <a:rPr lang="en-US" sz="2800" b="1" dirty="0" smtClean="0">
                    <a:latin typeface="Calibri" pitchFamily="34" charset="0"/>
                  </a:rPr>
                  <a:t>English query</a:t>
                </a:r>
                <a:r>
                  <a:rPr lang="en-US" sz="2800" dirty="0" smtClean="0">
                    <a:latin typeface="Calibri" pitchFamily="34" charset="0"/>
                  </a:rPr>
                  <a:t>: </a:t>
                </a:r>
                <a:r>
                  <a:rPr lang="en-US" sz="2800" dirty="0" smtClean="0"/>
                  <a:t>what are </a:t>
                </a:r>
                <a:r>
                  <a:rPr lang="en-US" sz="2800" dirty="0"/>
                  <a:t>script </a:t>
                </a:r>
                <a:r>
                  <a:rPr lang="en-US" sz="2800" dirty="0" smtClean="0"/>
                  <a:t>outputs that are </a:t>
                </a:r>
                <a:r>
                  <a:rPr lang="en-US" sz="2800" dirty="0"/>
                  <a:t>downstream of input data </a:t>
                </a:r>
                <a:r>
                  <a:rPr lang="en-US" sz="2800" b="1" dirty="0" err="1" smtClean="0"/>
                  <a:t>mean_airtemp</a:t>
                </a:r>
                <a:r>
                  <a:rPr lang="en-US" sz="2800" dirty="0" smtClean="0"/>
                  <a:t>?</a:t>
                </a:r>
                <a:endParaRPr lang="en-US" sz="2800" dirty="0" smtClean="0"/>
              </a:p>
              <a:p>
                <a:pPr marL="457200" indent="-457200" eaLnBrk="1" hangingPunct="1">
                  <a:buSzPct val="120000"/>
                  <a:buFont typeface="Arial" charset="0"/>
                  <a:buChar char="•"/>
                </a:pPr>
                <a:r>
                  <a:rPr lang="en-US" sz="2800" b="1" dirty="0">
                    <a:latin typeface="Calibri" pitchFamily="34" charset="0"/>
                  </a:rPr>
                  <a:t>RPQ query</a:t>
                </a:r>
                <a:r>
                  <a:rPr lang="en-US" sz="2800" dirty="0" smtClean="0">
                    <a:latin typeface="Calibri" pitchFamily="34" charset="0"/>
                  </a:rPr>
                  <a:t>: </a:t>
                </a:r>
                <a14:m>
                  <m:oMath xmlns:m="http://schemas.openxmlformats.org/officeDocument/2006/math">
                    <m:r>
                      <a:rPr lang="en-US" sz="2800" i="1" dirty="0" smtClean="0">
                        <a:latin typeface="Cambria Math" charset="0"/>
                      </a:rPr>
                      <m:t>[</m:t>
                    </m:r>
                    <m:r>
                      <m:rPr>
                        <m:nor/>
                      </m:rPr>
                      <a:rPr lang="en-US" sz="2800" i="0" dirty="0" err="1" smtClean="0">
                        <a:latin typeface="Cambria Math" charset="0"/>
                      </a:rPr>
                      <m:t>mean</m:t>
                    </m:r>
                    <m:r>
                      <m:rPr>
                        <m:nor/>
                      </m:rPr>
                      <a:rPr lang="en-US" sz="2800" i="0" dirty="0" err="1" smtClean="0">
                        <a:latin typeface="Cambria Math" charset="0"/>
                      </a:rPr>
                      <m:t>_</m:t>
                    </m:r>
                    <m:r>
                      <m:rPr>
                        <m:sty m:val="p"/>
                      </m:rPr>
                      <a:rPr lang="en-US" sz="2800" i="1" dirty="0" smtClean="0">
                        <a:latin typeface="Cambria Math" charset="0"/>
                      </a:rPr>
                      <m:t>airtemp</m:t>
                    </m:r>
                    <m:r>
                      <a:rPr lang="en-US" sz="2800" i="1" dirty="0" smtClean="0">
                        <a:latin typeface="Cambria Math" charset="0"/>
                      </a:rPr>
                      <m:t>].(</m:t>
                    </m:r>
                    <m:r>
                      <a:rPr lang="en-US" sz="2800" i="1" dirty="0" err="1" smtClean="0">
                        <a:latin typeface="Cambria Math" charset="0"/>
                      </a:rPr>
                      <m:t>𝑖𝑛</m:t>
                    </m:r>
                    <m:r>
                      <a:rPr lang="en-US" sz="2800" i="1" dirty="0" err="1" smtClean="0">
                        <a:latin typeface="Cambria Math" charset="0"/>
                      </a:rPr>
                      <m:t>.</m:t>
                    </m:r>
                    <m:r>
                      <a:rPr lang="en-US" sz="2800" i="1" dirty="0" err="1" smtClean="0">
                        <a:latin typeface="Cambria Math" charset="0"/>
                      </a:rPr>
                      <m:t>𝑜𝑢𝑡</m:t>
                    </m:r>
                    <m:r>
                      <a:rPr lang="en-US" sz="2800" i="1" dirty="0" smtClean="0">
                        <a:latin typeface="Cambria Math" charset="0"/>
                      </a:rPr>
                      <m:t>)+</m:t>
                    </m:r>
                  </m:oMath>
                </a14:m>
                <a:endParaRPr lang="en-US" sz="2800" dirty="0" smtClean="0"/>
              </a:p>
              <a:p>
                <a:pPr eaLnBrk="1" hangingPunct="1"/>
                <a:r>
                  <a:rPr lang="en-US" sz="2800" dirty="0" smtClean="0"/>
                  <a:t>          In the workflow graph in C3C4, there is an edge with label “in” </a:t>
                </a:r>
                <a:r>
                  <a:rPr lang="en-US" altLang="zh-CN" sz="2800" dirty="0" smtClean="0"/>
                  <a:t>from the data product to the step, representing the input of the step, and likewise, there is an edge with label “out” from the step to the data product, representing the output of the step. Thus, </a:t>
                </a:r>
                <a14:m>
                  <m:oMath xmlns:m="http://schemas.openxmlformats.org/officeDocument/2006/math">
                    <m:r>
                      <a:rPr lang="en-US" altLang="zh-CN" sz="2800" i="1" dirty="0" smtClean="0">
                        <a:latin typeface="Cambria Math" charset="0"/>
                      </a:rPr>
                      <m:t>(</m:t>
                    </m:r>
                    <m:r>
                      <a:rPr lang="en-US" sz="2800" i="1" dirty="0" err="1" smtClean="0">
                        <a:latin typeface="Cambria Math" charset="0"/>
                      </a:rPr>
                      <m:t>𝑖𝑛</m:t>
                    </m:r>
                    <m:r>
                      <a:rPr lang="en-US" sz="2800" i="1" dirty="0" err="1" smtClean="0">
                        <a:latin typeface="Cambria Math" charset="0"/>
                      </a:rPr>
                      <m:t>.</m:t>
                    </m:r>
                    <m:r>
                      <a:rPr lang="en-US" sz="2800" i="1" dirty="0" err="1" smtClean="0">
                        <a:latin typeface="Cambria Math" charset="0"/>
                      </a:rPr>
                      <m:t>𝑜𝑢𝑡</m:t>
                    </m:r>
                    <m:r>
                      <a:rPr lang="en-US" sz="2800" i="1" dirty="0" smtClean="0">
                        <a:latin typeface="Cambria Math" charset="0"/>
                      </a:rPr>
                      <m:t>) </m:t>
                    </m:r>
                  </m:oMath>
                </a14:m>
                <a:r>
                  <a:rPr lang="en-US" sz="2800" dirty="0" smtClean="0"/>
                  <a:t>in the query means the data product directly generated by the involvement of the current data product, and </a:t>
                </a:r>
                <a14:m>
                  <m:oMath xmlns:m="http://schemas.openxmlformats.org/officeDocument/2006/math">
                    <m:r>
                      <a:rPr lang="en-US" sz="2800" i="1" dirty="0" smtClean="0">
                        <a:latin typeface="Cambria Math" charset="0"/>
                      </a:rPr>
                      <m:t>(</m:t>
                    </m:r>
                    <m:r>
                      <a:rPr lang="en-US" sz="2800" i="1" dirty="0" err="1">
                        <a:latin typeface="Cambria Math" charset="0"/>
                      </a:rPr>
                      <m:t>𝑖𝑛</m:t>
                    </m:r>
                    <m:r>
                      <a:rPr lang="en-US" sz="2800" i="1" dirty="0" err="1">
                        <a:latin typeface="Cambria Math" charset="0"/>
                      </a:rPr>
                      <m:t>.</m:t>
                    </m:r>
                    <m:r>
                      <a:rPr lang="en-US" sz="2800" i="1" dirty="0" err="1">
                        <a:latin typeface="Cambria Math" charset="0"/>
                      </a:rPr>
                      <m:t>𝑜𝑢𝑡</m:t>
                    </m:r>
                    <m:r>
                      <a:rPr lang="en-US" sz="2800" i="1" dirty="0" smtClean="0">
                        <a:latin typeface="Cambria Math" charset="0"/>
                      </a:rPr>
                      <m:t>)+ </m:t>
                    </m:r>
                  </m:oMath>
                </a14:m>
                <a:r>
                  <a:rPr lang="en-US" sz="2800" dirty="0" smtClean="0"/>
                  <a:t>implies all the downstream data of the current data product.</a:t>
                </a:r>
              </a:p>
              <a:p>
                <a:pPr eaLnBrk="1" hangingPunct="1"/>
                <a:r>
                  <a:rPr lang="en-US" altLang="zh-CN" sz="2800" dirty="0" smtClean="0"/>
                  <a:t>          We</a:t>
                </a:r>
                <a:r>
                  <a:rPr lang="zh-CN" altLang="en-US" sz="2800" dirty="0" smtClean="0"/>
                  <a:t> </a:t>
                </a:r>
                <a:r>
                  <a:rPr lang="en-US" altLang="zh-CN" sz="2800" dirty="0" smtClean="0"/>
                  <a:t>can see from figure 3 that </a:t>
                </a:r>
                <a:r>
                  <a:rPr lang="en-US" sz="2800" b="1" dirty="0" err="1" smtClean="0"/>
                  <a:t>mean_airtemp</a:t>
                </a:r>
                <a:r>
                  <a:rPr lang="en-US" altLang="zh-CN" sz="2800" dirty="0" smtClean="0"/>
                  <a:t> </a:t>
                </a:r>
                <a:r>
                  <a:rPr lang="en-US" altLang="zh-CN" sz="2800" dirty="0" smtClean="0"/>
                  <a:t>has 5 downstream data. Among them, “C3_fraction_data” and “C4_fraction_data” are the outputs of the workflow. From this RPQ, we can see that among three outputs of the workflow, only two of them are related to the input </a:t>
                </a:r>
                <a:r>
                  <a:rPr lang="en-US" sz="2800" b="1" dirty="0" err="1" smtClean="0"/>
                  <a:t>mean_airtemp</a:t>
                </a:r>
                <a:r>
                  <a:rPr lang="en-US" altLang="zh-CN" sz="2800" dirty="0" smtClean="0"/>
                  <a:t>, </a:t>
                </a:r>
                <a:r>
                  <a:rPr lang="en-US" altLang="zh-CN" sz="2800" dirty="0" smtClean="0"/>
                  <a:t>that would otherwise hardly be observed only from the original workflow.</a:t>
                </a:r>
                <a:endParaRPr lang="en-US" sz="2800" dirty="0" smtClean="0"/>
              </a:p>
            </p:txBody>
          </p:sp>
        </mc:Choice>
        <mc:Fallback>
          <p:sp>
            <p:nvSpPr>
              <p:cNvPr id="12" name="Text Box 191"/>
              <p:cNvSpPr txBox="1">
                <a:spLocks noRot="1" noChangeAspect="1" noMove="1" noResize="1" noEditPoints="1" noAdjustHandles="1" noChangeArrowheads="1" noChangeShapeType="1" noTextEdit="1"/>
              </p:cNvSpPr>
              <p:nvPr/>
            </p:nvSpPr>
            <p:spPr bwMode="auto">
              <a:xfrm>
                <a:off x="21945599" y="13182600"/>
                <a:ext cx="9692640" cy="10187358"/>
              </a:xfrm>
              <a:prstGeom prst="rect">
                <a:avLst/>
              </a:prstGeom>
              <a:blipFill rotWithShape="0">
                <a:blip r:embed="rId7"/>
                <a:stretch>
                  <a:fillRect l="-503" r="-377"/>
                </a:stretch>
              </a:blipFill>
              <a:ln w="12700">
                <a:solidFill>
                  <a:schemeClr val="accent1">
                    <a:lumMod val="75000"/>
                  </a:schemeClr>
                </a:solidFill>
              </a:ln>
              <a:effectLst/>
            </p:spPr>
            <p:txBody>
              <a:bodyPr/>
              <a:lstStyle/>
              <a:p>
                <a:r>
                  <a:rPr lang="en-US">
                    <a:noFill/>
                  </a:rPr>
                  <a:t> </a:t>
                </a:r>
              </a:p>
            </p:txBody>
          </p:sp>
        </mc:Fallback>
      </mc:AlternateContent>
      <p:sp>
        <p:nvSpPr>
          <p:cNvPr id="35" name="Rectangle 34"/>
          <p:cNvSpPr/>
          <p:nvPr/>
        </p:nvSpPr>
        <p:spPr>
          <a:xfrm>
            <a:off x="21945599" y="124968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err="1" smtClean="0">
                <a:solidFill>
                  <a:schemeClr val="accent3">
                    <a:lumMod val="20000"/>
                    <a:lumOff val="80000"/>
                  </a:schemeClr>
                </a:solidFill>
              </a:rPr>
              <a:t>YesWorkflow</a:t>
            </a:r>
            <a:r>
              <a:rPr lang="en-US" sz="4400" b="1" dirty="0" smtClean="0">
                <a:solidFill>
                  <a:schemeClr val="accent3">
                    <a:lumMod val="20000"/>
                    <a:lumOff val="80000"/>
                  </a:schemeClr>
                </a:solidFill>
              </a:rPr>
              <a:t> Use Case</a:t>
            </a:r>
            <a:endParaRPr lang="en-US" sz="4400" b="1" dirty="0">
              <a:solidFill>
                <a:schemeClr val="accent3">
                  <a:lumMod val="20000"/>
                  <a:lumOff val="80000"/>
                </a:schemeClr>
              </a:solidFill>
            </a:endParaRPr>
          </a:p>
        </p:txBody>
      </p:sp>
      <p:sp>
        <p:nvSpPr>
          <p:cNvPr id="14" name="Text Box 193"/>
          <p:cNvSpPr txBox="1">
            <a:spLocks noChangeArrowheads="1"/>
          </p:cNvSpPr>
          <p:nvPr/>
        </p:nvSpPr>
        <p:spPr bwMode="auto">
          <a:xfrm>
            <a:off x="21945599" y="24758442"/>
            <a:ext cx="9692640" cy="2862276"/>
          </a:xfrm>
          <a:prstGeom prst="rect">
            <a:avLst/>
          </a:prstGeom>
          <a:solidFill>
            <a:schemeClr val="bg1"/>
          </a:solidFill>
          <a:ln w="12700">
            <a:solidFill>
              <a:schemeClr val="accent1">
                <a:lumMod val="75000"/>
              </a:schemeClr>
            </a:solidFill>
          </a:ln>
          <a:effectLst/>
        </p:spPr>
        <p:txBody>
          <a:bodyPr lIns="274320"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          In this research, </a:t>
            </a:r>
            <a:r>
              <a:rPr lang="en-US" sz="2800" dirty="0">
                <a:latin typeface="Calibri" pitchFamily="34" charset="0"/>
              </a:rPr>
              <a:t>we implemented an RPQ to SQLite compiler that </a:t>
            </a:r>
            <a:r>
              <a:rPr lang="en-US" sz="2800" dirty="0" smtClean="0">
                <a:latin typeface="Calibri" pitchFamily="34" charset="0"/>
              </a:rPr>
              <a:t>uses</a:t>
            </a:r>
            <a:r>
              <a:rPr lang="en-US" sz="2800" dirty="0">
                <a:latin typeface="Calibri" pitchFamily="34" charset="0"/>
              </a:rPr>
              <a:t> </a:t>
            </a:r>
            <a:r>
              <a:rPr lang="en-US" sz="2800" dirty="0" smtClean="0">
                <a:latin typeface="Calibri" pitchFamily="34" charset="0"/>
              </a:rPr>
              <a:t>CTEs</a:t>
            </a:r>
            <a:r>
              <a:rPr lang="en-US" sz="2800" dirty="0">
                <a:latin typeface="Calibri" pitchFamily="34" charset="0"/>
              </a:rPr>
              <a:t> to express recursive queries. This engine can be run on any system that comes with SQLite. </a:t>
            </a:r>
          </a:p>
          <a:p>
            <a:pPr eaLnBrk="1" hangingPunct="1"/>
            <a:r>
              <a:rPr lang="en-US" sz="2800" dirty="0">
                <a:latin typeface="Calibri" pitchFamily="34" charset="0"/>
              </a:rPr>
              <a:t>          It also supports complex traversals on any type of graph, but is especially useful in answering data dependency queries over workflow and provenance graphs</a:t>
            </a:r>
            <a:r>
              <a:rPr lang="en-US" sz="2800" dirty="0" smtClean="0">
                <a:latin typeface="Calibri" pitchFamily="34" charset="0"/>
              </a:rPr>
              <a:t>.</a:t>
            </a:r>
            <a:endParaRPr lang="en-US" sz="2800" dirty="0">
              <a:latin typeface="Calibri" pitchFamily="34" charset="0"/>
            </a:endParaRPr>
          </a:p>
        </p:txBody>
      </p:sp>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280160" y="5486402"/>
                <a:ext cx="9692640" cy="3293163"/>
              </a:xfrm>
              <a:prstGeom prst="rect">
                <a:avLst/>
              </a:prstGeom>
              <a:solidFill>
                <a:schemeClr val="bg1"/>
              </a:solidFill>
              <a:ln w="12700">
                <a:solidFill>
                  <a:schemeClr val="accent1">
                    <a:lumMod val="75000"/>
                  </a:schemeClr>
                </a:solidFill>
              </a:ln>
              <a:effectLst/>
            </p:spPr>
            <p:txBody>
              <a:bodyPr lIns="274320"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SzPct val="120000"/>
                  <a:buFont typeface="Arial" charset="0"/>
                  <a:buChar char="•"/>
                </a:pPr>
                <a:r>
                  <a:rPr lang="en-US" sz="2800" b="1" dirty="0">
                    <a:latin typeface="Calibri" pitchFamily="34" charset="0"/>
                  </a:rPr>
                  <a:t>SQLite</a:t>
                </a:r>
                <a:r>
                  <a:rPr lang="en-US" sz="2800" dirty="0">
                    <a:latin typeface="Calibri" pitchFamily="34" charset="0"/>
                  </a:rPr>
                  <a:t> is used more than all other database engines combined.</a:t>
                </a:r>
              </a:p>
              <a:p>
                <a:pPr marL="457200" indent="-457200">
                  <a:buSzPct val="120000"/>
                  <a:buFont typeface="Arial" charset="0"/>
                  <a:buChar char="•"/>
                </a:pPr>
                <a:r>
                  <a:rPr lang="en-US" sz="2800" b="1" dirty="0">
                    <a:latin typeface="Calibri" pitchFamily="34" charset="0"/>
                  </a:rPr>
                  <a:t>Regular Path Queries</a:t>
                </a:r>
                <a:r>
                  <a:rPr lang="en-US" sz="2800" dirty="0">
                    <a:latin typeface="Calibri" pitchFamily="34" charset="0"/>
                  </a:rPr>
                  <a:t> (RPQ) make many recursive graph queries easy.</a:t>
                </a:r>
              </a:p>
              <a:p>
                <a14:m>
                  <m:oMath xmlns:m="http://schemas.openxmlformats.org/officeDocument/2006/math">
                    <m:r>
                      <a:rPr lang="is-IS" sz="2800" smtClean="0">
                        <a:latin typeface="Cambria Math" charset="0"/>
                      </a:rPr>
                      <m:t>⟹ </m:t>
                    </m:r>
                  </m:oMath>
                </a14:m>
                <a:r>
                  <a:rPr lang="en-US" sz="2800" dirty="0">
                    <a:latin typeface="Calibri" pitchFamily="34" charset="0"/>
                  </a:rPr>
                  <a:t> Goal: Develop a simple </a:t>
                </a:r>
                <a:r>
                  <a:rPr lang="en-US" sz="2800" b="1" dirty="0">
                    <a:latin typeface="Calibri" pitchFamily="34" charset="0"/>
                  </a:rPr>
                  <a:t>RPQ-to-SQLite </a:t>
                </a:r>
                <a:r>
                  <a:rPr lang="en-US" sz="2800" b="1" dirty="0" smtClean="0">
                    <a:latin typeface="Calibri" pitchFamily="34" charset="0"/>
                  </a:rPr>
                  <a:t>compiler</a:t>
                </a:r>
              </a:p>
              <a:p>
                <a:pPr marL="1017270" lvl="1" indent="-457200">
                  <a:buFont typeface="Arial" charset="0"/>
                  <a:buChar char="•"/>
                </a:pPr>
                <a:r>
                  <a:rPr lang="en-US" sz="2800" dirty="0" smtClean="0">
                    <a:latin typeface="Calibri" pitchFamily="34" charset="0"/>
                  </a:rPr>
                  <a:t>Many possible applications, e.g. querying of provenance graphs, workflow graphs, social network graphs, etc. </a:t>
                </a:r>
                <a:endParaRPr lang="en-US" sz="2800" dirty="0">
                  <a:latin typeface="Calibri" pitchFamily="34" charset="0"/>
                </a:endParaRP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280160" y="5486402"/>
                <a:ext cx="9692640" cy="3293163"/>
              </a:xfrm>
              <a:prstGeom prst="rect">
                <a:avLst/>
              </a:prstGeom>
              <a:blipFill rotWithShape="0">
                <a:blip r:embed="rId8"/>
                <a:stretch>
                  <a:fillRect t="-923" b="-1476"/>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620499" y="9320737"/>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Example 1: Hamming Numbers</a:t>
            </a:r>
            <a:endParaRPr lang="en-US" sz="4400" b="1" dirty="0">
              <a:solidFill>
                <a:schemeClr val="accent3">
                  <a:lumMod val="20000"/>
                  <a:lumOff val="80000"/>
                </a:schemeClr>
              </a:solidFill>
            </a:endParaRPr>
          </a:p>
        </p:txBody>
      </p:sp>
      <p:sp>
        <p:nvSpPr>
          <p:cNvPr id="51" name="Text Box 180"/>
          <p:cNvSpPr txBox="1">
            <a:spLocks noChangeArrowheads="1"/>
          </p:cNvSpPr>
          <p:nvPr/>
        </p:nvSpPr>
        <p:spPr bwMode="auto">
          <a:xfrm>
            <a:off x="1212737" y="19221031"/>
            <a:ext cx="9692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1.</a:t>
            </a:r>
            <a:r>
              <a:rPr lang="en-US" sz="2400" dirty="0">
                <a:latin typeface="Calibri" pitchFamily="34" charset="0"/>
              </a:rPr>
              <a:t> </a:t>
            </a:r>
            <a:r>
              <a:rPr lang="en-US" sz="2400" dirty="0" smtClean="0">
                <a:latin typeface="Calibri" pitchFamily="34" charset="0"/>
              </a:rPr>
              <a:t>The architecture </a:t>
            </a:r>
            <a:r>
              <a:rPr lang="en-US" sz="2400" dirty="0">
                <a:latin typeface="Calibri" pitchFamily="34" charset="0"/>
              </a:rPr>
              <a:t>of the RPQ </a:t>
            </a:r>
            <a:r>
              <a:rPr lang="en-US" sz="2400" dirty="0" smtClean="0">
                <a:latin typeface="Calibri" pitchFamily="34" charset="0"/>
              </a:rPr>
              <a:t>system.</a:t>
            </a:r>
            <a:endParaRPr lang="en-US" sz="2400" dirty="0">
              <a:latin typeface="Calibri" pitchFamily="34" charset="0"/>
            </a:endParaRPr>
          </a:p>
        </p:txBody>
      </p:sp>
      <mc:AlternateContent xmlns:mc="http://schemas.openxmlformats.org/markup-compatibility/2006" xmlns:a14="http://schemas.microsoft.com/office/drawing/2010/main">
        <mc:Choice Requires="a14">
          <p:sp>
            <p:nvSpPr>
              <p:cNvPr id="53" name="Text Box 180"/>
              <p:cNvSpPr txBox="1">
                <a:spLocks noChangeArrowheads="1"/>
              </p:cNvSpPr>
              <p:nvPr/>
            </p:nvSpPr>
            <p:spPr bwMode="auto">
              <a:xfrm>
                <a:off x="11620499" y="27728544"/>
                <a:ext cx="9567364" cy="4385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a:t>
                </a:r>
                <a:r>
                  <a:rPr lang="en-US" sz="2400" dirty="0" smtClean="0">
                    <a:latin typeface="Calibri" pitchFamily="34" charset="0"/>
                  </a:rPr>
                  <a:t>RPQ results after running query </a:t>
                </a:r>
                <a14:m>
                  <m:oMath xmlns:m="http://schemas.openxmlformats.org/officeDocument/2006/math">
                    <m:r>
                      <a:rPr lang="en-US" sz="2000" i="1" dirty="0">
                        <a:latin typeface="Cambria Math" charset="0"/>
                      </a:rPr>
                      <m:t>(2|3|5)∗[30]</m:t>
                    </m:r>
                  </m:oMath>
                </a14:m>
                <a:r>
                  <a:rPr lang="en-US" sz="2400" dirty="0" smtClean="0">
                    <a:latin typeface="Calibri" pitchFamily="34" charset="0"/>
                  </a:rPr>
                  <a:t> on </a:t>
                </a:r>
                <a14:m>
                  <m:oMath xmlns:m="http://schemas.openxmlformats.org/officeDocument/2006/math">
                    <m:sSub>
                      <m:sSubPr>
                        <m:ctrlPr>
                          <a:rPr lang="en-US" sz="2000" i="1">
                            <a:latin typeface="Cambria Math" charset="0"/>
                          </a:rPr>
                        </m:ctrlPr>
                      </m:sSubPr>
                      <m:e>
                        <m:r>
                          <a:rPr lang="en-US" sz="2000" i="1">
                            <a:latin typeface="Cambria Math" charset="0"/>
                          </a:rPr>
                          <m:t>𝐺</m:t>
                        </m:r>
                      </m:e>
                      <m:sub>
                        <m:r>
                          <a:rPr lang="en-US" sz="2000" i="1">
                            <a:latin typeface="Cambria Math" charset="0"/>
                          </a:rPr>
                          <m:t>𝑓𝑖𝑠h</m:t>
                        </m:r>
                      </m:sub>
                    </m:sSub>
                  </m:oMath>
                </a14:m>
                <a:r>
                  <a:rPr lang="en-US" sz="2400" dirty="0">
                    <a:latin typeface="Calibri" pitchFamily="34" charset="0"/>
                    <a:ea typeface="Cambria Math" charset="0"/>
                    <a:cs typeface="Cambria Math" charset="0"/>
                  </a:rPr>
                  <a:t> and </a:t>
                </a:r>
                <a14:m>
                  <m:oMath xmlns:m="http://schemas.openxmlformats.org/officeDocument/2006/math">
                    <m:sSub>
                      <m:sSubPr>
                        <m:ctrlPr>
                          <a:rPr lang="en-US" sz="2000" i="1">
                            <a:latin typeface="Cambria Math" charset="0"/>
                          </a:rPr>
                        </m:ctrlPr>
                      </m:sSubPr>
                      <m:e>
                        <m:r>
                          <a:rPr lang="en-US" sz="2000" i="1">
                            <a:latin typeface="Cambria Math" charset="0"/>
                          </a:rPr>
                          <m:t>𝐺</m:t>
                        </m:r>
                      </m:e>
                      <m:sub>
                        <m:r>
                          <a:rPr lang="en-US" sz="2000" i="1">
                            <a:latin typeface="Cambria Math" charset="0"/>
                          </a:rPr>
                          <m:t>𝑠𝑎𝑖𝑙</m:t>
                        </m:r>
                      </m:sub>
                    </m:sSub>
                  </m:oMath>
                </a14:m>
                <a:r>
                  <a:rPr lang="en-US" sz="2400" dirty="0" smtClean="0">
                    <a:latin typeface="Calibri" pitchFamily="34" charset="0"/>
                  </a:rPr>
                  <a:t>.</a:t>
                </a:r>
                <a:endParaRPr lang="en-US" sz="2400" dirty="0">
                  <a:latin typeface="Calibri" pitchFamily="34" charset="0"/>
                </a:endParaRPr>
              </a:p>
            </p:txBody>
          </p:sp>
        </mc:Choice>
        <mc:Fallback xmlns="">
          <p:sp>
            <p:nvSpPr>
              <p:cNvPr id="53" name="Text Box 180"/>
              <p:cNvSpPr txBox="1">
                <a:spLocks noRot="1" noChangeAspect="1" noMove="1" noResize="1" noEditPoints="1" noAdjustHandles="1" noChangeArrowheads="1" noChangeShapeType="1" noTextEdit="1"/>
              </p:cNvSpPr>
              <p:nvPr/>
            </p:nvSpPr>
            <p:spPr bwMode="auto">
              <a:xfrm>
                <a:off x="11620499" y="27728544"/>
                <a:ext cx="9567364" cy="438569"/>
              </a:xfrm>
              <a:prstGeom prst="rect">
                <a:avLst/>
              </a:prstGeom>
              <a:blipFill rotWithShape="0">
                <a:blip r:embed="rId9"/>
                <a:stretch>
                  <a:fillRect t="-15278" b="-319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7" name="Text Box 180"/>
          <p:cNvSpPr txBox="1">
            <a:spLocks noChangeArrowheads="1"/>
          </p:cNvSpPr>
          <p:nvPr/>
        </p:nvSpPr>
        <p:spPr bwMode="auto">
          <a:xfrm>
            <a:off x="21945600" y="10641753"/>
            <a:ext cx="9692639" cy="154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3. </a:t>
            </a:r>
            <a:r>
              <a:rPr lang="en-US" sz="2400" dirty="0" err="1" smtClean="0">
                <a:latin typeface="Calibri" pitchFamily="34" charset="0"/>
              </a:rPr>
              <a:t>YesWorkflow</a:t>
            </a:r>
            <a:r>
              <a:rPr lang="en-US" sz="2400" dirty="0" smtClean="0">
                <a:latin typeface="Calibri" pitchFamily="34" charset="0"/>
              </a:rPr>
              <a:t> graph for C3C4. </a:t>
            </a:r>
          </a:p>
          <a:p>
            <a:pPr eaLnBrk="1" hangingPunct="1"/>
            <a:r>
              <a:rPr lang="en-US" sz="2400" dirty="0">
                <a:latin typeface="Calibri" pitchFamily="34" charset="0"/>
              </a:rPr>
              <a:t>Remark: Yellow boxes denote data products; green boxes represent computational steps. The bold data products are the RPQ answers to the question: What data products are influenced by </a:t>
            </a:r>
            <a:r>
              <a:rPr lang="en-US" sz="2400" b="1" dirty="0" err="1" smtClean="0">
                <a:latin typeface="Calibri" pitchFamily="34" charset="0"/>
              </a:rPr>
              <a:t>mean_airtemp</a:t>
            </a:r>
            <a:r>
              <a:rPr lang="en-US" sz="2400" dirty="0" smtClean="0">
                <a:latin typeface="Calibri" pitchFamily="34" charset="0"/>
              </a:rPr>
              <a:t>?</a:t>
            </a:r>
            <a:r>
              <a:rPr lang="en-US" sz="2400" dirty="0">
                <a:latin typeface="Calibri" pitchFamily="34" charset="0"/>
              </a:rPr>
              <a:t> </a:t>
            </a:r>
          </a:p>
        </p:txBody>
      </p:sp>
      <p:pic>
        <p:nvPicPr>
          <p:cNvPr id="8" name="Picture 7"/>
          <p:cNvPicPr>
            <a:picLocks noChangeAspect="1"/>
          </p:cNvPicPr>
          <p:nvPr/>
        </p:nvPicPr>
        <p:blipFill rotWithShape="1">
          <a:blip r:embed="rId10">
            <a:extLst>
              <a:ext uri="{28A0092B-C50C-407E-A947-70E740481C1C}">
                <a14:useLocalDpi xmlns:a14="http://schemas.microsoft.com/office/drawing/2010/main" val="0"/>
              </a:ext>
            </a:extLst>
          </a:blip>
          <a:srcRect l="20885"/>
          <a:stretch/>
        </p:blipFill>
        <p:spPr>
          <a:xfrm>
            <a:off x="3112203" y="943700"/>
            <a:ext cx="1321058" cy="1821603"/>
          </a:xfrm>
          <a:prstGeom prst="rect">
            <a:avLst/>
          </a:prstGeom>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6565" y="15185684"/>
            <a:ext cx="9692640" cy="3860726"/>
          </a:xfrm>
          <a:prstGeom prst="rect">
            <a:avLst/>
          </a:prstGeom>
        </p:spPr>
      </p:pic>
      <p:sp>
        <p:nvSpPr>
          <p:cNvPr id="39" name="Rectangle 38"/>
          <p:cNvSpPr/>
          <p:nvPr/>
        </p:nvSpPr>
        <p:spPr>
          <a:xfrm>
            <a:off x="11620499"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mtClean="0">
                <a:solidFill>
                  <a:schemeClr val="accent3">
                    <a:lumMod val="20000"/>
                    <a:lumOff val="80000"/>
                  </a:schemeClr>
                </a:solidFill>
              </a:rPr>
              <a:t>Application: </a:t>
            </a:r>
            <a:r>
              <a:rPr lang="en-US" sz="4400" b="1" dirty="0">
                <a:solidFill>
                  <a:schemeClr val="accent3">
                    <a:lumMod val="20000"/>
                    <a:lumOff val="80000"/>
                  </a:schemeClr>
                </a:solidFill>
              </a:rPr>
              <a:t>Workflows &amp; Provenance </a:t>
            </a:r>
          </a:p>
        </p:txBody>
      </p:sp>
      <p:sp>
        <p:nvSpPr>
          <p:cNvPr id="40" name="Text Box 190"/>
          <p:cNvSpPr txBox="1">
            <a:spLocks noChangeArrowheads="1"/>
          </p:cNvSpPr>
          <p:nvPr/>
        </p:nvSpPr>
        <p:spPr bwMode="auto">
          <a:xfrm>
            <a:off x="11620499" y="5486402"/>
            <a:ext cx="9692640" cy="3293163"/>
          </a:xfrm>
          <a:prstGeom prst="rect">
            <a:avLst/>
          </a:prstGeom>
          <a:solidFill>
            <a:schemeClr val="bg1"/>
          </a:solidFill>
          <a:ln w="12700">
            <a:solidFill>
              <a:schemeClr val="accent1">
                <a:lumMod val="75000"/>
              </a:schemeClr>
            </a:solidFill>
          </a:ln>
          <a:effectLst/>
        </p:spPr>
        <p:txBody>
          <a:bodyPr lIns="274320"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smtClean="0">
                <a:latin typeface="Calibri" pitchFamily="34" charset="0"/>
              </a:rPr>
              <a:t>          Scientific workflow can often be represented as data graphs that show the relationship between data products and computational steps. Regular path query (</a:t>
            </a:r>
            <a:r>
              <a:rPr lang="en-US" sz="2800" dirty="0">
                <a:latin typeface="Calibri" pitchFamily="34" charset="0"/>
              </a:rPr>
              <a:t>RPQ), as a query language for graph-structured data, </a:t>
            </a:r>
            <a:r>
              <a:rPr lang="en-US" sz="2800" dirty="0" smtClean="0">
                <a:latin typeface="Calibri" pitchFamily="34" charset="0"/>
              </a:rPr>
              <a:t>returns </a:t>
            </a:r>
            <a:r>
              <a:rPr lang="en-US" sz="2800" dirty="0">
                <a:latin typeface="Calibri" pitchFamily="34" charset="0"/>
              </a:rPr>
              <a:t>pairs of nodes in a graph that satisfy a regular expression</a:t>
            </a:r>
            <a:r>
              <a:rPr lang="en-US" sz="2800" dirty="0" smtClean="0">
                <a:latin typeface="Calibri" pitchFamily="34" charset="0"/>
              </a:rPr>
              <a:t>. We will show two examples that query the dependency of the workflow through RPQ.</a:t>
            </a:r>
          </a:p>
        </p:txBody>
      </p:sp>
      <p:grpSp>
        <p:nvGrpSpPr>
          <p:cNvPr id="21" name="Group 20"/>
          <p:cNvGrpSpPr/>
          <p:nvPr/>
        </p:nvGrpSpPr>
        <p:grpSpPr>
          <a:xfrm>
            <a:off x="21960838" y="4724400"/>
            <a:ext cx="9814334" cy="6023212"/>
            <a:chOff x="21960838" y="4804751"/>
            <a:chExt cx="9814334" cy="6023212"/>
          </a:xfrm>
        </p:grpSpPr>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960838" y="4804751"/>
              <a:ext cx="9814334" cy="6023212"/>
            </a:xfrm>
            <a:prstGeom prst="rect">
              <a:avLst/>
            </a:prstGeom>
          </p:spPr>
        </p:pic>
        <p:grpSp>
          <p:nvGrpSpPr>
            <p:cNvPr id="20" name="Group 19"/>
            <p:cNvGrpSpPr/>
            <p:nvPr/>
          </p:nvGrpSpPr>
          <p:grpSpPr>
            <a:xfrm>
              <a:off x="29870400" y="5876765"/>
              <a:ext cx="1257299" cy="523220"/>
              <a:chOff x="29870400" y="5876765"/>
              <a:chExt cx="1257299" cy="523220"/>
            </a:xfrm>
          </p:grpSpPr>
          <p:cxnSp>
            <p:nvCxnSpPr>
              <p:cNvPr id="7" name="Straight Arrow Connector 6"/>
              <p:cNvCxnSpPr/>
              <p:nvPr/>
            </p:nvCxnSpPr>
            <p:spPr>
              <a:xfrm>
                <a:off x="29870400" y="6019800"/>
                <a:ext cx="609600" cy="0"/>
              </a:xfrm>
              <a:prstGeom prst="straightConnector1">
                <a:avLst/>
              </a:prstGeom>
              <a:ln>
                <a:solidFill>
                  <a:srgbClr val="00FA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9870400" y="6248400"/>
                <a:ext cx="609600" cy="0"/>
              </a:xfrm>
              <a:prstGeom prst="straightConnector1">
                <a:avLst/>
              </a:prstGeom>
              <a:ln>
                <a:solidFill>
                  <a:srgbClr val="FF26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518099" y="5876765"/>
                <a:ext cx="609600" cy="523220"/>
              </a:xfrm>
              <a:prstGeom prst="rect">
                <a:avLst/>
              </a:prstGeom>
              <a:noFill/>
            </p:spPr>
            <p:txBody>
              <a:bodyPr wrap="square" rtlCol="0">
                <a:spAutoFit/>
              </a:bodyPr>
              <a:lstStyle/>
              <a:p>
                <a:r>
                  <a:rPr lang="en-US" sz="1400" dirty="0" smtClean="0"/>
                  <a:t>in</a:t>
                </a:r>
              </a:p>
              <a:p>
                <a:r>
                  <a:rPr lang="en-US" sz="1400" dirty="0" smtClean="0"/>
                  <a:t>out</a:t>
                </a:r>
                <a:endParaRPr lang="en-US" sz="1400" dirty="0"/>
              </a:p>
            </p:txBody>
          </p:sp>
        </p:grpSp>
      </p:grpSp>
      <mc:AlternateContent xmlns:mc="http://schemas.openxmlformats.org/markup-compatibility/2006" xmlns:a14="http://schemas.microsoft.com/office/drawing/2010/main">
        <mc:Choice Requires="a14">
          <p:sp>
            <p:nvSpPr>
              <p:cNvPr id="42" name="Text Box 180"/>
              <p:cNvSpPr txBox="1">
                <a:spLocks noChangeArrowheads="1"/>
              </p:cNvSpPr>
              <p:nvPr/>
            </p:nvSpPr>
            <p:spPr bwMode="auto">
              <a:xfrm>
                <a:off x="11620499" y="22849007"/>
                <a:ext cx="9567364" cy="4681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smtClean="0">
                    <a:latin typeface="Calibri" pitchFamily="34" charset="0"/>
                  </a:rPr>
                  <a:t>Figure 2.</a:t>
                </a:r>
                <a:r>
                  <a:rPr lang="en-US" sz="2400" dirty="0" smtClean="0">
                    <a:latin typeface="Calibri" pitchFamily="34" charset="0"/>
                  </a:rPr>
                  <a:t> T</a:t>
                </a:r>
                <a14:m>
                  <m:oMath xmlns:m="http://schemas.openxmlformats.org/officeDocument/2006/math">
                    <m:r>
                      <m:rPr>
                        <m:sty m:val="p"/>
                      </m:rPr>
                      <a:rPr lang="en-US" sz="2400" b="0" i="0" smtClean="0">
                        <a:latin typeface="Cambria Math" charset="0"/>
                      </a:rPr>
                      <m:t>he</m:t>
                    </m:r>
                    <m:r>
                      <a:rPr lang="en-US" sz="2400" b="0" i="0" smtClean="0">
                        <a:latin typeface="Cambria Math" charset="0"/>
                      </a:rPr>
                      <m:t> </m:t>
                    </m:r>
                    <m:r>
                      <m:rPr>
                        <m:sty m:val="p"/>
                      </m:rPr>
                      <a:rPr lang="en-US" sz="2400" b="0" i="0" smtClean="0">
                        <a:latin typeface="Cambria Math" charset="0"/>
                      </a:rPr>
                      <m:t>left</m:t>
                    </m:r>
                    <m:r>
                      <a:rPr lang="en-US" sz="2400" b="0" i="0" smtClean="0">
                        <a:latin typeface="Cambria Math" charset="0"/>
                      </a:rPr>
                      <m:t> </m:t>
                    </m:r>
                    <m:r>
                      <m:rPr>
                        <m:sty m:val="p"/>
                      </m:rPr>
                      <a:rPr lang="en-US" sz="2400" b="0" i="0" smtClean="0">
                        <a:latin typeface="Cambria Math" charset="0"/>
                      </a:rPr>
                      <m:t>side</m:t>
                    </m:r>
                    <m:r>
                      <a:rPr lang="en-US" sz="2400" b="0" i="0" smtClean="0">
                        <a:latin typeface="Cambria Math" charset="0"/>
                      </a:rPr>
                      <m:t> </m:t>
                    </m:r>
                    <m:r>
                      <m:rPr>
                        <m:sty m:val="p"/>
                      </m:rPr>
                      <a:rPr lang="en-US" sz="2400" b="0" i="0" smtClean="0">
                        <a:latin typeface="Cambria Math" charset="0"/>
                      </a:rPr>
                      <m:t>graph</m:t>
                    </m:r>
                    <m:r>
                      <a:rPr lang="en-US" sz="2400" b="0" i="0" smtClean="0">
                        <a:latin typeface="Cambria Math" charset="0"/>
                      </a:rPr>
                      <m:t> </m:t>
                    </m:r>
                    <m:r>
                      <m:rPr>
                        <m:sty m:val="p"/>
                      </m:rPr>
                      <a:rPr lang="en-US" sz="2400" b="0" i="0" smtClean="0">
                        <a:latin typeface="Cambria Math" charset="0"/>
                      </a:rPr>
                      <m:t>is</m:t>
                    </m:r>
                    <m:r>
                      <a:rPr lang="en-US" sz="2400" b="0" i="0" smtClean="0">
                        <a:latin typeface="Cambria Math" charset="0"/>
                      </a:rPr>
                      <m:t> </m:t>
                    </m:r>
                    <m:sSub>
                      <m:sSubPr>
                        <m:ctrlPr>
                          <a:rPr lang="en-US" sz="2400" i="1">
                            <a:latin typeface="Cambria Math" charset="0"/>
                          </a:rPr>
                        </m:ctrlPr>
                      </m:sSubPr>
                      <m:e>
                        <m:r>
                          <a:rPr lang="en-US" sz="2400" i="1">
                            <a:latin typeface="Cambria Math" charset="0"/>
                          </a:rPr>
                          <m:t>𝐺</m:t>
                        </m:r>
                      </m:e>
                      <m:sub>
                        <m:r>
                          <a:rPr lang="en-US" sz="2400" i="1">
                            <a:latin typeface="Cambria Math" charset="0"/>
                          </a:rPr>
                          <m:t>𝑓𝑖𝑠h</m:t>
                        </m:r>
                      </m:sub>
                    </m:sSub>
                    <m:r>
                      <a:rPr lang="en-US" sz="2400" b="0" i="0" smtClean="0">
                        <a:latin typeface="Cambria Math" charset="0"/>
                      </a:rPr>
                      <m:t>;</m:t>
                    </m:r>
                  </m:oMath>
                </a14:m>
                <a:r>
                  <a:rPr lang="en-US" sz="2400" dirty="0" smtClean="0">
                    <a:latin typeface="Calibri" pitchFamily="34" charset="0"/>
                    <a:ea typeface="Cambria Math" charset="0"/>
                    <a:cs typeface="Cambria Math" charset="0"/>
                  </a:rPr>
                  <a:t> the right side graph is </a:t>
                </a:r>
                <a14:m>
                  <m:oMath xmlns:m="http://schemas.openxmlformats.org/officeDocument/2006/math">
                    <m:sSub>
                      <m:sSubPr>
                        <m:ctrlPr>
                          <a:rPr lang="en-US" sz="2400" i="1">
                            <a:latin typeface="Cambria Math" charset="0"/>
                          </a:rPr>
                        </m:ctrlPr>
                      </m:sSubPr>
                      <m:e>
                        <m:r>
                          <a:rPr lang="en-US" sz="2400" i="1">
                            <a:latin typeface="Cambria Math" charset="0"/>
                          </a:rPr>
                          <m:t>𝐺</m:t>
                        </m:r>
                      </m:e>
                      <m:sub>
                        <m:r>
                          <a:rPr lang="en-US" sz="2400" i="1">
                            <a:latin typeface="Cambria Math" charset="0"/>
                          </a:rPr>
                          <m:t>𝑠𝑎𝑖𝑙</m:t>
                        </m:r>
                      </m:sub>
                    </m:sSub>
                  </m:oMath>
                </a14:m>
                <a:r>
                  <a:rPr lang="en-US" sz="2400" dirty="0" smtClean="0">
                    <a:latin typeface="Calibri" pitchFamily="34" charset="0"/>
                  </a:rPr>
                  <a:t>.</a:t>
                </a:r>
                <a:endParaRPr lang="en-US" sz="2400" dirty="0">
                  <a:latin typeface="Calibri" pitchFamily="34" charset="0"/>
                </a:endParaRPr>
              </a:p>
            </p:txBody>
          </p:sp>
        </mc:Choice>
        <mc:Fallback xmlns="">
          <p:sp>
            <p:nvSpPr>
              <p:cNvPr id="42" name="Text Box 180"/>
              <p:cNvSpPr txBox="1">
                <a:spLocks noRot="1" noChangeAspect="1" noMove="1" noResize="1" noEditPoints="1" noAdjustHandles="1" noChangeArrowheads="1" noChangeShapeType="1" noTextEdit="1"/>
              </p:cNvSpPr>
              <p:nvPr/>
            </p:nvSpPr>
            <p:spPr bwMode="auto">
              <a:xfrm>
                <a:off x="11620499" y="22849007"/>
                <a:ext cx="9567364" cy="468193"/>
              </a:xfrm>
              <a:prstGeom prst="rect">
                <a:avLst/>
              </a:prstGeom>
              <a:blipFill rotWithShape="0">
                <a:blip r:embed="rId13"/>
                <a:stretch>
                  <a:fillRect t="-102597" b="-1259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685670" y="942860"/>
            <a:ext cx="2106278" cy="1423913"/>
          </a:xfrm>
          <a:prstGeom prst="rect">
            <a:avLst/>
          </a:prstGeom>
        </p:spPr>
      </p:pic>
      <p:pic>
        <p:nvPicPr>
          <p:cNvPr id="17" name="Picture 1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91948" y="876859"/>
            <a:ext cx="5983224" cy="1335024"/>
          </a:xfrm>
          <a:prstGeom prst="rect">
            <a:avLst/>
          </a:prstGeom>
        </p:spPr>
      </p:pic>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110281707"/>
              </p:ext>
            </p:extLst>
          </p:nvPr>
        </p:nvGraphicFramePr>
        <p:xfrm>
          <a:off x="11620499" y="23344425"/>
          <a:ext cx="9393368" cy="4277088"/>
        </p:xfrm>
        <a:graphic>
          <a:graphicData uri="http://schemas.openxmlformats.org/drawingml/2006/table">
            <a:tbl>
              <a:tblPr firstRow="1" bandRow="1">
                <a:tableStyleId>{EB344D84-9AFB-497E-A393-DC336BA19D2E}</a:tableStyleId>
              </a:tblPr>
              <a:tblGrid>
                <a:gridCol w="2348342"/>
                <a:gridCol w="2348342"/>
                <a:gridCol w="2348342"/>
                <a:gridCol w="2348342"/>
              </a:tblGrid>
              <a:tr h="412940">
                <a:tc>
                  <a:txBody>
                    <a:bodyPr/>
                    <a:lstStyle/>
                    <a:p>
                      <a:pPr algn="ctr"/>
                      <a:r>
                        <a:rPr lang="en-US" sz="2400" dirty="0" smtClean="0"/>
                        <a:t>Fish</a:t>
                      </a:r>
                      <a:r>
                        <a:rPr lang="en-US" sz="2400" baseline="0" dirty="0" smtClean="0"/>
                        <a:t> </a:t>
                      </a:r>
                      <a:r>
                        <a:rPr lang="en-US" sz="2400" dirty="0" smtClean="0"/>
                        <a:t>start node</a:t>
                      </a:r>
                      <a:endParaRPr lang="en-US" sz="2400" dirty="0"/>
                    </a:p>
                  </a:txBody>
                  <a:tcPr marL="145965" marR="145965" marT="54736" marB="54736" anchor="ctr"/>
                </a:tc>
                <a:tc>
                  <a:txBody>
                    <a:bodyPr/>
                    <a:lstStyle/>
                    <a:p>
                      <a:pPr algn="ctr"/>
                      <a:r>
                        <a:rPr lang="en-US" sz="2400" dirty="0" smtClean="0"/>
                        <a:t>Fish end node</a:t>
                      </a:r>
                      <a:endParaRPr lang="en-US" sz="2400" dirty="0"/>
                    </a:p>
                  </a:txBody>
                  <a:tcPr marL="145965" marR="145965" marT="54736" marB="54736" anchor="ctr">
                    <a:lnR w="19050" cap="flat" cmpd="sng" algn="ctr">
                      <a:solidFill>
                        <a:schemeClr val="tx1"/>
                      </a:solidFill>
                      <a:prstDash val="solid"/>
                      <a:round/>
                      <a:headEnd type="none" w="med" len="med"/>
                      <a:tailEnd type="none" w="med" len="med"/>
                    </a:lnR>
                  </a:tcPr>
                </a:tc>
                <a:tc>
                  <a:txBody>
                    <a:bodyPr/>
                    <a:lstStyle/>
                    <a:p>
                      <a:pPr algn="ctr"/>
                      <a:r>
                        <a:rPr lang="en-US" sz="2400" dirty="0" smtClean="0"/>
                        <a:t>Sail start node</a:t>
                      </a:r>
                      <a:endParaRPr lang="en-US" sz="2400" dirty="0"/>
                    </a:p>
                  </a:txBody>
                  <a:tcPr marL="145965" marR="145965" marT="54736" marB="54736" anchor="ctr">
                    <a:lnL w="19050" cap="flat" cmpd="sng" algn="ctr">
                      <a:solidFill>
                        <a:schemeClr val="tx1"/>
                      </a:solidFill>
                      <a:prstDash val="solid"/>
                      <a:round/>
                      <a:headEnd type="none" w="med" len="med"/>
                      <a:tailEnd type="none" w="med" len="med"/>
                    </a:lnL>
                  </a:tcPr>
                </a:tc>
                <a:tc>
                  <a:txBody>
                    <a:bodyPr/>
                    <a:lstStyle/>
                    <a:p>
                      <a:pPr algn="ctr"/>
                      <a:r>
                        <a:rPr lang="en-US" sz="2400" dirty="0" smtClean="0"/>
                        <a:t>Sail end node</a:t>
                      </a:r>
                      <a:endParaRPr lang="en-US" sz="2400" dirty="0"/>
                    </a:p>
                  </a:txBody>
                  <a:tcPr marL="145965" marR="145965" marT="54736" marB="54736" anchor="ctr"/>
                </a:tc>
              </a:tr>
              <a:tr h="412940">
                <a:tc>
                  <a:txBody>
                    <a:bodyPr/>
                    <a:lstStyle/>
                    <a:p>
                      <a:pPr algn="ctr"/>
                      <a:r>
                        <a:rPr lang="en-US" sz="2400" dirty="0" smtClean="0"/>
                        <a:t>1</a:t>
                      </a:r>
                      <a:endParaRPr lang="en-US" sz="2400" dirty="0"/>
                    </a:p>
                  </a:txBody>
                  <a:tcPr marL="145965" marR="145965" marT="54736" marB="54736" anchor="ctr"/>
                </a:tc>
                <a:tc>
                  <a:txBody>
                    <a:bodyPr/>
                    <a:lstStyle/>
                    <a:p>
                      <a:pPr algn="ctr"/>
                      <a:r>
                        <a:rPr lang="en-US" sz="2400" dirty="0" smtClean="0"/>
                        <a:t>30</a:t>
                      </a:r>
                      <a:endParaRPr lang="en-US" sz="2400" dirty="0"/>
                    </a:p>
                  </a:txBody>
                  <a:tcPr marL="145965" marR="145965" marT="54736" marB="54736" anchor="ctr">
                    <a:lnR w="19050" cap="flat" cmpd="sng" algn="ctr">
                      <a:solidFill>
                        <a:schemeClr val="tx1"/>
                      </a:solidFill>
                      <a:prstDash val="solid"/>
                      <a:round/>
                      <a:headEnd type="none" w="med" len="med"/>
                      <a:tailEnd type="none" w="med" len="med"/>
                    </a:lnR>
                  </a:tcPr>
                </a:tc>
                <a:tc>
                  <a:txBody>
                    <a:bodyPr/>
                    <a:lstStyle/>
                    <a:p>
                      <a:pPr algn="ctr"/>
                      <a:r>
                        <a:rPr lang="en-US" sz="2400" dirty="0" smtClean="0"/>
                        <a:t>1</a:t>
                      </a:r>
                      <a:endParaRPr lang="en-US" sz="2400" dirty="0"/>
                    </a:p>
                  </a:txBody>
                  <a:tcPr marL="145965" marR="145965" marT="54736" marB="54736" anchor="ctr">
                    <a:lnL w="19050" cap="flat" cmpd="sng" algn="ctr">
                      <a:solidFill>
                        <a:schemeClr val="tx1"/>
                      </a:solidFill>
                      <a:prstDash val="solid"/>
                      <a:round/>
                      <a:headEnd type="none" w="med" len="med"/>
                      <a:tailEnd type="none" w="med" len="med"/>
                    </a:lnL>
                  </a:tcPr>
                </a:tc>
                <a:tc>
                  <a:txBody>
                    <a:bodyPr/>
                    <a:lstStyle/>
                    <a:p>
                      <a:pPr algn="ctr"/>
                      <a:r>
                        <a:rPr lang="en-US" sz="2400" dirty="0" smtClean="0"/>
                        <a:t>30</a:t>
                      </a:r>
                      <a:endParaRPr lang="en-US" sz="2400" dirty="0"/>
                    </a:p>
                  </a:txBody>
                  <a:tcPr marL="145965" marR="145965" marT="54736" marB="54736" anchor="ctr"/>
                </a:tc>
              </a:tr>
              <a:tr h="412940">
                <a:tc>
                  <a:txBody>
                    <a:bodyPr/>
                    <a:lstStyle/>
                    <a:p>
                      <a:pPr algn="ctr"/>
                      <a:r>
                        <a:rPr lang="en-US" sz="2400" dirty="0" smtClean="0"/>
                        <a:t>2</a:t>
                      </a:r>
                    </a:p>
                  </a:txBody>
                  <a:tcPr marL="145965" marR="145965" marT="54736" marB="54736" anchor="ctr"/>
                </a:tc>
                <a:tc>
                  <a:txBody>
                    <a:bodyPr/>
                    <a:lstStyle/>
                    <a:p>
                      <a:pPr algn="ctr"/>
                      <a:r>
                        <a:rPr lang="en-US" sz="2400" dirty="0" smtClean="0"/>
                        <a:t>30</a:t>
                      </a:r>
                      <a:endParaRPr lang="en-US" sz="2400" dirty="0"/>
                    </a:p>
                  </a:txBody>
                  <a:tcPr marL="145965" marR="145965" marT="54736" marB="54736" anchor="ctr">
                    <a:lnR w="19050" cap="flat" cmpd="sng" algn="ctr">
                      <a:solidFill>
                        <a:schemeClr val="tx1"/>
                      </a:solidFill>
                      <a:prstDash val="solid"/>
                      <a:round/>
                      <a:headEnd type="none" w="med" len="med"/>
                      <a:tailEnd type="none" w="med" len="med"/>
                    </a:lnR>
                  </a:tcPr>
                </a:tc>
                <a:tc>
                  <a:txBody>
                    <a:bodyPr/>
                    <a:lstStyle/>
                    <a:p>
                      <a:pPr algn="ctr"/>
                      <a:r>
                        <a:rPr lang="en-US" sz="2400" dirty="0" smtClean="0"/>
                        <a:t>2</a:t>
                      </a:r>
                    </a:p>
                  </a:txBody>
                  <a:tcPr marL="145965" marR="145965" marT="54736" marB="54736" anchor="ctr">
                    <a:lnL w="19050" cap="flat" cmpd="sng" algn="ctr">
                      <a:solidFill>
                        <a:schemeClr val="tx1"/>
                      </a:solidFill>
                      <a:prstDash val="solid"/>
                      <a:round/>
                      <a:headEnd type="none" w="med" len="med"/>
                      <a:tailEnd type="none" w="med" len="med"/>
                    </a:lnL>
                  </a:tcPr>
                </a:tc>
                <a:tc>
                  <a:txBody>
                    <a:bodyPr/>
                    <a:lstStyle/>
                    <a:p>
                      <a:pPr algn="ctr"/>
                      <a:r>
                        <a:rPr lang="en-US" sz="2400" dirty="0" smtClean="0"/>
                        <a:t>30</a:t>
                      </a:r>
                      <a:endParaRPr lang="en-US" sz="2400" dirty="0"/>
                    </a:p>
                  </a:txBody>
                  <a:tcPr marL="145965" marR="145965" marT="54736" marB="54736" anchor="ctr"/>
                </a:tc>
              </a:tr>
              <a:tr h="412940">
                <a:tc>
                  <a:txBody>
                    <a:bodyPr/>
                    <a:lstStyle/>
                    <a:p>
                      <a:pPr algn="ctr"/>
                      <a:r>
                        <a:rPr lang="en-US" sz="2400" dirty="0" smtClean="0"/>
                        <a:t>3</a:t>
                      </a:r>
                      <a:endParaRPr lang="en-US" sz="2400" dirty="0"/>
                    </a:p>
                  </a:txBody>
                  <a:tcPr marL="145965" marR="145965" marT="54736" marB="54736" anchor="ctr"/>
                </a:tc>
                <a:tc>
                  <a:txBody>
                    <a:bodyPr/>
                    <a:lstStyle/>
                    <a:p>
                      <a:pPr algn="ctr"/>
                      <a:r>
                        <a:rPr lang="en-US" sz="2400" dirty="0" smtClean="0"/>
                        <a:t>30</a:t>
                      </a:r>
                      <a:endParaRPr lang="en-US" sz="2400" dirty="0"/>
                    </a:p>
                  </a:txBody>
                  <a:tcPr marL="145965" marR="145965" marT="54736" marB="54736" anchor="ctr">
                    <a:lnR w="19050" cap="flat" cmpd="sng" algn="ctr">
                      <a:solidFill>
                        <a:schemeClr val="tx1"/>
                      </a:solidFill>
                      <a:prstDash val="solid"/>
                      <a:round/>
                      <a:headEnd type="none" w="med" len="med"/>
                      <a:tailEnd type="none" w="med" len="med"/>
                    </a:lnR>
                  </a:tcPr>
                </a:tc>
                <a:tc>
                  <a:txBody>
                    <a:bodyPr/>
                    <a:lstStyle/>
                    <a:p>
                      <a:pPr algn="ctr"/>
                      <a:r>
                        <a:rPr lang="en-US" sz="2400" dirty="0" smtClean="0"/>
                        <a:t>6</a:t>
                      </a:r>
                      <a:endParaRPr lang="en-US" sz="2400" dirty="0"/>
                    </a:p>
                  </a:txBody>
                  <a:tcPr marL="145965" marR="145965" marT="54736" marB="54736" anchor="ctr">
                    <a:lnL w="19050" cap="flat" cmpd="sng" algn="ctr">
                      <a:solidFill>
                        <a:schemeClr val="tx1"/>
                      </a:solidFill>
                      <a:prstDash val="solid"/>
                      <a:round/>
                      <a:headEnd type="none" w="med" len="med"/>
                      <a:tailEnd type="none" w="med" len="med"/>
                    </a:lnL>
                  </a:tcPr>
                </a:tc>
                <a:tc>
                  <a:txBody>
                    <a:bodyPr/>
                    <a:lstStyle/>
                    <a:p>
                      <a:pPr algn="ctr"/>
                      <a:r>
                        <a:rPr lang="en-US" sz="2400" dirty="0" smtClean="0"/>
                        <a:t>30</a:t>
                      </a:r>
                      <a:endParaRPr lang="en-US" sz="2400" dirty="0"/>
                    </a:p>
                  </a:txBody>
                  <a:tcPr marL="145965" marR="145965" marT="54736" marB="54736" anchor="ctr"/>
                </a:tc>
              </a:tr>
              <a:tr h="412940">
                <a:tc>
                  <a:txBody>
                    <a:bodyPr/>
                    <a:lstStyle/>
                    <a:p>
                      <a:pPr algn="ctr"/>
                      <a:r>
                        <a:rPr lang="en-US" sz="2400" dirty="0" smtClean="0"/>
                        <a:t>5</a:t>
                      </a:r>
                      <a:endParaRPr lang="en-US" sz="2400" dirty="0"/>
                    </a:p>
                  </a:txBody>
                  <a:tcPr marL="145965" marR="145965" marT="54736" marB="54736" anchor="ctr"/>
                </a:tc>
                <a:tc>
                  <a:txBody>
                    <a:bodyPr/>
                    <a:lstStyle/>
                    <a:p>
                      <a:pPr algn="ctr"/>
                      <a:r>
                        <a:rPr lang="en-US" sz="2400" dirty="0" smtClean="0"/>
                        <a:t>30</a:t>
                      </a:r>
                      <a:endParaRPr lang="en-US" sz="2400" dirty="0"/>
                    </a:p>
                  </a:txBody>
                  <a:tcPr marL="145965" marR="145965" marT="54736" marB="54736" anchor="ctr">
                    <a:lnR w="19050" cap="flat" cmpd="sng" algn="ctr">
                      <a:solidFill>
                        <a:schemeClr val="tx1"/>
                      </a:solidFill>
                      <a:prstDash val="solid"/>
                      <a:round/>
                      <a:headEnd type="none" w="med" len="med"/>
                      <a:tailEnd type="none" w="med" len="med"/>
                    </a:lnR>
                  </a:tcPr>
                </a:tc>
                <a:tc>
                  <a:txBody>
                    <a:bodyPr/>
                    <a:lstStyle/>
                    <a:p>
                      <a:pPr algn="ctr"/>
                      <a:r>
                        <a:rPr lang="en-US" sz="2400" dirty="0" smtClean="0"/>
                        <a:t>30</a:t>
                      </a:r>
                      <a:endParaRPr lang="en-US" sz="2400" dirty="0"/>
                    </a:p>
                  </a:txBody>
                  <a:tcPr marL="145965" marR="145965" marT="54736" marB="54736" anchor="ctr">
                    <a:lnL w="19050" cap="flat" cmpd="sng" algn="ctr">
                      <a:solidFill>
                        <a:schemeClr val="tx1"/>
                      </a:solidFill>
                      <a:prstDash val="solid"/>
                      <a:round/>
                      <a:headEnd type="none" w="med" len="med"/>
                      <a:tailEnd type="none" w="med" len="med"/>
                    </a:lnL>
                  </a:tcPr>
                </a:tc>
                <a:tc>
                  <a:txBody>
                    <a:bodyPr/>
                    <a:lstStyle/>
                    <a:p>
                      <a:pPr algn="ctr"/>
                      <a:r>
                        <a:rPr lang="en-US" sz="2400" dirty="0" smtClean="0"/>
                        <a:t>30</a:t>
                      </a:r>
                      <a:endParaRPr lang="en-US" sz="2400" dirty="0"/>
                    </a:p>
                  </a:txBody>
                  <a:tcPr marL="145965" marR="145965" marT="54736" marB="54736" anchor="ctr"/>
                </a:tc>
              </a:tr>
              <a:tr h="412940">
                <a:tc>
                  <a:txBody>
                    <a:bodyPr/>
                    <a:lstStyle/>
                    <a:p>
                      <a:pPr algn="ctr"/>
                      <a:r>
                        <a:rPr lang="en-US" sz="2400" dirty="0" smtClean="0"/>
                        <a:t>6</a:t>
                      </a:r>
                      <a:endParaRPr lang="en-US" sz="2400" dirty="0"/>
                    </a:p>
                  </a:txBody>
                  <a:tcPr marL="145965" marR="145965" marT="54736" marB="54736" anchor="ctr"/>
                </a:tc>
                <a:tc>
                  <a:txBody>
                    <a:bodyPr/>
                    <a:lstStyle/>
                    <a:p>
                      <a:pPr algn="ctr"/>
                      <a:r>
                        <a:rPr lang="en-US" sz="2400" dirty="0" smtClean="0"/>
                        <a:t>30</a:t>
                      </a:r>
                      <a:endParaRPr lang="en-US" sz="2400" dirty="0"/>
                    </a:p>
                  </a:txBody>
                  <a:tcPr marL="145965" marR="145965" marT="54736" marB="54736" anchor="ctr">
                    <a:lnR w="19050" cap="flat" cmpd="sng" algn="ctr">
                      <a:solidFill>
                        <a:schemeClr val="tx1"/>
                      </a:solidFill>
                      <a:prstDash val="solid"/>
                      <a:round/>
                      <a:headEnd type="none" w="med" len="med"/>
                      <a:tailEnd type="none" w="med" len="med"/>
                    </a:lnR>
                  </a:tcPr>
                </a:tc>
                <a:tc>
                  <a:txBody>
                    <a:bodyPr/>
                    <a:lstStyle/>
                    <a:p>
                      <a:pPr algn="ctr"/>
                      <a:endParaRPr lang="en-US" sz="2400" dirty="0"/>
                    </a:p>
                  </a:txBody>
                  <a:tcPr marL="145965" marR="145965" marT="54736" marB="54736" anchor="ctr">
                    <a:lnL w="19050" cap="flat" cmpd="sng" algn="ctr">
                      <a:solidFill>
                        <a:schemeClr val="tx1"/>
                      </a:solidFill>
                      <a:prstDash val="solid"/>
                      <a:round/>
                      <a:headEnd type="none" w="med" len="med"/>
                      <a:tailEnd type="none" w="med" len="med"/>
                    </a:lnL>
                  </a:tcPr>
                </a:tc>
                <a:tc>
                  <a:txBody>
                    <a:bodyPr/>
                    <a:lstStyle/>
                    <a:p>
                      <a:pPr algn="ctr"/>
                      <a:endParaRPr lang="en-US" sz="2400" dirty="0"/>
                    </a:p>
                  </a:txBody>
                  <a:tcPr marL="145965" marR="145965" marT="54736" marB="54736" anchor="ctr"/>
                </a:tc>
              </a:tr>
              <a:tr h="412940">
                <a:tc>
                  <a:txBody>
                    <a:bodyPr/>
                    <a:lstStyle/>
                    <a:p>
                      <a:pPr algn="ctr"/>
                      <a:r>
                        <a:rPr lang="en-US" sz="2400" dirty="0" smtClean="0"/>
                        <a:t>10</a:t>
                      </a:r>
                      <a:endParaRPr lang="en-US" sz="2400" dirty="0"/>
                    </a:p>
                  </a:txBody>
                  <a:tcPr marL="145965" marR="145965" marT="54736" marB="54736" anchor="ctr"/>
                </a:tc>
                <a:tc>
                  <a:txBody>
                    <a:bodyPr/>
                    <a:lstStyle/>
                    <a:p>
                      <a:pPr algn="ctr"/>
                      <a:r>
                        <a:rPr lang="en-US" sz="2400" dirty="0" smtClean="0"/>
                        <a:t>30</a:t>
                      </a:r>
                      <a:endParaRPr lang="en-US" sz="2400" dirty="0"/>
                    </a:p>
                  </a:txBody>
                  <a:tcPr marL="145965" marR="145965" marT="54736" marB="54736" anchor="ctr">
                    <a:lnR w="19050" cap="flat" cmpd="sng" algn="ctr">
                      <a:solidFill>
                        <a:schemeClr val="tx1"/>
                      </a:solidFill>
                      <a:prstDash val="solid"/>
                      <a:round/>
                      <a:headEnd type="none" w="med" len="med"/>
                      <a:tailEnd type="none" w="med" len="med"/>
                    </a:lnR>
                  </a:tcPr>
                </a:tc>
                <a:tc>
                  <a:txBody>
                    <a:bodyPr/>
                    <a:lstStyle/>
                    <a:p>
                      <a:pPr algn="ctr"/>
                      <a:endParaRPr lang="en-US" sz="2400" dirty="0"/>
                    </a:p>
                  </a:txBody>
                  <a:tcPr marL="145965" marR="145965" marT="54736" marB="54736" anchor="ctr">
                    <a:lnL w="19050" cap="flat" cmpd="sng" algn="ctr">
                      <a:solidFill>
                        <a:schemeClr val="tx1"/>
                      </a:solidFill>
                      <a:prstDash val="solid"/>
                      <a:round/>
                      <a:headEnd type="none" w="med" len="med"/>
                      <a:tailEnd type="none" w="med" len="med"/>
                    </a:lnL>
                  </a:tcPr>
                </a:tc>
                <a:tc>
                  <a:txBody>
                    <a:bodyPr/>
                    <a:lstStyle/>
                    <a:p>
                      <a:pPr algn="ctr"/>
                      <a:endParaRPr lang="en-US" sz="2400" dirty="0"/>
                    </a:p>
                  </a:txBody>
                  <a:tcPr marL="145965" marR="145965" marT="54736" marB="54736" anchor="ctr"/>
                </a:tc>
              </a:tr>
              <a:tr h="412940">
                <a:tc>
                  <a:txBody>
                    <a:bodyPr/>
                    <a:lstStyle/>
                    <a:p>
                      <a:pPr algn="ctr"/>
                      <a:r>
                        <a:rPr lang="en-US" sz="2400" dirty="0" smtClean="0"/>
                        <a:t>15</a:t>
                      </a:r>
                      <a:endParaRPr lang="en-US" sz="2400" dirty="0"/>
                    </a:p>
                  </a:txBody>
                  <a:tcPr marL="145965" marR="145965" marT="54736" marB="54736" anchor="ctr"/>
                </a:tc>
                <a:tc>
                  <a:txBody>
                    <a:bodyPr/>
                    <a:lstStyle/>
                    <a:p>
                      <a:pPr algn="ctr"/>
                      <a:r>
                        <a:rPr lang="en-US" sz="2400" dirty="0" smtClean="0"/>
                        <a:t>30</a:t>
                      </a:r>
                      <a:endParaRPr lang="en-US" sz="2400" dirty="0"/>
                    </a:p>
                  </a:txBody>
                  <a:tcPr marL="145965" marR="145965" marT="54736" marB="54736" anchor="ctr">
                    <a:lnR w="19050" cap="flat" cmpd="sng" algn="ctr">
                      <a:solidFill>
                        <a:schemeClr val="tx1"/>
                      </a:solidFill>
                      <a:prstDash val="solid"/>
                      <a:round/>
                      <a:headEnd type="none" w="med" len="med"/>
                      <a:tailEnd type="none" w="med" len="med"/>
                    </a:lnR>
                  </a:tcPr>
                </a:tc>
                <a:tc>
                  <a:txBody>
                    <a:bodyPr/>
                    <a:lstStyle/>
                    <a:p>
                      <a:pPr algn="ctr"/>
                      <a:endParaRPr lang="en-US" sz="2400" dirty="0"/>
                    </a:p>
                  </a:txBody>
                  <a:tcPr marL="145965" marR="145965" marT="54736" marB="54736" anchor="ctr">
                    <a:lnL w="19050" cap="flat" cmpd="sng" algn="ctr">
                      <a:solidFill>
                        <a:schemeClr val="tx1"/>
                      </a:solidFill>
                      <a:prstDash val="solid"/>
                      <a:round/>
                      <a:headEnd type="none" w="med" len="med"/>
                      <a:tailEnd type="none" w="med" len="med"/>
                    </a:lnL>
                  </a:tcPr>
                </a:tc>
                <a:tc>
                  <a:txBody>
                    <a:bodyPr/>
                    <a:lstStyle/>
                    <a:p>
                      <a:pPr algn="ctr"/>
                      <a:endParaRPr lang="en-US" sz="2400" dirty="0"/>
                    </a:p>
                  </a:txBody>
                  <a:tcPr marL="145965" marR="145965" marT="54736" marB="54736" anchor="ctr"/>
                </a:tc>
              </a:tr>
              <a:tr h="412940">
                <a:tc>
                  <a:txBody>
                    <a:bodyPr/>
                    <a:lstStyle/>
                    <a:p>
                      <a:pPr algn="ctr"/>
                      <a:r>
                        <a:rPr lang="en-US" sz="2400" dirty="0" smtClean="0"/>
                        <a:t>30</a:t>
                      </a:r>
                      <a:endParaRPr lang="en-US" sz="2400" dirty="0"/>
                    </a:p>
                  </a:txBody>
                  <a:tcPr marL="145965" marR="145965" marT="54736" marB="54736" anchor="ctr"/>
                </a:tc>
                <a:tc>
                  <a:txBody>
                    <a:bodyPr/>
                    <a:lstStyle/>
                    <a:p>
                      <a:pPr algn="ctr"/>
                      <a:r>
                        <a:rPr lang="en-US" sz="2400" dirty="0" smtClean="0"/>
                        <a:t>30</a:t>
                      </a:r>
                      <a:endParaRPr lang="en-US" sz="2400" dirty="0"/>
                    </a:p>
                  </a:txBody>
                  <a:tcPr marL="145965" marR="145965" marT="54736" marB="54736" anchor="ctr">
                    <a:lnR w="19050" cap="flat" cmpd="sng" algn="ctr">
                      <a:solidFill>
                        <a:schemeClr val="tx1"/>
                      </a:solidFill>
                      <a:prstDash val="solid"/>
                      <a:round/>
                      <a:headEnd type="none" w="med" len="med"/>
                      <a:tailEnd type="none" w="med" len="med"/>
                    </a:lnR>
                  </a:tcPr>
                </a:tc>
                <a:tc>
                  <a:txBody>
                    <a:bodyPr/>
                    <a:lstStyle/>
                    <a:p>
                      <a:pPr algn="ctr"/>
                      <a:endParaRPr lang="en-US" sz="2400" dirty="0"/>
                    </a:p>
                  </a:txBody>
                  <a:tcPr marL="145965" marR="145965" marT="54736" marB="54736" anchor="ctr">
                    <a:lnL w="19050" cap="flat" cmpd="sng" algn="ctr">
                      <a:solidFill>
                        <a:schemeClr val="tx1"/>
                      </a:solidFill>
                      <a:prstDash val="solid"/>
                      <a:round/>
                      <a:headEnd type="none" w="med" len="med"/>
                      <a:tailEnd type="none" w="med" len="med"/>
                    </a:lnL>
                  </a:tcPr>
                </a:tc>
                <a:tc>
                  <a:txBody>
                    <a:bodyPr/>
                    <a:lstStyle/>
                    <a:p>
                      <a:pPr algn="ctr"/>
                      <a:endParaRPr lang="en-US" sz="2400" dirty="0"/>
                    </a:p>
                  </a:txBody>
                  <a:tcPr marL="145965" marR="145965" marT="54736" marB="54736" anchor="ctr"/>
                </a:tc>
              </a:tr>
            </a:tbl>
          </a:graphicData>
        </a:graphic>
      </p:graphicFrame>
      <p:grpSp>
        <p:nvGrpSpPr>
          <p:cNvPr id="2" name="Group 1"/>
          <p:cNvGrpSpPr/>
          <p:nvPr/>
        </p:nvGrpSpPr>
        <p:grpSpPr>
          <a:xfrm>
            <a:off x="12863874" y="17852376"/>
            <a:ext cx="6906617" cy="4996631"/>
            <a:chOff x="12573000" y="17533336"/>
            <a:chExt cx="7257834" cy="5250721"/>
          </a:xfrm>
        </p:grpSpPr>
        <p:pic>
          <p:nvPicPr>
            <p:cNvPr id="19" name="Picture 18"/>
            <p:cNvPicPr>
              <a:picLocks noChangeAspect="1"/>
            </p:cNvPicPr>
            <p:nvPr/>
          </p:nvPicPr>
          <p:blipFill rotWithShape="1">
            <a:blip r:embed="rId16">
              <a:extLst>
                <a:ext uri="{28A0092B-C50C-407E-A947-70E740481C1C}">
                  <a14:useLocalDpi xmlns:a14="http://schemas.microsoft.com/office/drawing/2010/main" val="0"/>
                </a:ext>
              </a:extLst>
            </a:blip>
            <a:srcRect t="37611" r="48927"/>
            <a:stretch/>
          </p:blipFill>
          <p:spPr>
            <a:xfrm>
              <a:off x="12573000" y="17533336"/>
              <a:ext cx="4483728" cy="5124732"/>
            </a:xfrm>
            <a:prstGeom prst="rect">
              <a:avLst/>
            </a:prstGeom>
          </p:spPr>
        </p:pic>
        <p:pic>
          <p:nvPicPr>
            <p:cNvPr id="48" name="Picture 47"/>
            <p:cNvPicPr>
              <a:picLocks noChangeAspect="1"/>
            </p:cNvPicPr>
            <p:nvPr/>
          </p:nvPicPr>
          <p:blipFill rotWithShape="1">
            <a:blip r:embed="rId16">
              <a:extLst>
                <a:ext uri="{28A0092B-C50C-407E-A947-70E740481C1C}">
                  <a14:useLocalDpi xmlns:a14="http://schemas.microsoft.com/office/drawing/2010/main" val="0"/>
                </a:ext>
              </a:extLst>
            </a:blip>
            <a:srcRect l="50655" t="632"/>
            <a:stretch/>
          </p:blipFill>
          <p:spPr>
            <a:xfrm>
              <a:off x="17056728" y="17557253"/>
              <a:ext cx="2774106" cy="5226804"/>
            </a:xfrm>
            <a:prstGeom prst="rect">
              <a:avLst/>
            </a:prstGeom>
          </p:spPr>
        </p:pic>
        <p:grpSp>
          <p:nvGrpSpPr>
            <p:cNvPr id="57" name="Group 56"/>
            <p:cNvGrpSpPr/>
            <p:nvPr/>
          </p:nvGrpSpPr>
          <p:grpSpPr>
            <a:xfrm>
              <a:off x="12703701" y="17787042"/>
              <a:ext cx="1393299" cy="830997"/>
              <a:chOff x="12573000" y="17225637"/>
              <a:chExt cx="1393299" cy="830997"/>
            </a:xfrm>
          </p:grpSpPr>
          <p:cxnSp>
            <p:nvCxnSpPr>
              <p:cNvPr id="50" name="Straight Arrow Connector 49"/>
              <p:cNvCxnSpPr/>
              <p:nvPr/>
            </p:nvCxnSpPr>
            <p:spPr>
              <a:xfrm>
                <a:off x="12573000" y="17373600"/>
                <a:ext cx="609600" cy="0"/>
              </a:xfrm>
              <a:prstGeom prst="straightConnector1">
                <a:avLst/>
              </a:prstGeom>
              <a:ln>
                <a:solidFill>
                  <a:srgbClr val="00FA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2573000" y="17624833"/>
                <a:ext cx="609600" cy="0"/>
              </a:xfrm>
              <a:prstGeom prst="straightConnector1">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2573000" y="17830800"/>
                <a:ext cx="609600" cy="0"/>
              </a:xfrm>
              <a:prstGeom prst="straightConnector1">
                <a:avLst/>
              </a:prstGeom>
              <a:ln>
                <a:solidFill>
                  <a:srgbClr val="FF26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3204299" y="17225637"/>
                <a:ext cx="762000" cy="830997"/>
              </a:xfrm>
              <a:prstGeom prst="rect">
                <a:avLst/>
              </a:prstGeom>
              <a:noFill/>
            </p:spPr>
            <p:txBody>
              <a:bodyPr wrap="square" rtlCol="0">
                <a:spAutoFit/>
              </a:bodyPr>
              <a:lstStyle/>
              <a:p>
                <a:r>
                  <a:rPr lang="en-US" sz="1600" dirty="0" smtClean="0"/>
                  <a:t>*2</a:t>
                </a:r>
              </a:p>
              <a:p>
                <a:r>
                  <a:rPr lang="en-US" sz="1600" dirty="0" smtClean="0"/>
                  <a:t>*3</a:t>
                </a:r>
              </a:p>
              <a:p>
                <a:r>
                  <a:rPr lang="en-US" sz="1600" dirty="0" smtClean="0"/>
                  <a:t>*5</a:t>
                </a:r>
                <a:endParaRPr lang="en-US" sz="1600" dirty="0"/>
              </a:p>
            </p:txBody>
          </p:sp>
        </p:grpSp>
      </p:grpSp>
      <p:sp>
        <p:nvSpPr>
          <p:cNvPr id="47" name="Rectangle 46"/>
          <p:cNvSpPr/>
          <p:nvPr/>
        </p:nvSpPr>
        <p:spPr>
          <a:xfrm>
            <a:off x="21945599" y="24060436"/>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Conclusions</a:t>
            </a:r>
            <a:endParaRPr lang="en-US" sz="4400" b="1" dirty="0">
              <a:solidFill>
                <a:schemeClr val="accent3">
                  <a:lumMod val="20000"/>
                  <a:lumOff val="80000"/>
                </a:schemeClr>
              </a:solidFill>
            </a:endParaRPr>
          </a:p>
        </p:txBody>
      </p:sp>
      <p:sp>
        <p:nvSpPr>
          <p:cNvPr id="49" name="TextBox 48"/>
          <p:cNvSpPr txBox="1"/>
          <p:nvPr/>
        </p:nvSpPr>
        <p:spPr>
          <a:xfrm>
            <a:off x="16459200" y="29201855"/>
            <a:ext cx="2704434" cy="746346"/>
          </a:xfrm>
          <a:prstGeom prst="rect">
            <a:avLst/>
          </a:prstGeom>
          <a:noFill/>
        </p:spPr>
        <p:txBody>
          <a:bodyPr wrap="none" lIns="68568" tIns="34284" rIns="68568" bIns="34284" rtlCol="0">
            <a:spAutoFit/>
          </a:bodyPr>
          <a:lstStyle/>
          <a:p>
            <a:r>
              <a:rPr lang="en-US" sz="4400" b="1" dirty="0" smtClean="0"/>
              <a:t>References</a:t>
            </a:r>
            <a:endParaRPr lang="en-US" sz="4400" b="1"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7042</TotalTime>
  <Words>524</Words>
  <Application>Microsoft Macintosh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Cambria Math</vt:lpstr>
      <vt:lpstr>宋体</vt:lpstr>
      <vt:lpstr>Arial</vt:lpstr>
      <vt:lpstr>Office Theme</vt:lpstr>
      <vt:lpstr>PowerPoint Presentation</vt:lpstr>
    </vt:vector>
  </TitlesOfParts>
  <Company>Genigraphics LLC</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Qiwen Wang</cp:lastModifiedBy>
  <cp:revision>189</cp:revision>
  <cp:lastPrinted>2017-04-24T03:30:31Z</cp:lastPrinted>
  <dcterms:created xsi:type="dcterms:W3CDTF">2013-02-10T21:14:48Z</dcterms:created>
  <dcterms:modified xsi:type="dcterms:W3CDTF">2017-04-27T08:57:26Z</dcterms:modified>
</cp:coreProperties>
</file>