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7315200" cy="96012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34" autoAdjust="0"/>
    <p:restoredTop sz="93891" autoAdjust="0"/>
  </p:normalViewPr>
  <p:slideViewPr>
    <p:cSldViewPr snapToObjects="1">
      <p:cViewPr>
        <p:scale>
          <a:sx n="21" d="100"/>
          <a:sy n="21" d="100"/>
        </p:scale>
        <p:origin x="712" y="-146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-65" charset="0"/>
              </a:defRPr>
            </a:lvl1pPr>
          </a:lstStyle>
          <a:p>
            <a:fld id="{4515C850-977F-4425-946C-FDF18C8806C6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-65" charset="0"/>
              </a:defRPr>
            </a:lvl1pPr>
          </a:lstStyle>
          <a:p>
            <a:fld id="{F1C97DCD-9E25-4912-BF45-0A733AC42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65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40097626" indent="-39614320"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83306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66612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449918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933224" eaLnBrk="0" fontAlgn="base" hangingPunct="0">
              <a:spcBef>
                <a:spcPct val="0"/>
              </a:spcBef>
              <a:spcAft>
                <a:spcPct val="0"/>
              </a:spcAft>
              <a:defRPr sz="91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9CC1C818-8205-4BD5-9592-3ED40AF72136}" type="slidenum">
              <a:rPr lang="en-US" sz="1300">
                <a:latin typeface="Calibri" pitchFamily="-65" charset="0"/>
              </a:rPr>
              <a:pPr eaLnBrk="1" hangingPunct="1"/>
              <a:t>1</a:t>
            </a:fld>
            <a:endParaRPr lang="en-US" sz="1300">
              <a:latin typeface="Calibri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C842-8558-4AC8-B9E2-87B4AF0E5092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BC074-F94E-48BF-AB23-574BC630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78F2E-43CF-494D-8AA1-0E25E3A6D7E5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B4-CEAC-4574-BAB4-140F8E1D0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A0075-A89C-4CC4-8D44-BE21213EC665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551D-618F-4A37-9008-7D227E7BB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D16BB-C81B-488C-A058-02DF1EBA30A9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67719-B194-426D-8977-3C27F7D6D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71B2D-85F4-4D1F-A97A-0F3FCF28FF78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803B1-5E34-4ABB-83F4-7ACAB7A3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B801-F414-4E3F-810B-AB50C12F8E62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2A34-29A6-4B49-8600-0900008B4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21926-4148-4271-A9EA-9B5C988855C5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1AB2-E0D7-46F9-A338-CDF3DFD6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212A-8BC5-4403-9CF2-3B62135E8215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1A1E-A55A-48EF-AF6B-1C00EDE2E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8904B-D74D-4D4C-AF9F-80D5C0011187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9C5B5-2F38-4190-B3D4-7C4D1BF0E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A53D8-5F34-42FF-A06B-C0EDA73AA4FC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3938-6FFC-4B76-9E7C-9E1BC2BE0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D32E0-1D5E-4345-BC8F-A88532F655AC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C34B-8930-491C-99AE-BCEB46A75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</a:defRPr>
            </a:lvl1pPr>
          </a:lstStyle>
          <a:p>
            <a:fld id="{CCA49F0C-5252-4983-9722-A40AADD52538}" type="datetime1">
              <a:rPr lang="en-US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</a:defRPr>
            </a:lvl1pPr>
          </a:lstStyle>
          <a:p>
            <a:fld id="{568C7A6F-3EE4-4CAE-9FD4-2F4431C96E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daks/wt-prov-summer-2017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yesworkflow-org/yw-prototypes/wiki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jp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DE6225"/>
            </a:gs>
            <a:gs pos="90000">
              <a:schemeClr val="bg1"/>
            </a:gs>
          </a:gsLst>
          <a:lin ang="15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99813CFA-B72A-4E12-B7BB-54864F0083DA}"/>
              </a:ext>
            </a:extLst>
          </p:cNvPr>
          <p:cNvSpPr/>
          <p:nvPr/>
        </p:nvSpPr>
        <p:spPr>
          <a:xfrm>
            <a:off x="35761493" y="5044925"/>
            <a:ext cx="3265135" cy="397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685800" y="4130525"/>
            <a:ext cx="4229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40" name="TextBox 93"/>
          <p:cNvSpPr txBox="1">
            <a:spLocks noChangeArrowheads="1"/>
          </p:cNvSpPr>
          <p:nvPr/>
        </p:nvSpPr>
        <p:spPr bwMode="auto">
          <a:xfrm>
            <a:off x="2667000" y="323671"/>
            <a:ext cx="33795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rgbClr val="052754"/>
                </a:solidFill>
                <a:latin typeface="+mj-lt"/>
                <a:cs typeface="Calibri" panose="020F0502020204030204" pitchFamily="34" charset="0"/>
              </a:rPr>
              <a:t>Opening the Black Box of a Paleoclimate Reconstruction based on PaleoCAR </a:t>
            </a:r>
          </a:p>
        </p:txBody>
      </p:sp>
      <p:sp>
        <p:nvSpPr>
          <p:cNvPr id="14342" name="Rectangle 34"/>
          <p:cNvSpPr>
            <a:spLocks noChangeArrowheads="1"/>
          </p:cNvSpPr>
          <p:nvPr/>
        </p:nvSpPr>
        <p:spPr bwMode="auto">
          <a:xfrm>
            <a:off x="35204399" y="9833591"/>
            <a:ext cx="7848603" cy="124967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 font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CC3300"/>
                </a:solidFill>
              </a:rPr>
              <a:t>Findings &amp; Future Work: </a:t>
            </a: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web application YesWorkflow graph tallies with working of the web application which integrates PaleoCAR.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graph helped in identification of the pre-requisite dataset and the parameters required for execution of PaleoCAR.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parts which are executed once or multiple times by changing the user input can be easily distinguished.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data dependencies are tracked using graph and provenance queries.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prospective provenance information of the pre-requisite dataset is also generated.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can facilitate querying of the prospective provenance.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YesWorkflow can be used to reconstruct retrospective provenance information.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Enable YW to extract retrospective provenance from R data files (analogous to log file extraction in YW now).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Ability to view the actual code corresponding to a particular script or code block via the web app.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dirty="0"/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CC3300"/>
              </a:solidFill>
            </a:endParaRPr>
          </a:p>
        </p:txBody>
      </p:sp>
      <p:sp>
        <p:nvSpPr>
          <p:cNvPr id="14344" name="Rectangle 29"/>
          <p:cNvSpPr>
            <a:spLocks noChangeArrowheads="1"/>
          </p:cNvSpPr>
          <p:nvPr/>
        </p:nvSpPr>
        <p:spPr bwMode="auto">
          <a:xfrm>
            <a:off x="685799" y="20309088"/>
            <a:ext cx="10622273" cy="58275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What is PaleoCAR? </a:t>
            </a:r>
          </a:p>
          <a:p>
            <a:r>
              <a:rPr lang="en-US" sz="2800" b="1" dirty="0"/>
              <a:t> 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PaleoCAR</a:t>
            </a:r>
            <a:r>
              <a:rPr lang="en-US" sz="2800" dirty="0"/>
              <a:t> implements a correlation-adjusted regression of tree-ring series with 100+ years of contemporary data modeled by PRISM at an 800-m scale to retrodict climatic variables, notably precipitation and temperature over the last 2000 years.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PaleoCAR is an </a:t>
            </a:r>
            <a:r>
              <a:rPr lang="en-US" sz="2800" b="1" dirty="0"/>
              <a:t>R package</a:t>
            </a:r>
            <a:r>
              <a:rPr lang="en-US" sz="2800" dirty="0"/>
              <a:t>, which consists of the functions that helps users to recreate the spatiotemporal paleoclimate reconstructions. </a:t>
            </a:r>
          </a:p>
          <a:p>
            <a:pPr marL="457200"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The information generated by PaleoCAR is stored in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R object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(*.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rds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algn="just" fontAlgn="ctr"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82022" y="26196434"/>
            <a:ext cx="23033006" cy="58075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Approach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Built a new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web application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for running PaleoCAR.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Users can execute PaleoCAR for a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single location of GRCA region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 reconstruct the paleoclimate for the user entered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year range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.</a:t>
            </a:r>
            <a:endParaRPr lang="en-US" sz="2800" b="1" dirty="0">
              <a:latin typeface="+mj-lt"/>
            </a:endParaRP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YW annotations 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are embedded in the web application file and in the PaleoCAR to expose the information of the data used and produced while reconstruction of the paleoclimate. </a:t>
            </a:r>
            <a:endParaRPr lang="en-US" sz="2800" dirty="0">
              <a:latin typeface="+mj-lt"/>
            </a:endParaRP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YW graphs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are integrated with the web application.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The data artifacts generated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during the run are exposed to the user which can be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compared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with the YW graphs for better assessment and understanding.  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Creation of </a:t>
            </a: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datalog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 facts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from the YW model, for querying prospective and retrospective provenance information. </a:t>
            </a:r>
          </a:p>
          <a:p>
            <a:pPr indent="-457200" algn="just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Creation of the retrospective provenance information such as the tree-ring chronologies or species of trees used for reconstruction of the paleoclimate using PaleoCAR.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47" name="Rectangle 32"/>
          <p:cNvSpPr>
            <a:spLocks noChangeArrowheads="1"/>
          </p:cNvSpPr>
          <p:nvPr/>
        </p:nvSpPr>
        <p:spPr bwMode="auto">
          <a:xfrm>
            <a:off x="23849497" y="24993601"/>
            <a:ext cx="11202504" cy="48005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Provenance Queries.</a:t>
            </a:r>
          </a:p>
          <a:p>
            <a:pPr>
              <a:spcBef>
                <a:spcPts val="0"/>
              </a:spcBef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EQ3 : What out ports are qualified with URIs?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uncertainty_model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paleocar_models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uncertainty_graph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prediction_model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paleocar_log_file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prism_data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prism_data_for_coordinates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itrdb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eq3(</a:t>
            </a:r>
            <a:r>
              <a:rPr lang="en-GB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prediction_graph</a:t>
            </a:r>
            <a:r>
              <a:rPr lang="en-GB" sz="22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FA8994-BE0F-4B73-AD81-6CADF8254065}"/>
              </a:ext>
            </a:extLst>
          </p:cNvPr>
          <p:cNvGrpSpPr/>
          <p:nvPr/>
        </p:nvGrpSpPr>
        <p:grpSpPr>
          <a:xfrm>
            <a:off x="35191857" y="29865468"/>
            <a:ext cx="7861145" cy="2138532"/>
            <a:chOff x="33147000" y="29751564"/>
            <a:chExt cx="9829800" cy="2557236"/>
          </a:xfrm>
        </p:grpSpPr>
        <p:sp>
          <p:nvSpPr>
            <p:cNvPr id="14360" name="Rectangle 35"/>
            <p:cNvSpPr>
              <a:spLocks noChangeArrowheads="1"/>
            </p:cNvSpPr>
            <p:nvPr/>
          </p:nvSpPr>
          <p:spPr bwMode="auto">
            <a:xfrm>
              <a:off x="33147000" y="29751564"/>
              <a:ext cx="9829800" cy="255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/>
            <a:lstStyle/>
            <a:p>
              <a:pPr>
                <a:spcBef>
                  <a:spcPct val="50000"/>
                </a:spcBef>
              </a:pPr>
              <a:endParaRPr lang="en-US" sz="2800"/>
            </a:p>
          </p:txBody>
        </p:sp>
        <p:pic>
          <p:nvPicPr>
            <p:cNvPr id="30" name="Picture 90" descr="wordmark_horz_bold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9855" y="30327600"/>
              <a:ext cx="7713663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 descr="iSchoolwordmark_I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0" y="1600200"/>
            <a:ext cx="8915400" cy="2048605"/>
          </a:xfrm>
          <a:prstGeom prst="rect">
            <a:avLst/>
          </a:prstGeom>
        </p:spPr>
      </p:pic>
      <p:sp>
        <p:nvSpPr>
          <p:cNvPr id="26" name="Rectangle 5">
            <a:extLst>
              <a:ext uri="{FF2B5EF4-FFF2-40B4-BE49-F238E27FC236}">
                <a16:creationId xmlns:a16="http://schemas.microsoft.com/office/drawing/2014/main" id="{EAEE39A3-DB6D-4555-8EC3-229077D8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30150"/>
            <a:ext cx="24355251" cy="151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Pratik Shrivastava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Timothy McPhillips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Kyle Bocinsky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Bertram Ludäscher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4000" dirty="0">
              <a:solidFill>
                <a:srgbClr val="05275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Illinois Urbana-Champaign, </a:t>
            </a:r>
            <a:r>
              <a:rPr lang="en-US" sz="4000" baseline="30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5275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Washington State University </a:t>
            </a:r>
            <a:endParaRPr lang="en-US" sz="4000" dirty="0">
              <a:solidFill>
                <a:srgbClr val="0527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59022DCA-820F-4AFF-9348-BA54409D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22" y="12381507"/>
            <a:ext cx="10613511" cy="78677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CC3300"/>
                </a:solidFill>
              </a:rPr>
              <a:t>YesWorkflow (YW)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YesWorkflow </a:t>
            </a:r>
            <a:r>
              <a:rPr lang="en-US" sz="2800" dirty="0"/>
              <a:t>helps in uncovering shrouded information from the software-based scientific methods. 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Users </a:t>
            </a:r>
            <a:r>
              <a:rPr lang="en-US" sz="2800" b="1" dirty="0"/>
              <a:t>declare scientifically significant steps</a:t>
            </a:r>
            <a:r>
              <a:rPr lang="en-US" sz="2800" dirty="0"/>
              <a:t> and </a:t>
            </a:r>
            <a:r>
              <a:rPr lang="en-US" sz="2800" b="1" dirty="0"/>
              <a:t>reveal data dependencies and dataflow</a:t>
            </a:r>
            <a:r>
              <a:rPr lang="en-US" sz="2800" dirty="0"/>
              <a:t> via YW annotations, typically embedded in script comments.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resulting </a:t>
            </a:r>
            <a:r>
              <a:rPr lang="en-US" sz="2800" b="1" dirty="0"/>
              <a:t>YW models</a:t>
            </a:r>
            <a:r>
              <a:rPr lang="en-US" sz="2800" dirty="0"/>
              <a:t> (a.k.a. prospective provenance) can be rendered as a workflow graph, showing </a:t>
            </a:r>
            <a:r>
              <a:rPr lang="en-US" sz="2800" b="1" dirty="0"/>
              <a:t>what kinds of provenance graphs can be expected</a:t>
            </a:r>
            <a:r>
              <a:rPr lang="en-US" sz="2800" dirty="0"/>
              <a:t> after execution.</a:t>
            </a:r>
          </a:p>
          <a:p>
            <a:pPr lvl="0" algn="just"/>
            <a:endParaRPr lang="en-US" sz="2800" dirty="0"/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prospective provenance graph can be linked with </a:t>
            </a:r>
            <a:r>
              <a:rPr lang="en-US" sz="2800" b="1" dirty="0"/>
              <a:t>retrospective</a:t>
            </a:r>
            <a:r>
              <a:rPr lang="en-US" sz="2800" dirty="0"/>
              <a:t> (runtime) </a:t>
            </a:r>
            <a:r>
              <a:rPr lang="en-US" sz="2800" b="1" dirty="0"/>
              <a:t>observables, </a:t>
            </a:r>
            <a:r>
              <a:rPr lang="en-US" sz="2800" dirty="0"/>
              <a:t>providing additional</a:t>
            </a:r>
            <a:r>
              <a:rPr lang="en-US" sz="2800" b="1" dirty="0"/>
              <a:t> cross-validation</a:t>
            </a:r>
            <a:r>
              <a:rPr lang="en-US" sz="2800" dirty="0"/>
              <a:t> and checking opportunities: the observed provenance then either corroborates the declared YW model or indicates possible modeling errors.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44B33D2C-4CD1-4887-B312-FF30E197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96" y="12381508"/>
            <a:ext cx="11202506" cy="71256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 anchor="b"/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YW Graph for exec </a:t>
            </a:r>
            <a:r>
              <a:rPr lang="en-US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PaloeCAR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block</a:t>
            </a: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6238C895-2FE7-4F2D-9D98-DD5CABC8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96" y="19664002"/>
            <a:ext cx="11202504" cy="52533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Interesting Questions that YW graphs helps to answer.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results that are directly influenced by the input year range</a:t>
            </a:r>
            <a:r>
              <a:rPr lang="en-GB" sz="2800" dirty="0">
                <a:solidFill>
                  <a:srgbClr val="CC3300"/>
                </a:solidFill>
              </a:rPr>
              <a:t>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used by application for every run.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parameters were required for each and every run. 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were the data sets used in every run of the application acquired or (pre)computed?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67EE0C65-F134-49A0-8111-B48EEB3B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4893425"/>
            <a:ext cx="7848603" cy="47839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 anchor="b"/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YW annotations for nested Sub-workflow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9D825D72-D32C-420B-8650-E5AB5316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399" y="22406573"/>
            <a:ext cx="7848602" cy="5454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CC3300"/>
                </a:solidFill>
              </a:rPr>
              <a:t>References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Bocinsky</a:t>
            </a:r>
            <a:r>
              <a:rPr lang="en-US" sz="2200" dirty="0"/>
              <a:t> R Kyle, Kohler A. Timothy. (2014, October 21). A 2,000-year reconstruction of the rain-fed maize agricultural niche in the US Southwest. </a:t>
            </a:r>
            <a:r>
              <a:rPr lang="en-US" sz="2200" i="1" dirty="0"/>
              <a:t>Nature Communications</a:t>
            </a:r>
            <a:r>
              <a:rPr lang="en-US" sz="2200" dirty="0"/>
              <a:t>(5618). doi:10.1038/ncomms6618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/>
              <a:t>Bocinsky</a:t>
            </a:r>
            <a:r>
              <a:rPr lang="en-US" sz="2200" dirty="0"/>
              <a:t>, R. K. (2016, February). </a:t>
            </a:r>
            <a:r>
              <a:rPr lang="en-US" sz="2200" i="1" dirty="0"/>
              <a:t>paleocar</a:t>
            </a:r>
            <a:r>
              <a:rPr lang="en-US" sz="2200" dirty="0"/>
              <a:t>. Retrieved from </a:t>
            </a:r>
            <a:r>
              <a:rPr lang="en-US" sz="2200" dirty="0" err="1"/>
              <a:t>github</a:t>
            </a:r>
            <a:r>
              <a:rPr lang="en-US" sz="2200" dirty="0"/>
              <a:t>: https://github.com/bocinsky/paleocar#paleocar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McPhillips, T. (2015, March 30). </a:t>
            </a:r>
            <a:r>
              <a:rPr lang="en-US" sz="2200" i="1" dirty="0" err="1"/>
              <a:t>YesWorkFlow</a:t>
            </a:r>
            <a:r>
              <a:rPr lang="en-US" sz="2200" dirty="0"/>
              <a:t>. Retrieved from GitHub: </a:t>
            </a:r>
            <a:r>
              <a:rPr lang="en-US" sz="2200" dirty="0">
                <a:hlinkClick r:id="rId5"/>
              </a:rPr>
              <a:t>https://github.com/yesworkflow-org/yw-prototypes/wiki</a:t>
            </a:r>
            <a:endParaRPr lang="en-US" sz="2200" dirty="0"/>
          </a:p>
          <a:p>
            <a:r>
              <a:rPr lang="en-US" sz="2200" b="1" dirty="0" err="1"/>
              <a:t>Github</a:t>
            </a:r>
            <a:r>
              <a:rPr lang="en-US" sz="2200" b="1" dirty="0"/>
              <a:t> Repository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/>
              <a:t>WholeTale</a:t>
            </a:r>
            <a:r>
              <a:rPr lang="en-US" sz="2200" dirty="0"/>
              <a:t> Internship 2017 GitHub Repo :      </a:t>
            </a:r>
            <a:r>
              <a:rPr lang="en-US" sz="2200" dirty="0">
                <a:hlinkClick r:id="rId6"/>
              </a:rPr>
              <a:t>https://github.com/idaks/wt-prov-summer-2017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7F3FE-914F-4EE0-BEF8-18B7F5D37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1857" y="27936825"/>
            <a:ext cx="7861143" cy="18573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12FE734-067E-4FE0-8182-D2D64173DEDA}"/>
              </a:ext>
            </a:extLst>
          </p:cNvPr>
          <p:cNvGrpSpPr/>
          <p:nvPr/>
        </p:nvGrpSpPr>
        <p:grpSpPr>
          <a:xfrm>
            <a:off x="15304798" y="4893424"/>
            <a:ext cx="8410230" cy="7371995"/>
            <a:chOff x="15727680" y="4893425"/>
            <a:chExt cx="10075371" cy="7382395"/>
          </a:xfrm>
        </p:grpSpPr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8B5CA234-4DD9-4CE1-AF9B-463FF8E6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7680" y="4893425"/>
              <a:ext cx="10075371" cy="7382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tree ring 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BE0CDF-8161-4418-B0EA-446C821C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27317" y="5193246"/>
              <a:ext cx="9703477" cy="64899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144F0F-92D0-4F0C-AFC8-CFEFC77D5CCF}"/>
              </a:ext>
            </a:extLst>
          </p:cNvPr>
          <p:cNvGrpSpPr/>
          <p:nvPr/>
        </p:nvGrpSpPr>
        <p:grpSpPr>
          <a:xfrm>
            <a:off x="11430002" y="19664001"/>
            <a:ext cx="12285026" cy="6472598"/>
            <a:chOff x="11447931" y="19583399"/>
            <a:chExt cx="13093859" cy="6553200"/>
          </a:xfrm>
        </p:grpSpPr>
        <p:sp>
          <p:nvSpPr>
            <p:cNvPr id="50" name="Rectangle 34">
              <a:extLst>
                <a:ext uri="{FF2B5EF4-FFF2-40B4-BE49-F238E27FC236}">
                  <a16:creationId xmlns:a16="http://schemas.microsoft.com/office/drawing/2014/main" id="{2D2129FF-7393-4D01-9308-8EBDB98F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931" y="19583400"/>
              <a:ext cx="13093859" cy="6553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Scripts with YW annotations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B3D292-3FBE-449C-BCF3-F652A73FB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562832" y="19583399"/>
              <a:ext cx="12636870" cy="588138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724339-F921-4B15-BAD2-8FDC08F90D6F}"/>
              </a:ext>
            </a:extLst>
          </p:cNvPr>
          <p:cNvGrpSpPr/>
          <p:nvPr/>
        </p:nvGrpSpPr>
        <p:grpSpPr>
          <a:xfrm>
            <a:off x="11430002" y="12381508"/>
            <a:ext cx="12285025" cy="7125692"/>
            <a:chOff x="11430001" y="12381508"/>
            <a:chExt cx="13111789" cy="7125692"/>
          </a:xfrm>
        </p:grpSpPr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5C12E867-AD90-4CC1-A9A6-E2575A39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1" y="12381508"/>
              <a:ext cx="13111789" cy="7125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PaleoCAR Web Application</a:t>
              </a:r>
            </a:p>
          </p:txBody>
        </p:sp>
        <p:pic>
          <p:nvPicPr>
            <p:cNvPr id="6" name="Picture 5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0F1C83EF-271D-4436-B4DF-FEF3B3FA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45058" y="12875291"/>
              <a:ext cx="12879771" cy="5873706"/>
            </a:xfrm>
            <a:prstGeom prst="rect">
              <a:avLst/>
            </a:prstGeom>
          </p:spPr>
        </p:pic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FBF0DAB3-B8DD-4319-9018-BF7D5AA3A63C}"/>
              </a:ext>
            </a:extLst>
          </p:cNvPr>
          <p:cNvSpPr/>
          <p:nvPr/>
        </p:nvSpPr>
        <p:spPr>
          <a:xfrm>
            <a:off x="23140497" y="18376194"/>
            <a:ext cx="332173" cy="171983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9" name="Picture 2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153A826-C339-41BF-8C2C-9031482DB8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13893" y="5121126"/>
            <a:ext cx="2935169" cy="3799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1CAD5B-9556-42B1-891A-154896EC38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66800" y="5257800"/>
            <a:ext cx="3505200" cy="35068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17F9A-3700-44AB-A767-72C49F56B3ED}"/>
              </a:ext>
            </a:extLst>
          </p:cNvPr>
          <p:cNvGrpSpPr/>
          <p:nvPr/>
        </p:nvGrpSpPr>
        <p:grpSpPr>
          <a:xfrm>
            <a:off x="23849496" y="4893426"/>
            <a:ext cx="11202505" cy="7374774"/>
            <a:chOff x="25930201" y="4893426"/>
            <a:chExt cx="9121799" cy="7374774"/>
          </a:xfrm>
        </p:grpSpPr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6E9F8FCB-2D15-41A8-9F74-7CA01911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201" y="4893426"/>
              <a:ext cx="9121799" cy="737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tIns="360000" rIns="360000" bIns="360000" anchor="b"/>
            <a:lstStyle/>
            <a:p>
              <a:pPr algn="ctr"/>
              <a:r>
                <a:rPr lang="en-US" sz="2000" i="1" dirty="0"/>
                <a:t>YW graph of </a:t>
              </a:r>
              <a:r>
                <a:rPr lang="en-US" sz="2000" i="1" dirty="0" err="1"/>
                <a:t>PaeloCAR</a:t>
              </a:r>
              <a:r>
                <a:rPr lang="en-US" sz="2000" i="1" dirty="0"/>
                <a:t> Models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85D0BF-960E-441D-AC9D-F17E770B7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607285" y="5094998"/>
              <a:ext cx="8157201" cy="6472529"/>
            </a:xfrm>
            <a:prstGeom prst="rect">
              <a:avLst/>
            </a:prstGeom>
          </p:spPr>
        </p:pic>
      </p:grpSp>
      <p:pic>
        <p:nvPicPr>
          <p:cNvPr id="14368" name="Picture 14367" descr="A close up of a map&#10;&#10;Description generated with high confidence">
            <a:extLst>
              <a:ext uri="{FF2B5EF4-FFF2-40B4-BE49-F238E27FC236}">
                <a16:creationId xmlns:a16="http://schemas.microsoft.com/office/drawing/2014/main" id="{2F617BAC-7DE1-4613-9A13-715299D5E14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393"/>
          <a:stretch/>
        </p:blipFill>
        <p:spPr>
          <a:xfrm>
            <a:off x="23906470" y="12875290"/>
            <a:ext cx="11145530" cy="5798264"/>
          </a:xfrm>
          <a:prstGeom prst="rect">
            <a:avLst/>
          </a:prstGeom>
        </p:spPr>
      </p:pic>
      <p:sp>
        <p:nvSpPr>
          <p:cNvPr id="14341" name="Arrow: Bent-Up 14340">
            <a:extLst>
              <a:ext uri="{FF2B5EF4-FFF2-40B4-BE49-F238E27FC236}">
                <a16:creationId xmlns:a16="http://schemas.microsoft.com/office/drawing/2014/main" id="{CF4B4778-9334-4C86-9ED2-AEEB1F46F2DF}"/>
              </a:ext>
            </a:extLst>
          </p:cNvPr>
          <p:cNvSpPr/>
          <p:nvPr/>
        </p:nvSpPr>
        <p:spPr>
          <a:xfrm>
            <a:off x="32508651" y="11199311"/>
            <a:ext cx="2002755" cy="3897740"/>
          </a:xfrm>
          <a:prstGeom prst="bentUpArrow">
            <a:avLst>
              <a:gd name="adj1" fmla="val 5362"/>
              <a:gd name="adj2" fmla="val 3948"/>
              <a:gd name="adj3" fmla="val 89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5FA3A-2A7A-426A-97A6-164F1F7E27B9}"/>
              </a:ext>
            </a:extLst>
          </p:cNvPr>
          <p:cNvGrpSpPr/>
          <p:nvPr/>
        </p:nvGrpSpPr>
        <p:grpSpPr>
          <a:xfrm>
            <a:off x="682022" y="4893425"/>
            <a:ext cx="14488308" cy="7371995"/>
            <a:chOff x="682022" y="4893425"/>
            <a:chExt cx="14488308" cy="73719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7D3DF15-5F92-4730-8C1B-E00061AAA995}"/>
                </a:ext>
              </a:extLst>
            </p:cNvPr>
            <p:cNvGrpSpPr/>
            <p:nvPr/>
          </p:nvGrpSpPr>
          <p:grpSpPr>
            <a:xfrm>
              <a:off x="682022" y="4893425"/>
              <a:ext cx="14488308" cy="7371995"/>
              <a:chOff x="682022" y="4893425"/>
              <a:chExt cx="14522882" cy="7371995"/>
            </a:xfrm>
          </p:grpSpPr>
          <p:sp>
            <p:nvSpPr>
              <p:cNvPr id="87" name="Rectangle 32">
                <a:extLst>
                  <a:ext uri="{FF2B5EF4-FFF2-40B4-BE49-F238E27FC236}">
                    <a16:creationId xmlns:a16="http://schemas.microsoft.com/office/drawing/2014/main" id="{62875C91-1C99-48A9-989F-67C7C8C9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3829" y="4893426"/>
                <a:ext cx="3941075" cy="7371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0" tIns="360000" rIns="360000" bIns="360000" anchor="t"/>
              <a:lstStyle/>
              <a:p>
                <a:endParaRPr lang="en-US" sz="1200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414155-1FB1-4364-9C06-DCA70C0B3C19}"/>
                  </a:ext>
                </a:extLst>
              </p:cNvPr>
              <p:cNvSpPr txBox="1"/>
              <p:nvPr/>
            </p:nvSpPr>
            <p:spPr>
              <a:xfrm>
                <a:off x="11256860" y="5403828"/>
                <a:ext cx="3900796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C3300"/>
                    </a:solidFill>
                  </a:rPr>
                  <a:t>Inputs for Web </a:t>
                </a:r>
                <a:r>
                  <a:rPr lang="en-US" sz="2000" b="1" dirty="0">
                    <a:solidFill>
                      <a:srgbClr val="CC3300"/>
                    </a:solidFill>
                  </a:rPr>
                  <a:t>Application</a:t>
                </a:r>
                <a:endParaRPr lang="en-US" sz="1800" b="1" dirty="0">
                  <a:solidFill>
                    <a:srgbClr val="CC3300"/>
                  </a:solidFill>
                </a:endParaRPr>
              </a:p>
              <a:p>
                <a:r>
                  <a:rPr lang="en-US" sz="1200" dirty="0"/>
                  <a:t>Location coordinates: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050" dirty="0"/>
              </a:p>
              <a:p>
                <a:r>
                  <a:rPr lang="en-US" sz="1050" dirty="0"/>
                  <a:t>Year Range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200" dirty="0"/>
              </a:p>
              <a:p>
                <a:r>
                  <a:rPr lang="en-US" sz="1800" b="1" dirty="0">
                    <a:solidFill>
                      <a:srgbClr val="CC3300"/>
                    </a:solidFill>
                  </a:rPr>
                  <a:t>Results of PaleoCAR</a:t>
                </a:r>
              </a:p>
            </p:txBody>
          </p:sp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DF08520E-BCDD-4218-9E02-45B4EA744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022" y="4893425"/>
                <a:ext cx="10581807" cy="7371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0" tIns="360000" rIns="360000" bIns="360000"/>
              <a:lstStyle/>
              <a:p>
                <a:pPr algn="just"/>
                <a:r>
                  <a:rPr lang="en-US" sz="4000" b="1" dirty="0">
                    <a:solidFill>
                      <a:srgbClr val="CC3300"/>
                    </a:solidFill>
                  </a:rPr>
                  <a:t>Challenges</a:t>
                </a:r>
                <a:r>
                  <a:rPr lang="en-US" sz="3200" b="1" dirty="0">
                    <a:solidFill>
                      <a:srgbClr val="CC3300"/>
                    </a:solidFill>
                  </a:rPr>
                  <a:t> 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Software comprising a </a:t>
                </a:r>
                <a:r>
                  <a:rPr lang="en-US" sz="2800" b="1" dirty="0"/>
                  <a:t>scientific </a:t>
                </a:r>
                <a:r>
                  <a:rPr lang="en-US" sz="2800" dirty="0"/>
                  <a:t>study or method often are </a:t>
                </a:r>
                <a:r>
                  <a:rPr lang="en-US" sz="2800" b="1" dirty="0"/>
                  <a:t>black boxes</a:t>
                </a:r>
                <a:r>
                  <a:rPr lang="en-US" sz="2800" dirty="0"/>
                  <a:t>.</a:t>
                </a:r>
              </a:p>
              <a:p>
                <a:pPr algn="just"/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Web applications can simplify tool </a:t>
                </a:r>
                <a:r>
                  <a:rPr lang="en-US" sz="2800" b="1" dirty="0"/>
                  <a:t>usage </a:t>
                </a:r>
                <a:r>
                  <a:rPr lang="en-US" sz="2800" dirty="0"/>
                  <a:t>but may further </a:t>
                </a:r>
                <a:r>
                  <a:rPr lang="en-US" sz="2800" b="1" dirty="0"/>
                  <a:t>obfuscate</a:t>
                </a:r>
                <a:r>
                  <a:rPr lang="en-US" sz="2800" dirty="0"/>
                  <a:t> the workings of the underlying software.</a:t>
                </a:r>
              </a:p>
              <a:p>
                <a:pPr algn="just"/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Information about prerequisite, intermediate, and the result dataset remains screened.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The information about overall dataflow between code blocks also remains hidden.</a:t>
                </a:r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endParaRPr lang="en-US" sz="2800" b="1" dirty="0"/>
              </a:p>
              <a:p>
                <a:pPr marL="91440" indent="-457200" algn="just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The relationship between parameters and the code block is not </a:t>
                </a:r>
                <a:r>
                  <a:rPr lang="en-US" sz="2800"/>
                  <a:t>exposed. </a:t>
                </a:r>
                <a:endParaRPr lang="en-US" sz="2800" dirty="0"/>
              </a:p>
            </p:txBody>
          </p:sp>
          <p:pic>
            <p:nvPicPr>
              <p:cNvPr id="14366" name="Picture 14365">
                <a:extLst>
                  <a:ext uri="{FF2B5EF4-FFF2-40B4-BE49-F238E27FC236}">
                    <a16:creationId xmlns:a16="http://schemas.microsoft.com/office/drawing/2014/main" id="{FAE20A60-D136-426A-A154-70CF598EE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t="-1" b="2202"/>
              <a:stretch/>
            </p:blipFill>
            <p:spPr>
              <a:xfrm>
                <a:off x="11410351" y="5976016"/>
                <a:ext cx="3220050" cy="1827135"/>
              </a:xfrm>
              <a:prstGeom prst="rect">
                <a:avLst/>
              </a:prstGeom>
            </p:spPr>
          </p:pic>
          <p:pic>
            <p:nvPicPr>
              <p:cNvPr id="14370" name="Picture 14369">
                <a:extLst>
                  <a:ext uri="{FF2B5EF4-FFF2-40B4-BE49-F238E27FC236}">
                    <a16:creationId xmlns:a16="http://schemas.microsoft.com/office/drawing/2014/main" id="{28991953-D07B-4784-B6DB-0B5175CD9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56323" y="9106414"/>
                <a:ext cx="3255872" cy="1588438"/>
              </a:xfrm>
              <a:prstGeom prst="rect">
                <a:avLst/>
              </a:prstGeom>
            </p:spPr>
          </p:pic>
          <p:pic>
            <p:nvPicPr>
              <p:cNvPr id="14373" name="Picture 14372">
                <a:extLst>
                  <a:ext uri="{FF2B5EF4-FFF2-40B4-BE49-F238E27FC236}">
                    <a16:creationId xmlns:a16="http://schemas.microsoft.com/office/drawing/2014/main" id="{772105A0-5897-4E6C-84C9-2BFB89B62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95822" y="10910360"/>
                <a:ext cx="1550749" cy="1035492"/>
              </a:xfrm>
              <a:prstGeom prst="rect">
                <a:avLst/>
              </a:prstGeom>
            </p:spPr>
          </p:pic>
        </p:grpSp>
        <p:pic>
          <p:nvPicPr>
            <p:cNvPr id="14369" name="Picture 14368">
              <a:extLst>
                <a:ext uri="{FF2B5EF4-FFF2-40B4-BE49-F238E27FC236}">
                  <a16:creationId xmlns:a16="http://schemas.microsoft.com/office/drawing/2014/main" id="{43F5A974-847E-4EE8-A7DC-2E6910F0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2187245" y="8077200"/>
              <a:ext cx="1706022" cy="544593"/>
            </a:xfrm>
            <a:prstGeom prst="rect">
              <a:avLst/>
            </a:prstGeom>
          </p:spPr>
        </p:pic>
      </p:grpSp>
      <p:cxnSp>
        <p:nvCxnSpPr>
          <p:cNvPr id="14375" name="Straight Connector 14374">
            <a:extLst>
              <a:ext uri="{FF2B5EF4-FFF2-40B4-BE49-F238E27FC236}">
                <a16:creationId xmlns:a16="http://schemas.microsoft.com/office/drawing/2014/main" id="{34E6040D-F818-4CD8-BC0C-83B79D48CED2}"/>
              </a:ext>
            </a:extLst>
          </p:cNvPr>
          <p:cNvCxnSpPr>
            <a:cxnSpLocks/>
          </p:cNvCxnSpPr>
          <p:nvPr/>
        </p:nvCxnSpPr>
        <p:spPr>
          <a:xfrm>
            <a:off x="11308072" y="8686800"/>
            <a:ext cx="3404123" cy="0"/>
          </a:xfrm>
          <a:prstGeom prst="lin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Arrow: Up 43">
            <a:extLst>
              <a:ext uri="{FF2B5EF4-FFF2-40B4-BE49-F238E27FC236}">
                <a16:creationId xmlns:a16="http://schemas.microsoft.com/office/drawing/2014/main" id="{8869036F-602F-4CBD-8877-279285418543}"/>
              </a:ext>
            </a:extLst>
          </p:cNvPr>
          <p:cNvSpPr/>
          <p:nvPr/>
        </p:nvSpPr>
        <p:spPr>
          <a:xfrm rot="5400000">
            <a:off x="22197965" y="15657166"/>
            <a:ext cx="295864" cy="31211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85" name="Group 14384">
            <a:extLst>
              <a:ext uri="{FF2B5EF4-FFF2-40B4-BE49-F238E27FC236}">
                <a16:creationId xmlns:a16="http://schemas.microsoft.com/office/drawing/2014/main" id="{0FB32D66-D95B-4C4B-B7B9-2FFD1A02FEAF}"/>
              </a:ext>
            </a:extLst>
          </p:cNvPr>
          <p:cNvGrpSpPr/>
          <p:nvPr/>
        </p:nvGrpSpPr>
        <p:grpSpPr>
          <a:xfrm>
            <a:off x="16840199" y="11517451"/>
            <a:ext cx="3124200" cy="1817549"/>
            <a:chOff x="16992600" y="11517454"/>
            <a:chExt cx="3195144" cy="1665148"/>
          </a:xfrm>
        </p:grpSpPr>
        <p:cxnSp>
          <p:nvCxnSpPr>
            <p:cNvPr id="14380" name="Straight Connector 14379">
              <a:extLst>
                <a:ext uri="{FF2B5EF4-FFF2-40B4-BE49-F238E27FC236}">
                  <a16:creationId xmlns:a16="http://schemas.microsoft.com/office/drawing/2014/main" id="{F1A4493E-DD41-44C1-85EA-F6FA1E6ED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1" y="11517454"/>
              <a:ext cx="319514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3" name="Connector: Elbow 14382">
              <a:extLst>
                <a:ext uri="{FF2B5EF4-FFF2-40B4-BE49-F238E27FC236}">
                  <a16:creationId xmlns:a16="http://schemas.microsoft.com/office/drawing/2014/main" id="{38339B51-4775-480C-9792-5B5B6F90FE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680726" y="11829328"/>
              <a:ext cx="1665148" cy="1041400"/>
            </a:xfrm>
            <a:prstGeom prst="bentConnector3">
              <a:avLst>
                <a:gd name="adj1" fmla="val 91275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3" name="Group 14392">
            <a:extLst>
              <a:ext uri="{FF2B5EF4-FFF2-40B4-BE49-F238E27FC236}">
                <a16:creationId xmlns:a16="http://schemas.microsoft.com/office/drawing/2014/main" id="{A88A41D6-C49F-4C10-BEF9-7AD3517D62AF}"/>
              </a:ext>
            </a:extLst>
          </p:cNvPr>
          <p:cNvGrpSpPr/>
          <p:nvPr/>
        </p:nvGrpSpPr>
        <p:grpSpPr>
          <a:xfrm>
            <a:off x="30022800" y="5018798"/>
            <a:ext cx="9003828" cy="4201402"/>
            <a:chOff x="30022800" y="5018798"/>
            <a:chExt cx="9003828" cy="4201402"/>
          </a:xfrm>
        </p:grpSpPr>
        <p:sp>
          <p:nvSpPr>
            <p:cNvPr id="14350" name="Rectangle: Rounded Corners 14349">
              <a:extLst>
                <a:ext uri="{FF2B5EF4-FFF2-40B4-BE49-F238E27FC236}">
                  <a16:creationId xmlns:a16="http://schemas.microsoft.com/office/drawing/2014/main" id="{2BAEBAC7-C3C5-40B1-B555-04A5ACB15ED9}"/>
                </a:ext>
              </a:extLst>
            </p:cNvPr>
            <p:cNvSpPr/>
            <p:nvPr/>
          </p:nvSpPr>
          <p:spPr>
            <a:xfrm>
              <a:off x="35761493" y="5044925"/>
              <a:ext cx="3265135" cy="3912576"/>
            </a:xfrm>
            <a:prstGeom prst="roundRect">
              <a:avLst>
                <a:gd name="adj" fmla="val 2924"/>
              </a:avLst>
            </a:prstGeom>
            <a:noFill/>
            <a:ln w="3492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346" name="Connector: Elbow 14345">
              <a:extLst>
                <a:ext uri="{FF2B5EF4-FFF2-40B4-BE49-F238E27FC236}">
                  <a16:creationId xmlns:a16="http://schemas.microsoft.com/office/drawing/2014/main" id="{0679B5A8-DFAB-4A21-B6CB-C9F7E9A49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0" y="5018798"/>
              <a:ext cx="5713527" cy="3896603"/>
            </a:xfrm>
            <a:prstGeom prst="bentConnector3">
              <a:avLst>
                <a:gd name="adj1" fmla="val 84676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80D34FB-6DB4-4868-98E2-B93D38880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22800" y="9004814"/>
              <a:ext cx="5791200" cy="215386"/>
            </a:xfrm>
            <a:prstGeom prst="bentConnector3">
              <a:avLst>
                <a:gd name="adj1" fmla="val 99862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35">
            <a:extLst>
              <a:ext uri="{FF2B5EF4-FFF2-40B4-BE49-F238E27FC236}">
                <a16:creationId xmlns:a16="http://schemas.microsoft.com/office/drawing/2014/main" id="{8F5D679F-86F7-4005-9499-60FADF30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938" y="29908500"/>
            <a:ext cx="11214061" cy="209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Acknowledgments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Supported by NSF OAC-1541450, SMA-1637155</a:t>
            </a:r>
            <a:endParaRPr lang="en-GB" sz="2800" b="1" dirty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FDFBDD-7EED-477A-9383-77408A08D11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362450" y="30165675"/>
            <a:ext cx="1581150" cy="158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18601</TotalTime>
  <Words>650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Postertemplate</vt:lpstr>
      <vt:lpstr>PowerPoint Presentation</vt:lpstr>
    </vt:vector>
  </TitlesOfParts>
  <Manager/>
  <Company>University of Illinois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Cindy Ashwill</dc:creator>
  <cp:keywords/>
  <dc:description/>
  <cp:lastModifiedBy>pratik shrivastava</cp:lastModifiedBy>
  <cp:revision>177</cp:revision>
  <cp:lastPrinted>2017-08-21T06:23:49Z</cp:lastPrinted>
  <dcterms:created xsi:type="dcterms:W3CDTF">2011-03-01T14:56:56Z</dcterms:created>
  <dcterms:modified xsi:type="dcterms:W3CDTF">2017-09-08T17:27:07Z</dcterms:modified>
  <cp:category/>
</cp:coreProperties>
</file>