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27"/>
  </p:notesMasterIdLst>
  <p:handoutMasterIdLst>
    <p:handoutMasterId r:id="rId28"/>
  </p:handoutMasterIdLst>
  <p:sldIdLst>
    <p:sldId id="256" r:id="rId10"/>
    <p:sldId id="260" r:id="rId11"/>
    <p:sldId id="283" r:id="rId12"/>
    <p:sldId id="274" r:id="rId13"/>
    <p:sldId id="273" r:id="rId14"/>
    <p:sldId id="276" r:id="rId15"/>
    <p:sldId id="275" r:id="rId16"/>
    <p:sldId id="270" r:id="rId17"/>
    <p:sldId id="267" r:id="rId18"/>
    <p:sldId id="278" r:id="rId19"/>
    <p:sldId id="257" r:id="rId20"/>
    <p:sldId id="263" r:id="rId21"/>
    <p:sldId id="261" r:id="rId22"/>
    <p:sldId id="277" r:id="rId23"/>
    <p:sldId id="271" r:id="rId24"/>
    <p:sldId id="280" r:id="rId25"/>
    <p:sldId id="279" r:id="rId26"/>
  </p:sldIdLst>
  <p:sldSz cx="12190413" cy="6858000"/>
  <p:notesSz cx="6858000" cy="9144000"/>
  <p:custDataLst>
    <p:tags r:id="rId29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6098" autoAdjust="0"/>
  </p:normalViewPr>
  <p:slideViewPr>
    <p:cSldViewPr showGuides="1">
      <p:cViewPr varScale="1">
        <p:scale>
          <a:sx n="92" d="100"/>
          <a:sy n="92" d="100"/>
        </p:scale>
        <p:origin x="154" y="21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4ECB-0A54-4E7B-8353-A4123E444E88}" type="datetimeFigureOut">
              <a:rPr lang="da-DK" smtClean="0"/>
              <a:t>29-08-2023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E6A7-6C9C-4EF6-9AA8-2185651AD99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973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4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  <p:sldLayoutId id="214748367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questions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smtClean="0"/>
              <a:t>do </a:t>
            </a:r>
            <a:r>
              <a:rPr lang="da-DK" dirty="0"/>
              <a:t>short-</a:t>
            </a:r>
            <a:r>
              <a:rPr lang="da-DK" dirty="0" err="1"/>
              <a:t>PPOs</a:t>
            </a:r>
            <a:r>
              <a:rPr lang="da-DK" dirty="0"/>
              <a:t> and long-</a:t>
            </a:r>
            <a:r>
              <a:rPr lang="da-DK" dirty="0" err="1"/>
              <a:t>PPOs</a:t>
            </a:r>
            <a:r>
              <a:rPr lang="da-DK" dirty="0"/>
              <a:t> </a:t>
            </a:r>
            <a:r>
              <a:rPr lang="da-DK" dirty="0" err="1"/>
              <a:t>differ</a:t>
            </a:r>
            <a:r>
              <a:rPr lang="da-DK" dirty="0"/>
              <a:t> in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ability</a:t>
            </a:r>
            <a:r>
              <a:rPr lang="da-DK" dirty="0"/>
              <a:t> to </a:t>
            </a:r>
            <a:r>
              <a:rPr lang="da-DK" dirty="0" err="1"/>
              <a:t>attack</a:t>
            </a:r>
            <a:r>
              <a:rPr lang="da-DK" dirty="0"/>
              <a:t> </a:t>
            </a:r>
            <a:r>
              <a:rPr lang="da-DK" dirty="0" smtClean="0"/>
              <a:t>H and G-type </a:t>
            </a:r>
            <a:r>
              <a:rPr lang="da-DK" dirty="0" err="1" smtClean="0"/>
              <a:t>compounds</a:t>
            </a:r>
            <a:r>
              <a:rPr lang="da-DK" dirty="0" smtClean="0"/>
              <a:t>?</a:t>
            </a:r>
          </a:p>
          <a:p>
            <a:endParaRPr lang="da-DK" dirty="0"/>
          </a:p>
          <a:p>
            <a:r>
              <a:rPr lang="da-DK" dirty="0" err="1"/>
              <a:t>Why</a:t>
            </a:r>
            <a:r>
              <a:rPr lang="da-DK" dirty="0"/>
              <a:t> do short-</a:t>
            </a:r>
            <a:r>
              <a:rPr lang="da-DK" dirty="0" err="1"/>
              <a:t>PPOs</a:t>
            </a:r>
            <a:r>
              <a:rPr lang="da-DK" dirty="0"/>
              <a:t> </a:t>
            </a:r>
            <a:r>
              <a:rPr lang="da-DK" dirty="0" err="1" smtClean="0"/>
              <a:t>differ</a:t>
            </a:r>
            <a:r>
              <a:rPr lang="da-DK" dirty="0" smtClean="0"/>
              <a:t> </a:t>
            </a:r>
            <a:r>
              <a:rPr lang="da-DK" dirty="0"/>
              <a:t>in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ability</a:t>
            </a:r>
            <a:r>
              <a:rPr lang="da-DK" dirty="0"/>
              <a:t> to </a:t>
            </a:r>
            <a:r>
              <a:rPr lang="da-DK" dirty="0" err="1"/>
              <a:t>attack</a:t>
            </a:r>
            <a:r>
              <a:rPr lang="da-DK" dirty="0"/>
              <a:t> </a:t>
            </a:r>
            <a:r>
              <a:rPr lang="da-DK" dirty="0" smtClean="0"/>
              <a:t>G and S-type </a:t>
            </a:r>
            <a:r>
              <a:rPr lang="da-DK" dirty="0" err="1"/>
              <a:t>compounds</a:t>
            </a:r>
            <a:r>
              <a:rPr lang="da-DK" dirty="0"/>
              <a:t>?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6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 smtClean="0"/>
              <a:t>Mt</a:t>
            </a:r>
            <a:r>
              <a:rPr lang="da-DK" dirty="0" smtClean="0"/>
              <a:t>PPO7 </a:t>
            </a:r>
            <a:r>
              <a:rPr lang="da-DK" dirty="0" err="1" smtClean="0"/>
              <a:t>uses</a:t>
            </a:r>
            <a:r>
              <a:rPr lang="da-DK" dirty="0" smtClean="0"/>
              <a:t> lignin and </a:t>
            </a:r>
            <a:r>
              <a:rPr lang="da-DK" dirty="0" err="1" smtClean="0"/>
              <a:t>raw</a:t>
            </a:r>
            <a:r>
              <a:rPr lang="da-DK" dirty="0" smtClean="0"/>
              <a:t> </a:t>
            </a:r>
            <a:r>
              <a:rPr lang="da-DK" dirty="0" err="1" smtClean="0"/>
              <a:t>birchwood</a:t>
            </a:r>
            <a:r>
              <a:rPr lang="da-DK" dirty="0" smtClean="0"/>
              <a:t> as a </a:t>
            </a:r>
            <a:r>
              <a:rPr lang="da-DK" dirty="0" err="1" smtClean="0"/>
              <a:t>substrate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3140504" y="2708920"/>
            <a:ext cx="2234622" cy="1939999"/>
            <a:chOff x="3144863" y="1394561"/>
            <a:chExt cx="1603737" cy="139229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798"/>
            <a:stretch/>
          </p:blipFill>
          <p:spPr>
            <a:xfrm>
              <a:off x="3144863" y="1667397"/>
              <a:ext cx="1599557" cy="9036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3858981" y="1559418"/>
              <a:ext cx="3427" cy="127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Box 9"/>
            <p:cNvSpPr txBox="1"/>
            <p:nvPr/>
          </p:nvSpPr>
          <p:spPr>
            <a:xfrm rot="16200000">
              <a:off x="2797470" y="2002725"/>
              <a:ext cx="88588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</a:pPr>
              <a:r>
                <a:rPr lang="da-DK" sz="1000" dirty="0"/>
                <a:t>[O</a:t>
              </a:r>
              <a:r>
                <a:rPr lang="da-DK" sz="1000" baseline="-25000" dirty="0"/>
                <a:t>2</a:t>
              </a:r>
              <a:r>
                <a:rPr lang="da-DK" sz="1000" dirty="0" smtClean="0"/>
                <a:t>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49104" y="1394561"/>
              <a:ext cx="61112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sz="1000" i="1" dirty="0" smtClean="0"/>
                <a:t>Mt</a:t>
              </a:r>
              <a:r>
                <a:rPr lang="da-DK" sz="1000" dirty="0" smtClean="0"/>
                <a:t>PPO7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1467" y="2632966"/>
              <a:ext cx="140295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</a:pPr>
              <a:r>
                <a:rPr lang="da-DK" sz="1000" dirty="0" smtClean="0">
                  <a:latin typeface="+mn-lt"/>
                </a:rPr>
                <a:t>Time (s)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356438" y="2448186"/>
              <a:ext cx="13003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92367" y="2255109"/>
              <a:ext cx="90271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sz="1000" i="1" dirty="0" err="1" smtClean="0"/>
                <a:t>Organosolv</a:t>
              </a:r>
              <a:r>
                <a:rPr lang="da-DK" sz="1000" i="1" dirty="0" smtClean="0"/>
                <a:t> lignin</a:t>
              </a:r>
              <a:endParaRPr lang="da-DK" sz="10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45647" y="2456835"/>
              <a:ext cx="140295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</a:pPr>
              <a:r>
                <a:rPr lang="da-DK" sz="1000" dirty="0" smtClean="0"/>
                <a:t>0   </a:t>
              </a:r>
              <a:r>
                <a:rPr lang="da-DK" sz="900" dirty="0" smtClean="0"/>
                <a:t>  </a:t>
              </a:r>
              <a:r>
                <a:rPr lang="da-DK" sz="1000" dirty="0" smtClean="0"/>
                <a:t>   1000      2000   </a:t>
              </a:r>
              <a:r>
                <a:rPr lang="da-DK" sz="900" dirty="0" smtClean="0"/>
                <a:t>  </a:t>
              </a:r>
              <a:r>
                <a:rPr lang="da-DK" sz="1000" dirty="0" smtClean="0"/>
                <a:t>3000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64274" y="2755285"/>
            <a:ext cx="2251803" cy="1883625"/>
            <a:chOff x="3537197" y="416605"/>
            <a:chExt cx="1616067" cy="135183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65"/>
            <a:stretch/>
          </p:blipFill>
          <p:spPr>
            <a:xfrm>
              <a:off x="3537197" y="649106"/>
              <a:ext cx="1611995" cy="919774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 bwMode="auto">
            <a:xfrm>
              <a:off x="4072035" y="581462"/>
              <a:ext cx="3427" cy="1279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 rot="16200000">
              <a:off x="3196285" y="994319"/>
              <a:ext cx="88588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</a:pPr>
              <a:r>
                <a:rPr lang="da-DK" sz="1000" dirty="0"/>
                <a:t>[O</a:t>
              </a:r>
              <a:r>
                <a:rPr lang="da-DK" sz="1000" baseline="-25000" dirty="0"/>
                <a:t>2</a:t>
              </a:r>
              <a:r>
                <a:rPr lang="da-DK" sz="1000" dirty="0" smtClean="0"/>
                <a:t>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62158" y="416605"/>
              <a:ext cx="61112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sz="1000" i="1" dirty="0" smtClean="0"/>
                <a:t>Mt</a:t>
              </a:r>
              <a:r>
                <a:rPr lang="da-DK" sz="1000" dirty="0" smtClean="0"/>
                <a:t>PPO7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50311" y="1614551"/>
              <a:ext cx="140295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</a:pPr>
              <a:r>
                <a:rPr lang="da-DK" sz="1000" dirty="0" smtClean="0">
                  <a:latin typeface="+mn-lt"/>
                </a:rPr>
                <a:t>Time (s)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750311" y="1439780"/>
              <a:ext cx="13003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783769" y="1246703"/>
              <a:ext cx="90271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sz="1000" i="1" dirty="0" err="1" smtClean="0"/>
                <a:t>Birchwood</a:t>
              </a:r>
              <a:endParaRPr lang="da-DK" sz="10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46997" y="1453083"/>
              <a:ext cx="140295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432"/>
                </a:spcBef>
              </a:pPr>
              <a:r>
                <a:rPr lang="da-DK" sz="1000" dirty="0" smtClean="0"/>
                <a:t>0        1000      2000     3000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926854" y="2420888"/>
            <a:ext cx="5544616" cy="2587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" b="-1436"/>
          <a:stretch/>
        </p:blipFill>
        <p:spPr>
          <a:xfrm>
            <a:off x="2625861" y="2506181"/>
            <a:ext cx="7226721" cy="29755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62758" y="2276872"/>
            <a:ext cx="8352928" cy="3434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74726" y="426126"/>
            <a:ext cx="9312374" cy="1130665"/>
          </a:xfrm>
        </p:spPr>
        <p:txBody>
          <a:bodyPr/>
          <a:lstStyle/>
          <a:p>
            <a:r>
              <a:rPr lang="da-DK" dirty="0" smtClean="0"/>
              <a:t>Can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PPOs</a:t>
            </a:r>
            <a:r>
              <a:rPr lang="da-DK" dirty="0" smtClean="0"/>
              <a:t> to </a:t>
            </a:r>
            <a:r>
              <a:rPr lang="da-DK" dirty="0" err="1" smtClean="0"/>
              <a:t>introduce</a:t>
            </a:r>
            <a:r>
              <a:rPr lang="da-DK" dirty="0" smtClean="0"/>
              <a:t> </a:t>
            </a:r>
            <a:r>
              <a:rPr lang="da-DK" dirty="0" err="1" smtClean="0"/>
              <a:t>catechol</a:t>
            </a:r>
            <a:r>
              <a:rPr lang="da-DK" dirty="0" smtClean="0"/>
              <a:t> </a:t>
            </a:r>
            <a:r>
              <a:rPr lang="da-DK" dirty="0" err="1" smtClean="0"/>
              <a:t>groups</a:t>
            </a:r>
            <a:r>
              <a:rPr lang="da-DK" dirty="0" smtClean="0"/>
              <a:t> in lignin?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318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726" y="426126"/>
            <a:ext cx="9312374" cy="1130665"/>
          </a:xfrm>
        </p:spPr>
        <p:txBody>
          <a:bodyPr/>
          <a:lstStyle/>
          <a:p>
            <a:r>
              <a:rPr lang="da-DK" i="1" dirty="0" smtClean="0"/>
              <a:t>Mt</a:t>
            </a:r>
            <a:r>
              <a:rPr lang="da-DK" dirty="0" smtClean="0"/>
              <a:t>PPO7 </a:t>
            </a:r>
            <a:r>
              <a:rPr lang="da-DK" dirty="0" err="1" smtClean="0"/>
              <a:t>leads</a:t>
            </a:r>
            <a:r>
              <a:rPr lang="da-DK" dirty="0" smtClean="0"/>
              <a:t> to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da-DK" dirty="0" smtClean="0">
                <a:latin typeface="Arial" panose="020B0604020202020204" pitchFamily="34" charset="0"/>
                <a:cs typeface="Arial" panose="020B0604020202020204" pitchFamily="34" charset="0"/>
              </a:rPr>
              <a:t>-O-4 </a:t>
            </a:r>
            <a:r>
              <a:rPr lang="da-DK" dirty="0" err="1" smtClean="0"/>
              <a:t>bond</a:t>
            </a:r>
            <a:r>
              <a:rPr lang="da-DK" dirty="0" smtClean="0"/>
              <a:t> </a:t>
            </a:r>
            <a:r>
              <a:rPr lang="da-DK" dirty="0" err="1" smtClean="0"/>
              <a:t>cleavage</a:t>
            </a:r>
            <a:r>
              <a:rPr lang="da-DK" dirty="0" smtClean="0"/>
              <a:t> in lignin model </a:t>
            </a:r>
            <a:r>
              <a:rPr lang="da-DK" dirty="0" err="1" smtClean="0"/>
              <a:t>dimer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90" y="3356992"/>
            <a:ext cx="3201989" cy="19254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34766" y="2852936"/>
            <a:ext cx="7272808" cy="2720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46" y="3344521"/>
            <a:ext cx="2522956" cy="16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975" t="43000" r="21257" b="19201"/>
          <a:stretch/>
        </p:blipFill>
        <p:spPr>
          <a:xfrm>
            <a:off x="2422798" y="1196752"/>
            <a:ext cx="7676853" cy="41044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31110" y="692696"/>
            <a:ext cx="18466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 smtClean="0">
                <a:latin typeface="+mn-lt"/>
              </a:rPr>
              <a:t>Aguilera</a:t>
            </a:r>
            <a:r>
              <a:rPr lang="da-DK" dirty="0" smtClean="0">
                <a:latin typeface="+mn-lt"/>
              </a:rPr>
              <a:t> et al (2013)</a:t>
            </a:r>
          </a:p>
        </p:txBody>
      </p:sp>
    </p:spTree>
    <p:extLst>
      <p:ext uri="{BB962C8B-B14F-4D97-AF65-F5344CB8AC3E}">
        <p14:creationId xmlns:p14="http://schemas.microsoft.com/office/powerpoint/2010/main" val="20764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Research </a:t>
            </a:r>
            <a:r>
              <a:rPr lang="da-DK" dirty="0" err="1" smtClean="0"/>
              <a:t>questions</a:t>
            </a:r>
            <a:r>
              <a:rPr lang="da-DK" dirty="0" smtClean="0"/>
              <a:t>/</a:t>
            </a:r>
            <a:r>
              <a:rPr lang="da-DK" dirty="0" err="1" smtClean="0"/>
              <a:t>goals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 </a:t>
            </a:r>
            <a:r>
              <a:rPr lang="en-US" dirty="0" smtClean="0"/>
              <a:t>classification </a:t>
            </a:r>
            <a:r>
              <a:rPr lang="en-US" dirty="0"/>
              <a:t>of Coupled Binuclear Copper (CBC) proteins across all domains of </a:t>
            </a:r>
            <a:r>
              <a:rPr lang="en-US" dirty="0" smtClean="0"/>
              <a:t>life</a:t>
            </a:r>
          </a:p>
          <a:p>
            <a:endParaRPr lang="en-US" dirty="0"/>
          </a:p>
          <a:p>
            <a:r>
              <a:rPr lang="en-US" dirty="0"/>
              <a:t>Find key differences in the </a:t>
            </a:r>
            <a:r>
              <a:rPr lang="en-US" dirty="0" smtClean="0"/>
              <a:t>sequence/structure </a:t>
            </a:r>
            <a:r>
              <a:rPr lang="en-US" dirty="0"/>
              <a:t>of </a:t>
            </a:r>
            <a:r>
              <a:rPr lang="en-US" dirty="0" smtClean="0"/>
              <a:t>CBC proteins</a:t>
            </a:r>
          </a:p>
          <a:p>
            <a:endParaRPr lang="en-US" dirty="0"/>
          </a:p>
          <a:p>
            <a:r>
              <a:rPr lang="en-US" dirty="0" smtClean="0"/>
              <a:t>Find Structure-function </a:t>
            </a:r>
            <a:r>
              <a:rPr lang="en-US" dirty="0"/>
              <a:t>relationship among </a:t>
            </a:r>
            <a:r>
              <a:rPr lang="en-US" dirty="0" smtClean="0"/>
              <a:t>PPOs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a-DK" dirty="0" smtClean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20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VAO/PCMH </a:t>
            </a:r>
            <a:r>
              <a:rPr lang="da-DK" dirty="0" err="1" smtClean="0"/>
              <a:t>family</a:t>
            </a:r>
            <a:endParaRPr lang="da-DK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57025" y="6540500"/>
            <a:ext cx="433388" cy="3175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237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" t="5859" r="33713" b="4527"/>
          <a:stretch/>
        </p:blipFill>
        <p:spPr>
          <a:xfrm>
            <a:off x="999994" y="257589"/>
            <a:ext cx="8085672" cy="640949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3896578" y="1299870"/>
            <a:ext cx="458834" cy="484569"/>
          </a:xfrm>
          <a:custGeom>
            <a:avLst/>
            <a:gdLst>
              <a:gd name="connsiteX0" fmla="*/ 117021 w 458894"/>
              <a:gd name="connsiteY0" fmla="*/ 9414 h 484632"/>
              <a:gd name="connsiteX1" fmla="*/ 0 w 458894"/>
              <a:gd name="connsiteY1" fmla="*/ 140043 h 484632"/>
              <a:gd name="connsiteX2" fmla="*/ 117021 w 458894"/>
              <a:gd name="connsiteY2" fmla="*/ 273393 h 484632"/>
              <a:gd name="connsiteX3" fmla="*/ 293914 w 458894"/>
              <a:gd name="connsiteY3" fmla="*/ 458450 h 484632"/>
              <a:gd name="connsiteX4" fmla="*/ 367393 w 458894"/>
              <a:gd name="connsiteY4" fmla="*/ 474778 h 484632"/>
              <a:gd name="connsiteX5" fmla="*/ 457200 w 458894"/>
              <a:gd name="connsiteY5" fmla="*/ 376807 h 484632"/>
              <a:gd name="connsiteX6" fmla="*/ 408214 w 458894"/>
              <a:gd name="connsiteY6" fmla="*/ 267950 h 484632"/>
              <a:gd name="connsiteX7" fmla="*/ 201385 w 458894"/>
              <a:gd name="connsiteY7" fmla="*/ 39350 h 484632"/>
              <a:gd name="connsiteX8" fmla="*/ 117021 w 458894"/>
              <a:gd name="connsiteY8" fmla="*/ 9414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894" h="484632">
                <a:moveTo>
                  <a:pt x="117021" y="9414"/>
                </a:moveTo>
                <a:cubicBezTo>
                  <a:pt x="83457" y="26196"/>
                  <a:pt x="0" y="96047"/>
                  <a:pt x="0" y="140043"/>
                </a:cubicBezTo>
                <a:cubicBezTo>
                  <a:pt x="0" y="184039"/>
                  <a:pt x="68035" y="220325"/>
                  <a:pt x="117021" y="273393"/>
                </a:cubicBezTo>
                <a:cubicBezTo>
                  <a:pt x="166007" y="326461"/>
                  <a:pt x="252185" y="424886"/>
                  <a:pt x="293914" y="458450"/>
                </a:cubicBezTo>
                <a:cubicBezTo>
                  <a:pt x="335643" y="492014"/>
                  <a:pt x="340179" y="488385"/>
                  <a:pt x="367393" y="474778"/>
                </a:cubicBezTo>
                <a:cubicBezTo>
                  <a:pt x="394607" y="461171"/>
                  <a:pt x="450397" y="411278"/>
                  <a:pt x="457200" y="376807"/>
                </a:cubicBezTo>
                <a:cubicBezTo>
                  <a:pt x="464003" y="342336"/>
                  <a:pt x="450850" y="324193"/>
                  <a:pt x="408214" y="267950"/>
                </a:cubicBezTo>
                <a:cubicBezTo>
                  <a:pt x="365578" y="211707"/>
                  <a:pt x="248556" y="82893"/>
                  <a:pt x="201385" y="39350"/>
                </a:cubicBezTo>
                <a:cubicBezTo>
                  <a:pt x="154214" y="-4193"/>
                  <a:pt x="150585" y="-7368"/>
                  <a:pt x="117021" y="9414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370682" y="1533382"/>
            <a:ext cx="843750" cy="732687"/>
          </a:xfrm>
          <a:custGeom>
            <a:avLst/>
            <a:gdLst>
              <a:gd name="connsiteX0" fmla="*/ 65558 w 843860"/>
              <a:gd name="connsiteY0" fmla="*/ 300391 h 732782"/>
              <a:gd name="connsiteX1" fmla="*/ 1763 w 843860"/>
              <a:gd name="connsiteY1" fmla="*/ 397265 h 732782"/>
              <a:gd name="connsiteX2" fmla="*/ 56107 w 843860"/>
              <a:gd name="connsiteY2" fmla="*/ 498865 h 732782"/>
              <a:gd name="connsiteX3" fmla="*/ 408163 w 843860"/>
              <a:gd name="connsiteY3" fmla="*/ 706791 h 732782"/>
              <a:gd name="connsiteX4" fmla="*/ 538116 w 843860"/>
              <a:gd name="connsiteY4" fmla="*/ 709153 h 732782"/>
              <a:gd name="connsiteX5" fmla="*/ 668070 w 843860"/>
              <a:gd name="connsiteY5" fmla="*/ 520130 h 732782"/>
              <a:gd name="connsiteX6" fmla="*/ 781484 w 843860"/>
              <a:gd name="connsiteY6" fmla="*/ 385451 h 732782"/>
              <a:gd name="connsiteX7" fmla="*/ 833465 w 843860"/>
              <a:gd name="connsiteY7" fmla="*/ 319293 h 732782"/>
              <a:gd name="connsiteX8" fmla="*/ 838191 w 843860"/>
              <a:gd name="connsiteY8" fmla="*/ 234232 h 732782"/>
              <a:gd name="connsiteX9" fmla="*/ 769670 w 843860"/>
              <a:gd name="connsiteY9" fmla="*/ 172800 h 732782"/>
              <a:gd name="connsiteX10" fmla="*/ 620814 w 843860"/>
              <a:gd name="connsiteY10" fmla="*/ 21581 h 732782"/>
              <a:gd name="connsiteX11" fmla="*/ 493223 w 843860"/>
              <a:gd name="connsiteY11" fmla="*/ 31032 h 732782"/>
              <a:gd name="connsiteX12" fmla="*/ 65558 w 843860"/>
              <a:gd name="connsiteY12" fmla="*/ 300391 h 7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3860" h="732782">
                <a:moveTo>
                  <a:pt x="65558" y="300391"/>
                </a:moveTo>
                <a:cubicBezTo>
                  <a:pt x="-16352" y="361430"/>
                  <a:pt x="3338" y="364186"/>
                  <a:pt x="1763" y="397265"/>
                </a:cubicBezTo>
                <a:cubicBezTo>
                  <a:pt x="188" y="430344"/>
                  <a:pt x="-11626" y="447277"/>
                  <a:pt x="56107" y="498865"/>
                </a:cubicBezTo>
                <a:cubicBezTo>
                  <a:pt x="123840" y="550453"/>
                  <a:pt x="327828" y="671743"/>
                  <a:pt x="408163" y="706791"/>
                </a:cubicBezTo>
                <a:cubicBezTo>
                  <a:pt x="488498" y="741839"/>
                  <a:pt x="494798" y="740263"/>
                  <a:pt x="538116" y="709153"/>
                </a:cubicBezTo>
                <a:cubicBezTo>
                  <a:pt x="581434" y="678043"/>
                  <a:pt x="627509" y="574080"/>
                  <a:pt x="668070" y="520130"/>
                </a:cubicBezTo>
                <a:cubicBezTo>
                  <a:pt x="708631" y="466180"/>
                  <a:pt x="753918" y="418924"/>
                  <a:pt x="781484" y="385451"/>
                </a:cubicBezTo>
                <a:cubicBezTo>
                  <a:pt x="809050" y="351978"/>
                  <a:pt x="824014" y="344496"/>
                  <a:pt x="833465" y="319293"/>
                </a:cubicBezTo>
                <a:cubicBezTo>
                  <a:pt x="842916" y="294090"/>
                  <a:pt x="848824" y="258648"/>
                  <a:pt x="838191" y="234232"/>
                </a:cubicBezTo>
                <a:cubicBezTo>
                  <a:pt x="827558" y="209816"/>
                  <a:pt x="805900" y="208242"/>
                  <a:pt x="769670" y="172800"/>
                </a:cubicBezTo>
                <a:cubicBezTo>
                  <a:pt x="733441" y="137358"/>
                  <a:pt x="666888" y="45209"/>
                  <a:pt x="620814" y="21581"/>
                </a:cubicBezTo>
                <a:cubicBezTo>
                  <a:pt x="574740" y="-2047"/>
                  <a:pt x="586553" y="-15436"/>
                  <a:pt x="493223" y="31032"/>
                </a:cubicBezTo>
                <a:cubicBezTo>
                  <a:pt x="399893" y="77500"/>
                  <a:pt x="147468" y="239352"/>
                  <a:pt x="65558" y="300391"/>
                </a:cubicBezTo>
                <a:close/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098903" y="701200"/>
            <a:ext cx="1250275" cy="922718"/>
          </a:xfrm>
          <a:custGeom>
            <a:avLst/>
            <a:gdLst>
              <a:gd name="connsiteX0" fmla="*/ 116963 w 1250438"/>
              <a:gd name="connsiteY0" fmla="*/ 414392 h 922838"/>
              <a:gd name="connsiteX1" fmla="*/ 1186 w 1250438"/>
              <a:gd name="connsiteY1" fmla="*/ 527806 h 922838"/>
              <a:gd name="connsiteX2" fmla="*/ 69707 w 1250438"/>
              <a:gd name="connsiteY2" fmla="*/ 679025 h 922838"/>
              <a:gd name="connsiteX3" fmla="*/ 265819 w 1250438"/>
              <a:gd name="connsiteY3" fmla="*/ 896402 h 922838"/>
              <a:gd name="connsiteX4" fmla="*/ 360330 w 1250438"/>
              <a:gd name="connsiteY4" fmla="*/ 905853 h 922838"/>
              <a:gd name="connsiteX5" fmla="*/ 539903 w 1250438"/>
              <a:gd name="connsiteY5" fmla="*/ 775899 h 922838"/>
              <a:gd name="connsiteX6" fmla="*/ 738377 w 1250438"/>
              <a:gd name="connsiteY6" fmla="*/ 655397 h 922838"/>
              <a:gd name="connsiteX7" fmla="*/ 1026637 w 1250438"/>
              <a:gd name="connsiteY7" fmla="*/ 520718 h 922838"/>
              <a:gd name="connsiteX8" fmla="*/ 1213298 w 1250438"/>
              <a:gd name="connsiteY8" fmla="*/ 459285 h 922838"/>
              <a:gd name="connsiteX9" fmla="*/ 1248740 w 1250438"/>
              <a:gd name="connsiteY9" fmla="*/ 376588 h 922838"/>
              <a:gd name="connsiteX10" fmla="*/ 1184944 w 1250438"/>
              <a:gd name="connsiteY10" fmla="*/ 133220 h 922838"/>
              <a:gd name="connsiteX11" fmla="*/ 1156591 w 1250438"/>
              <a:gd name="connsiteY11" fmla="*/ 45797 h 922838"/>
              <a:gd name="connsiteX12" fmla="*/ 1116423 w 1250438"/>
              <a:gd name="connsiteY12" fmla="*/ 5629 h 922838"/>
              <a:gd name="connsiteX13" fmla="*/ 986470 w 1250438"/>
              <a:gd name="connsiteY13" fmla="*/ 17443 h 922838"/>
              <a:gd name="connsiteX14" fmla="*/ 591884 w 1250438"/>
              <a:gd name="connsiteY14" fmla="*/ 161574 h 922838"/>
              <a:gd name="connsiteX15" fmla="*/ 116963 w 1250438"/>
              <a:gd name="connsiteY15" fmla="*/ 414392 h 92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0438" h="922838">
                <a:moveTo>
                  <a:pt x="116963" y="414392"/>
                </a:moveTo>
                <a:cubicBezTo>
                  <a:pt x="18513" y="475431"/>
                  <a:pt x="9062" y="483701"/>
                  <a:pt x="1186" y="527806"/>
                </a:cubicBezTo>
                <a:cubicBezTo>
                  <a:pt x="-6690" y="571911"/>
                  <a:pt x="25601" y="617592"/>
                  <a:pt x="69707" y="679025"/>
                </a:cubicBezTo>
                <a:cubicBezTo>
                  <a:pt x="113813" y="740458"/>
                  <a:pt x="217382" y="858597"/>
                  <a:pt x="265819" y="896402"/>
                </a:cubicBezTo>
                <a:cubicBezTo>
                  <a:pt x="314256" y="934207"/>
                  <a:pt x="314649" y="925937"/>
                  <a:pt x="360330" y="905853"/>
                </a:cubicBezTo>
                <a:cubicBezTo>
                  <a:pt x="406011" y="885769"/>
                  <a:pt x="476895" y="817642"/>
                  <a:pt x="539903" y="775899"/>
                </a:cubicBezTo>
                <a:cubicBezTo>
                  <a:pt x="602911" y="734156"/>
                  <a:pt x="657255" y="697927"/>
                  <a:pt x="738377" y="655397"/>
                </a:cubicBezTo>
                <a:cubicBezTo>
                  <a:pt x="819499" y="612867"/>
                  <a:pt x="947484" y="553403"/>
                  <a:pt x="1026637" y="520718"/>
                </a:cubicBezTo>
                <a:cubicBezTo>
                  <a:pt x="1105791" y="488033"/>
                  <a:pt x="1176281" y="483307"/>
                  <a:pt x="1213298" y="459285"/>
                </a:cubicBezTo>
                <a:cubicBezTo>
                  <a:pt x="1250315" y="435263"/>
                  <a:pt x="1253466" y="430932"/>
                  <a:pt x="1248740" y="376588"/>
                </a:cubicBezTo>
                <a:cubicBezTo>
                  <a:pt x="1244014" y="322244"/>
                  <a:pt x="1200302" y="188352"/>
                  <a:pt x="1184944" y="133220"/>
                </a:cubicBezTo>
                <a:cubicBezTo>
                  <a:pt x="1169586" y="78088"/>
                  <a:pt x="1168011" y="67062"/>
                  <a:pt x="1156591" y="45797"/>
                </a:cubicBezTo>
                <a:cubicBezTo>
                  <a:pt x="1145171" y="24532"/>
                  <a:pt x="1144776" y="10355"/>
                  <a:pt x="1116423" y="5629"/>
                </a:cubicBezTo>
                <a:cubicBezTo>
                  <a:pt x="1088070" y="903"/>
                  <a:pt x="1073893" y="-8548"/>
                  <a:pt x="986470" y="17443"/>
                </a:cubicBezTo>
                <a:cubicBezTo>
                  <a:pt x="899047" y="43434"/>
                  <a:pt x="737196" y="95022"/>
                  <a:pt x="591884" y="161574"/>
                </a:cubicBezTo>
                <a:cubicBezTo>
                  <a:pt x="446572" y="228126"/>
                  <a:pt x="215413" y="353353"/>
                  <a:pt x="116963" y="41439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744450" y="335857"/>
            <a:ext cx="562152" cy="750388"/>
          </a:xfrm>
          <a:custGeom>
            <a:avLst/>
            <a:gdLst>
              <a:gd name="connsiteX0" fmla="*/ 24 w 562225"/>
              <a:gd name="connsiteY0" fmla="*/ 489058 h 750486"/>
              <a:gd name="connsiteX1" fmla="*/ 31021 w 562225"/>
              <a:gd name="connsiteY1" fmla="*/ 681237 h 750486"/>
              <a:gd name="connsiteX2" fmla="*/ 99214 w 562225"/>
              <a:gd name="connsiteY2" fmla="*/ 737031 h 750486"/>
              <a:gd name="connsiteX3" fmla="*/ 353386 w 562225"/>
              <a:gd name="connsiteY3" fmla="*/ 740130 h 750486"/>
              <a:gd name="connsiteX4" fmla="*/ 449475 w 562225"/>
              <a:gd name="connsiteY4" fmla="*/ 749429 h 750486"/>
              <a:gd name="connsiteX5" fmla="*/ 495970 w 562225"/>
              <a:gd name="connsiteY5" fmla="*/ 740130 h 750486"/>
              <a:gd name="connsiteX6" fmla="*/ 523867 w 562225"/>
              <a:gd name="connsiteY6" fmla="*/ 659539 h 750486"/>
              <a:gd name="connsiteX7" fmla="*/ 557963 w 562225"/>
              <a:gd name="connsiteY7" fmla="*/ 476659 h 750486"/>
              <a:gd name="connsiteX8" fmla="*/ 557963 w 562225"/>
              <a:gd name="connsiteY8" fmla="*/ 303078 h 750486"/>
              <a:gd name="connsiteX9" fmla="*/ 523867 w 562225"/>
              <a:gd name="connsiteY9" fmla="*/ 64404 h 750486"/>
              <a:gd name="connsiteX10" fmla="*/ 399881 w 562225"/>
              <a:gd name="connsiteY10" fmla="*/ 5511 h 750486"/>
              <a:gd name="connsiteX11" fmla="*/ 127110 w 562225"/>
              <a:gd name="connsiteY11" fmla="*/ 14810 h 750486"/>
              <a:gd name="connsiteX12" fmla="*/ 27921 w 562225"/>
              <a:gd name="connsiteY12" fmla="*/ 113999 h 750486"/>
              <a:gd name="connsiteX13" fmla="*/ 24 w 562225"/>
              <a:gd name="connsiteY13" fmla="*/ 489058 h 75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62225" h="750486">
                <a:moveTo>
                  <a:pt x="24" y="489058"/>
                </a:moveTo>
                <a:cubicBezTo>
                  <a:pt x="541" y="583598"/>
                  <a:pt x="14489" y="639908"/>
                  <a:pt x="31021" y="681237"/>
                </a:cubicBezTo>
                <a:cubicBezTo>
                  <a:pt x="47553" y="722566"/>
                  <a:pt x="45487" y="727216"/>
                  <a:pt x="99214" y="737031"/>
                </a:cubicBezTo>
                <a:cubicBezTo>
                  <a:pt x="152941" y="746846"/>
                  <a:pt x="295009" y="738064"/>
                  <a:pt x="353386" y="740130"/>
                </a:cubicBezTo>
                <a:cubicBezTo>
                  <a:pt x="411763" y="742196"/>
                  <a:pt x="425711" y="749429"/>
                  <a:pt x="449475" y="749429"/>
                </a:cubicBezTo>
                <a:cubicBezTo>
                  <a:pt x="473239" y="749429"/>
                  <a:pt x="483571" y="755112"/>
                  <a:pt x="495970" y="740130"/>
                </a:cubicBezTo>
                <a:cubicBezTo>
                  <a:pt x="508369" y="725148"/>
                  <a:pt x="513535" y="703451"/>
                  <a:pt x="523867" y="659539"/>
                </a:cubicBezTo>
                <a:cubicBezTo>
                  <a:pt x="534199" y="615627"/>
                  <a:pt x="552280" y="536069"/>
                  <a:pt x="557963" y="476659"/>
                </a:cubicBezTo>
                <a:cubicBezTo>
                  <a:pt x="563646" y="417249"/>
                  <a:pt x="563646" y="371787"/>
                  <a:pt x="557963" y="303078"/>
                </a:cubicBezTo>
                <a:cubicBezTo>
                  <a:pt x="552280" y="234369"/>
                  <a:pt x="550214" y="113999"/>
                  <a:pt x="523867" y="64404"/>
                </a:cubicBezTo>
                <a:cubicBezTo>
                  <a:pt x="497520" y="14809"/>
                  <a:pt x="466007" y="13777"/>
                  <a:pt x="399881" y="5511"/>
                </a:cubicBezTo>
                <a:cubicBezTo>
                  <a:pt x="333755" y="-2755"/>
                  <a:pt x="189103" y="-3271"/>
                  <a:pt x="127110" y="14810"/>
                </a:cubicBezTo>
                <a:cubicBezTo>
                  <a:pt x="65117" y="32891"/>
                  <a:pt x="48585" y="33408"/>
                  <a:pt x="27921" y="113999"/>
                </a:cubicBezTo>
                <a:cubicBezTo>
                  <a:pt x="7257" y="194590"/>
                  <a:pt x="-493" y="394518"/>
                  <a:pt x="24" y="489058"/>
                </a:cubicBezTo>
                <a:close/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9100" y="-32890"/>
            <a:ext cx="11288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4-phenol </a:t>
            </a:r>
          </a:p>
          <a:p>
            <a:pPr algn="ctr"/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oxidizing</a:t>
            </a:r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 (4PO)</a:t>
            </a:r>
          </a:p>
        </p:txBody>
      </p:sp>
      <p:sp>
        <p:nvSpPr>
          <p:cNvPr id="15" name="TextBox 14"/>
          <p:cNvSpPr txBox="1"/>
          <p:nvPr/>
        </p:nvSpPr>
        <p:spPr>
          <a:xfrm rot="20006672">
            <a:off x="3958163" y="549678"/>
            <a:ext cx="1128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Cytokinin</a:t>
            </a:r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dehydrogenases</a:t>
            </a:r>
            <a:endParaRPr lang="da-DK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rot="19863578">
            <a:off x="3079789" y="1389613"/>
            <a:ext cx="841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Sterol</a:t>
            </a:r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reductases</a:t>
            </a:r>
            <a:endParaRPr lang="da-DK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9272116">
            <a:off x="3658153" y="1144196"/>
            <a:ext cx="487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DprEs</a:t>
            </a:r>
            <a:endParaRPr lang="da-DK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64251" y="3462333"/>
            <a:ext cx="1333843" cy="4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Aldonolactone</a:t>
            </a:r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oxidoreductases</a:t>
            </a:r>
            <a:endParaRPr lang="da-DK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263621" y="2925009"/>
            <a:ext cx="625512" cy="1407065"/>
          </a:xfrm>
          <a:custGeom>
            <a:avLst/>
            <a:gdLst>
              <a:gd name="connsiteX0" fmla="*/ 296207 w 625593"/>
              <a:gd name="connsiteY0" fmla="*/ 53483 h 1407248"/>
              <a:gd name="connsiteX1" fmla="*/ 117303 w 625593"/>
              <a:gd name="connsiteY1" fmla="*/ 86614 h 1407248"/>
              <a:gd name="connsiteX2" fmla="*/ 90799 w 625593"/>
              <a:gd name="connsiteY2" fmla="*/ 186005 h 1407248"/>
              <a:gd name="connsiteX3" fmla="*/ 110677 w 625593"/>
              <a:gd name="connsiteY3" fmla="*/ 407979 h 1407248"/>
              <a:gd name="connsiteX4" fmla="*/ 100738 w 625593"/>
              <a:gd name="connsiteY4" fmla="*/ 649831 h 1407248"/>
              <a:gd name="connsiteX5" fmla="*/ 67607 w 625593"/>
              <a:gd name="connsiteY5" fmla="*/ 931440 h 1407248"/>
              <a:gd name="connsiteX6" fmla="*/ 4660 w 625593"/>
              <a:gd name="connsiteY6" fmla="*/ 1213048 h 1407248"/>
              <a:gd name="connsiteX7" fmla="*/ 37790 w 625593"/>
              <a:gd name="connsiteY7" fmla="*/ 1302500 h 1407248"/>
              <a:gd name="connsiteX8" fmla="*/ 299520 w 625593"/>
              <a:gd name="connsiteY8" fmla="*/ 1391953 h 1407248"/>
              <a:gd name="connsiteX9" fmla="*/ 388973 w 625593"/>
              <a:gd name="connsiteY9" fmla="*/ 1388640 h 1407248"/>
              <a:gd name="connsiteX10" fmla="*/ 498303 w 625593"/>
              <a:gd name="connsiteY10" fmla="*/ 1209735 h 1407248"/>
              <a:gd name="connsiteX11" fmla="*/ 620886 w 625593"/>
              <a:gd name="connsiteY11" fmla="*/ 606761 h 1407248"/>
              <a:gd name="connsiteX12" fmla="*/ 591068 w 625593"/>
              <a:gd name="connsiteY12" fmla="*/ 83300 h 1407248"/>
              <a:gd name="connsiteX13" fmla="*/ 504929 w 625593"/>
              <a:gd name="connsiteY13" fmla="*/ 474 h 1407248"/>
              <a:gd name="connsiteX14" fmla="*/ 296207 w 625593"/>
              <a:gd name="connsiteY14" fmla="*/ 53483 h 14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5593" h="1407248">
                <a:moveTo>
                  <a:pt x="296207" y="53483"/>
                </a:moveTo>
                <a:cubicBezTo>
                  <a:pt x="231603" y="67840"/>
                  <a:pt x="151538" y="64527"/>
                  <a:pt x="117303" y="86614"/>
                </a:cubicBezTo>
                <a:cubicBezTo>
                  <a:pt x="83068" y="108701"/>
                  <a:pt x="91903" y="132444"/>
                  <a:pt x="90799" y="186005"/>
                </a:cubicBezTo>
                <a:cubicBezTo>
                  <a:pt x="89695" y="239566"/>
                  <a:pt x="109020" y="330675"/>
                  <a:pt x="110677" y="407979"/>
                </a:cubicBezTo>
                <a:cubicBezTo>
                  <a:pt x="112333" y="485283"/>
                  <a:pt x="107916" y="562588"/>
                  <a:pt x="100738" y="649831"/>
                </a:cubicBezTo>
                <a:cubicBezTo>
                  <a:pt x="93560" y="737075"/>
                  <a:pt x="83620" y="837571"/>
                  <a:pt x="67607" y="931440"/>
                </a:cubicBezTo>
                <a:cubicBezTo>
                  <a:pt x="51594" y="1025309"/>
                  <a:pt x="9629" y="1151205"/>
                  <a:pt x="4660" y="1213048"/>
                </a:cubicBezTo>
                <a:cubicBezTo>
                  <a:pt x="-310" y="1274891"/>
                  <a:pt x="-11353" y="1272683"/>
                  <a:pt x="37790" y="1302500"/>
                </a:cubicBezTo>
                <a:cubicBezTo>
                  <a:pt x="86933" y="1332317"/>
                  <a:pt x="240989" y="1377596"/>
                  <a:pt x="299520" y="1391953"/>
                </a:cubicBezTo>
                <a:cubicBezTo>
                  <a:pt x="358051" y="1406310"/>
                  <a:pt x="355843" y="1419010"/>
                  <a:pt x="388973" y="1388640"/>
                </a:cubicBezTo>
                <a:cubicBezTo>
                  <a:pt x="422104" y="1358270"/>
                  <a:pt x="459651" y="1340048"/>
                  <a:pt x="498303" y="1209735"/>
                </a:cubicBezTo>
                <a:cubicBezTo>
                  <a:pt x="536955" y="1079422"/>
                  <a:pt x="605425" y="794500"/>
                  <a:pt x="620886" y="606761"/>
                </a:cubicBezTo>
                <a:cubicBezTo>
                  <a:pt x="636347" y="419022"/>
                  <a:pt x="610394" y="184348"/>
                  <a:pt x="591068" y="83300"/>
                </a:cubicBezTo>
                <a:cubicBezTo>
                  <a:pt x="571742" y="-17748"/>
                  <a:pt x="551312" y="5996"/>
                  <a:pt x="504929" y="474"/>
                </a:cubicBezTo>
                <a:cubicBezTo>
                  <a:pt x="458547" y="-5048"/>
                  <a:pt x="360811" y="39126"/>
                  <a:pt x="296207" y="53483"/>
                </a:cubicBezTo>
                <a:close/>
              </a:path>
            </a:pathLst>
          </a:custGeom>
          <a:noFill/>
          <a:ln>
            <a:solidFill>
              <a:srgbClr val="4B3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282107" y="622202"/>
            <a:ext cx="375113" cy="493932"/>
          </a:xfrm>
          <a:custGeom>
            <a:avLst/>
            <a:gdLst>
              <a:gd name="connsiteX0" fmla="*/ 49236 w 375162"/>
              <a:gd name="connsiteY0" fmla="*/ 467067 h 493996"/>
              <a:gd name="connsiteX1" fmla="*/ 226067 w 375162"/>
              <a:gd name="connsiteY1" fmla="*/ 492661 h 493996"/>
              <a:gd name="connsiteX2" fmla="*/ 316809 w 375162"/>
              <a:gd name="connsiteY2" fmla="*/ 434493 h 493996"/>
              <a:gd name="connsiteX3" fmla="*/ 374977 w 375162"/>
              <a:gd name="connsiteY3" fmla="*/ 101772 h 493996"/>
              <a:gd name="connsiteX4" fmla="*/ 298195 w 375162"/>
              <a:gd name="connsiteY4" fmla="*/ 22664 h 493996"/>
              <a:gd name="connsiteX5" fmla="*/ 100424 w 375162"/>
              <a:gd name="connsiteY5" fmla="*/ 11030 h 493996"/>
              <a:gd name="connsiteX6" fmla="*/ 30623 w 375162"/>
              <a:gd name="connsiteY6" fmla="*/ 166920 h 493996"/>
              <a:gd name="connsiteX7" fmla="*/ 375 w 375162"/>
              <a:gd name="connsiteY7" fmla="*/ 376325 h 493996"/>
              <a:gd name="connsiteX8" fmla="*/ 49236 w 375162"/>
              <a:gd name="connsiteY8" fmla="*/ 467067 h 493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5162" h="493996">
                <a:moveTo>
                  <a:pt x="49236" y="467067"/>
                </a:moveTo>
                <a:cubicBezTo>
                  <a:pt x="86851" y="486456"/>
                  <a:pt x="181472" y="498090"/>
                  <a:pt x="226067" y="492661"/>
                </a:cubicBezTo>
                <a:cubicBezTo>
                  <a:pt x="270663" y="487232"/>
                  <a:pt x="291991" y="499641"/>
                  <a:pt x="316809" y="434493"/>
                </a:cubicBezTo>
                <a:cubicBezTo>
                  <a:pt x="341627" y="369345"/>
                  <a:pt x="378079" y="170410"/>
                  <a:pt x="374977" y="101772"/>
                </a:cubicBezTo>
                <a:cubicBezTo>
                  <a:pt x="371875" y="33134"/>
                  <a:pt x="343954" y="37788"/>
                  <a:pt x="298195" y="22664"/>
                </a:cubicBezTo>
                <a:cubicBezTo>
                  <a:pt x="252436" y="7540"/>
                  <a:pt x="145019" y="-13013"/>
                  <a:pt x="100424" y="11030"/>
                </a:cubicBezTo>
                <a:cubicBezTo>
                  <a:pt x="55829" y="35073"/>
                  <a:pt x="47298" y="106038"/>
                  <a:pt x="30623" y="166920"/>
                </a:cubicBezTo>
                <a:cubicBezTo>
                  <a:pt x="13948" y="227802"/>
                  <a:pt x="-2727" y="326688"/>
                  <a:pt x="375" y="376325"/>
                </a:cubicBezTo>
                <a:cubicBezTo>
                  <a:pt x="3477" y="425962"/>
                  <a:pt x="11621" y="447678"/>
                  <a:pt x="49236" y="467067"/>
                </a:cubicBezTo>
                <a:close/>
              </a:path>
            </a:pathLst>
          </a:custGeom>
          <a:noFill/>
          <a:ln>
            <a:solidFill>
              <a:srgbClr val="F04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20920088">
            <a:off x="8718874" y="2471705"/>
            <a:ext cx="733584" cy="36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900" dirty="0" err="1">
                <a:latin typeface="Calibri" panose="020F0502020204030204" pitchFamily="34" charset="0"/>
                <a:cs typeface="Calibri" panose="020F0502020204030204" pitchFamily="34" charset="0"/>
              </a:rPr>
              <a:t>Alditol</a:t>
            </a:r>
            <a:r>
              <a:rPr lang="da-DK" sz="900" dirty="0">
                <a:latin typeface="Calibri" panose="020F0502020204030204" pitchFamily="34" charset="0"/>
                <a:cs typeface="Calibri" panose="020F0502020204030204" pitchFamily="34" charset="0"/>
              </a:rPr>
              <a:t> oxidases</a:t>
            </a:r>
            <a:endParaRPr lang="da-DK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95508" y="446"/>
            <a:ext cx="159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Alkyl-dihydroxyacetone</a:t>
            </a:r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phosphate</a:t>
            </a:r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synthases</a:t>
            </a:r>
            <a:endParaRPr lang="da-DK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Curved Connector 24"/>
          <p:cNvCxnSpPr>
            <a:stCxn id="21" idx="4"/>
          </p:cNvCxnSpPr>
          <p:nvPr/>
        </p:nvCxnSpPr>
        <p:spPr>
          <a:xfrm flipV="1">
            <a:off x="6580263" y="335857"/>
            <a:ext cx="160523" cy="309007"/>
          </a:xfrm>
          <a:prstGeom prst="curvedConnector2">
            <a:avLst/>
          </a:prstGeom>
          <a:ln>
            <a:solidFill>
              <a:srgbClr val="F040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8280288" y="2575629"/>
            <a:ext cx="531733" cy="422258"/>
          </a:xfrm>
          <a:custGeom>
            <a:avLst/>
            <a:gdLst>
              <a:gd name="connsiteX0" fmla="*/ 584 w 531802"/>
              <a:gd name="connsiteY0" fmla="*/ 223524 h 422313"/>
              <a:gd name="connsiteX1" fmla="*/ 30831 w 531802"/>
              <a:gd name="connsiteY1" fmla="*/ 384068 h 422313"/>
              <a:gd name="connsiteX2" fmla="*/ 128554 w 531802"/>
              <a:gd name="connsiteY2" fmla="*/ 421295 h 422313"/>
              <a:gd name="connsiteX3" fmla="*/ 424047 w 531802"/>
              <a:gd name="connsiteY3" fmla="*/ 358474 h 422313"/>
              <a:gd name="connsiteX4" fmla="*/ 519442 w 531802"/>
              <a:gd name="connsiteY4" fmla="*/ 267732 h 422313"/>
              <a:gd name="connsiteX5" fmla="*/ 517115 w 531802"/>
              <a:gd name="connsiteY5" fmla="*/ 51347 h 422313"/>
              <a:gd name="connsiteX6" fmla="*/ 396126 w 531802"/>
              <a:gd name="connsiteY6" fmla="*/ 4813 h 422313"/>
              <a:gd name="connsiteX7" fmla="*/ 51772 w 531802"/>
              <a:gd name="connsiteY7" fmla="*/ 135109 h 422313"/>
              <a:gd name="connsiteX8" fmla="*/ 584 w 531802"/>
              <a:gd name="connsiteY8" fmla="*/ 223524 h 422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1802" h="422313">
                <a:moveTo>
                  <a:pt x="584" y="223524"/>
                </a:moveTo>
                <a:cubicBezTo>
                  <a:pt x="-2906" y="265017"/>
                  <a:pt x="9503" y="351106"/>
                  <a:pt x="30831" y="384068"/>
                </a:cubicBezTo>
                <a:cubicBezTo>
                  <a:pt x="52159" y="417030"/>
                  <a:pt x="63018" y="425561"/>
                  <a:pt x="128554" y="421295"/>
                </a:cubicBezTo>
                <a:cubicBezTo>
                  <a:pt x="194090" y="417029"/>
                  <a:pt x="358899" y="384068"/>
                  <a:pt x="424047" y="358474"/>
                </a:cubicBezTo>
                <a:cubicBezTo>
                  <a:pt x="489195" y="332880"/>
                  <a:pt x="503931" y="318920"/>
                  <a:pt x="519442" y="267732"/>
                </a:cubicBezTo>
                <a:cubicBezTo>
                  <a:pt x="534953" y="216544"/>
                  <a:pt x="537668" y="95167"/>
                  <a:pt x="517115" y="51347"/>
                </a:cubicBezTo>
                <a:cubicBezTo>
                  <a:pt x="496562" y="7527"/>
                  <a:pt x="473683" y="-9147"/>
                  <a:pt x="396126" y="4813"/>
                </a:cubicBezTo>
                <a:cubicBezTo>
                  <a:pt x="318569" y="18773"/>
                  <a:pt x="116920" y="98657"/>
                  <a:pt x="51772" y="135109"/>
                </a:cubicBezTo>
                <a:cubicBezTo>
                  <a:pt x="-13376" y="171561"/>
                  <a:pt x="4074" y="182031"/>
                  <a:pt x="584" y="223524"/>
                </a:cubicBezTo>
                <a:close/>
              </a:path>
            </a:pathLst>
          </a:custGeom>
          <a:noFill/>
          <a:ln>
            <a:solidFill>
              <a:srgbClr val="9D8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092650" y="2092279"/>
            <a:ext cx="573005" cy="493422"/>
          </a:xfrm>
          <a:custGeom>
            <a:avLst/>
            <a:gdLst>
              <a:gd name="connsiteX0" fmla="*/ 6074 w 573080"/>
              <a:gd name="connsiteY0" fmla="*/ 267273 h 493486"/>
              <a:gd name="connsiteX1" fmla="*/ 113318 w 573080"/>
              <a:gd name="connsiteY1" fmla="*/ 473295 h 493486"/>
              <a:gd name="connsiteX2" fmla="*/ 285474 w 573080"/>
              <a:gd name="connsiteY2" fmla="*/ 473295 h 493486"/>
              <a:gd name="connsiteX3" fmla="*/ 550763 w 573080"/>
              <a:gd name="connsiteY3" fmla="*/ 363228 h 493486"/>
              <a:gd name="connsiteX4" fmla="*/ 545118 w 573080"/>
              <a:gd name="connsiteY4" fmla="*/ 176962 h 493486"/>
              <a:gd name="connsiteX5" fmla="*/ 435052 w 573080"/>
              <a:gd name="connsiteY5" fmla="*/ 69717 h 493486"/>
              <a:gd name="connsiteX6" fmla="*/ 313696 w 573080"/>
              <a:gd name="connsiteY6" fmla="*/ 1984 h 493486"/>
              <a:gd name="connsiteX7" fmla="*/ 45585 w 573080"/>
              <a:gd name="connsiteY7" fmla="*/ 145917 h 493486"/>
              <a:gd name="connsiteX8" fmla="*/ 6074 w 573080"/>
              <a:gd name="connsiteY8" fmla="*/ 267273 h 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080" h="493486">
                <a:moveTo>
                  <a:pt x="6074" y="267273"/>
                </a:moveTo>
                <a:cubicBezTo>
                  <a:pt x="17363" y="321836"/>
                  <a:pt x="66751" y="438958"/>
                  <a:pt x="113318" y="473295"/>
                </a:cubicBezTo>
                <a:cubicBezTo>
                  <a:pt x="159885" y="507632"/>
                  <a:pt x="212567" y="491639"/>
                  <a:pt x="285474" y="473295"/>
                </a:cubicBezTo>
                <a:cubicBezTo>
                  <a:pt x="358381" y="454951"/>
                  <a:pt x="507489" y="412617"/>
                  <a:pt x="550763" y="363228"/>
                </a:cubicBezTo>
                <a:cubicBezTo>
                  <a:pt x="594037" y="313839"/>
                  <a:pt x="564403" y="225881"/>
                  <a:pt x="545118" y="176962"/>
                </a:cubicBezTo>
                <a:cubicBezTo>
                  <a:pt x="525833" y="128043"/>
                  <a:pt x="473622" y="98880"/>
                  <a:pt x="435052" y="69717"/>
                </a:cubicBezTo>
                <a:cubicBezTo>
                  <a:pt x="396482" y="40554"/>
                  <a:pt x="378607" y="-10716"/>
                  <a:pt x="313696" y="1984"/>
                </a:cubicBezTo>
                <a:cubicBezTo>
                  <a:pt x="248785" y="14684"/>
                  <a:pt x="96385" y="99821"/>
                  <a:pt x="45585" y="145917"/>
                </a:cubicBezTo>
                <a:cubicBezTo>
                  <a:pt x="-5215" y="192013"/>
                  <a:pt x="-5215" y="212710"/>
                  <a:pt x="6074" y="267273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0709899">
            <a:off x="8465489" y="1941321"/>
            <a:ext cx="917990" cy="36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900" dirty="0" err="1">
                <a:latin typeface="Calibri" panose="020F0502020204030204" pitchFamily="34" charset="0"/>
                <a:cs typeface="Calibri" panose="020F0502020204030204" pitchFamily="34" charset="0"/>
              </a:rPr>
              <a:t>Cholesterol</a:t>
            </a:r>
            <a:r>
              <a:rPr lang="da-DK" sz="900" dirty="0">
                <a:latin typeface="Calibri" panose="020F0502020204030204" pitchFamily="34" charset="0"/>
                <a:cs typeface="Calibri" panose="020F0502020204030204" pitchFamily="34" charset="0"/>
              </a:rPr>
              <a:t> oxidases</a:t>
            </a:r>
            <a:endParaRPr lang="da-DK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7504169" y="1269675"/>
            <a:ext cx="854471" cy="867244"/>
          </a:xfrm>
          <a:custGeom>
            <a:avLst/>
            <a:gdLst>
              <a:gd name="connsiteX0" fmla="*/ 159161 w 854582"/>
              <a:gd name="connsiteY0" fmla="*/ 492215 h 867357"/>
              <a:gd name="connsiteX1" fmla="*/ 395795 w 854582"/>
              <a:gd name="connsiteY1" fmla="*/ 752220 h 867357"/>
              <a:gd name="connsiteX2" fmla="*/ 468830 w 854582"/>
              <a:gd name="connsiteY2" fmla="*/ 845705 h 867357"/>
              <a:gd name="connsiteX3" fmla="*/ 541865 w 854582"/>
              <a:gd name="connsiteY3" fmla="*/ 857390 h 867357"/>
              <a:gd name="connsiteX4" fmla="*/ 793106 w 854582"/>
              <a:gd name="connsiteY4" fmla="*/ 723006 h 867357"/>
              <a:gd name="connsiteX5" fmla="*/ 854456 w 854582"/>
              <a:gd name="connsiteY5" fmla="*/ 635364 h 867357"/>
              <a:gd name="connsiteX6" fmla="*/ 798949 w 854582"/>
              <a:gd name="connsiteY6" fmla="*/ 480529 h 867357"/>
              <a:gd name="connsiteX7" fmla="*/ 536022 w 854582"/>
              <a:gd name="connsiteY7" fmla="*/ 173781 h 867357"/>
              <a:gd name="connsiteX8" fmla="*/ 305231 w 854582"/>
              <a:gd name="connsiteY8" fmla="*/ 7261 h 867357"/>
              <a:gd name="connsiteX9" fmla="*/ 176689 w 854582"/>
              <a:gd name="connsiteY9" fmla="*/ 51082 h 867357"/>
              <a:gd name="connsiteX10" fmla="*/ 21855 w 854582"/>
              <a:gd name="connsiteY10" fmla="*/ 240974 h 867357"/>
              <a:gd name="connsiteX11" fmla="*/ 16012 w 854582"/>
              <a:gd name="connsiteY11" fmla="*/ 343223 h 867357"/>
              <a:gd name="connsiteX12" fmla="*/ 159161 w 854582"/>
              <a:gd name="connsiteY12" fmla="*/ 492215 h 86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4582" h="867357">
                <a:moveTo>
                  <a:pt x="159161" y="492215"/>
                </a:moveTo>
                <a:cubicBezTo>
                  <a:pt x="222458" y="560381"/>
                  <a:pt x="344184" y="693305"/>
                  <a:pt x="395795" y="752220"/>
                </a:cubicBezTo>
                <a:cubicBezTo>
                  <a:pt x="447407" y="811135"/>
                  <a:pt x="444485" y="828177"/>
                  <a:pt x="468830" y="845705"/>
                </a:cubicBezTo>
                <a:cubicBezTo>
                  <a:pt x="493175" y="863233"/>
                  <a:pt x="487819" y="877840"/>
                  <a:pt x="541865" y="857390"/>
                </a:cubicBezTo>
                <a:cubicBezTo>
                  <a:pt x="595911" y="836940"/>
                  <a:pt x="741008" y="760010"/>
                  <a:pt x="793106" y="723006"/>
                </a:cubicBezTo>
                <a:cubicBezTo>
                  <a:pt x="845205" y="686002"/>
                  <a:pt x="853482" y="675777"/>
                  <a:pt x="854456" y="635364"/>
                </a:cubicBezTo>
                <a:cubicBezTo>
                  <a:pt x="855430" y="594951"/>
                  <a:pt x="852021" y="557459"/>
                  <a:pt x="798949" y="480529"/>
                </a:cubicBezTo>
                <a:cubicBezTo>
                  <a:pt x="745877" y="403599"/>
                  <a:pt x="618308" y="252659"/>
                  <a:pt x="536022" y="173781"/>
                </a:cubicBezTo>
                <a:cubicBezTo>
                  <a:pt x="453736" y="94903"/>
                  <a:pt x="365120" y="27711"/>
                  <a:pt x="305231" y="7261"/>
                </a:cubicBezTo>
                <a:cubicBezTo>
                  <a:pt x="245342" y="-13189"/>
                  <a:pt x="223918" y="12130"/>
                  <a:pt x="176689" y="51082"/>
                </a:cubicBezTo>
                <a:cubicBezTo>
                  <a:pt x="129460" y="90034"/>
                  <a:pt x="48634" y="192284"/>
                  <a:pt x="21855" y="240974"/>
                </a:cubicBezTo>
                <a:cubicBezTo>
                  <a:pt x="-4924" y="289664"/>
                  <a:pt x="-7359" y="302810"/>
                  <a:pt x="16012" y="343223"/>
                </a:cubicBezTo>
                <a:cubicBezTo>
                  <a:pt x="39383" y="383636"/>
                  <a:pt x="95864" y="424049"/>
                  <a:pt x="159161" y="492215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20530182">
            <a:off x="7851879" y="955102"/>
            <a:ext cx="21998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UDP-N-</a:t>
            </a:r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acetylglucosamine</a:t>
            </a:r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enolpyruvate</a:t>
            </a:r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reductase</a:t>
            </a:r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MurBs</a:t>
            </a:r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85509" y="505895"/>
            <a:ext cx="1278742" cy="4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α-</a:t>
            </a:r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hydroxy</a:t>
            </a:r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acid</a:t>
            </a:r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dehydrogenases</a:t>
            </a:r>
            <a:endParaRPr lang="da-DK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593835" y="650922"/>
            <a:ext cx="1136551" cy="887319"/>
          </a:xfrm>
          <a:custGeom>
            <a:avLst/>
            <a:gdLst>
              <a:gd name="connsiteX0" fmla="*/ 678147 w 1136699"/>
              <a:gd name="connsiteY0" fmla="*/ 798458 h 887435"/>
              <a:gd name="connsiteX1" fmla="*/ 824217 w 1136699"/>
              <a:gd name="connsiteY1" fmla="*/ 886100 h 887435"/>
              <a:gd name="connsiteX2" fmla="*/ 941073 w 1136699"/>
              <a:gd name="connsiteY2" fmla="*/ 830594 h 887435"/>
              <a:gd name="connsiteX3" fmla="*/ 1125122 w 1136699"/>
              <a:gd name="connsiteY3" fmla="*/ 576431 h 887435"/>
              <a:gd name="connsiteX4" fmla="*/ 1072536 w 1136699"/>
              <a:gd name="connsiteY4" fmla="*/ 406990 h 887435"/>
              <a:gd name="connsiteX5" fmla="*/ 707361 w 1136699"/>
              <a:gd name="connsiteY5" fmla="*/ 91478 h 887435"/>
              <a:gd name="connsiteX6" fmla="*/ 327578 w 1136699"/>
              <a:gd name="connsiteY6" fmla="*/ 914 h 887435"/>
              <a:gd name="connsiteX7" fmla="*/ 123080 w 1136699"/>
              <a:gd name="connsiteY7" fmla="*/ 59343 h 887435"/>
              <a:gd name="connsiteX8" fmla="*/ 32516 w 1136699"/>
              <a:gd name="connsiteY8" fmla="*/ 275527 h 887435"/>
              <a:gd name="connsiteX9" fmla="*/ 380 w 1136699"/>
              <a:gd name="connsiteY9" fmla="*/ 436204 h 887435"/>
              <a:gd name="connsiteX10" fmla="*/ 29595 w 1136699"/>
              <a:gd name="connsiteY10" fmla="*/ 506318 h 887435"/>
              <a:gd name="connsiteX11" fmla="*/ 201957 w 1136699"/>
              <a:gd name="connsiteY11" fmla="*/ 585196 h 887435"/>
              <a:gd name="connsiteX12" fmla="*/ 678147 w 1136699"/>
              <a:gd name="connsiteY12" fmla="*/ 798458 h 8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6699" h="887435">
                <a:moveTo>
                  <a:pt x="678147" y="798458"/>
                </a:moveTo>
                <a:cubicBezTo>
                  <a:pt x="729271" y="839601"/>
                  <a:pt x="780396" y="880744"/>
                  <a:pt x="824217" y="886100"/>
                </a:cubicBezTo>
                <a:cubicBezTo>
                  <a:pt x="868038" y="891456"/>
                  <a:pt x="890922" y="882205"/>
                  <a:pt x="941073" y="830594"/>
                </a:cubicBezTo>
                <a:cubicBezTo>
                  <a:pt x="991224" y="778983"/>
                  <a:pt x="1103212" y="647032"/>
                  <a:pt x="1125122" y="576431"/>
                </a:cubicBezTo>
                <a:cubicBezTo>
                  <a:pt x="1147033" y="505830"/>
                  <a:pt x="1142163" y="487815"/>
                  <a:pt x="1072536" y="406990"/>
                </a:cubicBezTo>
                <a:cubicBezTo>
                  <a:pt x="1002909" y="326165"/>
                  <a:pt x="831521" y="159157"/>
                  <a:pt x="707361" y="91478"/>
                </a:cubicBezTo>
                <a:cubicBezTo>
                  <a:pt x="583201" y="23799"/>
                  <a:pt x="424958" y="6270"/>
                  <a:pt x="327578" y="914"/>
                </a:cubicBezTo>
                <a:cubicBezTo>
                  <a:pt x="230198" y="-4442"/>
                  <a:pt x="172257" y="13574"/>
                  <a:pt x="123080" y="59343"/>
                </a:cubicBezTo>
                <a:cubicBezTo>
                  <a:pt x="73903" y="105112"/>
                  <a:pt x="52966" y="212717"/>
                  <a:pt x="32516" y="275527"/>
                </a:cubicBezTo>
                <a:cubicBezTo>
                  <a:pt x="12066" y="338337"/>
                  <a:pt x="867" y="397739"/>
                  <a:pt x="380" y="436204"/>
                </a:cubicBezTo>
                <a:cubicBezTo>
                  <a:pt x="-107" y="474669"/>
                  <a:pt x="-4001" y="481486"/>
                  <a:pt x="29595" y="506318"/>
                </a:cubicBezTo>
                <a:cubicBezTo>
                  <a:pt x="63191" y="531150"/>
                  <a:pt x="201957" y="585196"/>
                  <a:pt x="201957" y="585196"/>
                </a:cubicBezTo>
                <a:lnTo>
                  <a:pt x="678147" y="798458"/>
                </a:lnTo>
                <a:close/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281284" y="589902"/>
            <a:ext cx="371844" cy="522872"/>
          </a:xfrm>
          <a:custGeom>
            <a:avLst/>
            <a:gdLst>
              <a:gd name="connsiteX0" fmla="*/ 240187 w 371892"/>
              <a:gd name="connsiteY0" fmla="*/ 518986 h 522940"/>
              <a:gd name="connsiteX1" fmla="*/ 357679 w 371892"/>
              <a:gd name="connsiteY1" fmla="*/ 483228 h 522940"/>
              <a:gd name="connsiteX2" fmla="*/ 365342 w 371892"/>
              <a:gd name="connsiteY2" fmla="*/ 360627 h 522940"/>
              <a:gd name="connsiteX3" fmla="*/ 316812 w 371892"/>
              <a:gd name="connsiteY3" fmla="*/ 49015 h 522940"/>
              <a:gd name="connsiteX4" fmla="*/ 176332 w 371892"/>
              <a:gd name="connsiteY4" fmla="*/ 3040 h 522940"/>
              <a:gd name="connsiteX5" fmla="*/ 15418 w 371892"/>
              <a:gd name="connsiteY5" fmla="*/ 72003 h 522940"/>
              <a:gd name="connsiteX6" fmla="*/ 15418 w 371892"/>
              <a:gd name="connsiteY6" fmla="*/ 240580 h 522940"/>
              <a:gd name="connsiteX7" fmla="*/ 94598 w 371892"/>
              <a:gd name="connsiteY7" fmla="*/ 490890 h 522940"/>
              <a:gd name="connsiteX8" fmla="*/ 240187 w 371892"/>
              <a:gd name="connsiteY8" fmla="*/ 518986 h 52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892" h="522940">
                <a:moveTo>
                  <a:pt x="240187" y="518986"/>
                </a:moveTo>
                <a:cubicBezTo>
                  <a:pt x="284034" y="517709"/>
                  <a:pt x="336820" y="509621"/>
                  <a:pt x="357679" y="483228"/>
                </a:cubicBezTo>
                <a:cubicBezTo>
                  <a:pt x="378538" y="456835"/>
                  <a:pt x="372153" y="432996"/>
                  <a:pt x="365342" y="360627"/>
                </a:cubicBezTo>
                <a:cubicBezTo>
                  <a:pt x="358531" y="288258"/>
                  <a:pt x="348314" y="108613"/>
                  <a:pt x="316812" y="49015"/>
                </a:cubicBezTo>
                <a:cubicBezTo>
                  <a:pt x="285310" y="-10583"/>
                  <a:pt x="226564" y="-791"/>
                  <a:pt x="176332" y="3040"/>
                </a:cubicBezTo>
                <a:cubicBezTo>
                  <a:pt x="126100" y="6871"/>
                  <a:pt x="42237" y="32413"/>
                  <a:pt x="15418" y="72003"/>
                </a:cubicBezTo>
                <a:cubicBezTo>
                  <a:pt x="-11401" y="111593"/>
                  <a:pt x="2221" y="170766"/>
                  <a:pt x="15418" y="240580"/>
                </a:cubicBezTo>
                <a:cubicBezTo>
                  <a:pt x="28615" y="310394"/>
                  <a:pt x="53305" y="444915"/>
                  <a:pt x="94598" y="490890"/>
                </a:cubicBezTo>
                <a:cubicBezTo>
                  <a:pt x="135891" y="536865"/>
                  <a:pt x="196340" y="520263"/>
                  <a:pt x="240187" y="518986"/>
                </a:cubicBezTo>
                <a:close/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2770199" y="2438948"/>
            <a:ext cx="6391300" cy="4250053"/>
          </a:xfrm>
          <a:custGeom>
            <a:avLst/>
            <a:gdLst>
              <a:gd name="connsiteX0" fmla="*/ 6390373 w 6392132"/>
              <a:gd name="connsiteY0" fmla="*/ 2054159 h 4250606"/>
              <a:gd name="connsiteX1" fmla="*/ 6062996 w 6392132"/>
              <a:gd name="connsiteY1" fmla="*/ 2629892 h 4250606"/>
              <a:gd name="connsiteX2" fmla="*/ 5114729 w 6392132"/>
              <a:gd name="connsiteY2" fmla="*/ 3668470 h 4250606"/>
              <a:gd name="connsiteX3" fmla="*/ 3466551 w 6392132"/>
              <a:gd name="connsiteY3" fmla="*/ 4232914 h 4250606"/>
              <a:gd name="connsiteX4" fmla="*/ 1931262 w 6392132"/>
              <a:gd name="connsiteY4" fmla="*/ 3995848 h 4250606"/>
              <a:gd name="connsiteX5" fmla="*/ 666907 w 6392132"/>
              <a:gd name="connsiteY5" fmla="*/ 2900825 h 4250606"/>
              <a:gd name="connsiteX6" fmla="*/ 91173 w 6392132"/>
              <a:gd name="connsiteY6" fmla="*/ 1771937 h 4250606"/>
              <a:gd name="connsiteX7" fmla="*/ 12151 w 6392132"/>
              <a:gd name="connsiteY7" fmla="*/ 665625 h 4250606"/>
              <a:gd name="connsiteX8" fmla="*/ 204062 w 6392132"/>
              <a:gd name="connsiteY8" fmla="*/ 44737 h 4250606"/>
              <a:gd name="connsiteX9" fmla="*/ 779796 w 6392132"/>
              <a:gd name="connsiteY9" fmla="*/ 78603 h 4250606"/>
              <a:gd name="connsiteX10" fmla="*/ 1028151 w 6392132"/>
              <a:gd name="connsiteY10" fmla="*/ 315670 h 4250606"/>
              <a:gd name="connsiteX11" fmla="*/ 937840 w 6392132"/>
              <a:gd name="connsiteY11" fmla="*/ 1230070 h 4250606"/>
              <a:gd name="connsiteX12" fmla="*/ 1220062 w 6392132"/>
              <a:gd name="connsiteY12" fmla="*/ 2121892 h 4250606"/>
              <a:gd name="connsiteX13" fmla="*/ 1942551 w 6392132"/>
              <a:gd name="connsiteY13" fmla="*/ 2855670 h 4250606"/>
              <a:gd name="connsiteX14" fmla="*/ 3161751 w 6392132"/>
              <a:gd name="connsiteY14" fmla="*/ 3284648 h 4250606"/>
              <a:gd name="connsiteX15" fmla="*/ 4143884 w 6392132"/>
              <a:gd name="connsiteY15" fmla="*/ 3070159 h 4250606"/>
              <a:gd name="connsiteX16" fmla="*/ 5001840 w 6392132"/>
              <a:gd name="connsiteY16" fmla="*/ 2449270 h 4250606"/>
              <a:gd name="connsiteX17" fmla="*/ 5351796 w 6392132"/>
              <a:gd name="connsiteY17" fmla="*/ 1941270 h 4250606"/>
              <a:gd name="connsiteX18" fmla="*/ 5509840 w 6392132"/>
              <a:gd name="connsiteY18" fmla="*/ 1828381 h 4250606"/>
              <a:gd name="connsiteX19" fmla="*/ 5950107 w 6392132"/>
              <a:gd name="connsiteY19" fmla="*/ 1929981 h 4250606"/>
              <a:gd name="connsiteX20" fmla="*/ 6390373 w 6392132"/>
              <a:gd name="connsiteY20" fmla="*/ 2054159 h 425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92132" h="4250606">
                <a:moveTo>
                  <a:pt x="6390373" y="2054159"/>
                </a:moveTo>
                <a:cubicBezTo>
                  <a:pt x="6409188" y="2170811"/>
                  <a:pt x="6275603" y="2360840"/>
                  <a:pt x="6062996" y="2629892"/>
                </a:cubicBezTo>
                <a:cubicBezTo>
                  <a:pt x="5850389" y="2898944"/>
                  <a:pt x="5547470" y="3401300"/>
                  <a:pt x="5114729" y="3668470"/>
                </a:cubicBezTo>
                <a:cubicBezTo>
                  <a:pt x="4681988" y="3935640"/>
                  <a:pt x="3997129" y="4178351"/>
                  <a:pt x="3466551" y="4232914"/>
                </a:cubicBezTo>
                <a:cubicBezTo>
                  <a:pt x="2935973" y="4287477"/>
                  <a:pt x="2397869" y="4217863"/>
                  <a:pt x="1931262" y="3995848"/>
                </a:cubicBezTo>
                <a:cubicBezTo>
                  <a:pt x="1464655" y="3773833"/>
                  <a:pt x="973588" y="3271477"/>
                  <a:pt x="666907" y="2900825"/>
                </a:cubicBezTo>
                <a:cubicBezTo>
                  <a:pt x="360226" y="2530173"/>
                  <a:pt x="200299" y="2144470"/>
                  <a:pt x="91173" y="1771937"/>
                </a:cubicBezTo>
                <a:cubicBezTo>
                  <a:pt x="-17953" y="1399404"/>
                  <a:pt x="-6664" y="953492"/>
                  <a:pt x="12151" y="665625"/>
                </a:cubicBezTo>
                <a:cubicBezTo>
                  <a:pt x="30966" y="377758"/>
                  <a:pt x="76121" y="142574"/>
                  <a:pt x="204062" y="44737"/>
                </a:cubicBezTo>
                <a:cubicBezTo>
                  <a:pt x="332003" y="-53100"/>
                  <a:pt x="642448" y="33448"/>
                  <a:pt x="779796" y="78603"/>
                </a:cubicBezTo>
                <a:cubicBezTo>
                  <a:pt x="917144" y="123758"/>
                  <a:pt x="1001810" y="123759"/>
                  <a:pt x="1028151" y="315670"/>
                </a:cubicBezTo>
                <a:cubicBezTo>
                  <a:pt x="1054492" y="507581"/>
                  <a:pt x="905855" y="929033"/>
                  <a:pt x="937840" y="1230070"/>
                </a:cubicBezTo>
                <a:cubicBezTo>
                  <a:pt x="969825" y="1531107"/>
                  <a:pt x="1052610" y="1850959"/>
                  <a:pt x="1220062" y="2121892"/>
                </a:cubicBezTo>
                <a:cubicBezTo>
                  <a:pt x="1387514" y="2392825"/>
                  <a:pt x="1618936" y="2661877"/>
                  <a:pt x="1942551" y="2855670"/>
                </a:cubicBezTo>
                <a:cubicBezTo>
                  <a:pt x="2266166" y="3049463"/>
                  <a:pt x="2794862" y="3248900"/>
                  <a:pt x="3161751" y="3284648"/>
                </a:cubicBezTo>
                <a:cubicBezTo>
                  <a:pt x="3528640" y="3320396"/>
                  <a:pt x="3837203" y="3209389"/>
                  <a:pt x="4143884" y="3070159"/>
                </a:cubicBezTo>
                <a:cubicBezTo>
                  <a:pt x="4450565" y="2930929"/>
                  <a:pt x="4800521" y="2637418"/>
                  <a:pt x="5001840" y="2449270"/>
                </a:cubicBezTo>
                <a:cubicBezTo>
                  <a:pt x="5203159" y="2261122"/>
                  <a:pt x="5267129" y="2044751"/>
                  <a:pt x="5351796" y="1941270"/>
                </a:cubicBezTo>
                <a:cubicBezTo>
                  <a:pt x="5436463" y="1837788"/>
                  <a:pt x="5410122" y="1830262"/>
                  <a:pt x="5509840" y="1828381"/>
                </a:cubicBezTo>
                <a:cubicBezTo>
                  <a:pt x="5609558" y="1826500"/>
                  <a:pt x="5801470" y="1890470"/>
                  <a:pt x="5950107" y="1929981"/>
                </a:cubicBezTo>
                <a:cubicBezTo>
                  <a:pt x="6098744" y="1969492"/>
                  <a:pt x="6371558" y="1937507"/>
                  <a:pt x="6390373" y="2054159"/>
                </a:cubicBezTo>
                <a:close/>
              </a:path>
            </a:pathLst>
          </a:cu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44548" y="4038794"/>
            <a:ext cx="628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dirty="0">
                <a:latin typeface="Calibri" panose="020F0502020204030204" pitchFamily="34" charset="0"/>
                <a:cs typeface="Calibri" panose="020F0502020204030204" pitchFamily="34" charset="0"/>
              </a:rPr>
              <a:t>BBE-</a:t>
            </a:r>
            <a:r>
              <a:rPr lang="da-DK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endParaRPr lang="da-DK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Curved Connector 43"/>
          <p:cNvCxnSpPr>
            <a:endCxn id="36" idx="2"/>
          </p:cNvCxnSpPr>
          <p:nvPr/>
        </p:nvCxnSpPr>
        <p:spPr>
          <a:xfrm flipV="1">
            <a:off x="9161499" y="4292677"/>
            <a:ext cx="897357" cy="225400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003654" y="4087494"/>
            <a:ext cx="1221263" cy="1404650"/>
          </a:xfrm>
          <a:custGeom>
            <a:avLst/>
            <a:gdLst>
              <a:gd name="connsiteX0" fmla="*/ 561362 w 1221422"/>
              <a:gd name="connsiteY0" fmla="*/ 10288 h 1404833"/>
              <a:gd name="connsiteX1" fmla="*/ 72177 w 1221422"/>
              <a:gd name="connsiteY1" fmla="*/ 145754 h 1404833"/>
              <a:gd name="connsiteX2" fmla="*/ 8207 w 1221422"/>
              <a:gd name="connsiteY2" fmla="*/ 269932 h 1404833"/>
              <a:gd name="connsiteX3" fmla="*/ 128622 w 1221422"/>
              <a:gd name="connsiteY3" fmla="*/ 510762 h 1404833"/>
              <a:gd name="connsiteX4" fmla="*/ 467288 w 1221422"/>
              <a:gd name="connsiteY4" fmla="*/ 1052628 h 1404833"/>
              <a:gd name="connsiteX5" fmla="*/ 674251 w 1221422"/>
              <a:gd name="connsiteY5" fmla="*/ 1327325 h 1404833"/>
              <a:gd name="connsiteX6" fmla="*/ 847348 w 1221422"/>
              <a:gd name="connsiteY6" fmla="*/ 1402584 h 1404833"/>
              <a:gd name="connsiteX7" fmla="*/ 1027970 w 1221422"/>
              <a:gd name="connsiteY7" fmla="*/ 1263354 h 1404833"/>
              <a:gd name="connsiteX8" fmla="*/ 1208592 w 1221422"/>
              <a:gd name="connsiteY8" fmla="*/ 1078969 h 1404833"/>
              <a:gd name="connsiteX9" fmla="*/ 1182251 w 1221422"/>
              <a:gd name="connsiteY9" fmla="*/ 939740 h 1404833"/>
              <a:gd name="connsiteX10" fmla="*/ 986577 w 1221422"/>
              <a:gd name="connsiteY10" fmla="*/ 668806 h 1404833"/>
              <a:gd name="connsiteX11" fmla="*/ 787140 w 1221422"/>
              <a:gd name="connsiteY11" fmla="*/ 311325 h 1404833"/>
              <a:gd name="connsiteX12" fmla="*/ 693066 w 1221422"/>
              <a:gd name="connsiteY12" fmla="*/ 44154 h 1404833"/>
              <a:gd name="connsiteX13" fmla="*/ 561362 w 1221422"/>
              <a:gd name="connsiteY13" fmla="*/ 10288 h 140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1422" h="1404833">
                <a:moveTo>
                  <a:pt x="561362" y="10288"/>
                </a:moveTo>
                <a:cubicBezTo>
                  <a:pt x="457880" y="27221"/>
                  <a:pt x="164369" y="102480"/>
                  <a:pt x="72177" y="145754"/>
                </a:cubicBezTo>
                <a:cubicBezTo>
                  <a:pt x="-20016" y="189028"/>
                  <a:pt x="-1201" y="209097"/>
                  <a:pt x="8207" y="269932"/>
                </a:cubicBezTo>
                <a:cubicBezTo>
                  <a:pt x="17615" y="330767"/>
                  <a:pt x="52108" y="380313"/>
                  <a:pt x="128622" y="510762"/>
                </a:cubicBezTo>
                <a:cubicBezTo>
                  <a:pt x="205135" y="641211"/>
                  <a:pt x="376350" y="916534"/>
                  <a:pt x="467288" y="1052628"/>
                </a:cubicBezTo>
                <a:cubicBezTo>
                  <a:pt x="558226" y="1188722"/>
                  <a:pt x="610908" y="1268999"/>
                  <a:pt x="674251" y="1327325"/>
                </a:cubicBezTo>
                <a:cubicBezTo>
                  <a:pt x="737594" y="1385651"/>
                  <a:pt x="788395" y="1413246"/>
                  <a:pt x="847348" y="1402584"/>
                </a:cubicBezTo>
                <a:cubicBezTo>
                  <a:pt x="906301" y="1391922"/>
                  <a:pt x="967763" y="1317290"/>
                  <a:pt x="1027970" y="1263354"/>
                </a:cubicBezTo>
                <a:cubicBezTo>
                  <a:pt x="1088177" y="1209418"/>
                  <a:pt x="1182879" y="1132905"/>
                  <a:pt x="1208592" y="1078969"/>
                </a:cubicBezTo>
                <a:cubicBezTo>
                  <a:pt x="1234305" y="1025033"/>
                  <a:pt x="1219253" y="1008100"/>
                  <a:pt x="1182251" y="939740"/>
                </a:cubicBezTo>
                <a:cubicBezTo>
                  <a:pt x="1145249" y="871380"/>
                  <a:pt x="1052429" y="773542"/>
                  <a:pt x="986577" y="668806"/>
                </a:cubicBezTo>
                <a:cubicBezTo>
                  <a:pt x="920725" y="564070"/>
                  <a:pt x="836059" y="415434"/>
                  <a:pt x="787140" y="311325"/>
                </a:cubicBezTo>
                <a:cubicBezTo>
                  <a:pt x="738222" y="207216"/>
                  <a:pt x="730068" y="95581"/>
                  <a:pt x="693066" y="44154"/>
                </a:cubicBezTo>
                <a:cubicBezTo>
                  <a:pt x="656064" y="-7273"/>
                  <a:pt x="664844" y="-6645"/>
                  <a:pt x="561362" y="10288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30569" y="5140714"/>
            <a:ext cx="1632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050" dirty="0">
                <a:latin typeface="Calibri" panose="020F0502020204030204" pitchFamily="34" charset="0"/>
                <a:cs typeface="Calibri" panose="020F0502020204030204" pitchFamily="34" charset="0"/>
              </a:rPr>
              <a:t>AA7 (</a:t>
            </a:r>
            <a:r>
              <a:rPr lang="da-DK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oligosaccharide</a:t>
            </a:r>
            <a:r>
              <a:rPr lang="da-DK" sz="1050" dirty="0">
                <a:latin typeface="Calibri" panose="020F0502020204030204" pitchFamily="34" charset="0"/>
                <a:cs typeface="Calibri" panose="020F0502020204030204" pitchFamily="34" charset="0"/>
              </a:rPr>
              <a:t> oxidases/</a:t>
            </a:r>
            <a:r>
              <a:rPr lang="da-DK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dehydrogenases</a:t>
            </a:r>
            <a:r>
              <a:rPr lang="da-DK" sz="105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983450" y="5027031"/>
            <a:ext cx="387233" cy="237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161499" y="67208"/>
            <a:ext cx="2437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VAO/PCMH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flavoprotein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  <a:endParaRPr lang="da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8791136">
            <a:off x="3522700" y="5896608"/>
            <a:ext cx="614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050" dirty="0">
                <a:latin typeface="Calibri" panose="020F0502020204030204" pitchFamily="34" charset="0"/>
                <a:cs typeface="Calibri" panose="020F0502020204030204" pitchFamily="34" charset="0"/>
              </a:rPr>
              <a:t>AA7(?)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981634" y="5757750"/>
            <a:ext cx="107238" cy="1180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9212749">
            <a:off x="7895668" y="5836594"/>
            <a:ext cx="614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050" dirty="0">
                <a:latin typeface="Calibri" panose="020F0502020204030204" pitchFamily="34" charset="0"/>
                <a:cs typeface="Calibri" panose="020F0502020204030204" pitchFamily="34" charset="0"/>
              </a:rPr>
              <a:t>AA7(?)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21376494">
            <a:off x="8000431" y="5791113"/>
            <a:ext cx="86566" cy="12242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986152">
            <a:off x="8772369" y="5129716"/>
            <a:ext cx="614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050" dirty="0">
                <a:latin typeface="Calibri" panose="020F0502020204030204" pitchFamily="34" charset="0"/>
                <a:cs typeface="Calibri" panose="020F0502020204030204" pitchFamily="34" charset="0"/>
              </a:rPr>
              <a:t>AA7(?)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20340454">
            <a:off x="8768738" y="5020677"/>
            <a:ext cx="86566" cy="12242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20552260">
            <a:off x="6299426" y="6553084"/>
            <a:ext cx="614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AA7(?)</a:t>
            </a:r>
          </a:p>
        </p:txBody>
      </p:sp>
      <p:cxnSp>
        <p:nvCxnSpPr>
          <p:cNvPr id="69" name="Straight Connector 68"/>
          <p:cNvCxnSpPr/>
          <p:nvPr/>
        </p:nvCxnSpPr>
        <p:spPr>
          <a:xfrm rot="903780">
            <a:off x="6444824" y="6487285"/>
            <a:ext cx="86566" cy="12242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903780">
            <a:off x="6652351" y="6206683"/>
            <a:ext cx="86566" cy="12242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20552260">
            <a:off x="6533358" y="6286390"/>
            <a:ext cx="6140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050" dirty="0">
                <a:latin typeface="Calibri" panose="020F0502020204030204" pitchFamily="34" charset="0"/>
                <a:cs typeface="Calibri" panose="020F0502020204030204" pitchFamily="34" charset="0"/>
              </a:rPr>
              <a:t>AA7(?)</a:t>
            </a:r>
          </a:p>
        </p:txBody>
      </p:sp>
      <p:sp>
        <p:nvSpPr>
          <p:cNvPr id="77" name="Freeform 76"/>
          <p:cNvSpPr/>
          <p:nvPr/>
        </p:nvSpPr>
        <p:spPr>
          <a:xfrm>
            <a:off x="1884900" y="3482049"/>
            <a:ext cx="1700064" cy="322460"/>
          </a:xfrm>
          <a:custGeom>
            <a:avLst/>
            <a:gdLst>
              <a:gd name="connsiteX0" fmla="*/ 1371622 w 1700285"/>
              <a:gd name="connsiteY0" fmla="*/ 6443 h 322502"/>
              <a:gd name="connsiteX1" fmla="*/ 300647 w 1700285"/>
              <a:gd name="connsiteY1" fmla="*/ 18969 h 322502"/>
              <a:gd name="connsiteX2" fmla="*/ 31337 w 1700285"/>
              <a:gd name="connsiteY2" fmla="*/ 94125 h 322502"/>
              <a:gd name="connsiteX3" fmla="*/ 25074 w 1700285"/>
              <a:gd name="connsiteY3" fmla="*/ 294541 h 322502"/>
              <a:gd name="connsiteX4" fmla="*/ 206702 w 1700285"/>
              <a:gd name="connsiteY4" fmla="*/ 319593 h 322502"/>
              <a:gd name="connsiteX5" fmla="*/ 532378 w 1700285"/>
              <a:gd name="connsiteY5" fmla="*/ 282015 h 322502"/>
              <a:gd name="connsiteX6" fmla="*/ 1572039 w 1700285"/>
              <a:gd name="connsiteY6" fmla="*/ 213122 h 322502"/>
              <a:gd name="connsiteX7" fmla="*/ 1659721 w 1700285"/>
              <a:gd name="connsiteY7" fmla="*/ 18969 h 322502"/>
              <a:gd name="connsiteX8" fmla="*/ 1371622 w 1700285"/>
              <a:gd name="connsiteY8" fmla="*/ 6443 h 32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0285" h="322502">
                <a:moveTo>
                  <a:pt x="1371622" y="6443"/>
                </a:moveTo>
                <a:cubicBezTo>
                  <a:pt x="1145110" y="6443"/>
                  <a:pt x="524028" y="4355"/>
                  <a:pt x="300647" y="18969"/>
                </a:cubicBezTo>
                <a:cubicBezTo>
                  <a:pt x="77266" y="33583"/>
                  <a:pt x="77266" y="48196"/>
                  <a:pt x="31337" y="94125"/>
                </a:cubicBezTo>
                <a:cubicBezTo>
                  <a:pt x="-14592" y="140054"/>
                  <a:pt x="-4154" y="256963"/>
                  <a:pt x="25074" y="294541"/>
                </a:cubicBezTo>
                <a:cubicBezTo>
                  <a:pt x="54302" y="332119"/>
                  <a:pt x="122151" y="321681"/>
                  <a:pt x="206702" y="319593"/>
                </a:cubicBezTo>
                <a:cubicBezTo>
                  <a:pt x="291253" y="317505"/>
                  <a:pt x="304822" y="299760"/>
                  <a:pt x="532378" y="282015"/>
                </a:cubicBezTo>
                <a:cubicBezTo>
                  <a:pt x="759934" y="264270"/>
                  <a:pt x="1384149" y="256963"/>
                  <a:pt x="1572039" y="213122"/>
                </a:cubicBezTo>
                <a:cubicBezTo>
                  <a:pt x="1759929" y="169281"/>
                  <a:pt x="1696255" y="52372"/>
                  <a:pt x="1659721" y="18969"/>
                </a:cubicBezTo>
                <a:cubicBezTo>
                  <a:pt x="1623187" y="-14434"/>
                  <a:pt x="1598134" y="6443"/>
                  <a:pt x="1371622" y="644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 rot="21196030">
            <a:off x="1109821" y="3823745"/>
            <a:ext cx="13516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00" dirty="0" err="1">
                <a:latin typeface="Calibri" panose="020F0502020204030204" pitchFamily="34" charset="0"/>
                <a:cs typeface="Calibri" panose="020F0502020204030204" pitchFamily="34" charset="0"/>
              </a:rPr>
              <a:t>Oligoglucurononide</a:t>
            </a:r>
            <a:r>
              <a:rPr lang="da-DK" sz="800" dirty="0">
                <a:latin typeface="Calibri" panose="020F0502020204030204" pitchFamily="34" charset="0"/>
                <a:cs typeface="Calibri" panose="020F0502020204030204" pitchFamily="34" charset="0"/>
              </a:rPr>
              <a:t> oxidase</a:t>
            </a:r>
          </a:p>
        </p:txBody>
      </p:sp>
      <p:cxnSp>
        <p:nvCxnSpPr>
          <p:cNvPr id="82" name="Straight Arrow Connector 81"/>
          <p:cNvCxnSpPr>
            <a:stCxn id="77" idx="2"/>
          </p:cNvCxnSpPr>
          <p:nvPr/>
        </p:nvCxnSpPr>
        <p:spPr>
          <a:xfrm flipH="1" flipV="1">
            <a:off x="1728366" y="3460127"/>
            <a:ext cx="187866" cy="116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826" y="446"/>
            <a:ext cx="796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CAZy</a:t>
            </a:r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 AA4 ≈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908772" y="4796492"/>
            <a:ext cx="471622" cy="7032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30370" y="4707009"/>
            <a:ext cx="105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00" dirty="0" err="1">
                <a:latin typeface="Calibri" panose="020F0502020204030204" pitchFamily="34" charset="0"/>
                <a:cs typeface="Calibri" panose="020F0502020204030204" pitchFamily="34" charset="0"/>
              </a:rPr>
              <a:t>Biosynthesis</a:t>
            </a:r>
            <a:r>
              <a:rPr lang="da-DK" sz="7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da-DK" sz="700" dirty="0" err="1">
                <a:latin typeface="Calibri" panose="020F0502020204030204" pitchFamily="34" charset="0"/>
                <a:cs typeface="Calibri" panose="020F0502020204030204" pitchFamily="34" charset="0"/>
              </a:rPr>
              <a:t>secondary</a:t>
            </a:r>
            <a:r>
              <a:rPr lang="da-DK" sz="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700" dirty="0" err="1">
                <a:latin typeface="Calibri" panose="020F0502020204030204" pitchFamily="34" charset="0"/>
                <a:cs typeface="Calibri" panose="020F0502020204030204" pitchFamily="34" charset="0"/>
              </a:rPr>
              <a:t>metabolites</a:t>
            </a:r>
            <a:r>
              <a:rPr lang="da-DK" sz="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49" name="Straight Arrow Connector 48"/>
          <p:cNvCxnSpPr>
            <a:endCxn id="50" idx="1"/>
          </p:cNvCxnSpPr>
          <p:nvPr/>
        </p:nvCxnSpPr>
        <p:spPr>
          <a:xfrm>
            <a:off x="6775659" y="6149222"/>
            <a:ext cx="403949" cy="52341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79608" y="6518765"/>
            <a:ext cx="105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Biosynthesis</a:t>
            </a:r>
            <a:r>
              <a:rPr lang="da-DK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da-DK" sz="7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secondary</a:t>
            </a:r>
            <a:r>
              <a:rPr lang="da-DK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7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metabolites</a:t>
            </a:r>
            <a:r>
              <a:rPr lang="da-DK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030731" y="6331506"/>
            <a:ext cx="39010" cy="3355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44389" y="6594372"/>
            <a:ext cx="105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Biosynthesis</a:t>
            </a:r>
            <a:r>
              <a:rPr lang="da-DK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da-DK" sz="7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secondary</a:t>
            </a:r>
            <a:r>
              <a:rPr lang="da-DK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7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metabolites</a:t>
            </a:r>
            <a:r>
              <a:rPr lang="da-DK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6152026" y="6295153"/>
            <a:ext cx="39010" cy="3355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38828" y="3225685"/>
            <a:ext cx="13356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>
                <a:latin typeface="Calibri" panose="020F0502020204030204" pitchFamily="34" charset="0"/>
                <a:cs typeface="Calibri" panose="020F0502020204030204" pitchFamily="34" charset="0"/>
              </a:rPr>
              <a:t>Active on </a:t>
            </a:r>
            <a:r>
              <a:rPr lang="da-DK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monolignols</a:t>
            </a:r>
            <a:endParaRPr lang="da-DK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20922560">
            <a:off x="1396834" y="3929928"/>
            <a:ext cx="1828080" cy="40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Cannabidiolic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acid synthase</a:t>
            </a:r>
          </a:p>
          <a:p>
            <a:pPr algn="r"/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Tetrahydrocannabinolic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acid synthase</a:t>
            </a:r>
            <a:endParaRPr lang="da-DK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5237123" y="6216377"/>
            <a:ext cx="110246" cy="3023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60720" y="6523627"/>
            <a:ext cx="105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Biosynthesis</a:t>
            </a:r>
            <a:r>
              <a:rPr lang="da-DK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da-DK" sz="7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secondary</a:t>
            </a:r>
            <a:r>
              <a:rPr lang="da-DK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7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metabolites</a:t>
            </a:r>
            <a:r>
              <a:rPr lang="da-DK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15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ideas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Caio Silva</a:t>
            </a:r>
          </a:p>
          <a:p>
            <a:r>
              <a:rPr lang="en-GB" dirty="0" smtClean="0"/>
              <a:t>29-08-2023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Polyphenol</a:t>
            </a:r>
            <a:r>
              <a:rPr lang="da-DK" dirty="0" smtClean="0"/>
              <a:t> oxidases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2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57025" y="6540500"/>
            <a:ext cx="433388" cy="3175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519780" y="548680"/>
            <a:ext cx="5120754" cy="5292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Coupled</a:t>
            </a: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</a:t>
            </a:r>
            <a:r>
              <a:rPr kumimoji="0" lang="da-DK" sz="18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binuclear</a:t>
            </a: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</a:t>
            </a:r>
            <a:r>
              <a:rPr kumimoji="0" lang="da-DK" sz="18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copper</a:t>
            </a: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(CBC)</a:t>
            </a:r>
            <a:r>
              <a:rPr kumimoji="0" lang="da-DK" sz="18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proteins</a:t>
            </a: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51628" y="2055803"/>
            <a:ext cx="2592288" cy="5292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Polyphenol</a:t>
            </a: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oxidases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480220" y="2055803"/>
            <a:ext cx="2592288" cy="5292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Hemocyanins</a:t>
            </a:r>
            <a:endParaRPr kumimoji="0" lang="da-DK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2598" y="4452583"/>
            <a:ext cx="2457022" cy="5292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Tyrosinases</a:t>
            </a:r>
            <a:endParaRPr kumimoji="0" lang="da-DK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34647" y="4447111"/>
            <a:ext cx="2232248" cy="5292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Catechol</a:t>
            </a: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oxidases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751390" y="4447111"/>
            <a:ext cx="2736304" cy="5292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O-</a:t>
            </a:r>
            <a:r>
              <a:rPr kumimoji="0" lang="da-DK" sz="18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Aminophenol</a:t>
            </a: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oxidase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447772" y="1695763"/>
            <a:ext cx="53285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endCxn id="8" idx="0"/>
          </p:cNvCxnSpPr>
          <p:nvPr/>
        </p:nvCxnSpPr>
        <p:spPr bwMode="auto">
          <a:xfrm>
            <a:off x="4447772" y="1695763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endCxn id="9" idx="0"/>
          </p:cNvCxnSpPr>
          <p:nvPr/>
        </p:nvCxnSpPr>
        <p:spPr bwMode="auto">
          <a:xfrm>
            <a:off x="9776364" y="1695763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7040060" y="1077888"/>
            <a:ext cx="0" cy="617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1855484" y="4097161"/>
            <a:ext cx="73273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1855484" y="4097161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9182800" y="4097161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4434647" y="2595102"/>
            <a:ext cx="13125" cy="15020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5586775" y="4097161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24536" t="55541" r="59553" b="36170"/>
          <a:stretch/>
        </p:blipFill>
        <p:spPr>
          <a:xfrm>
            <a:off x="133209" y="5638695"/>
            <a:ext cx="2457022" cy="7200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30931" t="44403" r="59553" b="46480"/>
          <a:stretch/>
        </p:blipFill>
        <p:spPr>
          <a:xfrm>
            <a:off x="2393464" y="5566687"/>
            <a:ext cx="1469494" cy="79208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23166" t="45117" r="59553" b="45765"/>
          <a:stretch/>
        </p:blipFill>
        <p:spPr>
          <a:xfrm>
            <a:off x="4252439" y="5589239"/>
            <a:ext cx="2668671" cy="7920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23166" t="65367" r="59553" b="25515"/>
          <a:stretch/>
        </p:blipFill>
        <p:spPr>
          <a:xfrm>
            <a:off x="7785206" y="5555743"/>
            <a:ext cx="2668671" cy="7920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23166" t="34339" r="58607" b="56543"/>
          <a:stretch/>
        </p:blipFill>
        <p:spPr>
          <a:xfrm>
            <a:off x="8369022" y="2927130"/>
            <a:ext cx="2814683" cy="79208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984276" y="2698829"/>
            <a:ext cx="200489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O</a:t>
            </a:r>
            <a:r>
              <a:rPr lang="da-DK" baseline="-25000" dirty="0" smtClean="0">
                <a:latin typeface="+mn-lt"/>
              </a:rPr>
              <a:t>2</a:t>
            </a:r>
            <a:r>
              <a:rPr lang="da-DK" dirty="0" smtClean="0">
                <a:latin typeface="+mn-lt"/>
              </a:rPr>
              <a:t> </a:t>
            </a:r>
            <a:r>
              <a:rPr lang="da-DK" dirty="0" err="1" smtClean="0">
                <a:latin typeface="+mn-lt"/>
              </a:rPr>
              <a:t>transportation</a:t>
            </a:r>
            <a:endParaRPr lang="da-DK" dirty="0" smtClean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38085" y="5061983"/>
            <a:ext cx="13455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C-</a:t>
            </a:r>
            <a:r>
              <a:rPr lang="da-DK" dirty="0" err="1" smtClean="0">
                <a:latin typeface="+mn-lt"/>
              </a:rPr>
              <a:t>nitrosation</a:t>
            </a:r>
            <a:endParaRPr lang="da-DK" dirty="0" smtClean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3103" y="5067292"/>
            <a:ext cx="29360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Monooxygenase + 2 e</a:t>
            </a:r>
            <a:r>
              <a:rPr lang="da-DK" baseline="30000" dirty="0" smtClean="0">
                <a:latin typeface="+mn-lt"/>
              </a:rPr>
              <a:t>-</a:t>
            </a:r>
            <a:r>
              <a:rPr lang="da-DK" dirty="0" smtClean="0">
                <a:latin typeface="+mn-lt"/>
              </a:rPr>
              <a:t> oxidation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78723" y="5057184"/>
            <a:ext cx="12161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2 e</a:t>
            </a:r>
            <a:r>
              <a:rPr lang="da-DK" baseline="30000" dirty="0" smtClean="0">
                <a:latin typeface="+mn-lt"/>
              </a:rPr>
              <a:t>-</a:t>
            </a:r>
            <a:r>
              <a:rPr lang="da-DK" dirty="0" smtClean="0">
                <a:latin typeface="+mn-lt"/>
              </a:rPr>
              <a:t> oxidation</a:t>
            </a:r>
          </a:p>
        </p:txBody>
      </p:sp>
    </p:spTree>
    <p:extLst>
      <p:ext uri="{BB962C8B-B14F-4D97-AF65-F5344CB8AC3E}">
        <p14:creationId xmlns:p14="http://schemas.microsoft.com/office/powerpoint/2010/main" val="5678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863" t="24100" r="14956" b="22701"/>
          <a:stretch/>
        </p:blipFill>
        <p:spPr>
          <a:xfrm>
            <a:off x="982638" y="908720"/>
            <a:ext cx="9911631" cy="46213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45816" y="544108"/>
            <a:ext cx="19620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(</a:t>
            </a:r>
            <a:r>
              <a:rPr lang="da-DK" dirty="0" err="1" smtClean="0">
                <a:latin typeface="+mn-lt"/>
              </a:rPr>
              <a:t>Kipouros</a:t>
            </a:r>
            <a:r>
              <a:rPr lang="da-DK" dirty="0" smtClean="0">
                <a:latin typeface="+mn-lt"/>
              </a:rPr>
              <a:t> et al. 2022)</a:t>
            </a:r>
          </a:p>
        </p:txBody>
      </p:sp>
    </p:spTree>
    <p:extLst>
      <p:ext uri="{BB962C8B-B14F-4D97-AF65-F5344CB8AC3E}">
        <p14:creationId xmlns:p14="http://schemas.microsoft.com/office/powerpoint/2010/main" val="41462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54" y="3090664"/>
            <a:ext cx="6251901" cy="20665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3921" y="1362472"/>
            <a:ext cx="1641475" cy="841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b="1" dirty="0" err="1" smtClean="0">
                <a:latin typeface="+mn-lt"/>
              </a:rPr>
              <a:t>Monophenolase</a:t>
            </a:r>
            <a:endParaRPr lang="da-DK" b="1" dirty="0" smtClean="0"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da-DK" dirty="0">
                <a:latin typeface="+mn-lt"/>
              </a:rPr>
              <a:t>(</a:t>
            </a:r>
            <a:r>
              <a:rPr lang="da-DK" dirty="0" smtClean="0">
                <a:latin typeface="+mn-lt"/>
              </a:rPr>
              <a:t>Monooxygenase)</a:t>
            </a:r>
          </a:p>
          <a:p>
            <a:pPr algn="ctr">
              <a:spcBef>
                <a:spcPts val="432"/>
              </a:spcBef>
            </a:pPr>
            <a:r>
              <a:rPr lang="da-DK" dirty="0" smtClean="0">
                <a:latin typeface="+mn-lt"/>
              </a:rPr>
              <a:t>(</a:t>
            </a:r>
            <a:r>
              <a:rPr lang="da-DK" dirty="0" err="1" smtClean="0">
                <a:latin typeface="+mn-lt"/>
              </a:rPr>
              <a:t>Cresolase</a:t>
            </a:r>
            <a:r>
              <a:rPr lang="da-DK" dirty="0" smtClean="0">
                <a:latin typeface="+mn-lt"/>
              </a:rPr>
              <a:t>)</a:t>
            </a:r>
            <a:endParaRPr lang="da-DK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214" y="1362472"/>
            <a:ext cx="1697581" cy="14362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b="1" dirty="0" err="1" smtClean="0">
                <a:latin typeface="+mn-lt"/>
              </a:rPr>
              <a:t>Diphenolase</a:t>
            </a:r>
            <a:endParaRPr lang="da-DK" b="1" dirty="0" smtClean="0"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da-DK" dirty="0" smtClean="0">
                <a:latin typeface="+mn-lt"/>
              </a:rPr>
              <a:t>(2 e- oxidation)</a:t>
            </a:r>
          </a:p>
          <a:p>
            <a:pPr algn="ctr">
              <a:spcBef>
                <a:spcPts val="432"/>
              </a:spcBef>
            </a:pPr>
            <a:r>
              <a:rPr lang="da-DK" dirty="0" smtClean="0">
                <a:latin typeface="+mn-lt"/>
              </a:rPr>
              <a:t>(</a:t>
            </a:r>
            <a:r>
              <a:rPr lang="da-DK" dirty="0" err="1">
                <a:latin typeface="+mn-lt"/>
              </a:rPr>
              <a:t>D</a:t>
            </a:r>
            <a:r>
              <a:rPr lang="da-DK" dirty="0" err="1" smtClean="0">
                <a:latin typeface="+mn-lt"/>
              </a:rPr>
              <a:t>ehydrogenation</a:t>
            </a:r>
            <a:r>
              <a:rPr lang="da-DK" dirty="0" smtClean="0">
                <a:latin typeface="+mn-lt"/>
              </a:rPr>
              <a:t>)</a:t>
            </a:r>
          </a:p>
          <a:p>
            <a:pPr algn="ctr">
              <a:spcBef>
                <a:spcPts val="432"/>
              </a:spcBef>
            </a:pPr>
            <a:r>
              <a:rPr lang="da-DK" dirty="0" smtClean="0">
                <a:latin typeface="+mn-lt"/>
              </a:rPr>
              <a:t>(</a:t>
            </a:r>
            <a:r>
              <a:rPr lang="da-DK" dirty="0" err="1" smtClean="0">
                <a:latin typeface="+mn-lt"/>
              </a:rPr>
              <a:t>Cathecholase</a:t>
            </a:r>
            <a:r>
              <a:rPr lang="da-DK" dirty="0" smtClean="0">
                <a:latin typeface="+mn-lt"/>
              </a:rPr>
              <a:t>)</a:t>
            </a:r>
          </a:p>
          <a:p>
            <a:pPr algn="ctr">
              <a:spcBef>
                <a:spcPts val="432"/>
              </a:spcBef>
            </a:pPr>
            <a:endParaRPr lang="da-DK" dirty="0" smtClean="0"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9263558" y="3631155"/>
            <a:ext cx="122413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9263558" y="2992808"/>
            <a:ext cx="10801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1200" dirty="0" smtClean="0">
                <a:latin typeface="+mn-lt"/>
              </a:rPr>
              <a:t>Non-</a:t>
            </a:r>
            <a:r>
              <a:rPr lang="da-DK" sz="1200" dirty="0" err="1" smtClean="0">
                <a:latin typeface="+mn-lt"/>
              </a:rPr>
              <a:t>enzymatic</a:t>
            </a:r>
            <a:r>
              <a:rPr lang="da-DK" sz="1200" dirty="0" smtClean="0">
                <a:latin typeface="+mn-lt"/>
              </a:rPr>
              <a:t> </a:t>
            </a:r>
            <a:r>
              <a:rPr lang="da-DK" sz="1200" dirty="0" err="1" smtClean="0">
                <a:latin typeface="+mn-lt"/>
              </a:rPr>
              <a:t>spontaneous</a:t>
            </a:r>
            <a:r>
              <a:rPr lang="da-DK" sz="1200" dirty="0" smtClean="0">
                <a:latin typeface="+mn-lt"/>
              </a:rPr>
              <a:t> </a:t>
            </a:r>
            <a:r>
              <a:rPr lang="da-DK" sz="1200" dirty="0" err="1" smtClean="0">
                <a:latin typeface="+mn-lt"/>
              </a:rPr>
              <a:t>polymerization</a:t>
            </a:r>
            <a:endParaRPr lang="da-DK" sz="12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2630" y="3523433"/>
            <a:ext cx="10801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1400" dirty="0" smtClean="0">
                <a:latin typeface="+mn-lt"/>
              </a:rPr>
              <a:t>Pigments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437868" y="3090664"/>
            <a:ext cx="377418" cy="338336"/>
          </a:xfrm>
          <a:prstGeom prst="ellipse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4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/>
          <a:srcRect l="36379" t="6831" b="4725"/>
          <a:stretch/>
        </p:blipFill>
        <p:spPr>
          <a:xfrm>
            <a:off x="5788776" y="54710"/>
            <a:ext cx="6467935" cy="64623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90711" y="6523454"/>
            <a:ext cx="432544" cy="316759"/>
          </a:xfrm>
        </p:spPr>
        <p:txBody>
          <a:bodyPr/>
          <a:lstStyle/>
          <a:p>
            <a:fld id="{103EA872-A674-449B-A120-B97244F8E91D}" type="slidenum">
              <a:rPr lang="en-GB" sz="60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GB" sz="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81197" b="96600"/>
          <a:stretch/>
        </p:blipFill>
        <p:spPr>
          <a:xfrm>
            <a:off x="9624586" y="55228"/>
            <a:ext cx="1655752" cy="2159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8077" y="3129166"/>
            <a:ext cx="713244" cy="1615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da-DK" sz="1050" dirty="0"/>
              <a:t>Long </a:t>
            </a:r>
            <a:r>
              <a:rPr lang="da-DK" sz="1050" dirty="0" err="1"/>
              <a:t>PPOs</a:t>
            </a:r>
            <a:endParaRPr lang="da-DK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8796079" y="4594811"/>
            <a:ext cx="756518" cy="1615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da-DK" sz="1050" dirty="0"/>
              <a:t>Short </a:t>
            </a:r>
            <a:r>
              <a:rPr lang="da-DK" sz="1050" dirty="0" err="1"/>
              <a:t>PPOs</a:t>
            </a:r>
            <a:endParaRPr lang="da-DK" sz="1050" dirty="0"/>
          </a:p>
        </p:txBody>
      </p:sp>
      <p:sp>
        <p:nvSpPr>
          <p:cNvPr id="10" name="5-Point Star 9"/>
          <p:cNvSpPr/>
          <p:nvPr/>
        </p:nvSpPr>
        <p:spPr bwMode="auto">
          <a:xfrm>
            <a:off x="7405476" y="4888030"/>
            <a:ext cx="143978" cy="14397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89976" tIns="46788" rIns="89976" bIns="4678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endParaRPr lang="da-DK" sz="1400" dirty="0" err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5-Point Star 10"/>
          <p:cNvSpPr/>
          <p:nvPr/>
        </p:nvSpPr>
        <p:spPr bwMode="auto">
          <a:xfrm>
            <a:off x="9079075" y="1036760"/>
            <a:ext cx="145888" cy="14588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89976" tIns="46788" rIns="89976" bIns="4678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endParaRPr lang="da-DK" sz="1400" dirty="0" err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5-Point Star 27"/>
          <p:cNvSpPr/>
          <p:nvPr/>
        </p:nvSpPr>
        <p:spPr bwMode="auto">
          <a:xfrm>
            <a:off x="6882268" y="3861048"/>
            <a:ext cx="143978" cy="14397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89976" tIns="46788" rIns="89976" bIns="4678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endParaRPr lang="da-DK" sz="1400" dirty="0" err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5-Point Star 28"/>
          <p:cNvSpPr/>
          <p:nvPr/>
        </p:nvSpPr>
        <p:spPr bwMode="auto">
          <a:xfrm>
            <a:off x="8183438" y="5441355"/>
            <a:ext cx="143978" cy="14397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89976" tIns="46788" rIns="89976" bIns="4678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endParaRPr lang="da-DK" sz="1400" dirty="0" err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5-Point Star 29"/>
          <p:cNvSpPr/>
          <p:nvPr/>
        </p:nvSpPr>
        <p:spPr bwMode="auto">
          <a:xfrm>
            <a:off x="7333487" y="4736916"/>
            <a:ext cx="143978" cy="14397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89976" tIns="46788" rIns="89976" bIns="4678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endParaRPr lang="da-DK" sz="1400" dirty="0" err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5-Point Star 44"/>
          <p:cNvSpPr/>
          <p:nvPr/>
        </p:nvSpPr>
        <p:spPr bwMode="auto">
          <a:xfrm>
            <a:off x="9600077" y="5518348"/>
            <a:ext cx="143978" cy="14397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89976" tIns="46788" rIns="89976" bIns="4678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endParaRPr lang="da-DK" sz="1400" dirty="0" err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5-Point Star 46"/>
          <p:cNvSpPr/>
          <p:nvPr/>
        </p:nvSpPr>
        <p:spPr bwMode="auto">
          <a:xfrm>
            <a:off x="9767614" y="5453994"/>
            <a:ext cx="143978" cy="14397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89976" tIns="46788" rIns="89976" bIns="4678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endParaRPr lang="da-DK" sz="1400" dirty="0" err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5824" y="275112"/>
            <a:ext cx="5631824" cy="152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1" indent="-285721">
              <a:buFont typeface="Arial" panose="020B0604020202020204" pitchFamily="34" charset="0"/>
              <a:buChar char="•"/>
            </a:pPr>
            <a:r>
              <a:rPr lang="da-DK" b="1" dirty="0"/>
              <a:t>Long </a:t>
            </a:r>
            <a:r>
              <a:rPr lang="da-DK" b="1" i="1" u="sng" dirty="0"/>
              <a:t>vs</a:t>
            </a:r>
            <a:r>
              <a:rPr lang="da-DK" b="1" dirty="0"/>
              <a:t> Short </a:t>
            </a:r>
            <a:r>
              <a:rPr lang="da-DK" b="1" dirty="0" err="1" smtClean="0"/>
              <a:t>PPOs</a:t>
            </a:r>
            <a:r>
              <a:rPr lang="da-DK" b="1" dirty="0" smtClean="0"/>
              <a:t> (</a:t>
            </a:r>
            <a:r>
              <a:rPr lang="da-DK" b="1" dirty="0" err="1" smtClean="0"/>
              <a:t>Filamentous</a:t>
            </a:r>
            <a:r>
              <a:rPr lang="da-DK" b="1" dirty="0" smtClean="0"/>
              <a:t> </a:t>
            </a:r>
            <a:r>
              <a:rPr lang="da-DK" b="1" dirty="0" err="1" smtClean="0"/>
              <a:t>fungi</a:t>
            </a:r>
            <a:r>
              <a:rPr lang="da-DK" b="1" dirty="0" smtClean="0"/>
              <a:t>)</a:t>
            </a:r>
            <a:endParaRPr lang="da-DK" b="1" dirty="0"/>
          </a:p>
          <a:p>
            <a:pPr marL="742876" lvl="1" indent="-285721">
              <a:buFont typeface="Arial" panose="020B0604020202020204" pitchFamily="34" charset="0"/>
              <a:buChar char="•"/>
            </a:pPr>
            <a:r>
              <a:rPr lang="da-DK" sz="1400" dirty="0"/>
              <a:t>C-terminal </a:t>
            </a:r>
            <a:r>
              <a:rPr lang="da-DK" sz="1400" dirty="0" err="1"/>
              <a:t>shielding</a:t>
            </a:r>
            <a:r>
              <a:rPr lang="da-DK" sz="1400" dirty="0"/>
              <a:t> domain</a:t>
            </a:r>
          </a:p>
          <a:p>
            <a:pPr marL="742876" lvl="1" indent="-285721">
              <a:buFont typeface="Arial" panose="020B0604020202020204" pitchFamily="34" charset="0"/>
              <a:buChar char="•"/>
            </a:pPr>
            <a:r>
              <a:rPr lang="da-DK" sz="1400" dirty="0" err="1"/>
              <a:t>Structural</a:t>
            </a:r>
            <a:r>
              <a:rPr lang="da-DK" sz="1400" dirty="0"/>
              <a:t> differences in </a:t>
            </a:r>
            <a:r>
              <a:rPr lang="da-DK" sz="1400" dirty="0" err="1"/>
              <a:t>catalytic</a:t>
            </a:r>
            <a:r>
              <a:rPr lang="da-DK" sz="1400" dirty="0"/>
              <a:t> site (</a:t>
            </a:r>
            <a:r>
              <a:rPr lang="da-DK" sz="1400" dirty="0" err="1"/>
              <a:t>e.g</a:t>
            </a:r>
            <a:r>
              <a:rPr lang="da-DK" sz="1400" dirty="0"/>
              <a:t>. </a:t>
            </a:r>
            <a:r>
              <a:rPr lang="da-DK" sz="1400" dirty="0" err="1"/>
              <a:t>histidine</a:t>
            </a:r>
            <a:r>
              <a:rPr lang="da-DK" sz="1400" dirty="0"/>
              <a:t> pattern for </a:t>
            </a:r>
            <a:r>
              <a:rPr lang="da-DK" sz="1400" dirty="0" err="1"/>
              <a:t>CuA</a:t>
            </a:r>
            <a:r>
              <a:rPr lang="da-DK" sz="1400" dirty="0"/>
              <a:t>)</a:t>
            </a:r>
          </a:p>
          <a:p>
            <a:pPr marL="742876" lvl="1" indent="-285721">
              <a:buFont typeface="Arial" panose="020B0604020202020204" pitchFamily="34" charset="0"/>
              <a:buChar char="•"/>
            </a:pPr>
            <a:r>
              <a:rPr lang="da-DK" sz="1400" dirty="0" err="1"/>
              <a:t>Substrate</a:t>
            </a:r>
            <a:r>
              <a:rPr lang="da-DK" sz="1400" dirty="0"/>
              <a:t> </a:t>
            </a:r>
            <a:r>
              <a:rPr lang="da-DK" sz="1400" dirty="0" err="1"/>
              <a:t>specificities</a:t>
            </a:r>
            <a:endParaRPr lang="da-DK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86631" y="5555914"/>
            <a:ext cx="514818" cy="33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(  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870" y="5860078"/>
            <a:ext cx="514818" cy="33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(  )</a:t>
            </a:r>
          </a:p>
        </p:txBody>
      </p:sp>
      <p:cxnSp>
        <p:nvCxnSpPr>
          <p:cNvPr id="27" name="Straight Connector 26"/>
          <p:cNvCxnSpPr>
            <a:stCxn id="38" idx="1"/>
            <a:endCxn id="31" idx="3"/>
          </p:cNvCxnSpPr>
          <p:nvPr/>
        </p:nvCxnSpPr>
        <p:spPr>
          <a:xfrm>
            <a:off x="1279121" y="5763370"/>
            <a:ext cx="2656126" cy="19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725914" y="5688401"/>
            <a:ext cx="2209335" cy="1537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PF00264</a:t>
            </a:r>
          </a:p>
        </p:txBody>
      </p:sp>
      <p:cxnSp>
        <p:nvCxnSpPr>
          <p:cNvPr id="32" name="Straight Connector 31"/>
          <p:cNvCxnSpPr>
            <a:stCxn id="40" idx="1"/>
          </p:cNvCxnSpPr>
          <p:nvPr/>
        </p:nvCxnSpPr>
        <p:spPr>
          <a:xfrm>
            <a:off x="1279123" y="6049168"/>
            <a:ext cx="3139686" cy="132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725914" y="5974198"/>
            <a:ext cx="2209335" cy="1537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PF00264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202812" y="5981115"/>
            <a:ext cx="788437" cy="14610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/>
              <a:t>PF18132</a:t>
            </a:r>
            <a:endParaRPr lang="da-DK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1279121" y="5686471"/>
            <a:ext cx="101549" cy="1537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ounded Rectangle 39"/>
          <p:cNvSpPr/>
          <p:nvPr/>
        </p:nvSpPr>
        <p:spPr>
          <a:xfrm>
            <a:off x="1279121" y="5972268"/>
            <a:ext cx="101549" cy="1537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TextBox 40"/>
          <p:cNvSpPr txBox="1"/>
          <p:nvPr/>
        </p:nvSpPr>
        <p:spPr>
          <a:xfrm>
            <a:off x="151811" y="5910429"/>
            <a:ext cx="998861" cy="276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Long </a:t>
            </a:r>
            <a:r>
              <a:rPr lang="da-DK" sz="1200" dirty="0" err="1"/>
              <a:t>PPOs</a:t>
            </a:r>
            <a:endParaRPr lang="da-DK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49149" y="5590337"/>
            <a:ext cx="1050151" cy="276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Short </a:t>
            </a:r>
            <a:r>
              <a:rPr lang="da-DK" sz="1200" dirty="0" err="1"/>
              <a:t>PPOs</a:t>
            </a:r>
            <a:endParaRPr lang="da-DK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012063" y="6179776"/>
            <a:ext cx="1335128" cy="1846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da-DK" sz="1200" dirty="0" err="1"/>
              <a:t>Shielding</a:t>
            </a:r>
            <a:r>
              <a:rPr lang="da-DK" sz="1200" dirty="0"/>
              <a:t> domain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41427" y="5428717"/>
            <a:ext cx="181116" cy="169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da-DK" sz="1100" dirty="0"/>
              <a:t>SP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43950" y="2301443"/>
            <a:ext cx="4633687" cy="2586587"/>
            <a:chOff x="424896" y="182175"/>
            <a:chExt cx="4634291" cy="258692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514" b="58215"/>
            <a:stretch/>
          </p:blipFill>
          <p:spPr>
            <a:xfrm>
              <a:off x="1308268" y="759686"/>
              <a:ext cx="1234148" cy="1395124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452284" y="263619"/>
              <a:ext cx="10935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b="1" i="1" dirty="0"/>
                <a:t>Mt</a:t>
              </a:r>
              <a:r>
                <a:rPr lang="da-DK" b="1" dirty="0"/>
                <a:t>PPO7</a:t>
              </a: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0" t="59542" r="74514" b="54"/>
            <a:stretch/>
          </p:blipFill>
          <p:spPr>
            <a:xfrm>
              <a:off x="3591331" y="765089"/>
              <a:ext cx="950857" cy="13490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619740" y="248819"/>
              <a:ext cx="110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b="1" i="1" dirty="0"/>
                <a:t>Ab</a:t>
              </a:r>
              <a:r>
                <a:rPr lang="da-DK" b="1" dirty="0"/>
                <a:t>PPO3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164252" y="695283"/>
              <a:ext cx="1496770" cy="1489191"/>
            </a:xfrm>
            <a:prstGeom prst="ellipse">
              <a:avLst/>
            </a:prstGeom>
            <a:solidFill>
              <a:schemeClr val="accent2">
                <a:lumMod val="75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000"/>
            </a:p>
          </p:txBody>
        </p:sp>
        <p:sp>
          <p:nvSpPr>
            <p:cNvPr id="58" name="Oval 57"/>
            <p:cNvSpPr/>
            <p:nvPr/>
          </p:nvSpPr>
          <p:spPr>
            <a:xfrm>
              <a:off x="3290033" y="711552"/>
              <a:ext cx="1503302" cy="1495690"/>
            </a:xfrm>
            <a:prstGeom prst="ellipse">
              <a:avLst/>
            </a:prstGeom>
            <a:solidFill>
              <a:schemeClr val="accent6">
                <a:lumMod val="75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14376" y="2274466"/>
              <a:ext cx="16943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da-DK" sz="1050" dirty="0"/>
                <a:t>Non-</a:t>
              </a:r>
              <a:r>
                <a:rPr lang="da-DK" sz="1050" dirty="0" err="1"/>
                <a:t>methoxylated</a:t>
              </a:r>
              <a:r>
                <a:rPr lang="da-DK" sz="1050" dirty="0"/>
                <a:t> </a:t>
              </a:r>
              <a:r>
                <a:rPr lang="da-DK" sz="1050" dirty="0" err="1"/>
                <a:t>monophenols</a:t>
              </a:r>
              <a:endParaRPr lang="da-DK" sz="1050" dirty="0"/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020" y="182175"/>
              <a:ext cx="4441167" cy="2586924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89988" tIns="46794" rIns="89988" bIns="46794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432"/>
                </a:spcBef>
              </a:pPr>
              <a:endParaRPr lang="da-DK" dirty="0" err="1">
                <a:solidFill>
                  <a:srgbClr val="FFFFFF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4896" y="2165770"/>
              <a:ext cx="3094154" cy="5501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da-DK" sz="1400" b="1" dirty="0">
                  <a:ln/>
                  <a:solidFill>
                    <a:schemeClr val="accent2">
                      <a:lumMod val="75000"/>
                    </a:schemeClr>
                  </a:solidFill>
                </a:rPr>
                <a:t>Lignin-</a:t>
              </a:r>
              <a:r>
                <a:rPr lang="da-DK" sz="1400" b="1" dirty="0" err="1">
                  <a:ln/>
                  <a:solidFill>
                    <a:schemeClr val="accent2">
                      <a:lumMod val="75000"/>
                    </a:schemeClr>
                  </a:solidFill>
                </a:rPr>
                <a:t>derived</a:t>
              </a:r>
              <a:r>
                <a:rPr lang="da-DK" sz="1400" b="1" dirty="0">
                  <a:ln/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da-DK" sz="1400" b="1" dirty="0" err="1">
                  <a:ln/>
                  <a:solidFill>
                    <a:schemeClr val="accent2">
                      <a:lumMod val="75000"/>
                    </a:schemeClr>
                  </a:solidFill>
                </a:rPr>
                <a:t>phenolics</a:t>
              </a:r>
              <a:endParaRPr lang="da-DK" sz="1400" b="1" dirty="0">
                <a:ln/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da-DK" sz="1050" dirty="0" err="1"/>
                <a:t>Methoxylated</a:t>
              </a:r>
              <a:r>
                <a:rPr lang="da-DK" sz="1050" dirty="0"/>
                <a:t> </a:t>
              </a:r>
              <a:r>
                <a:rPr lang="da-DK" sz="1050" dirty="0" err="1"/>
                <a:t>monophenols</a:t>
              </a:r>
              <a:endParaRPr lang="da-DK" sz="1050" dirty="0"/>
            </a:p>
          </p:txBody>
        </p:sp>
      </p:grpSp>
      <p:sp>
        <p:nvSpPr>
          <p:cNvPr id="62" name="5-Point Star 61"/>
          <p:cNvSpPr/>
          <p:nvPr/>
        </p:nvSpPr>
        <p:spPr bwMode="auto">
          <a:xfrm>
            <a:off x="10794268" y="5996393"/>
            <a:ext cx="143978" cy="14397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89976" tIns="46788" rIns="89976" bIns="4678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endParaRPr lang="da-DK" sz="1400" dirty="0" err="1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48286" y="5897773"/>
            <a:ext cx="12180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da-DK" sz="1400" dirty="0" err="1"/>
              <a:t>Selected</a:t>
            </a:r>
            <a:r>
              <a:rPr lang="da-DK" sz="1400" dirty="0"/>
              <a:t> </a:t>
            </a:r>
            <a:r>
              <a:rPr lang="da-DK" sz="1400" dirty="0" err="1"/>
              <a:t>enzymes</a:t>
            </a:r>
            <a:endParaRPr lang="da-DK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9414979" y="3164501"/>
            <a:ext cx="580267" cy="4847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1050" dirty="0" smtClean="0"/>
              <a:t>Even </a:t>
            </a:r>
            <a:r>
              <a:rPr lang="da-DK" sz="1050" dirty="0" err="1" smtClean="0"/>
              <a:t>shorter</a:t>
            </a:r>
            <a:r>
              <a:rPr lang="da-DK" sz="1050" dirty="0" smtClean="0"/>
              <a:t> </a:t>
            </a:r>
            <a:r>
              <a:rPr lang="da-DK" sz="1050" dirty="0" err="1"/>
              <a:t>PPOs</a:t>
            </a:r>
            <a:endParaRPr lang="da-DK" sz="1050" dirty="0"/>
          </a:p>
        </p:txBody>
      </p:sp>
      <p:sp>
        <p:nvSpPr>
          <p:cNvPr id="52" name="TextBox 51"/>
          <p:cNvSpPr txBox="1"/>
          <p:nvPr/>
        </p:nvSpPr>
        <p:spPr>
          <a:xfrm flipH="1">
            <a:off x="5877048" y="3835223"/>
            <a:ext cx="1149689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MtPPO-809</a:t>
            </a:r>
          </a:p>
        </p:txBody>
      </p:sp>
      <p:sp>
        <p:nvSpPr>
          <p:cNvPr id="63" name="TextBox 62"/>
          <p:cNvSpPr txBox="1"/>
          <p:nvPr/>
        </p:nvSpPr>
        <p:spPr>
          <a:xfrm flipH="1">
            <a:off x="6640424" y="4881076"/>
            <a:ext cx="841876" cy="307737"/>
          </a:xfrm>
          <a:prstGeom prst="rect">
            <a:avLst/>
          </a:prstGeom>
          <a:solidFill>
            <a:schemeClr val="bg1">
              <a:alpha val="41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400" b="1" dirty="0">
                <a:latin typeface="Calibri" panose="020F0502020204030204" pitchFamily="34" charset="0"/>
                <a:cs typeface="Calibri" panose="020F0502020204030204" pitchFamily="34" charset="0"/>
              </a:rPr>
              <a:t>MtPPO7</a:t>
            </a:r>
          </a:p>
        </p:txBody>
      </p:sp>
      <p:sp>
        <p:nvSpPr>
          <p:cNvPr id="64" name="TextBox 63"/>
          <p:cNvSpPr txBox="1"/>
          <p:nvPr/>
        </p:nvSpPr>
        <p:spPr>
          <a:xfrm flipH="1">
            <a:off x="6229751" y="4672901"/>
            <a:ext cx="1111804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CgPPO-1473</a:t>
            </a:r>
          </a:p>
        </p:txBody>
      </p:sp>
      <p:sp>
        <p:nvSpPr>
          <p:cNvPr id="65" name="TextBox 64"/>
          <p:cNvSpPr txBox="1"/>
          <p:nvPr/>
        </p:nvSpPr>
        <p:spPr>
          <a:xfrm flipH="1">
            <a:off x="7230780" y="5417432"/>
            <a:ext cx="1291543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MtPPO-010</a:t>
            </a:r>
          </a:p>
        </p:txBody>
      </p:sp>
      <p:sp>
        <p:nvSpPr>
          <p:cNvPr id="66" name="TextBox 65"/>
          <p:cNvSpPr txBox="1"/>
          <p:nvPr/>
        </p:nvSpPr>
        <p:spPr>
          <a:xfrm flipH="1">
            <a:off x="8888199" y="5654046"/>
            <a:ext cx="1291543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CgPPO-266</a:t>
            </a:r>
          </a:p>
        </p:txBody>
      </p:sp>
      <p:sp>
        <p:nvSpPr>
          <p:cNvPr id="67" name="TextBox 66"/>
          <p:cNvSpPr txBox="1"/>
          <p:nvPr/>
        </p:nvSpPr>
        <p:spPr>
          <a:xfrm flipH="1">
            <a:off x="9884344" y="5393197"/>
            <a:ext cx="1459341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PpPPO-c2092</a:t>
            </a:r>
          </a:p>
        </p:txBody>
      </p:sp>
      <p:sp>
        <p:nvSpPr>
          <p:cNvPr id="68" name="TextBox 67"/>
          <p:cNvSpPr txBox="1"/>
          <p:nvPr/>
        </p:nvSpPr>
        <p:spPr>
          <a:xfrm flipH="1">
            <a:off x="9201316" y="946502"/>
            <a:ext cx="846539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AbPPO3</a:t>
            </a:r>
          </a:p>
        </p:txBody>
      </p:sp>
    </p:spTree>
    <p:extLst>
      <p:ext uri="{BB962C8B-B14F-4D97-AF65-F5344CB8AC3E}">
        <p14:creationId xmlns:p14="http://schemas.microsoft.com/office/powerpoint/2010/main" val="22897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94" y="1156067"/>
            <a:ext cx="955368" cy="870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932" y="728527"/>
            <a:ext cx="987038" cy="1298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929" y="332656"/>
            <a:ext cx="955368" cy="16943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0236" y="1310571"/>
            <a:ext cx="1603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8862" y="1310571"/>
            <a:ext cx="1603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5717" y="1310571"/>
            <a:ext cx="1603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06" y="3350172"/>
            <a:ext cx="1423205" cy="8709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746" y="2914240"/>
            <a:ext cx="1423204" cy="1306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3929" y="2505724"/>
            <a:ext cx="1423205" cy="170466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38080" y="3514851"/>
            <a:ext cx="1362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98862" y="3501423"/>
            <a:ext cx="1362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67403" y="3501422"/>
            <a:ext cx="1362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2444" y="5510299"/>
            <a:ext cx="501502" cy="8710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5984" y="5082703"/>
            <a:ext cx="622918" cy="1298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5778" y="4686779"/>
            <a:ext cx="823519" cy="16945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26860" y="5661248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98862" y="5661248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26208" y="5664566"/>
            <a:ext cx="1474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77173" y="1451993"/>
            <a:ext cx="16430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 smtClean="0">
                <a:latin typeface="+mn-lt"/>
              </a:rPr>
              <a:t>Guaiacyl</a:t>
            </a:r>
            <a:r>
              <a:rPr lang="da-DK" dirty="0" smtClean="0">
                <a:latin typeface="+mn-lt"/>
              </a:rPr>
              <a:t> (G) units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79743" y="3540643"/>
            <a:ext cx="155010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 smtClean="0">
                <a:latin typeface="+mn-lt"/>
              </a:rPr>
              <a:t>Syringyl</a:t>
            </a:r>
            <a:r>
              <a:rPr lang="da-DK" dirty="0" smtClean="0">
                <a:latin typeface="+mn-lt"/>
              </a:rPr>
              <a:t> (S) units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3256" y="5608904"/>
            <a:ext cx="200696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p-</a:t>
            </a:r>
            <a:r>
              <a:rPr lang="da-DK" dirty="0" err="1" smtClean="0">
                <a:latin typeface="+mn-lt"/>
              </a:rPr>
              <a:t>Coumaroyl</a:t>
            </a:r>
            <a:r>
              <a:rPr lang="da-DK" dirty="0" smtClean="0">
                <a:latin typeface="+mn-lt"/>
              </a:rPr>
              <a:t> (H) units</a:t>
            </a:r>
          </a:p>
        </p:txBody>
      </p:sp>
      <p:sp>
        <p:nvSpPr>
          <p:cNvPr id="35" name="Down Arrow 34"/>
          <p:cNvSpPr/>
          <p:nvPr/>
        </p:nvSpPr>
        <p:spPr bwMode="auto">
          <a:xfrm rot="16200000">
            <a:off x="7998278" y="1067588"/>
            <a:ext cx="484632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35566" y="1255369"/>
            <a:ext cx="2234458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solidFill>
                  <a:schemeClr val="accent3"/>
                </a:solidFill>
                <a:latin typeface="+mn-lt"/>
              </a:rPr>
              <a:t>All short-</a:t>
            </a:r>
            <a:r>
              <a:rPr lang="da-DK" dirty="0" err="1" smtClean="0">
                <a:solidFill>
                  <a:schemeClr val="accent3"/>
                </a:solidFill>
                <a:latin typeface="+mn-lt"/>
              </a:rPr>
              <a:t>PPOs</a:t>
            </a:r>
            <a:endParaRPr lang="da-DK" dirty="0" smtClean="0">
              <a:solidFill>
                <a:schemeClr val="accent3"/>
              </a:solidFill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da-DK" dirty="0" smtClean="0">
                <a:solidFill>
                  <a:schemeClr val="accent1"/>
                </a:solidFill>
                <a:latin typeface="+mn-lt"/>
              </a:rPr>
              <a:t>Not AbPPO3 (long PPO)</a:t>
            </a:r>
          </a:p>
        </p:txBody>
      </p:sp>
      <p:sp>
        <p:nvSpPr>
          <p:cNvPr id="38" name="Down Arrow 37"/>
          <p:cNvSpPr/>
          <p:nvPr/>
        </p:nvSpPr>
        <p:spPr bwMode="auto">
          <a:xfrm rot="16200000">
            <a:off x="7986148" y="3153019"/>
            <a:ext cx="484632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23436" y="3340800"/>
            <a:ext cx="2234458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 smtClean="0">
                <a:solidFill>
                  <a:schemeClr val="accent3"/>
                </a:solidFill>
                <a:latin typeface="+mn-lt"/>
              </a:rPr>
              <a:t>Some</a:t>
            </a:r>
            <a:r>
              <a:rPr lang="da-DK" dirty="0" smtClean="0">
                <a:solidFill>
                  <a:schemeClr val="accent3"/>
                </a:solidFill>
                <a:latin typeface="+mn-lt"/>
              </a:rPr>
              <a:t> short-</a:t>
            </a:r>
            <a:r>
              <a:rPr lang="da-DK" dirty="0" err="1" smtClean="0">
                <a:solidFill>
                  <a:schemeClr val="accent3"/>
                </a:solidFill>
                <a:latin typeface="+mn-lt"/>
              </a:rPr>
              <a:t>PPOs</a:t>
            </a:r>
            <a:endParaRPr lang="da-DK" dirty="0" smtClean="0">
              <a:solidFill>
                <a:schemeClr val="accent3"/>
              </a:solidFill>
              <a:latin typeface="+mn-lt"/>
            </a:endParaRPr>
          </a:p>
          <a:p>
            <a:pPr>
              <a:spcBef>
                <a:spcPts val="432"/>
              </a:spcBef>
            </a:pPr>
            <a:r>
              <a:rPr lang="da-DK" dirty="0">
                <a:solidFill>
                  <a:schemeClr val="accent1"/>
                </a:solidFill>
                <a:latin typeface="+mj-lt"/>
              </a:rPr>
              <a:t>Not AbPPO3 (long PPO)</a:t>
            </a:r>
          </a:p>
        </p:txBody>
      </p:sp>
      <p:sp>
        <p:nvSpPr>
          <p:cNvPr id="40" name="Down Arrow 39"/>
          <p:cNvSpPr/>
          <p:nvPr/>
        </p:nvSpPr>
        <p:spPr bwMode="auto">
          <a:xfrm rot="16200000">
            <a:off x="7968794" y="5227781"/>
            <a:ext cx="484632" cy="9784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306082" y="5415562"/>
            <a:ext cx="2909451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solidFill>
                  <a:schemeClr val="accent1"/>
                </a:solidFill>
                <a:latin typeface="+mn-lt"/>
              </a:rPr>
              <a:t>Not short-</a:t>
            </a:r>
            <a:r>
              <a:rPr lang="da-DK" dirty="0" err="1" smtClean="0">
                <a:solidFill>
                  <a:schemeClr val="accent1"/>
                </a:solidFill>
                <a:latin typeface="+mn-lt"/>
              </a:rPr>
              <a:t>PPOs</a:t>
            </a:r>
            <a:r>
              <a:rPr lang="da-DK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da-DK" dirty="0" smtClean="0">
                <a:solidFill>
                  <a:schemeClr val="accent3"/>
                </a:solidFill>
                <a:latin typeface="+mn-lt"/>
              </a:rPr>
              <a:t>(</a:t>
            </a:r>
            <a:r>
              <a:rPr lang="da-DK" dirty="0" err="1" smtClean="0">
                <a:solidFill>
                  <a:schemeClr val="accent3"/>
                </a:solidFill>
                <a:latin typeface="+mn-lt"/>
              </a:rPr>
              <a:t>one</a:t>
            </a:r>
            <a:r>
              <a:rPr lang="da-DK" dirty="0" smtClean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dirty="0" err="1" smtClean="0">
                <a:solidFill>
                  <a:schemeClr val="accent3"/>
                </a:solidFill>
                <a:latin typeface="+mn-lt"/>
              </a:rPr>
              <a:t>exception</a:t>
            </a:r>
            <a:r>
              <a:rPr lang="da-DK" dirty="0" smtClean="0">
                <a:solidFill>
                  <a:schemeClr val="accent3"/>
                </a:solidFill>
                <a:latin typeface="+mn-lt"/>
              </a:rPr>
              <a:t>)</a:t>
            </a:r>
          </a:p>
          <a:p>
            <a:pPr algn="l">
              <a:spcBef>
                <a:spcPts val="432"/>
              </a:spcBef>
            </a:pPr>
            <a:r>
              <a:rPr lang="da-DK" dirty="0" smtClean="0">
                <a:solidFill>
                  <a:schemeClr val="accent3"/>
                </a:solidFill>
                <a:latin typeface="+mn-lt"/>
              </a:rPr>
              <a:t>AbPPO3 (long PPO)</a:t>
            </a:r>
          </a:p>
        </p:txBody>
      </p:sp>
    </p:spTree>
    <p:extLst>
      <p:ext uri="{BB962C8B-B14F-4D97-AF65-F5344CB8AC3E}">
        <p14:creationId xmlns:p14="http://schemas.microsoft.com/office/powerpoint/2010/main" val="15073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442280" y="2521046"/>
            <a:ext cx="3895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da-DK" dirty="0"/>
              <a:t>PPO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07433" y="2129990"/>
            <a:ext cx="1068750" cy="6109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261661" y="4012545"/>
            <a:ext cx="1068750" cy="58514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86478" y="3949622"/>
            <a:ext cx="3895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da-DK" dirty="0"/>
              <a:t>PPO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141"/>
              </p:ext>
            </p:extLst>
          </p:nvPr>
        </p:nvGraphicFramePr>
        <p:xfrm>
          <a:off x="780869" y="757333"/>
          <a:ext cx="1392237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CS ChemDraw Drawing" r:id="rId3" imgW="1392413" imgH="1762979" progId="ChemDraw.Document.6.0">
                  <p:embed/>
                </p:oleObj>
              </mc:Choice>
              <mc:Fallback>
                <p:oleObj name="CS ChemDraw Drawing" r:id="rId3" imgW="1392413" imgH="176297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869" y="757333"/>
                        <a:ext cx="1392237" cy="176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35954"/>
              </p:ext>
            </p:extLst>
          </p:nvPr>
        </p:nvGraphicFramePr>
        <p:xfrm>
          <a:off x="4511030" y="2204864"/>
          <a:ext cx="1957387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CS ChemDraw Drawing" r:id="rId5" imgW="1957822" imgH="1762979" progId="ChemDraw.Document.6.0">
                  <p:embed/>
                </p:oleObj>
              </mc:Choice>
              <mc:Fallback>
                <p:oleObj name="CS ChemDraw Drawing" r:id="rId5" imgW="1957822" imgH="176297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1030" y="2204864"/>
                        <a:ext cx="1957387" cy="176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696224"/>
              </p:ext>
            </p:extLst>
          </p:nvPr>
        </p:nvGraphicFramePr>
        <p:xfrm>
          <a:off x="775650" y="4106144"/>
          <a:ext cx="2043113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CS ChemDraw Drawing" r:id="rId7" imgW="2043442" imgH="1762979" progId="ChemDraw.Document.6.0">
                  <p:embed/>
                </p:oleObj>
              </mc:Choice>
              <mc:Fallback>
                <p:oleObj name="CS ChemDraw Drawing" r:id="rId7" imgW="2043442" imgH="176297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5650" y="4106144"/>
                        <a:ext cx="2043113" cy="176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717056" y="1516078"/>
            <a:ext cx="1603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b="1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17056" y="4864889"/>
            <a:ext cx="1362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b="1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86478" y="4541797"/>
            <a:ext cx="1291852" cy="11386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dirty="0" err="1" smtClean="0"/>
              <a:t>Only</a:t>
            </a:r>
            <a:r>
              <a:rPr lang="da-DK" dirty="0" smtClean="0"/>
              <a:t>:</a:t>
            </a:r>
            <a:endParaRPr lang="da-DK" dirty="0"/>
          </a:p>
          <a:p>
            <a:pPr algn="ctr">
              <a:spcBef>
                <a:spcPts val="432"/>
              </a:spcBef>
            </a:pPr>
            <a:r>
              <a:rPr lang="da-DK" dirty="0"/>
              <a:t>MtPPO7</a:t>
            </a:r>
          </a:p>
          <a:p>
            <a:pPr algn="ctr">
              <a:spcBef>
                <a:spcPts val="432"/>
              </a:spcBef>
            </a:pPr>
            <a:r>
              <a:rPr lang="da-DK" dirty="0"/>
              <a:t>CgPPO-1473</a:t>
            </a:r>
          </a:p>
          <a:p>
            <a:pPr algn="ctr">
              <a:spcBef>
                <a:spcPts val="432"/>
              </a:spcBef>
            </a:pPr>
            <a:r>
              <a:rPr lang="da-DK" dirty="0"/>
              <a:t>CgPPO-266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753181"/>
              </p:ext>
            </p:extLst>
          </p:nvPr>
        </p:nvGraphicFramePr>
        <p:xfrm>
          <a:off x="8399462" y="2267177"/>
          <a:ext cx="1790700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CS ChemDraw Drawing" r:id="rId9" imgW="1790671" imgH="1760220" progId="ChemDraw.Document.6.0">
                  <p:embed/>
                </p:oleObj>
              </mc:Choice>
              <mc:Fallback>
                <p:oleObj name="CS ChemDraw Drawing" r:id="rId9" imgW="1790671" imgH="176022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99462" y="2267177"/>
                        <a:ext cx="1790700" cy="176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887294" y="3056167"/>
            <a:ext cx="104812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7637" y="3130292"/>
            <a:ext cx="3895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da-DK" dirty="0"/>
              <a:t>PPO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006997" y="2642392"/>
            <a:ext cx="80871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47637" y="1883434"/>
            <a:ext cx="17021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da-DK" dirty="0" err="1" smtClean="0"/>
              <a:t>Reducing</a:t>
            </a:r>
            <a:r>
              <a:rPr lang="da-DK" dirty="0" smtClean="0"/>
              <a:t> agents</a:t>
            </a:r>
            <a:endParaRPr lang="da-DK" dirty="0"/>
          </a:p>
        </p:txBody>
      </p:sp>
      <p:cxnSp>
        <p:nvCxnSpPr>
          <p:cNvPr id="12" name="Curved Connector 11"/>
          <p:cNvCxnSpPr>
            <a:stCxn id="21" idx="2"/>
          </p:cNvCxnSpPr>
          <p:nvPr/>
        </p:nvCxnSpPr>
        <p:spPr bwMode="auto">
          <a:xfrm rot="5400000">
            <a:off x="7296215" y="1945914"/>
            <a:ext cx="518780" cy="886263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503184" y="173539"/>
            <a:ext cx="1417055" cy="20313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dirty="0" smtClean="0"/>
              <a:t>MtPPO7</a:t>
            </a:r>
          </a:p>
          <a:p>
            <a:pPr algn="ctr">
              <a:spcBef>
                <a:spcPts val="432"/>
              </a:spcBef>
            </a:pPr>
            <a:r>
              <a:rPr lang="da-DK" dirty="0" smtClean="0"/>
              <a:t>MtPPO-809</a:t>
            </a:r>
          </a:p>
          <a:p>
            <a:pPr algn="ctr">
              <a:spcBef>
                <a:spcPts val="432"/>
              </a:spcBef>
            </a:pPr>
            <a:r>
              <a:rPr lang="da-DK" dirty="0" smtClean="0"/>
              <a:t>MtPPO-010</a:t>
            </a:r>
            <a:endParaRPr lang="da-DK" dirty="0"/>
          </a:p>
          <a:p>
            <a:pPr algn="ctr">
              <a:spcBef>
                <a:spcPts val="432"/>
              </a:spcBef>
            </a:pPr>
            <a:r>
              <a:rPr lang="da-DK" dirty="0"/>
              <a:t>CgPPO-1473</a:t>
            </a:r>
          </a:p>
          <a:p>
            <a:pPr algn="ctr">
              <a:spcBef>
                <a:spcPts val="432"/>
              </a:spcBef>
            </a:pPr>
            <a:r>
              <a:rPr lang="da-DK" dirty="0" smtClean="0"/>
              <a:t>CgPPO-266</a:t>
            </a:r>
          </a:p>
          <a:p>
            <a:pPr algn="ctr">
              <a:spcBef>
                <a:spcPts val="432"/>
              </a:spcBef>
            </a:pPr>
            <a:r>
              <a:rPr lang="da-DK" dirty="0" smtClean="0"/>
              <a:t>PpPPO_c2092</a:t>
            </a:r>
          </a:p>
          <a:p>
            <a:pPr algn="ctr">
              <a:spcBef>
                <a:spcPts val="432"/>
              </a:spcBef>
            </a:pPr>
            <a:r>
              <a:rPr lang="da-DK" dirty="0" smtClean="0">
                <a:solidFill>
                  <a:srgbClr val="FF0000"/>
                </a:solidFill>
              </a:rPr>
              <a:t>(not AbPPO3)</a:t>
            </a:r>
            <a:endParaRPr 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3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4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02E7CCCE-613B-4CED-B813-E473EA1E01B2}">
  <ds:schemaRefs/>
</ds:datastoreItem>
</file>

<file path=customXml/itemProps3.xml><?xml version="1.0" encoding="utf-8"?>
<ds:datastoreItem xmlns:ds="http://schemas.openxmlformats.org/officeDocument/2006/customXml" ds:itemID="{05DC2B94-7C1B-4C14-83B0-9CD2A82C27E0}">
  <ds:schemaRefs/>
</ds:datastoreItem>
</file>

<file path=customXml/itemProps4.xml><?xml version="1.0" encoding="utf-8"?>
<ds:datastoreItem xmlns:ds="http://schemas.openxmlformats.org/officeDocument/2006/customXml" ds:itemID="{11FAAC39-0A3A-4CC2-A9C1-60940B78AE17}">
  <ds:schemaRefs/>
</ds:datastoreItem>
</file>

<file path=customXml/itemProps5.xml><?xml version="1.0" encoding="utf-8"?>
<ds:datastoreItem xmlns:ds="http://schemas.openxmlformats.org/officeDocument/2006/customXml" ds:itemID="{F4C08C7F-F953-44DE-ACDE-930692BDDB0F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customXml/itemProps7.xml><?xml version="1.0" encoding="utf-8"?>
<ds:datastoreItem xmlns:ds="http://schemas.openxmlformats.org/officeDocument/2006/customXml" ds:itemID="{E5957E33-0059-46CE-AE7B-582F67E40B53}">
  <ds:schemaRefs/>
</ds:datastoreItem>
</file>

<file path=customXml/itemProps8.xml><?xml version="1.0" encoding="utf-8"?>
<ds:datastoreItem xmlns:ds="http://schemas.openxmlformats.org/officeDocument/2006/customXml" ds:itemID="{8660AB89-308F-4A34-B01B-CC1A9333F1B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1308</TotalTime>
  <Words>423</Words>
  <Application>Microsoft Office PowerPoint</Application>
  <PresentationFormat>Custom</PresentationFormat>
  <Paragraphs>162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Calibri</vt:lpstr>
      <vt:lpstr>Verdana</vt:lpstr>
      <vt:lpstr>Blank</vt:lpstr>
      <vt:lpstr>CS ChemDraw Drawing</vt:lpstr>
      <vt:lpstr>PowerPoint Presentation</vt:lpstr>
      <vt:lpstr>Project ideas</vt:lpstr>
      <vt:lpstr>Polyphenol oxidases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questions</vt:lpstr>
      <vt:lpstr>MtPPO7 uses lignin and raw birchwood as a substrate</vt:lpstr>
      <vt:lpstr>Can we use PPOs to introduce catechol groups in lignin?</vt:lpstr>
      <vt:lpstr>MtPPO7 leads to β-O-4 bond cleavage in lignin model dimer</vt:lpstr>
      <vt:lpstr>PowerPoint Presentation</vt:lpstr>
      <vt:lpstr>Research questions/goals</vt:lpstr>
      <vt:lpstr>VAO/PCMH family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Caio de Oliveira Gorgulho Silva</dc:creator>
  <cp:lastModifiedBy>Caio de Oliveira Gorgulho Silva</cp:lastModifiedBy>
  <cp:revision>36</cp:revision>
  <dcterms:created xsi:type="dcterms:W3CDTF">2023-08-28T11:51:38Z</dcterms:created>
  <dcterms:modified xsi:type="dcterms:W3CDTF">2023-08-29T13:59:22Z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