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6" r:id="rId2"/>
    <p:sldId id="259" r:id="rId3"/>
    <p:sldId id="257" r:id="rId4"/>
    <p:sldId id="258"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2439" autoAdjust="0"/>
  </p:normalViewPr>
  <p:slideViewPr>
    <p:cSldViewPr snapToGrid="0">
      <p:cViewPr varScale="1">
        <p:scale>
          <a:sx n="92" d="100"/>
          <a:sy n="92" d="100"/>
        </p:scale>
        <p:origin x="120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718975E0-167F-4B9E-BDE3-3C75F593D7B7}" type="datetimeFigureOut">
              <a:rPr lang="he-IL" smtClean="0"/>
              <a:t>י"א/שבט/תשפ"ד</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6A201182-F925-4934-A9E6-6E0124E344EC}" type="slidenum">
              <a:rPr lang="he-IL" smtClean="0"/>
              <a:t>‹#›</a:t>
            </a:fld>
            <a:endParaRPr lang="he-IL"/>
          </a:p>
        </p:txBody>
      </p:sp>
    </p:spTree>
    <p:extLst>
      <p:ext uri="{BB962C8B-B14F-4D97-AF65-F5344CB8AC3E}">
        <p14:creationId xmlns:p14="http://schemas.microsoft.com/office/powerpoint/2010/main" val="1039239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a:solidFill>
                  <a:srgbClr val="374151"/>
                </a:solidFill>
                <a:effectLst/>
                <a:latin typeface="Söhne"/>
              </a:rPr>
              <a:t>Az login - </a:t>
            </a:r>
            <a:r>
              <a:rPr lang="en-US" b="0" i="0" dirty="0">
                <a:solidFill>
                  <a:srgbClr val="374151"/>
                </a:solidFill>
                <a:effectLst/>
                <a:latin typeface="Söhne"/>
              </a:rPr>
              <a:t>The </a:t>
            </a:r>
            <a:r>
              <a:rPr lang="en-US" dirty="0" err="1"/>
              <a:t>az</a:t>
            </a:r>
            <a:r>
              <a:rPr lang="en-US" dirty="0"/>
              <a:t> login</a:t>
            </a:r>
            <a:r>
              <a:rPr lang="en-US" b="0" i="0" dirty="0">
                <a:solidFill>
                  <a:srgbClr val="374151"/>
                </a:solidFill>
                <a:effectLst/>
                <a:latin typeface="Söhne"/>
              </a:rPr>
              <a:t> command is used to authenticate and log in to Azure from the Azure Command-Line Interface (Azure CLI). This command prompts you to enter your Azure credentials (username and password) or use other authentication methods, such as device code or a service principal, to establish a session with your Azure account.</a:t>
            </a:r>
            <a:endParaRPr lang="en-US" b="1" i="0" dirty="0">
              <a:solidFill>
                <a:srgbClr val="374151"/>
              </a:solidFill>
              <a:effectLst/>
              <a:latin typeface="Söhne"/>
            </a:endParaRPr>
          </a:p>
          <a:p>
            <a:pPr algn="l">
              <a:buFont typeface="Arial" panose="020B0604020202020204" pitchFamily="34" charset="0"/>
              <a:buChar char="•"/>
            </a:pPr>
            <a:endParaRPr lang="en-US" b="1"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terraform </a:t>
            </a:r>
            <a:r>
              <a:rPr lang="en-US" b="1" i="0" dirty="0" err="1">
                <a:solidFill>
                  <a:srgbClr val="374151"/>
                </a:solidFill>
                <a:effectLst/>
                <a:latin typeface="Söhne"/>
              </a:rPr>
              <a:t>init</a:t>
            </a:r>
            <a:r>
              <a:rPr lang="en-US" b="0" i="0" dirty="0">
                <a:solidFill>
                  <a:srgbClr val="374151"/>
                </a:solidFill>
                <a:effectLst/>
                <a:latin typeface="Söhne"/>
              </a:rPr>
              <a:t>: This command initializes a new or existing Terraform working directory. It downloads and installs the necessary provider plugins and modules specified in your configuration files (main.tf, variables.tf, etc.). The initialization process creates a .terraform directory in your working directory to store downloaded plugins and modules.</a:t>
            </a:r>
          </a:p>
          <a:p>
            <a:pPr algn="l">
              <a:buFont typeface="Arial" panose="020B0604020202020204" pitchFamily="34" charset="0"/>
              <a:buChar char="•"/>
            </a:pPr>
            <a:r>
              <a:rPr lang="en-US" b="1" i="0" dirty="0">
                <a:solidFill>
                  <a:srgbClr val="374151"/>
                </a:solidFill>
                <a:effectLst/>
                <a:latin typeface="Söhne"/>
              </a:rPr>
              <a:t>-upgrade</a:t>
            </a:r>
            <a:r>
              <a:rPr lang="en-US" b="0" i="0" dirty="0">
                <a:solidFill>
                  <a:srgbClr val="374151"/>
                </a:solidFill>
                <a:effectLst/>
                <a:latin typeface="Söhne"/>
              </a:rPr>
              <a:t>: This is an option that you can append to the terraform </a:t>
            </a:r>
            <a:r>
              <a:rPr lang="en-US" b="0" i="0" dirty="0" err="1">
                <a:solidFill>
                  <a:srgbClr val="374151"/>
                </a:solidFill>
                <a:effectLst/>
                <a:latin typeface="Söhne"/>
              </a:rPr>
              <a:t>init</a:t>
            </a:r>
            <a:r>
              <a:rPr lang="en-US" b="0" i="0" dirty="0">
                <a:solidFill>
                  <a:srgbClr val="374151"/>
                </a:solidFill>
                <a:effectLst/>
                <a:latin typeface="Söhne"/>
              </a:rPr>
              <a:t> command. When used, it instructs Terraform to upgrade the provider plugins and modules to the latest versions allowed by the version constraints specified in your configuration files. If you have specified version constraints for your providers and modules, Terraform will download the latest versions that satisfy those constraints.</a:t>
            </a:r>
          </a:p>
          <a:p>
            <a:pPr algn="l">
              <a:buFont typeface="Arial" panose="020B0604020202020204" pitchFamily="34" charset="0"/>
              <a:buChar char="•"/>
            </a:pPr>
            <a:endParaRPr lang="en-US" b="0" i="0" dirty="0">
              <a:solidFill>
                <a:srgbClr val="374151"/>
              </a:solidFill>
              <a:effectLst/>
              <a:latin typeface="Söhne"/>
            </a:endParaRPr>
          </a:p>
          <a:p>
            <a:r>
              <a:rPr lang="en-US" b="1" i="0" dirty="0">
                <a:solidFill>
                  <a:srgbClr val="FFFFFF"/>
                </a:solidFill>
                <a:effectLst/>
                <a:latin typeface="Söhne Mono"/>
              </a:rPr>
              <a:t>terraform plan -out </a:t>
            </a:r>
            <a:r>
              <a:rPr lang="en-US" b="1" i="0" dirty="0" err="1">
                <a:solidFill>
                  <a:srgbClr val="FFFFFF"/>
                </a:solidFill>
                <a:effectLst/>
                <a:latin typeface="Söhne Mono"/>
              </a:rPr>
              <a:t>main.tfplan</a:t>
            </a:r>
            <a:r>
              <a:rPr lang="en-US" b="1" i="0" dirty="0">
                <a:solidFill>
                  <a:srgbClr val="FFFFFF"/>
                </a:solidFill>
                <a:effectLst/>
                <a:latin typeface="Söhne Mono"/>
              </a:rPr>
              <a:t> </a:t>
            </a:r>
            <a:r>
              <a:rPr lang="en-US" b="0" i="0" dirty="0">
                <a:solidFill>
                  <a:srgbClr val="374151"/>
                </a:solidFill>
                <a:effectLst/>
                <a:latin typeface="Söhne"/>
              </a:rPr>
              <a:t>The </a:t>
            </a:r>
            <a:r>
              <a:rPr lang="en-US" dirty="0"/>
              <a:t>terraform plan</a:t>
            </a:r>
            <a:r>
              <a:rPr lang="en-US" b="0" i="0" dirty="0">
                <a:solidFill>
                  <a:srgbClr val="374151"/>
                </a:solidFill>
                <a:effectLst/>
                <a:latin typeface="Söhne"/>
              </a:rPr>
              <a:t> command is used in Terraform to preview the changes that will be made to your infrastructure before actually applying those changes. The </a:t>
            </a:r>
            <a:r>
              <a:rPr lang="en-US" dirty="0"/>
              <a:t>-out</a:t>
            </a:r>
            <a:r>
              <a:rPr lang="en-US" b="0" i="0" dirty="0">
                <a:solidFill>
                  <a:srgbClr val="374151"/>
                </a:solidFill>
                <a:effectLst/>
                <a:latin typeface="Söhne"/>
              </a:rPr>
              <a:t> flag allows you to save the execution plan to a file for later use. </a:t>
            </a:r>
          </a:p>
          <a:p>
            <a:endParaRPr lang="en-US" dirty="0"/>
          </a:p>
          <a:p>
            <a:r>
              <a:rPr lang="en-US" b="1" dirty="0">
                <a:effectLst/>
              </a:rPr>
              <a:t>terraform apply </a:t>
            </a:r>
            <a:r>
              <a:rPr lang="en-US" b="1" dirty="0" err="1">
                <a:effectLst/>
              </a:rPr>
              <a:t>main.tfplan</a:t>
            </a:r>
            <a:r>
              <a:rPr lang="en-US" b="1" dirty="0">
                <a:effectLst/>
              </a:rPr>
              <a:t>  </a:t>
            </a:r>
            <a:r>
              <a:rPr lang="en-US" b="0" i="0" dirty="0">
                <a:solidFill>
                  <a:srgbClr val="374151"/>
                </a:solidFill>
                <a:effectLst/>
                <a:latin typeface="Söhne"/>
              </a:rPr>
              <a:t>This command is used to apply the changes to your infrastructure as described in a Terraform execution plan. It reads the current state of your infrastructure, compares it with the desired state specified in your Terraform configuration files, and then makes the necessary changes to bring the infrastructure into the desired state.</a:t>
            </a:r>
            <a:br>
              <a:rPr lang="en-US" dirty="0"/>
            </a:br>
            <a:endParaRPr lang="he-IL" dirty="0"/>
          </a:p>
        </p:txBody>
      </p:sp>
      <p:sp>
        <p:nvSpPr>
          <p:cNvPr id="4" name="Slide Number Placeholder 3"/>
          <p:cNvSpPr>
            <a:spLocks noGrp="1"/>
          </p:cNvSpPr>
          <p:nvPr>
            <p:ph type="sldNum" sz="quarter" idx="5"/>
          </p:nvPr>
        </p:nvSpPr>
        <p:spPr/>
        <p:txBody>
          <a:bodyPr/>
          <a:lstStyle/>
          <a:p>
            <a:fld id="{6A201182-F925-4934-A9E6-6E0124E344EC}" type="slidenum">
              <a:rPr lang="he-IL" smtClean="0"/>
              <a:t>3</a:t>
            </a:fld>
            <a:endParaRPr lang="he-IL"/>
          </a:p>
        </p:txBody>
      </p:sp>
    </p:spTree>
    <p:extLst>
      <p:ext uri="{BB962C8B-B14F-4D97-AF65-F5344CB8AC3E}">
        <p14:creationId xmlns:p14="http://schemas.microsoft.com/office/powerpoint/2010/main" val="652030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This command is used to apply the changes to your infrastructure as described in a Terraform execution plan. It reads the current state of your infrastructure, compares it with the desired state specified in your Terraform configuration files, and then makes the necessary changes to bring the infrastructure into the desired state.</a:t>
            </a:r>
          </a:p>
          <a:p>
            <a:pPr algn="l">
              <a:buFont typeface="Arial" panose="020B0604020202020204" pitchFamily="34" charset="0"/>
              <a:buChar char="•"/>
            </a:pPr>
            <a:r>
              <a:rPr lang="en-US" b="1" i="0" dirty="0">
                <a:solidFill>
                  <a:srgbClr val="374151"/>
                </a:solidFill>
                <a:effectLst/>
                <a:latin typeface="Söhne"/>
              </a:rPr>
              <a:t>Terraform apply </a:t>
            </a:r>
            <a:r>
              <a:rPr lang="en-US" b="1" i="0" dirty="0" err="1">
                <a:solidFill>
                  <a:srgbClr val="374151"/>
                </a:solidFill>
                <a:effectLst/>
                <a:latin typeface="Söhne"/>
              </a:rPr>
              <a:t>main.tfplan</a:t>
            </a:r>
            <a:r>
              <a:rPr lang="en-US" b="0" i="0" dirty="0">
                <a:solidFill>
                  <a:srgbClr val="374151"/>
                </a:solidFill>
                <a:effectLst/>
                <a:latin typeface="Söhne"/>
              </a:rPr>
              <a:t>: The argument following the terraform apply command is the path to the plan file that you want to apply. In this case, it's </a:t>
            </a:r>
            <a:r>
              <a:rPr lang="en-US" b="0" i="0" dirty="0" err="1">
                <a:solidFill>
                  <a:srgbClr val="374151"/>
                </a:solidFill>
                <a:effectLst/>
                <a:latin typeface="Söhne"/>
              </a:rPr>
              <a:t>main.tfplan</a:t>
            </a:r>
            <a:r>
              <a:rPr lang="en-US" b="0" i="0" dirty="0">
                <a:solidFill>
                  <a:srgbClr val="374151"/>
                </a:solidFill>
                <a:effectLst/>
                <a:latin typeface="Söhne"/>
              </a:rPr>
              <a:t>. This file contains the details of the planned changes generated by a previous terraform plan -out </a:t>
            </a:r>
            <a:r>
              <a:rPr lang="en-US" b="0" i="0" dirty="0" err="1">
                <a:solidFill>
                  <a:srgbClr val="374151"/>
                </a:solidFill>
                <a:effectLst/>
                <a:latin typeface="Söhne"/>
              </a:rPr>
              <a:t>main.tfplan</a:t>
            </a:r>
            <a:r>
              <a:rPr lang="en-US" b="0" i="0" dirty="0">
                <a:solidFill>
                  <a:srgbClr val="374151"/>
                </a:solidFill>
                <a:effectLst/>
                <a:latin typeface="Söhne"/>
              </a:rPr>
              <a:t> command.</a:t>
            </a:r>
          </a:p>
          <a:p>
            <a:endParaRPr lang="he-IL" dirty="0"/>
          </a:p>
        </p:txBody>
      </p:sp>
      <p:sp>
        <p:nvSpPr>
          <p:cNvPr id="4" name="Slide Number Placeholder 3"/>
          <p:cNvSpPr>
            <a:spLocks noGrp="1"/>
          </p:cNvSpPr>
          <p:nvPr>
            <p:ph type="sldNum" sz="quarter" idx="5"/>
          </p:nvPr>
        </p:nvSpPr>
        <p:spPr/>
        <p:txBody>
          <a:bodyPr/>
          <a:lstStyle/>
          <a:p>
            <a:fld id="{6A201182-F925-4934-A9E6-6E0124E344EC}" type="slidenum">
              <a:rPr lang="he-IL" smtClean="0"/>
              <a:t>4</a:t>
            </a:fld>
            <a:endParaRPr lang="he-IL"/>
          </a:p>
        </p:txBody>
      </p:sp>
    </p:spTree>
    <p:extLst>
      <p:ext uri="{BB962C8B-B14F-4D97-AF65-F5344CB8AC3E}">
        <p14:creationId xmlns:p14="http://schemas.microsoft.com/office/powerpoint/2010/main" val="39919043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B80E31E-2CCA-48ED-BCC5-D1DB1C023837}" type="datetimeFigureOut">
              <a:rPr lang="he-IL" smtClean="0"/>
              <a:t>י"א/שבט/תשפ"ד</a:t>
            </a:fld>
            <a:endParaRPr lang="he-IL"/>
          </a:p>
        </p:txBody>
      </p:sp>
      <p:sp>
        <p:nvSpPr>
          <p:cNvPr id="5" name="Footer Placeholder 4"/>
          <p:cNvSpPr>
            <a:spLocks noGrp="1"/>
          </p:cNvSpPr>
          <p:nvPr>
            <p:ph type="ftr" sz="quarter" idx="11"/>
          </p:nvPr>
        </p:nvSpPr>
        <p:spPr>
          <a:xfrm>
            <a:off x="2692397" y="5037663"/>
            <a:ext cx="5214635" cy="279400"/>
          </a:xfrm>
        </p:spPr>
        <p:txBody>
          <a:bodyPr/>
          <a:lstStyle/>
          <a:p>
            <a:endParaRPr lang="he-IL"/>
          </a:p>
        </p:txBody>
      </p:sp>
      <p:sp>
        <p:nvSpPr>
          <p:cNvPr id="6" name="Slide Number Placeholder 5"/>
          <p:cNvSpPr>
            <a:spLocks noGrp="1"/>
          </p:cNvSpPr>
          <p:nvPr>
            <p:ph type="sldNum" sz="quarter" idx="12"/>
          </p:nvPr>
        </p:nvSpPr>
        <p:spPr>
          <a:xfrm>
            <a:off x="8956900" y="5037663"/>
            <a:ext cx="551167" cy="279400"/>
          </a:xfrm>
        </p:spPr>
        <p:txBody>
          <a:bodyPr/>
          <a:lstStyle/>
          <a:p>
            <a:fld id="{93E40F1D-30EC-48FC-8C68-C74410A9D869}" type="slidenum">
              <a:rPr lang="he-IL" smtClean="0"/>
              <a:t>‹#›</a:t>
            </a:fld>
            <a:endParaRPr lang="he-IL"/>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5334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80E31E-2CCA-48ED-BCC5-D1DB1C023837}" type="datetimeFigureOut">
              <a:rPr lang="he-IL" smtClean="0"/>
              <a:t>י"א/שבט/תשפ"ד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93E40F1D-30EC-48FC-8C68-C74410A9D869}" type="slidenum">
              <a:rPr lang="he-IL" smtClean="0"/>
              <a:t>‹#›</a:t>
            </a:fld>
            <a:endParaRPr lang="he-IL"/>
          </a:p>
        </p:txBody>
      </p:sp>
    </p:spTree>
    <p:extLst>
      <p:ext uri="{BB962C8B-B14F-4D97-AF65-F5344CB8AC3E}">
        <p14:creationId xmlns:p14="http://schemas.microsoft.com/office/powerpoint/2010/main" val="3465409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80E31E-2CCA-48ED-BCC5-D1DB1C023837}" type="datetimeFigureOut">
              <a:rPr lang="he-IL" smtClean="0"/>
              <a:t>י"א/שבט/תשפ"ד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3E40F1D-30EC-48FC-8C68-C74410A9D869}" type="slidenum">
              <a:rPr lang="he-IL" smtClean="0"/>
              <a:t>‹#›</a:t>
            </a:fld>
            <a:endParaRPr lang="he-IL"/>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1300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80E31E-2CCA-48ED-BCC5-D1DB1C023837}" type="datetimeFigureOut">
              <a:rPr lang="he-IL" smtClean="0"/>
              <a:t>י"א/שבט/תשפ"ד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3E40F1D-30EC-48FC-8C68-C74410A9D869}" type="slidenum">
              <a:rPr lang="he-IL" smtClean="0"/>
              <a:t>‹#›</a:t>
            </a:fld>
            <a:endParaRPr lang="he-IL"/>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83378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80E31E-2CCA-48ED-BCC5-D1DB1C023837}" type="datetimeFigureOut">
              <a:rPr lang="he-IL" smtClean="0"/>
              <a:t>י"א/שבט/תשפ"ד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3E40F1D-30EC-48FC-8C68-C74410A9D869}" type="slidenum">
              <a:rPr lang="he-IL" smtClean="0"/>
              <a:t>‹#›</a:t>
            </a:fld>
            <a:endParaRPr lang="he-IL"/>
          </a:p>
        </p:txBody>
      </p:sp>
    </p:spTree>
    <p:extLst>
      <p:ext uri="{BB962C8B-B14F-4D97-AF65-F5344CB8AC3E}">
        <p14:creationId xmlns:p14="http://schemas.microsoft.com/office/powerpoint/2010/main" val="27063621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80E31E-2CCA-48ED-BCC5-D1DB1C023837}" type="datetimeFigureOut">
              <a:rPr lang="he-IL" smtClean="0"/>
              <a:t>י"א/שבט/תשפ"ד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3E40F1D-30EC-48FC-8C68-C74410A9D869}" type="slidenum">
              <a:rPr lang="he-IL" smtClean="0"/>
              <a:t>‹#›</a:t>
            </a:fld>
            <a:endParaRPr lang="he-IL"/>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25629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80E31E-2CCA-48ED-BCC5-D1DB1C023837}" type="datetimeFigureOut">
              <a:rPr lang="he-IL" smtClean="0"/>
              <a:t>י"א/שבט/תשפ"ד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3E40F1D-30EC-48FC-8C68-C74410A9D869}" type="slidenum">
              <a:rPr lang="he-IL" smtClean="0"/>
              <a:t>‹#›</a:t>
            </a:fld>
            <a:endParaRPr lang="he-IL"/>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31125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80E31E-2CCA-48ED-BCC5-D1DB1C023837}" type="datetimeFigureOut">
              <a:rPr lang="he-IL" smtClean="0"/>
              <a:t>י"א/שבט/תשפ"ד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3E40F1D-30EC-48FC-8C68-C74410A9D869}" type="slidenum">
              <a:rPr lang="he-IL" smtClean="0"/>
              <a:t>‹#›</a:t>
            </a:fld>
            <a:endParaRPr lang="he-IL"/>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410282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80E31E-2CCA-48ED-BCC5-D1DB1C023837}" type="datetimeFigureOut">
              <a:rPr lang="he-IL" smtClean="0"/>
              <a:t>י"א/שבט/תשפ"ד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3E40F1D-30EC-48FC-8C68-C74410A9D869}" type="slidenum">
              <a:rPr lang="he-IL" smtClean="0"/>
              <a:t>‹#›</a:t>
            </a:fld>
            <a:endParaRPr lang="he-IL"/>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1438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80E31E-2CCA-48ED-BCC5-D1DB1C023837}" type="datetimeFigureOut">
              <a:rPr lang="he-IL" smtClean="0"/>
              <a:t>י"א/שבט/תשפ"ד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3E40F1D-30EC-48FC-8C68-C74410A9D869}" type="slidenum">
              <a:rPr lang="he-IL" smtClean="0"/>
              <a:t>‹#›</a:t>
            </a:fld>
            <a:endParaRPr lang="he-IL"/>
          </a:p>
        </p:txBody>
      </p:sp>
    </p:spTree>
    <p:extLst>
      <p:ext uri="{BB962C8B-B14F-4D97-AF65-F5344CB8AC3E}">
        <p14:creationId xmlns:p14="http://schemas.microsoft.com/office/powerpoint/2010/main" val="2782738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80E31E-2CCA-48ED-BCC5-D1DB1C023837}" type="datetimeFigureOut">
              <a:rPr lang="he-IL" smtClean="0"/>
              <a:t>י"א/שבט/תשפ"ד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3E40F1D-30EC-48FC-8C68-C74410A9D869}" type="slidenum">
              <a:rPr lang="he-IL" smtClean="0"/>
              <a:t>‹#›</a:t>
            </a:fld>
            <a:endParaRPr lang="he-IL"/>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5524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80E31E-2CCA-48ED-BCC5-D1DB1C023837}" type="datetimeFigureOut">
              <a:rPr lang="he-IL" smtClean="0"/>
              <a:t>י"א/שבט/תשפ"ד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93E40F1D-30EC-48FC-8C68-C74410A9D869}" type="slidenum">
              <a:rPr lang="he-IL" smtClean="0"/>
              <a:t>‹#›</a:t>
            </a:fld>
            <a:endParaRPr lang="he-IL"/>
          </a:p>
        </p:txBody>
      </p:sp>
    </p:spTree>
    <p:extLst>
      <p:ext uri="{BB962C8B-B14F-4D97-AF65-F5344CB8AC3E}">
        <p14:creationId xmlns:p14="http://schemas.microsoft.com/office/powerpoint/2010/main" val="752015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80E31E-2CCA-48ED-BCC5-D1DB1C023837}" type="datetimeFigureOut">
              <a:rPr lang="he-IL" smtClean="0"/>
              <a:t>י"א/שבט/תשפ"ד</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93E40F1D-30EC-48FC-8C68-C74410A9D869}" type="slidenum">
              <a:rPr lang="he-IL" smtClean="0"/>
              <a:t>‹#›</a:t>
            </a:fld>
            <a:endParaRPr lang="he-IL"/>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0918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80E31E-2CCA-48ED-BCC5-D1DB1C023837}" type="datetimeFigureOut">
              <a:rPr lang="he-IL" smtClean="0"/>
              <a:t>י"א/שבט/תשפ"ד</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93E40F1D-30EC-48FC-8C68-C74410A9D869}" type="slidenum">
              <a:rPr lang="he-IL" smtClean="0"/>
              <a:t>‹#›</a:t>
            </a:fld>
            <a:endParaRPr lang="he-IL"/>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2333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80E31E-2CCA-48ED-BCC5-D1DB1C023837}" type="datetimeFigureOut">
              <a:rPr lang="he-IL" smtClean="0"/>
              <a:t>י"א/שבט/תשפ"ד</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93E40F1D-30EC-48FC-8C68-C74410A9D869}" type="slidenum">
              <a:rPr lang="he-IL" smtClean="0"/>
              <a:t>‹#›</a:t>
            </a:fld>
            <a:endParaRPr lang="he-IL"/>
          </a:p>
        </p:txBody>
      </p:sp>
    </p:spTree>
    <p:extLst>
      <p:ext uri="{BB962C8B-B14F-4D97-AF65-F5344CB8AC3E}">
        <p14:creationId xmlns:p14="http://schemas.microsoft.com/office/powerpoint/2010/main" val="1787824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80E31E-2CCA-48ED-BCC5-D1DB1C023837}" type="datetimeFigureOut">
              <a:rPr lang="he-IL" smtClean="0"/>
              <a:t>י"א/שבט/תשפ"ד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93E40F1D-30EC-48FC-8C68-C74410A9D869}" type="slidenum">
              <a:rPr lang="he-IL" smtClean="0"/>
              <a:t>‹#›</a:t>
            </a:fld>
            <a:endParaRPr lang="he-IL"/>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65847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80E31E-2CCA-48ED-BCC5-D1DB1C023837}" type="datetimeFigureOut">
              <a:rPr lang="he-IL" smtClean="0"/>
              <a:t>י"א/שבט/תשפ"ד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93E40F1D-30EC-48FC-8C68-C74410A9D869}" type="slidenum">
              <a:rPr lang="he-IL" smtClean="0"/>
              <a:t>‹#›</a:t>
            </a:fld>
            <a:endParaRPr lang="he-IL"/>
          </a:p>
        </p:txBody>
      </p:sp>
    </p:spTree>
    <p:extLst>
      <p:ext uri="{BB962C8B-B14F-4D97-AF65-F5344CB8AC3E}">
        <p14:creationId xmlns:p14="http://schemas.microsoft.com/office/powerpoint/2010/main" val="2858632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B80E31E-2CCA-48ED-BCC5-D1DB1C023837}" type="datetimeFigureOut">
              <a:rPr lang="he-IL" smtClean="0"/>
              <a:t>י"א/שבט/תשפ"ד</a:t>
            </a:fld>
            <a:endParaRPr lang="he-IL"/>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he-IL"/>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3E40F1D-30EC-48FC-8C68-C74410A9D869}" type="slidenum">
              <a:rPr lang="he-IL" smtClean="0"/>
              <a:t>‹#›</a:t>
            </a:fld>
            <a:endParaRPr lang="he-IL"/>
          </a:p>
        </p:txBody>
      </p:sp>
    </p:spTree>
    <p:extLst>
      <p:ext uri="{BB962C8B-B14F-4D97-AF65-F5344CB8AC3E}">
        <p14:creationId xmlns:p14="http://schemas.microsoft.com/office/powerpoint/2010/main" val="39194984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1"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1186C-B9E9-C143-799F-16DF5DE315FF}"/>
              </a:ext>
            </a:extLst>
          </p:cNvPr>
          <p:cNvSpPr>
            <a:spLocks noGrp="1"/>
          </p:cNvSpPr>
          <p:nvPr>
            <p:ph type="ctrTitle"/>
          </p:nvPr>
        </p:nvSpPr>
        <p:spPr/>
        <p:txBody>
          <a:bodyPr/>
          <a:lstStyle/>
          <a:p>
            <a:r>
              <a:rPr lang="en-US" dirty="0"/>
              <a:t>Home Assignment Deloitte</a:t>
            </a:r>
            <a:endParaRPr lang="he-IL" dirty="0"/>
          </a:p>
        </p:txBody>
      </p:sp>
      <p:sp>
        <p:nvSpPr>
          <p:cNvPr id="3" name="Subtitle 2">
            <a:extLst>
              <a:ext uri="{FF2B5EF4-FFF2-40B4-BE49-F238E27FC236}">
                <a16:creationId xmlns:a16="http://schemas.microsoft.com/office/drawing/2014/main" id="{A2574829-4230-7846-E1B7-B77BADD039F1}"/>
              </a:ext>
            </a:extLst>
          </p:cNvPr>
          <p:cNvSpPr>
            <a:spLocks noGrp="1"/>
          </p:cNvSpPr>
          <p:nvPr>
            <p:ph type="subTitle" idx="1"/>
          </p:nvPr>
        </p:nvSpPr>
        <p:spPr/>
        <p:txBody>
          <a:bodyPr/>
          <a:lstStyle/>
          <a:p>
            <a:r>
              <a:rPr lang="en-US" dirty="0"/>
              <a:t>Done By:</a:t>
            </a:r>
            <a:br>
              <a:rPr lang="en-US" dirty="0"/>
            </a:br>
            <a:r>
              <a:rPr lang="en-US" dirty="0"/>
              <a:t>Idan Vaknin</a:t>
            </a:r>
            <a:endParaRPr lang="he-IL" dirty="0"/>
          </a:p>
        </p:txBody>
      </p:sp>
    </p:spTree>
    <p:extLst>
      <p:ext uri="{BB962C8B-B14F-4D97-AF65-F5344CB8AC3E}">
        <p14:creationId xmlns:p14="http://schemas.microsoft.com/office/powerpoint/2010/main" val="2303299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BCDAF-3A7E-C3BA-FE32-393DD5DA09A2}"/>
              </a:ext>
            </a:extLst>
          </p:cNvPr>
          <p:cNvSpPr>
            <a:spLocks noGrp="1"/>
          </p:cNvSpPr>
          <p:nvPr>
            <p:ph type="title"/>
          </p:nvPr>
        </p:nvSpPr>
        <p:spPr/>
        <p:txBody>
          <a:bodyPr>
            <a:normAutofit/>
          </a:bodyPr>
          <a:lstStyle/>
          <a:p>
            <a:r>
              <a:rPr lang="en-US" dirty="0"/>
              <a:t>Goal: Create Secure environment using </a:t>
            </a:r>
            <a:r>
              <a:rPr lang="en-US" dirty="0" err="1"/>
              <a:t>Iac</a:t>
            </a:r>
            <a:endParaRPr lang="he-IL" dirty="0"/>
          </a:p>
        </p:txBody>
      </p:sp>
      <p:sp>
        <p:nvSpPr>
          <p:cNvPr id="3" name="Content Placeholder 2">
            <a:extLst>
              <a:ext uri="{FF2B5EF4-FFF2-40B4-BE49-F238E27FC236}">
                <a16:creationId xmlns:a16="http://schemas.microsoft.com/office/drawing/2014/main" id="{60AD524E-2029-DCBD-9DB3-5C16E17135A1}"/>
              </a:ext>
            </a:extLst>
          </p:cNvPr>
          <p:cNvSpPr>
            <a:spLocks noGrp="1"/>
          </p:cNvSpPr>
          <p:nvPr>
            <p:ph idx="1"/>
          </p:nvPr>
        </p:nvSpPr>
        <p:spPr/>
        <p:txBody>
          <a:bodyPr/>
          <a:lstStyle/>
          <a:p>
            <a:pPr marL="0" indent="0" algn="l">
              <a:buNone/>
            </a:pPr>
            <a:r>
              <a:rPr lang="en-US" dirty="0"/>
              <a:t>I created a Secure environment using infrastructure as code tool. </a:t>
            </a:r>
          </a:p>
          <a:p>
            <a:pPr marL="0" indent="0" algn="l">
              <a:buNone/>
            </a:pPr>
            <a:r>
              <a:rPr lang="en-US" dirty="0"/>
              <a:t>Who is open source called Terraform to deploy Windows IIS server who accept request on port 80 and controlled by RDP connection limited to a specific IP (my Machine IP just for demonstration </a:t>
            </a:r>
            <a:r>
              <a:rPr lang="en-US" dirty="0" err="1"/>
              <a:t>perpuse</a:t>
            </a:r>
            <a:r>
              <a:rPr lang="en-US" dirty="0"/>
              <a:t>) in the real world and would be limited by</a:t>
            </a:r>
            <a:r>
              <a:rPr lang="en-US" b="0" i="0" dirty="0">
                <a:solidFill>
                  <a:srgbClr val="4D5156"/>
                </a:solidFill>
                <a:effectLst/>
                <a:latin typeface="Google Sans"/>
              </a:rPr>
              <a:t>  just-in-time (</a:t>
            </a:r>
            <a:r>
              <a:rPr lang="en-US" dirty="0"/>
              <a:t>JIT) .</a:t>
            </a:r>
          </a:p>
          <a:p>
            <a:pPr marL="0" indent="0" algn="l">
              <a:buNone/>
            </a:pPr>
            <a:r>
              <a:rPr lang="en-US" dirty="0"/>
              <a:t>I created Virtual Network and subnet as part of the IAC script.</a:t>
            </a:r>
            <a:endParaRPr lang="he-IL" dirty="0"/>
          </a:p>
        </p:txBody>
      </p:sp>
    </p:spTree>
    <p:extLst>
      <p:ext uri="{BB962C8B-B14F-4D97-AF65-F5344CB8AC3E}">
        <p14:creationId xmlns:p14="http://schemas.microsoft.com/office/powerpoint/2010/main" val="1893574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0B438-568B-0F0E-3251-C7377F3D4875}"/>
              </a:ext>
            </a:extLst>
          </p:cNvPr>
          <p:cNvSpPr>
            <a:spLocks noGrp="1"/>
          </p:cNvSpPr>
          <p:nvPr>
            <p:ph type="title"/>
          </p:nvPr>
        </p:nvSpPr>
        <p:spPr>
          <a:xfrm>
            <a:off x="838200" y="365126"/>
            <a:ext cx="10515600" cy="1110384"/>
          </a:xfrm>
        </p:spPr>
        <p:txBody>
          <a:bodyPr/>
          <a:lstStyle/>
          <a:p>
            <a:r>
              <a:rPr lang="en-US" dirty="0"/>
              <a:t>Steps to run the Script:</a:t>
            </a:r>
            <a:endParaRPr lang="he-IL" dirty="0"/>
          </a:p>
        </p:txBody>
      </p:sp>
      <p:sp>
        <p:nvSpPr>
          <p:cNvPr id="3" name="Content Placeholder 2">
            <a:extLst>
              <a:ext uri="{FF2B5EF4-FFF2-40B4-BE49-F238E27FC236}">
                <a16:creationId xmlns:a16="http://schemas.microsoft.com/office/drawing/2014/main" id="{18A5328C-2C3C-0C39-0386-8B66544CFE43}"/>
              </a:ext>
            </a:extLst>
          </p:cNvPr>
          <p:cNvSpPr>
            <a:spLocks noGrp="1"/>
          </p:cNvSpPr>
          <p:nvPr>
            <p:ph idx="1"/>
          </p:nvPr>
        </p:nvSpPr>
        <p:spPr/>
        <p:txBody>
          <a:bodyPr>
            <a:normAutofit fontScale="55000" lnSpcReduction="20000"/>
          </a:bodyPr>
          <a:lstStyle/>
          <a:p>
            <a:pPr algn="l"/>
            <a:r>
              <a:rPr lang="en-US" dirty="0"/>
              <a:t>1.Terraform must be installed on the on the machine being used.</a:t>
            </a:r>
          </a:p>
          <a:p>
            <a:pPr algn="l"/>
            <a:r>
              <a:rPr lang="en-US" dirty="0"/>
              <a:t>2.To run the Script you must login to Azure by running the following command</a:t>
            </a:r>
            <a:r>
              <a:rPr lang="en-US" dirty="0">
                <a:sym typeface="Wingdings" panose="05000000000000000000" pitchFamily="2" charset="2"/>
              </a:rPr>
              <a:t>: (I used Linux machine as a master)</a:t>
            </a:r>
            <a:endParaRPr lang="en-US" dirty="0"/>
          </a:p>
          <a:p>
            <a:pPr algn="l"/>
            <a:r>
              <a:rPr lang="en-US" dirty="0" err="1"/>
              <a:t>az</a:t>
            </a:r>
            <a:r>
              <a:rPr lang="en-US" dirty="0"/>
              <a:t> login</a:t>
            </a:r>
          </a:p>
          <a:p>
            <a:pPr algn="l"/>
            <a:r>
              <a:rPr lang="en-US" dirty="0"/>
              <a:t>3.Run the following command:</a:t>
            </a:r>
            <a:br>
              <a:rPr lang="en-US" dirty="0"/>
            </a:br>
            <a:r>
              <a:rPr lang="en-US" b="0" i="0" dirty="0">
                <a:solidFill>
                  <a:srgbClr val="161616"/>
                </a:solidFill>
                <a:effectLst/>
                <a:latin typeface="SFMono-Regular"/>
              </a:rPr>
              <a:t>terraform </a:t>
            </a:r>
            <a:r>
              <a:rPr lang="en-US" b="0" i="0" dirty="0" err="1">
                <a:solidFill>
                  <a:srgbClr val="161616"/>
                </a:solidFill>
                <a:effectLst/>
                <a:latin typeface="SFMono-Regular"/>
              </a:rPr>
              <a:t>init</a:t>
            </a:r>
            <a:r>
              <a:rPr lang="en-US" b="0" i="0" dirty="0">
                <a:solidFill>
                  <a:srgbClr val="161616"/>
                </a:solidFill>
                <a:effectLst/>
                <a:latin typeface="SFMono-Regular"/>
              </a:rPr>
              <a:t> –upgrade </a:t>
            </a:r>
            <a:endParaRPr lang="en-US" dirty="0"/>
          </a:p>
          <a:p>
            <a:pPr algn="l"/>
            <a:r>
              <a:rPr lang="en-US" dirty="0"/>
              <a:t>4.run the following command:</a:t>
            </a:r>
          </a:p>
          <a:p>
            <a:pPr algn="l"/>
            <a:r>
              <a:rPr lang="en-US" dirty="0"/>
              <a:t>terraform plan -out </a:t>
            </a:r>
            <a:r>
              <a:rPr lang="en-US" dirty="0" err="1"/>
              <a:t>main.tfplan</a:t>
            </a:r>
            <a:endParaRPr lang="en-US" dirty="0"/>
          </a:p>
          <a:p>
            <a:pPr algn="l"/>
            <a:r>
              <a:rPr lang="en-US" dirty="0"/>
              <a:t>5. Run the following command:</a:t>
            </a:r>
            <a:br>
              <a:rPr lang="en-US" dirty="0"/>
            </a:br>
            <a:r>
              <a:rPr lang="en-US" dirty="0"/>
              <a:t>terraform apply </a:t>
            </a:r>
            <a:r>
              <a:rPr lang="en-US" dirty="0" err="1"/>
              <a:t>main.tfplan</a:t>
            </a:r>
            <a:endParaRPr lang="en-US" dirty="0"/>
          </a:p>
          <a:p>
            <a:pPr algn="l"/>
            <a:r>
              <a:rPr lang="en-US" dirty="0"/>
              <a:t>6.  Run the following command:</a:t>
            </a:r>
          </a:p>
          <a:p>
            <a:pPr algn="l"/>
            <a:r>
              <a:rPr lang="en-US" b="0" i="0" dirty="0">
                <a:solidFill>
                  <a:srgbClr val="161616"/>
                </a:solidFill>
                <a:effectLst/>
                <a:latin typeface="SFMono-Regular"/>
              </a:rPr>
              <a:t>terraform plan -destroy -out </a:t>
            </a:r>
            <a:r>
              <a:rPr lang="en-US" b="0" i="0" dirty="0" err="1">
                <a:solidFill>
                  <a:srgbClr val="161616"/>
                </a:solidFill>
                <a:effectLst/>
                <a:latin typeface="SFMono-Regular"/>
              </a:rPr>
              <a:t>main.destroy.tfplan</a:t>
            </a:r>
            <a:br>
              <a:rPr lang="en-US" dirty="0"/>
            </a:br>
            <a:br>
              <a:rPr lang="en-US" dirty="0"/>
            </a:br>
            <a:endParaRPr lang="he-IL" dirty="0"/>
          </a:p>
        </p:txBody>
      </p:sp>
    </p:spTree>
    <p:extLst>
      <p:ext uri="{BB962C8B-B14F-4D97-AF65-F5344CB8AC3E}">
        <p14:creationId xmlns:p14="http://schemas.microsoft.com/office/powerpoint/2010/main" val="1535827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DF41F-1D2F-1ECA-9312-1B27789456A5}"/>
              </a:ext>
            </a:extLst>
          </p:cNvPr>
          <p:cNvSpPr>
            <a:spLocks noGrp="1"/>
          </p:cNvSpPr>
          <p:nvPr>
            <p:ph type="title"/>
          </p:nvPr>
        </p:nvSpPr>
        <p:spPr/>
        <p:txBody>
          <a:bodyPr/>
          <a:lstStyle/>
          <a:p>
            <a:r>
              <a:rPr lang="en-US" dirty="0" err="1"/>
              <a:t>Cont</a:t>
            </a:r>
            <a:r>
              <a:rPr lang="en-US" dirty="0"/>
              <a:t>:</a:t>
            </a:r>
            <a:endParaRPr lang="he-IL" dirty="0"/>
          </a:p>
        </p:txBody>
      </p:sp>
      <p:sp>
        <p:nvSpPr>
          <p:cNvPr id="3" name="Content Placeholder 2">
            <a:extLst>
              <a:ext uri="{FF2B5EF4-FFF2-40B4-BE49-F238E27FC236}">
                <a16:creationId xmlns:a16="http://schemas.microsoft.com/office/drawing/2014/main" id="{8C1422E6-0D3B-8F73-C607-0535E10B7BA8}"/>
              </a:ext>
            </a:extLst>
          </p:cNvPr>
          <p:cNvSpPr>
            <a:spLocks noGrp="1"/>
          </p:cNvSpPr>
          <p:nvPr>
            <p:ph idx="1"/>
          </p:nvPr>
        </p:nvSpPr>
        <p:spPr/>
        <p:txBody>
          <a:bodyPr/>
          <a:lstStyle/>
          <a:p>
            <a:pPr algn="l"/>
            <a:r>
              <a:rPr lang="en-US" dirty="0"/>
              <a:t>7. Run the following command:</a:t>
            </a:r>
          </a:p>
          <a:p>
            <a:pPr algn="l"/>
            <a:r>
              <a:rPr lang="en-US" b="0" i="0" dirty="0">
                <a:solidFill>
                  <a:srgbClr val="161616"/>
                </a:solidFill>
                <a:effectLst/>
                <a:latin typeface="SFMono-Regular"/>
              </a:rPr>
              <a:t>terraform plan -destroy -out </a:t>
            </a:r>
            <a:r>
              <a:rPr lang="en-US" b="0" i="0" dirty="0" err="1">
                <a:solidFill>
                  <a:srgbClr val="161616"/>
                </a:solidFill>
                <a:effectLst/>
                <a:latin typeface="SFMono-Regular"/>
              </a:rPr>
              <a:t>main.destroy.tfplan</a:t>
            </a:r>
            <a:endParaRPr lang="he-IL" dirty="0"/>
          </a:p>
        </p:txBody>
      </p:sp>
    </p:spTree>
    <p:extLst>
      <p:ext uri="{BB962C8B-B14F-4D97-AF65-F5344CB8AC3E}">
        <p14:creationId xmlns:p14="http://schemas.microsoft.com/office/powerpoint/2010/main" val="192134113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Organic</Template>
  <TotalTime>21</TotalTime>
  <Words>634</Words>
  <Application>Microsoft Office PowerPoint</Application>
  <PresentationFormat>Widescreen</PresentationFormat>
  <Paragraphs>31</Paragraphs>
  <Slides>4</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vt:i4>
      </vt:variant>
    </vt:vector>
  </HeadingPairs>
  <TitlesOfParts>
    <vt:vector size="13" baseType="lpstr">
      <vt:lpstr>Aptos</vt:lpstr>
      <vt:lpstr>Arial</vt:lpstr>
      <vt:lpstr>Garamond</vt:lpstr>
      <vt:lpstr>Google Sans</vt:lpstr>
      <vt:lpstr>SFMono-Regular</vt:lpstr>
      <vt:lpstr>Söhne</vt:lpstr>
      <vt:lpstr>Söhne Mono</vt:lpstr>
      <vt:lpstr>Wingdings</vt:lpstr>
      <vt:lpstr>Organic</vt:lpstr>
      <vt:lpstr>Home Assignment Deloitte</vt:lpstr>
      <vt:lpstr>Goal: Create Secure environment using Iac</vt:lpstr>
      <vt:lpstr>Steps to run the Script:</vt:lpstr>
      <vt:lpstr>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Assignment Deloitte</dc:title>
  <dc:creator>Idan Vaknin</dc:creator>
  <cp:lastModifiedBy>Idan Vaknin</cp:lastModifiedBy>
  <cp:revision>1</cp:revision>
  <dcterms:created xsi:type="dcterms:W3CDTF">2024-01-21T19:47:30Z</dcterms:created>
  <dcterms:modified xsi:type="dcterms:W3CDTF">2024-01-21T20:09:10Z</dcterms:modified>
</cp:coreProperties>
</file>