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18"/>
  </p:notesMasterIdLst>
  <p:handoutMasterIdLst>
    <p:handoutMasterId r:id="rId19"/>
  </p:handoutMasterIdLst>
  <p:sldIdLst>
    <p:sldId id="256" r:id="rId4"/>
    <p:sldId id="284" r:id="rId5"/>
    <p:sldId id="302" r:id="rId6"/>
    <p:sldId id="273" r:id="rId7"/>
    <p:sldId id="299" r:id="rId8"/>
    <p:sldId id="271" r:id="rId9"/>
    <p:sldId id="303" r:id="rId10"/>
    <p:sldId id="305" r:id="rId11"/>
    <p:sldId id="307" r:id="rId12"/>
    <p:sldId id="301" r:id="rId13"/>
    <p:sldId id="309" r:id="rId14"/>
    <p:sldId id="310" r:id="rId15"/>
    <p:sldId id="312" r:id="rId16"/>
    <p:sldId id="311" r:id="rId17"/>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7">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9A9D"/>
    <a:srgbClr val="DFF8F8"/>
    <a:srgbClr val="38D4CD"/>
    <a:srgbClr val="16B7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623" autoAdjust="0"/>
  </p:normalViewPr>
  <p:slideViewPr>
    <p:cSldViewPr>
      <p:cViewPr>
        <p:scale>
          <a:sx n="75" d="100"/>
          <a:sy n="75" d="100"/>
        </p:scale>
        <p:origin x="378" y="-12"/>
      </p:cViewPr>
      <p:guideLst>
        <p:guide orient="horz" pos="1847"/>
        <p:guide pos="2880"/>
      </p:guideLst>
    </p:cSldViewPr>
  </p:slideViewPr>
  <p:notesTextViewPr>
    <p:cViewPr>
      <p:scale>
        <a:sx n="100" d="100"/>
        <a:sy n="100" d="100"/>
      </p:scale>
      <p:origin x="0" y="-888"/>
    </p:cViewPr>
  </p:notesTextViewPr>
  <p:notesViewPr>
    <p:cSldViewPr showGuides="1">
      <p:cViewPr varScale="1">
        <p:scale>
          <a:sx n="83" d="100"/>
          <a:sy n="83" d="100"/>
        </p:scale>
        <p:origin x="474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63067592-1177-4A8F-8559-88EAFFFB7C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3C2CF451-70E9-424F-9484-D9CA0DA36AD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90F118-FDC5-4298-8605-509719EC5E22}" type="datetimeFigureOut">
              <a:rPr lang="ko-KR" altLang="en-US" smtClean="0"/>
              <a:t>2020-06-24</a:t>
            </a:fld>
            <a:endParaRPr lang="ko-KR" altLang="en-US"/>
          </a:p>
        </p:txBody>
      </p:sp>
      <p:sp>
        <p:nvSpPr>
          <p:cNvPr id="4" name="바닥글 개체 틀 3">
            <a:extLst>
              <a:ext uri="{FF2B5EF4-FFF2-40B4-BE49-F238E27FC236}">
                <a16:creationId xmlns:a16="http://schemas.microsoft.com/office/drawing/2014/main" id="{52C3267D-5B5A-47A4-8D84-21A44F0D7B5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2F7C5F71-15FE-429B-AF61-61945D4F240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543CB6F-C11B-40A1-AA17-5337F931B3E0}" type="slidenum">
              <a:rPr lang="ko-KR" altLang="en-US" smtClean="0"/>
              <a:t>‹#›</a:t>
            </a:fld>
            <a:endParaRPr lang="ko-KR" altLang="en-US"/>
          </a:p>
        </p:txBody>
      </p:sp>
    </p:spTree>
    <p:extLst>
      <p:ext uri="{BB962C8B-B14F-4D97-AF65-F5344CB8AC3E}">
        <p14:creationId xmlns:p14="http://schemas.microsoft.com/office/powerpoint/2010/main" val="5073250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8BDEB5-11C8-4FFD-966B-93DB62A96F3D}" type="datetimeFigureOut">
              <a:rPr lang="ko-KR" altLang="en-US" smtClean="0"/>
              <a:t>2020-06-24</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62991A-D88A-415F-AA3F-DF12C52C61BF}" type="slidenum">
              <a:rPr lang="ko-KR" altLang="en-US" smtClean="0"/>
              <a:t>‹#›</a:t>
            </a:fld>
            <a:endParaRPr lang="ko-KR" altLang="en-US"/>
          </a:p>
        </p:txBody>
      </p:sp>
    </p:spTree>
    <p:extLst>
      <p:ext uri="{BB962C8B-B14F-4D97-AF65-F5344CB8AC3E}">
        <p14:creationId xmlns:p14="http://schemas.microsoft.com/office/powerpoint/2010/main" val="360806841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שלום לכולם,</a:t>
            </a:r>
          </a:p>
          <a:p>
            <a:pPr algn="r" rtl="1"/>
            <a:r>
              <a:rPr lang="he-IL" dirty="0"/>
              <a:t>הפרויקט עוסק בחישוב בטוח בין 3 משתתפים בהנחיית דר ניב גלבוע.</a:t>
            </a:r>
          </a:p>
          <a:p>
            <a:pPr algn="r" rtl="1"/>
            <a:r>
              <a:rPr lang="he-IL" dirty="0"/>
              <a:t>הפרוטוקול המוצג במאמר עליו אנו מתבססים פותח ע"י ניב </a:t>
            </a:r>
            <a:r>
              <a:rPr lang="he-IL" dirty="0" err="1"/>
              <a:t>גילבוע</a:t>
            </a:r>
            <a:r>
              <a:rPr lang="he-IL" dirty="0"/>
              <a:t>, אריאל נוף, </a:t>
            </a:r>
            <a:r>
              <a:rPr lang="he-IL" dirty="0" err="1"/>
              <a:t>אלית</a:t>
            </a:r>
            <a:r>
              <a:rPr lang="he-IL" dirty="0"/>
              <a:t> בויל ויובל ישי.</a:t>
            </a:r>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1</a:t>
            </a:fld>
            <a:endParaRPr lang="ko-KR" altLang="en-US"/>
          </a:p>
        </p:txBody>
      </p:sp>
    </p:spTree>
    <p:extLst>
      <p:ext uri="{BB962C8B-B14F-4D97-AF65-F5344CB8AC3E}">
        <p14:creationId xmlns:p14="http://schemas.microsoft.com/office/powerpoint/2010/main" val="2728154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אחרי שיצרנו תשתית תקשורת, חילקנו את </a:t>
            </a:r>
            <a:r>
              <a:rPr lang="he-IL" dirty="0" err="1"/>
              <a:t>הקלטים</a:t>
            </a:r>
            <a:r>
              <a:rPr lang="he-IL" dirty="0"/>
              <a:t> בין המשתתפים והסברנו יחידות היסוד של המעגל נדבר כעת על המעגל עצמו.</a:t>
            </a:r>
          </a:p>
          <a:p>
            <a:pPr algn="r" rtl="1"/>
            <a:r>
              <a:rPr lang="he-IL" dirty="0"/>
              <a:t>ראשית נציין שכל פונקציה הניתנת לחישוב ניתן להמיר לאוסף של שערי חיבור וכפל.</a:t>
            </a:r>
          </a:p>
          <a:p>
            <a:pPr algn="r" rtl="1"/>
            <a:r>
              <a:rPr lang="he-IL" dirty="0"/>
              <a:t>המעגל ידוע לכל המשתתפים מראש ושמור </a:t>
            </a:r>
            <a:r>
              <a:rPr lang="he-IL" dirty="0" err="1"/>
              <a:t>אצלהם</a:t>
            </a:r>
            <a:r>
              <a:rPr lang="he-IL" dirty="0"/>
              <a:t> לצורך החישוב של המעגל. </a:t>
            </a:r>
          </a:p>
          <a:p>
            <a:pPr algn="r" rtl="1"/>
            <a:r>
              <a:rPr lang="he-IL" dirty="0"/>
              <a:t>בנוסף, כמו שכבר ציינו אחרי כל שער מכפלה מתבצע סבב תקשורת קצר. לבסוף לאחר החישוב של כל המעגל עבור כל יצית </a:t>
            </a:r>
            <a:r>
              <a:rPr lang="en-US" dirty="0"/>
              <a:t>output</a:t>
            </a:r>
            <a:r>
              <a:rPr lang="he-IL" dirty="0"/>
              <a:t> של המעגל נבצע </a:t>
            </a:r>
            <a:r>
              <a:rPr lang="en-US" dirty="0"/>
              <a:t>reconstruct</a:t>
            </a:r>
            <a:r>
              <a:rPr lang="he-IL" dirty="0"/>
              <a:t>. כלומר, כל אחד שולח לשני האחרים את ה</a:t>
            </a:r>
            <a:r>
              <a:rPr lang="en-US" dirty="0"/>
              <a:t>Shares</a:t>
            </a:r>
            <a:r>
              <a:rPr lang="he-IL" dirty="0"/>
              <a:t> שלו.</a:t>
            </a:r>
          </a:p>
          <a:p>
            <a:pPr algn="r" rtl="1"/>
            <a:endParaRPr lang="he-IL" dirty="0"/>
          </a:p>
          <a:p>
            <a:pPr algn="r" rtl="1"/>
            <a:r>
              <a:rPr lang="he-IL" dirty="0"/>
              <a:t>בצורה התוצאה של המעגל </a:t>
            </a:r>
            <a:r>
              <a:rPr lang="he-IL" dirty="0" err="1"/>
              <a:t>תיהיה</a:t>
            </a:r>
            <a:r>
              <a:rPr lang="he-IL" dirty="0"/>
              <a:t> אצל כולם בסוף הריצה.</a:t>
            </a:r>
          </a:p>
          <a:p>
            <a:pPr algn="r" rtl="1"/>
            <a:endParaRPr lang="he-IL" dirty="0"/>
          </a:p>
          <a:p>
            <a:endParaRPr lang="LID4096" dirty="0"/>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10</a:t>
            </a:fld>
            <a:endParaRPr lang="ko-KR" altLang="en-US"/>
          </a:p>
        </p:txBody>
      </p:sp>
    </p:spTree>
    <p:extLst>
      <p:ext uri="{BB962C8B-B14F-4D97-AF65-F5344CB8AC3E}">
        <p14:creationId xmlns:p14="http://schemas.microsoft.com/office/powerpoint/2010/main" val="2717580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לאחר ביצוע כל השלבים בהצלחה, כעת נותר לחבר את חלקי התוצאה לתוצאה הסופית</a:t>
            </a:r>
            <a:endParaRPr lang="LID4096" dirty="0"/>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13</a:t>
            </a:fld>
            <a:endParaRPr lang="ko-KR" altLang="en-US"/>
          </a:p>
        </p:txBody>
      </p:sp>
    </p:spTree>
    <p:extLst>
      <p:ext uri="{BB962C8B-B14F-4D97-AF65-F5344CB8AC3E}">
        <p14:creationId xmlns:p14="http://schemas.microsoft.com/office/powerpoint/2010/main" val="3700877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ויטלי:</a:t>
            </a:r>
          </a:p>
          <a:p>
            <a:pPr algn="r" rtl="1"/>
            <a:r>
              <a:rPr lang="he-IL" dirty="0"/>
              <a:t>שלום אני ויטלי </a:t>
            </a:r>
            <a:r>
              <a:rPr lang="he-IL" dirty="0" err="1"/>
              <a:t>לופושנקו</a:t>
            </a:r>
            <a:r>
              <a:rPr lang="he-IL" dirty="0"/>
              <a:t>, אני סטודנט שנה ד' במחלקה עובד כרגע באוניברסיטה..</a:t>
            </a:r>
          </a:p>
          <a:p>
            <a:pPr algn="r" rtl="1"/>
            <a:r>
              <a:rPr lang="he-IL" dirty="0"/>
              <a:t>אושר:</a:t>
            </a:r>
          </a:p>
          <a:p>
            <a:pPr algn="r" rtl="1"/>
            <a:r>
              <a:rPr lang="he-IL" dirty="0"/>
              <a:t>ואני אושר סרגני, עתודאי, סטודנט שנה ד' במחלקה...</a:t>
            </a:r>
          </a:p>
          <a:p>
            <a:pPr algn="r" rtl="1"/>
            <a:endParaRPr lang="LID4096" dirty="0"/>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2</a:t>
            </a:fld>
            <a:endParaRPr lang="ko-KR" altLang="en-US"/>
          </a:p>
        </p:txBody>
      </p:sp>
    </p:spTree>
    <p:extLst>
      <p:ext uri="{BB962C8B-B14F-4D97-AF65-F5344CB8AC3E}">
        <p14:creationId xmlns:p14="http://schemas.microsoft.com/office/powerpoint/2010/main" val="4172787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נתחיל </a:t>
            </a:r>
            <a:r>
              <a:rPr lang="he-IL" dirty="0" err="1"/>
              <a:t>בקצת</a:t>
            </a:r>
            <a:r>
              <a:rPr lang="he-IL" dirty="0"/>
              <a:t> מוטיבציה ועל הבעיה שהפרוטוקול שואף לפתור.</a:t>
            </a:r>
          </a:p>
          <a:p>
            <a:pPr algn="r" rtl="1"/>
            <a:r>
              <a:rPr lang="he-IL" dirty="0"/>
              <a:t>בשנת 1982, הועלתה בעיה בשם: </a:t>
            </a:r>
            <a:r>
              <a:rPr lang="en-US" dirty="0"/>
              <a:t>Yao’s </a:t>
            </a:r>
            <a:r>
              <a:rPr lang="en-US" dirty="0" err="1"/>
              <a:t>milionaires</a:t>
            </a:r>
            <a:r>
              <a:rPr lang="en-US" dirty="0"/>
              <a:t>’ problem</a:t>
            </a:r>
            <a:r>
              <a:rPr lang="he-IL" dirty="0"/>
              <a:t>. הבעיה היא כזאת:</a:t>
            </a:r>
          </a:p>
          <a:p>
            <a:pPr algn="r" rtl="1"/>
            <a:endParaRPr lang="he-IL" dirty="0"/>
          </a:p>
          <a:p>
            <a:pPr algn="r" rtl="1"/>
            <a:r>
              <a:rPr lang="he-IL" dirty="0"/>
              <a:t>ישנם שלושה מיליונרים נסמן אותם ב-</a:t>
            </a:r>
            <a:r>
              <a:rPr lang="en-US" dirty="0"/>
              <a:t>A,B,C</a:t>
            </a:r>
            <a:r>
              <a:rPr lang="he-IL" dirty="0"/>
              <a:t> אשר בעלי הון כולל של </a:t>
            </a:r>
            <a:r>
              <a:rPr lang="en-US" dirty="0"/>
              <a:t>X,Y,Z</a:t>
            </a:r>
            <a:r>
              <a:rPr lang="he-IL" dirty="0"/>
              <a:t> בהתאמה. המיליונרים </a:t>
            </a:r>
            <a:r>
              <a:rPr lang="he-IL" dirty="0" err="1"/>
              <a:t>בבעי</a:t>
            </a:r>
            <a:r>
              <a:rPr lang="he-IL" dirty="0"/>
              <a:t> ביצעו התערבות על סכום כסף גדול ומעוניינים לדעת למי הכי הרבה כסף.</a:t>
            </a:r>
          </a:p>
          <a:p>
            <a:pPr marL="0" marR="0" lvl="0" indent="0" algn="r" defTabSz="914400" rtl="1" eaLnBrk="1" fontAlgn="auto" latinLnBrk="1" hangingPunct="1">
              <a:lnSpc>
                <a:spcPct val="100000"/>
              </a:lnSpc>
              <a:spcBef>
                <a:spcPts val="0"/>
              </a:spcBef>
              <a:spcAft>
                <a:spcPts val="0"/>
              </a:spcAft>
              <a:buClrTx/>
              <a:buSzTx/>
              <a:buFontTx/>
              <a:buNone/>
              <a:tabLst/>
              <a:defRPr/>
            </a:pPr>
            <a:r>
              <a:rPr lang="he-IL" dirty="0"/>
              <a:t>כלומר המטרה היא מאוד פשוטה: לחשב פונקציה המקבלת כקלט את </a:t>
            </a:r>
            <a:r>
              <a:rPr lang="en-US" dirty="0"/>
              <a:t>X,Y,Z</a:t>
            </a:r>
            <a:r>
              <a:rPr lang="he-IL" dirty="0"/>
              <a:t> ומוציאה כפלט את שמו של המיליונר בעשיר ביותר.</a:t>
            </a:r>
          </a:p>
          <a:p>
            <a:pPr algn="r" rtl="1"/>
            <a:endParaRPr lang="he-IL" dirty="0"/>
          </a:p>
          <a:p>
            <a:pPr algn="r" rtl="1"/>
            <a:r>
              <a:rPr lang="he-IL" dirty="0"/>
              <a:t>עם זאת, לשלושת </a:t>
            </a:r>
            <a:r>
              <a:rPr lang="he-IL" dirty="0" err="1"/>
              <a:t>המליונרים</a:t>
            </a:r>
            <a:r>
              <a:rPr lang="he-IL" dirty="0"/>
              <a:t> יש בעיות עם מס הכנסה ועל כן אינם מעוניינים לחשוף את הסכום </a:t>
            </a:r>
            <a:r>
              <a:rPr lang="he-IL" dirty="0" err="1"/>
              <a:t>המדוייק</a:t>
            </a:r>
            <a:r>
              <a:rPr lang="he-IL" dirty="0"/>
              <a:t> של ההון שלהם לשני האחרים.</a:t>
            </a:r>
          </a:p>
          <a:p>
            <a:pPr algn="r" rtl="1"/>
            <a:r>
              <a:rPr lang="he-IL" dirty="0"/>
              <a:t>בעיה נוספת היא לוודא שאף אחד מבין המשתתפים לא משקר במהלך  החישוב וכך לנצח את ההתערבות במרמה.</a:t>
            </a:r>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3</a:t>
            </a:fld>
            <a:endParaRPr lang="ko-KR" altLang="en-US"/>
          </a:p>
        </p:txBody>
      </p:sp>
    </p:spTree>
    <p:extLst>
      <p:ext uri="{BB962C8B-B14F-4D97-AF65-F5344CB8AC3E}">
        <p14:creationId xmlns:p14="http://schemas.microsoft.com/office/powerpoint/2010/main" val="3378217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עבר לא מעט זמן מאז הופעתה של בעיית המיליונרים אך ניתן להכליל את הבעיה תחת קטגוריה של בעיות </a:t>
            </a:r>
            <a:r>
              <a:rPr lang="en-US" dirty="0"/>
              <a:t>MPC(multi-party computation)</a:t>
            </a:r>
            <a:r>
              <a:rPr lang="he-IL" dirty="0"/>
              <a:t>. </a:t>
            </a:r>
          </a:p>
          <a:p>
            <a:pPr algn="r" rtl="1"/>
            <a:r>
              <a:rPr lang="he-IL" dirty="0"/>
              <a:t>כלומר יש לנו מספר מרובה של משתתפים (גדול מ-2) שמטרתם היא לבצע חישוב משותף בצורה בטוחה ואמינה.</a:t>
            </a:r>
          </a:p>
          <a:p>
            <a:pPr algn="r" rtl="1"/>
            <a:r>
              <a:rPr lang="he-IL" dirty="0"/>
              <a:t>כיום ניתן כמובן לבצע חישוב משותף בטוח מעל רשת האינטרנט בעזרת כלים קיימים אך מכיוון שעם התפתחות הטכנולוגיה המשאב התקשורתי הפך להיות יקר ערך ישנו צורך הולך וגובר למזעור השימוש בתקשורת.</a:t>
            </a:r>
          </a:p>
          <a:p>
            <a:pPr algn="r" rtl="1"/>
            <a:endParaRPr lang="he-IL" dirty="0"/>
          </a:p>
          <a:p>
            <a:pPr algn="r" rtl="1"/>
            <a:r>
              <a:rPr lang="he-IL" dirty="0"/>
              <a:t>ישנם מגוון תחומים </a:t>
            </a:r>
            <a:r>
              <a:rPr lang="he-IL" dirty="0" err="1"/>
              <a:t>שיהנו</a:t>
            </a:r>
            <a:r>
              <a:rPr lang="he-IL" dirty="0"/>
              <a:t> מפתרון בעיית </a:t>
            </a:r>
            <a:r>
              <a:rPr lang="en-US" dirty="0"/>
              <a:t>MPC</a:t>
            </a:r>
            <a:r>
              <a:rPr lang="he-IL" dirty="0"/>
              <a:t> שישתמש בתקשורת מינימלית:</a:t>
            </a:r>
          </a:p>
          <a:p>
            <a:pPr algn="r" rtl="1"/>
            <a:endParaRPr lang="he-IL" dirty="0"/>
          </a:p>
          <a:p>
            <a:pPr algn="r" rtl="1"/>
            <a:r>
              <a:rPr lang="he-IL" dirty="0"/>
              <a:t>התחום הראשון שנזכיר הוא </a:t>
            </a:r>
            <a:r>
              <a:rPr lang="en-US" dirty="0"/>
              <a:t>Block-Chain</a:t>
            </a:r>
            <a:r>
              <a:rPr lang="he-IL" dirty="0"/>
              <a:t>: </a:t>
            </a:r>
          </a:p>
          <a:p>
            <a:pPr algn="r" rtl="1"/>
            <a:r>
              <a:rPr lang="he-IL" dirty="0"/>
              <a:t>נניח שיש לנו מספר משתתפים שמעוניינים לבצע העברת כספים כלשהי ביניהם. כל אחד אחד מהם יצטרך לחתום בנפרד על ההעברת הכספים מה שיגרום לכמות גדולה יחסית של תקשורת במיוחד אם מספר המשתתפים הוא רב. בעזרת </a:t>
            </a:r>
            <a:r>
              <a:rPr lang="en-US" dirty="0"/>
              <a:t>MPC</a:t>
            </a:r>
            <a:r>
              <a:rPr lang="he-IL" dirty="0"/>
              <a:t> ניתן להשתמש בפחות תקשורת באופן משמעותי.</a:t>
            </a:r>
          </a:p>
          <a:p>
            <a:pPr algn="r" rtl="1"/>
            <a:r>
              <a:rPr lang="he-IL" dirty="0"/>
              <a:t>התחום הבא הוא </a:t>
            </a:r>
            <a:r>
              <a:rPr lang="en-US" dirty="0"/>
              <a:t>benchmarking</a:t>
            </a:r>
            <a:r>
              <a:rPr lang="he-IL" dirty="0"/>
              <a:t>:</a:t>
            </a:r>
          </a:p>
          <a:p>
            <a:pPr algn="r" rtl="1"/>
            <a:r>
              <a:rPr lang="he-IL" dirty="0"/>
              <a:t>מגוון חברות שונות מעוניינות להשוות את המוצר שלהם למוצרים אחרים בשוק אך מבלי לחשוף את המידע הסודי אשר נמצא במסדי הנתונים שלהם.</a:t>
            </a:r>
          </a:p>
          <a:p>
            <a:pPr algn="r" rtl="1"/>
            <a:r>
              <a:rPr lang="he-IL" dirty="0"/>
              <a:t>תחום נוסף אשר סוחף אחריו לא מעט עניין והשימוש בו הולך וגדל הוא </a:t>
            </a:r>
            <a:r>
              <a:rPr lang="en-US" dirty="0"/>
              <a:t>Machine-learning</a:t>
            </a:r>
            <a:r>
              <a:rPr lang="he-IL" dirty="0"/>
              <a:t>:</a:t>
            </a:r>
          </a:p>
          <a:p>
            <a:pPr algn="r" rtl="1"/>
            <a:r>
              <a:rPr lang="he-IL" dirty="0"/>
              <a:t>פעמים רבות בתחום זה נרצה לקבוע האם קלט </a:t>
            </a:r>
            <a:r>
              <a:rPr lang="he-IL" dirty="0" err="1"/>
              <a:t>מסויים</a:t>
            </a:r>
            <a:r>
              <a:rPr lang="he-IL" dirty="0"/>
              <a:t> שייך לקבוצה </a:t>
            </a:r>
            <a:r>
              <a:rPr lang="en-US" dirty="0"/>
              <a:t>a</a:t>
            </a:r>
            <a:r>
              <a:rPr lang="he-IL" dirty="0"/>
              <a:t> או </a:t>
            </a:r>
            <a:r>
              <a:rPr lang="en-US" dirty="0"/>
              <a:t>b</a:t>
            </a:r>
            <a:r>
              <a:rPr lang="he-IL" dirty="0"/>
              <a:t>. לדוגמה, האם דואר אלקטרוני הוא ספאם או לא, האם מוטציית גן </a:t>
            </a:r>
            <a:r>
              <a:rPr lang="he-IL" dirty="0" err="1"/>
              <a:t>מסויים</a:t>
            </a:r>
            <a:r>
              <a:rPr lang="he-IL" dirty="0"/>
              <a:t> מסרטנת או לא </a:t>
            </a:r>
            <a:r>
              <a:rPr lang="he-IL" dirty="0" err="1"/>
              <a:t>וכו</a:t>
            </a:r>
            <a:r>
              <a:rPr lang="he-IL" dirty="0"/>
              <a:t>.</a:t>
            </a:r>
          </a:p>
          <a:p>
            <a:pPr algn="r" rtl="1"/>
            <a:r>
              <a:rPr lang="he-IL" dirty="0"/>
              <a:t>ניתן להשתמש באלגוריתם </a:t>
            </a:r>
            <a:r>
              <a:rPr lang="en-US" b="1" dirty="0"/>
              <a:t>Support Vector Machine</a:t>
            </a:r>
            <a:r>
              <a:rPr lang="he-IL" b="1" dirty="0"/>
              <a:t> </a:t>
            </a:r>
            <a:r>
              <a:rPr lang="en-US" b="1" dirty="0"/>
              <a:t>(SVM)</a:t>
            </a:r>
            <a:r>
              <a:rPr lang="he-IL" b="1" dirty="0"/>
              <a:t> </a:t>
            </a:r>
            <a:r>
              <a:rPr lang="he-IL" b="0" dirty="0"/>
              <a:t>לשם מטרה זו. כלומר, להמיר את האלגוריתם לפונקציה ולהזין לתוכו מידע מתוך מסד נתונים סודי שנסווג בעזרת האלגוריתם בצורה בטוחה מבחינת סודיות המידע ויעילה מבחינת תקשורת.</a:t>
            </a:r>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4</a:t>
            </a:fld>
            <a:endParaRPr lang="ko-KR" altLang="en-US"/>
          </a:p>
        </p:txBody>
      </p:sp>
    </p:spTree>
    <p:extLst>
      <p:ext uri="{BB962C8B-B14F-4D97-AF65-F5344CB8AC3E}">
        <p14:creationId xmlns:p14="http://schemas.microsoft.com/office/powerpoint/2010/main" val="2772684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altLang="ko-KR" dirty="0"/>
              <a:t>נעבור בקצרה על 4 החלקים העיקריים של התוכנה :</a:t>
            </a:r>
          </a:p>
          <a:p>
            <a:pPr algn="r" rtl="1"/>
            <a:r>
              <a:rPr lang="he-IL" altLang="ko-KR" dirty="0"/>
              <a:t>ראשית נדאג לחיבוריות: חיבור שלושת המחשבים בקשרי </a:t>
            </a:r>
            <a:r>
              <a:rPr lang="en-US" altLang="ko-KR" dirty="0"/>
              <a:t>TCP</a:t>
            </a:r>
            <a:endParaRPr lang="he-IL" altLang="ko-KR" dirty="0"/>
          </a:p>
          <a:p>
            <a:pPr algn="r" rtl="1"/>
            <a:r>
              <a:rPr lang="he-IL" altLang="ko-KR" dirty="0"/>
              <a:t>לאחר מכן, חלוקת הסוד: שלב שבו כל המשתתפים במקביל דואגים לחלוקת הסוד שלהם, החלוקה מתבצעת בצורה מבוזרת ובטוחה.</a:t>
            </a:r>
          </a:p>
          <a:p>
            <a:pPr algn="r" rtl="1"/>
            <a:r>
              <a:rPr lang="he-IL" altLang="ko-KR" dirty="0"/>
              <a:t>חישוב המעגל: חישוב פונקציה משותפת הידוע לכולם – </a:t>
            </a:r>
            <a:r>
              <a:rPr lang="he-IL" altLang="ko-KR" dirty="0" err="1"/>
              <a:t>הפונקצייה</a:t>
            </a:r>
            <a:r>
              <a:rPr lang="he-IL" altLang="ko-KR" dirty="0"/>
              <a:t> מיוצגת בתור מעגל </a:t>
            </a:r>
            <a:r>
              <a:rPr lang="he-IL" altLang="ko-KR" dirty="0" err="1"/>
              <a:t>ארתמטי</a:t>
            </a:r>
            <a:r>
              <a:rPr lang="he-IL" altLang="ko-KR" dirty="0"/>
              <a:t>.</a:t>
            </a:r>
          </a:p>
          <a:p>
            <a:pPr algn="r" rtl="1"/>
            <a:r>
              <a:rPr lang="he-IL" altLang="ko-KR" dirty="0"/>
              <a:t>והשלב האחרון, </a:t>
            </a:r>
            <a:r>
              <a:rPr lang="he-IL" altLang="ko-KR" dirty="0" err="1"/>
              <a:t>ורפיקציה</a:t>
            </a:r>
            <a:r>
              <a:rPr lang="he-IL" altLang="ko-KR" dirty="0"/>
              <a:t>: ווידוא שכל המשתתפים עקבו אחר הפרוטוקול לפני שמשחזרים את התוצאה הסופית.</a:t>
            </a:r>
          </a:p>
          <a:p>
            <a:pPr algn="r" rtl="1"/>
            <a:endParaRPr lang="he-IL" altLang="ko-KR" dirty="0"/>
          </a:p>
          <a:p>
            <a:pPr algn="r" rtl="1"/>
            <a:r>
              <a:rPr lang="he-IL" altLang="ko-KR" dirty="0"/>
              <a:t>בכל שלב במידה ומישהו לא עוקב אחר הפרוטוקול, שאר המשתתפים יפסיקו את הפעולה של התוכנה. </a:t>
            </a:r>
            <a:endParaRPr lang="ko-KR" altLang="en-US" dirty="0"/>
          </a:p>
        </p:txBody>
      </p:sp>
      <p:sp>
        <p:nvSpPr>
          <p:cNvPr id="4" name="Slide Number Placeholder 3"/>
          <p:cNvSpPr>
            <a:spLocks noGrp="1"/>
          </p:cNvSpPr>
          <p:nvPr>
            <p:ph type="sldNum" sz="quarter" idx="10"/>
          </p:nvPr>
        </p:nvSpPr>
        <p:spPr/>
        <p:txBody>
          <a:bodyPr/>
          <a:lstStyle/>
          <a:p>
            <a:fld id="{4262991A-D88A-415F-AA3F-DF12C52C61BF}" type="slidenum">
              <a:rPr lang="ko-KR" altLang="en-US" smtClean="0"/>
              <a:t>5</a:t>
            </a:fld>
            <a:endParaRPr lang="ko-KR" altLang="en-US"/>
          </a:p>
        </p:txBody>
      </p:sp>
    </p:spTree>
    <p:extLst>
      <p:ext uri="{BB962C8B-B14F-4D97-AF65-F5344CB8AC3E}">
        <p14:creationId xmlns:p14="http://schemas.microsoft.com/office/powerpoint/2010/main" val="1108586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חיבוריות,</a:t>
            </a:r>
          </a:p>
          <a:p>
            <a:pPr algn="r" rtl="1"/>
            <a:r>
              <a:rPr lang="he-IL" dirty="0"/>
              <a:t>הטופולוגיה הינה שכולם מחוברים לכולם, כל משתתף משמש כלקוח למשתתף </a:t>
            </a:r>
            <a:r>
              <a:rPr lang="en-US" dirty="0"/>
              <a:t>Pi+1</a:t>
            </a:r>
            <a:r>
              <a:rPr lang="he-IL" dirty="0"/>
              <a:t> ובתור שרת למשתמש </a:t>
            </a:r>
            <a:r>
              <a:rPr lang="en-US" dirty="0"/>
              <a:t>Pi-1.</a:t>
            </a:r>
            <a:endParaRPr lang="he-IL" dirty="0"/>
          </a:p>
          <a:p>
            <a:pPr algn="r" rtl="1"/>
            <a:r>
              <a:rPr lang="he-IL" dirty="0"/>
              <a:t>ישנו מספר קטן של סוגי הודעות בפרוטוקול ואורך קבוע המתאים לכל סוג הודעה, בכל קבלת הודעה אנו מוודאים שהמשתתף ששלח את ההודעה שלח הודעה תקינה המתאימה לשלב שבו כרגע התוכנה נמצאת.</a:t>
            </a:r>
          </a:p>
          <a:p>
            <a:pPr algn="r" rtl="1"/>
            <a:r>
              <a:rPr lang="he-IL" dirty="0"/>
              <a:t>מימשנו את </a:t>
            </a:r>
            <a:r>
              <a:rPr lang="he-IL" dirty="0" err="1"/>
              <a:t>הסוקטים</a:t>
            </a:r>
            <a:r>
              <a:rPr lang="he-IL" dirty="0"/>
              <a:t> עם </a:t>
            </a:r>
            <a:r>
              <a:rPr lang="he-IL" dirty="0" err="1"/>
              <a:t>טרדים</a:t>
            </a:r>
            <a:r>
              <a:rPr lang="he-IL" dirty="0"/>
              <a:t> ליעילות </a:t>
            </a:r>
            <a:r>
              <a:rPr lang="he-IL" dirty="0" err="1"/>
              <a:t>מירבית</a:t>
            </a:r>
            <a:r>
              <a:rPr lang="he-IL" dirty="0"/>
              <a:t>.</a:t>
            </a:r>
          </a:p>
          <a:p>
            <a:pPr algn="r" rtl="1"/>
            <a:r>
              <a:rPr lang="he-IL" altLang="ko-KR" dirty="0"/>
              <a:t>חשוב לציין שאנו מניחים שיש </a:t>
            </a:r>
            <a:r>
              <a:rPr lang="en-US" altLang="ko-KR" dirty="0"/>
              <a:t>honest majority</a:t>
            </a:r>
            <a:r>
              <a:rPr lang="he-IL" altLang="ko-KR" dirty="0"/>
              <a:t> רב הגון – מה שאומר שרק משתתף אחד זדוני לכל היותר.</a:t>
            </a:r>
            <a:endParaRPr lang="he-IL" dirty="0"/>
          </a:p>
          <a:p>
            <a:pPr algn="r" rtl="1"/>
            <a:endParaRPr lang="en-US" dirty="0"/>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6</a:t>
            </a:fld>
            <a:endParaRPr lang="ko-KR" altLang="en-US"/>
          </a:p>
        </p:txBody>
      </p:sp>
    </p:spTree>
    <p:extLst>
      <p:ext uri="{BB962C8B-B14F-4D97-AF65-F5344CB8AC3E}">
        <p14:creationId xmlns:p14="http://schemas.microsoft.com/office/powerpoint/2010/main" val="3251621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כמו </a:t>
            </a:r>
            <a:r>
              <a:rPr lang="he-IL" dirty="0" err="1"/>
              <a:t>שויטלי</a:t>
            </a:r>
            <a:r>
              <a:rPr lang="he-IL" dirty="0"/>
              <a:t> אמר, השלב השני בפרוטוקול הוא חלוקת </a:t>
            </a:r>
            <a:r>
              <a:rPr lang="he-IL" dirty="0" err="1"/>
              <a:t>הקלטים</a:t>
            </a:r>
            <a:r>
              <a:rPr lang="he-IL" dirty="0"/>
              <a:t>-לפונקציה בין המשתתפים</a:t>
            </a:r>
            <a:r>
              <a:rPr lang="en-US" dirty="0"/>
              <a:t> </a:t>
            </a:r>
            <a:r>
              <a:rPr lang="he-IL" dirty="0"/>
              <a:t> מבלי לחשוף את הקלט המקורי.</a:t>
            </a:r>
          </a:p>
          <a:p>
            <a:pPr algn="r" rtl="1"/>
            <a:r>
              <a:rPr lang="he-IL" dirty="0"/>
              <a:t>כל השלבים שאציין מתבצעים בו זמנית ע"י כל אחד מן המשתתפים עבור הקלט הפרטי שלהם בצורה מבוזרת .</a:t>
            </a:r>
          </a:p>
          <a:p>
            <a:pPr algn="r" rtl="1"/>
            <a:r>
              <a:rPr lang="he-IL" dirty="0"/>
              <a:t>בצד ימין למטה ניתן לראות המחשה עבור משתתף </a:t>
            </a:r>
            <a:r>
              <a:rPr lang="en-US" dirty="0"/>
              <a:t>P</a:t>
            </a:r>
            <a:r>
              <a:rPr lang="he-IL" dirty="0"/>
              <a:t>1 </a:t>
            </a:r>
          </a:p>
          <a:p>
            <a:pPr algn="r" rtl="1"/>
            <a:endParaRPr lang="he-IL" dirty="0"/>
          </a:p>
          <a:p>
            <a:pPr algn="r" rtl="1"/>
            <a:r>
              <a:rPr lang="he-IL" dirty="0"/>
              <a:t>השלב הראשון בחלק זה הוא הגרלת מספר רנדומלי ושליחתו ב</a:t>
            </a:r>
            <a:r>
              <a:rPr lang="en-US" dirty="0"/>
              <a:t>BC</a:t>
            </a:r>
            <a:r>
              <a:rPr lang="he-IL" dirty="0"/>
              <a:t> אל שני המשתתפים האחרים.</a:t>
            </a:r>
          </a:p>
          <a:p>
            <a:pPr algn="r" rtl="1"/>
            <a:r>
              <a:rPr lang="he-IL" dirty="0"/>
              <a:t>שלב השני הוא חיבור כל המספרים שכל אחד מן המשתתפים הגריל ויצירת מספר חדש בשם </a:t>
            </a:r>
            <a:r>
              <a:rPr lang="en-US" dirty="0"/>
              <a:t>SEQ</a:t>
            </a:r>
            <a:r>
              <a:rPr lang="he-IL" dirty="0"/>
              <a:t>.</a:t>
            </a:r>
          </a:p>
          <a:p>
            <a:pPr algn="r" rtl="1"/>
            <a:endParaRPr lang="he-IL" dirty="0"/>
          </a:p>
          <a:p>
            <a:pPr algn="r" rtl="1"/>
            <a:r>
              <a:rPr lang="he-IL" dirty="0"/>
              <a:t>לאחר מכן כל משתתף מגריל מפתח </a:t>
            </a:r>
            <a:r>
              <a:rPr lang="en-US" dirty="0"/>
              <a:t>K</a:t>
            </a:r>
            <a:r>
              <a:rPr lang="he-IL" dirty="0"/>
              <a:t> ושולח אותו ל</a:t>
            </a:r>
            <a:r>
              <a:rPr lang="en-US" dirty="0"/>
              <a:t>p_i+1</a:t>
            </a:r>
            <a:r>
              <a:rPr lang="he-IL" dirty="0"/>
              <a:t>. </a:t>
            </a:r>
          </a:p>
          <a:p>
            <a:pPr algn="r" rtl="1"/>
            <a:r>
              <a:rPr lang="he-IL" dirty="0"/>
              <a:t>כל משתתף מפעיל את אלגוריתם </a:t>
            </a:r>
            <a:r>
              <a:rPr lang="en-US" dirty="0"/>
              <a:t>AES</a:t>
            </a:r>
            <a:r>
              <a:rPr lang="he-IL" dirty="0"/>
              <a:t> על </a:t>
            </a:r>
            <a:r>
              <a:rPr lang="en-US" dirty="0"/>
              <a:t>SEQ</a:t>
            </a:r>
            <a:r>
              <a:rPr lang="he-IL" dirty="0"/>
              <a:t> פעם עם המפתח שהוא יצר ופעם עם מפתח שהוא קיבל לקבל שני אלפות.</a:t>
            </a:r>
          </a:p>
          <a:p>
            <a:pPr algn="r" rtl="1"/>
            <a:r>
              <a:rPr lang="he-IL" dirty="0"/>
              <a:t>כעת ברשות כל משתתף 2 מתוך 3 חלקים </a:t>
            </a:r>
            <a:r>
              <a:rPr lang="en-US" dirty="0"/>
              <a:t>a1,a2,a3</a:t>
            </a:r>
            <a:r>
              <a:rPr lang="he-IL" dirty="0"/>
              <a:t> כך שסכומן הוא </a:t>
            </a:r>
            <a:r>
              <a:rPr lang="en-US" dirty="0"/>
              <a:t>a</a:t>
            </a:r>
            <a:r>
              <a:rPr lang="he-IL" dirty="0"/>
              <a:t>.(אלפא)</a:t>
            </a:r>
          </a:p>
          <a:p>
            <a:pPr algn="r" rtl="1"/>
            <a:r>
              <a:rPr lang="he-IL" dirty="0"/>
              <a:t>המשתתף </a:t>
            </a:r>
            <a:r>
              <a:rPr lang="en-US" dirty="0"/>
              <a:t>Pi</a:t>
            </a:r>
            <a:r>
              <a:rPr lang="he-IL" dirty="0"/>
              <a:t> מקבל מהאחרים את החלקי האלפא שלהם כך שהוא יכול לרכיב את אלפא ומשדר ב</a:t>
            </a:r>
            <a:r>
              <a:rPr lang="en-US" dirty="0"/>
              <a:t>BC</a:t>
            </a:r>
            <a:r>
              <a:rPr lang="he-IL" dirty="0"/>
              <a:t> את הקלט שלו פחות אותה אלפא.</a:t>
            </a:r>
          </a:p>
          <a:p>
            <a:pPr algn="r" rtl="1"/>
            <a:r>
              <a:rPr lang="he-IL" dirty="0"/>
              <a:t>לבסוף, כל משתתף לוקח את המספר שקיבל ומחבר לו את שני החלקים של </a:t>
            </a:r>
            <a:r>
              <a:rPr lang="en-US" dirty="0"/>
              <a:t>a</a:t>
            </a:r>
            <a:r>
              <a:rPr lang="he-IL" dirty="0"/>
              <a:t> </a:t>
            </a:r>
            <a:r>
              <a:rPr lang="en-US" dirty="0"/>
              <a:t> </a:t>
            </a:r>
            <a:r>
              <a:rPr lang="he-IL" dirty="0"/>
              <a:t>הנמצאים בידו וכך יקבל כתוצאה שני חלקים חדשים של הסוד של </a:t>
            </a:r>
            <a:r>
              <a:rPr lang="en-US" dirty="0"/>
              <a:t>Pi</a:t>
            </a:r>
            <a:r>
              <a:rPr lang="he-IL" dirty="0"/>
              <a:t>.(בשקף הבא נראה כיצד נבצע זאת)</a:t>
            </a:r>
          </a:p>
          <a:p>
            <a:pPr algn="r" rtl="1"/>
            <a:r>
              <a:rPr lang="he-IL" dirty="0"/>
              <a:t>לסיכום, לכל משתתף יש 2 חתיכות מכל קלט שמוזן לפונקציה. (סך </a:t>
            </a:r>
            <a:r>
              <a:rPr lang="he-IL" dirty="0" err="1"/>
              <a:t>הכל</a:t>
            </a:r>
            <a:r>
              <a:rPr lang="he-IL" dirty="0"/>
              <a:t> 6 חתיכות)</a:t>
            </a:r>
            <a:endParaRPr lang="LID4096" dirty="0"/>
          </a:p>
          <a:p>
            <a:endParaRPr lang="LID4096" dirty="0"/>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7</a:t>
            </a:fld>
            <a:endParaRPr lang="ko-KR" altLang="en-US"/>
          </a:p>
        </p:txBody>
      </p:sp>
    </p:spTree>
    <p:extLst>
      <p:ext uri="{BB962C8B-B14F-4D97-AF65-F5344CB8AC3E}">
        <p14:creationId xmlns:p14="http://schemas.microsoft.com/office/powerpoint/2010/main" val="719421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במסגרת הפרוטוקול קיימים 2 סוגי שערים המרכיבים את המעגל: חיבור וכפל.</a:t>
            </a:r>
          </a:p>
          <a:p>
            <a:pPr algn="r" rtl="1"/>
            <a:r>
              <a:rPr lang="he-IL" dirty="0"/>
              <a:t>עבור כל אופרטור ניתן לבצע אותו על קבוע ו</a:t>
            </a:r>
            <a:r>
              <a:rPr lang="en-US" dirty="0"/>
              <a:t>share</a:t>
            </a:r>
            <a:r>
              <a:rPr lang="he-IL" dirty="0"/>
              <a:t> או על שני </a:t>
            </a:r>
            <a:r>
              <a:rPr lang="en-US" dirty="0"/>
              <a:t>shares</a:t>
            </a:r>
            <a:r>
              <a:rPr lang="he-IL" dirty="0"/>
              <a:t>. </a:t>
            </a:r>
          </a:p>
          <a:p>
            <a:pPr algn="r" rtl="1"/>
            <a:r>
              <a:rPr lang="en-US" dirty="0"/>
              <a:t>Share</a:t>
            </a:r>
            <a:r>
              <a:rPr lang="he-IL" dirty="0"/>
              <a:t> הוא זוג מספרים מתוך 3 אשר סכומן של השלושה נותן לנו את הערך שאותו </a:t>
            </a:r>
            <a:r>
              <a:rPr lang="en-US" dirty="0"/>
              <a:t>share</a:t>
            </a:r>
            <a:r>
              <a:rPr lang="he-IL" dirty="0"/>
              <a:t> מרכיב.</a:t>
            </a:r>
          </a:p>
          <a:p>
            <a:pPr algn="r" rtl="1"/>
            <a:r>
              <a:rPr lang="he-IL" dirty="0"/>
              <a:t>מבצעים את הפעולות בצורה הבאה:</a:t>
            </a:r>
          </a:p>
          <a:p>
            <a:pPr algn="r" rtl="1"/>
            <a:r>
              <a:rPr lang="he-IL" dirty="0"/>
              <a:t>עבור חיבור עם קבוע, אותו קבוע יתווסף רק למספר בעל </a:t>
            </a:r>
            <a:r>
              <a:rPr lang="he-IL" dirty="0" err="1"/>
              <a:t>אינקס</a:t>
            </a:r>
            <a:r>
              <a:rPr lang="he-IL" dirty="0"/>
              <a:t> מספר 1 כמתואר במצגת.</a:t>
            </a:r>
          </a:p>
          <a:p>
            <a:pPr algn="r" rtl="1"/>
            <a:r>
              <a:rPr lang="he-IL" dirty="0"/>
              <a:t>עבור חיבור של 2 </a:t>
            </a:r>
            <a:r>
              <a:rPr lang="en-US" dirty="0"/>
              <a:t>shares</a:t>
            </a:r>
            <a:r>
              <a:rPr lang="he-IL" dirty="0"/>
              <a:t> את הראשון עם הראשון והשני עם השני.</a:t>
            </a:r>
          </a:p>
          <a:p>
            <a:pPr algn="r" rtl="1"/>
            <a:r>
              <a:rPr lang="he-IL" dirty="0"/>
              <a:t>עבור כפל של </a:t>
            </a:r>
            <a:r>
              <a:rPr lang="en-US" dirty="0"/>
              <a:t>Share</a:t>
            </a:r>
            <a:r>
              <a:rPr lang="he-IL" dirty="0"/>
              <a:t> וקבוע וכפיל את הקבוע גם בראשון וגם בשני.</a:t>
            </a:r>
          </a:p>
          <a:p>
            <a:pPr algn="r" rtl="1"/>
            <a:endParaRPr lang="he-IL" dirty="0"/>
          </a:p>
          <a:p>
            <a:pPr algn="r" rtl="1"/>
            <a:r>
              <a:rPr lang="he-IL" dirty="0"/>
              <a:t>עבור מכפלה של 2 </a:t>
            </a:r>
            <a:r>
              <a:rPr lang="en-US" dirty="0"/>
              <a:t>shares</a:t>
            </a:r>
            <a:r>
              <a:rPr lang="he-IL" dirty="0"/>
              <a:t> נזדקק לתקשורת נוספת.</a:t>
            </a:r>
          </a:p>
          <a:p>
            <a:endParaRPr lang="LID4096" dirty="0"/>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8</a:t>
            </a:fld>
            <a:endParaRPr lang="ko-KR" altLang="en-US"/>
          </a:p>
        </p:txBody>
      </p:sp>
    </p:spTree>
    <p:extLst>
      <p:ext uri="{BB962C8B-B14F-4D97-AF65-F5344CB8AC3E}">
        <p14:creationId xmlns:p14="http://schemas.microsoft.com/office/powerpoint/2010/main" val="2928833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ברגע שהמשתתפים בפרוטוקול צריכים לבצע שער מכפלה, כל משתתף מגריל מספר רנדומלי ושולח אותו ל</a:t>
            </a:r>
            <a:r>
              <a:rPr lang="en-US" dirty="0"/>
              <a:t>p_i+1</a:t>
            </a:r>
            <a:r>
              <a:rPr lang="he-IL" dirty="0"/>
              <a:t>. </a:t>
            </a:r>
          </a:p>
          <a:p>
            <a:pPr algn="r" rtl="1"/>
            <a:r>
              <a:rPr lang="he-IL" dirty="0"/>
              <a:t>לאחר מכן, כל משתתף לוקח את המספר שהגריל ומחסיר ממנו את המספר שקיבל.</a:t>
            </a:r>
          </a:p>
          <a:p>
            <a:pPr algn="r" rtl="1"/>
            <a:r>
              <a:rPr lang="he-IL" dirty="0"/>
              <a:t>כך לכל משתתף יש חתיכה אחת של מספר רנדומלי כך שסכום כל החתיכות הוא 0.</a:t>
            </a:r>
          </a:p>
          <a:p>
            <a:pPr algn="r" rtl="1"/>
            <a:endParaRPr lang="he-IL" dirty="0"/>
          </a:p>
          <a:p>
            <a:pPr algn="r" rtl="1"/>
            <a:r>
              <a:rPr lang="he-IL" dirty="0"/>
              <a:t>לאחר מכן, כל אחד מחשב חתיכה אחת מתוך 3 של תוצאת המכפלה </a:t>
            </a:r>
            <a:r>
              <a:rPr lang="en-US" dirty="0"/>
              <a:t>z1,z2,z3</a:t>
            </a:r>
            <a:r>
              <a:rPr lang="he-IL" dirty="0"/>
              <a:t> ושולח אותה ל</a:t>
            </a:r>
            <a:r>
              <a:rPr lang="en-US" dirty="0"/>
              <a:t>p_i+1</a:t>
            </a:r>
            <a:r>
              <a:rPr lang="he-IL" dirty="0"/>
              <a:t>.</a:t>
            </a:r>
          </a:p>
          <a:p>
            <a:pPr algn="r" rtl="1"/>
            <a:r>
              <a:rPr lang="he-IL" dirty="0"/>
              <a:t>לבסוף כל משתתף שומר את ה</a:t>
            </a:r>
            <a:r>
              <a:rPr lang="en-US" dirty="0"/>
              <a:t>Share</a:t>
            </a:r>
            <a:r>
              <a:rPr lang="he-IL" dirty="0"/>
              <a:t> של </a:t>
            </a:r>
            <a:r>
              <a:rPr lang="en-US" dirty="0"/>
              <a:t>z</a:t>
            </a:r>
            <a:r>
              <a:rPr lang="he-IL" dirty="0"/>
              <a:t> שנמצא ברשותו. נצטרך את התוצאות של כל שער מכפלה בשלב האחרון של וידוי אמינות.</a:t>
            </a:r>
            <a:endParaRPr lang="LID4096" dirty="0"/>
          </a:p>
          <a:p>
            <a:endParaRPr lang="LID4096" dirty="0"/>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9</a:t>
            </a:fld>
            <a:endParaRPr lang="ko-KR" altLang="en-US"/>
          </a:p>
        </p:txBody>
      </p:sp>
    </p:spTree>
    <p:extLst>
      <p:ext uri="{BB962C8B-B14F-4D97-AF65-F5344CB8AC3E}">
        <p14:creationId xmlns:p14="http://schemas.microsoft.com/office/powerpoint/2010/main" val="42081016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09188" y="339502"/>
            <a:ext cx="4450844" cy="1152128"/>
          </a:xfrm>
          <a:prstGeom prst="rect">
            <a:avLst/>
          </a:prstGeom>
        </p:spPr>
        <p:txBody>
          <a:bodyPr anchor="ctr"/>
          <a:lstStyle>
            <a:lvl1pPr marL="0" indent="0" algn="l">
              <a:lnSpc>
                <a:spcPct val="100000"/>
              </a:lnSpc>
              <a:buNone/>
              <a:defRPr sz="3600" b="1" baseline="0">
                <a:solidFill>
                  <a:schemeClr val="bg1"/>
                </a:solidFill>
                <a:latin typeface="+mj-lt"/>
                <a:cs typeface="Arial" pitchFamily="34" charset="0"/>
              </a:defRPr>
            </a:lvl1pPr>
          </a:lstStyle>
          <a:p>
            <a:r>
              <a:rPr lang="en-US" altLang="ko-KR"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409188" y="1563638"/>
            <a:ext cx="4450844" cy="576064"/>
          </a:xfrm>
          <a:prstGeom prst="rect">
            <a:avLst/>
          </a:prstGeom>
        </p:spPr>
        <p:txBody>
          <a:bodyPr anchor="ctr"/>
          <a:lstStyle>
            <a:lvl1pPr marL="0" indent="0" algn="l">
              <a:lnSpc>
                <a:spcPct val="100000"/>
              </a:lnSpc>
              <a:buNone/>
              <a:defRPr sz="1200"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1115616" y="0"/>
            <a:ext cx="2808312"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28954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accent3"/>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2" hasCustomPrompt="1"/>
          </p:nvPr>
        </p:nvSpPr>
        <p:spPr>
          <a:xfrm>
            <a:off x="0" y="1275606"/>
            <a:ext cx="9144000" cy="2592288"/>
          </a:xfrm>
          <a:prstGeom prst="rect">
            <a:avLst/>
          </a:prstGeom>
          <a:solidFill>
            <a:schemeClr val="bg1">
              <a:lumMod val="95000"/>
            </a:schemeClr>
          </a:solidFill>
        </p:spPr>
        <p:txBody>
          <a:bodyPr lIns="900000" anchor="ctr"/>
          <a:lstStyle>
            <a:lvl1pPr marL="0" indent="0" algn="l">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275545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1453549" y="501168"/>
            <a:ext cx="4176000" cy="4176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Frame 5"/>
          <p:cNvSpPr/>
          <p:nvPr userDrawn="1"/>
        </p:nvSpPr>
        <p:spPr>
          <a:xfrm rot="2700000">
            <a:off x="1947315" y="994934"/>
            <a:ext cx="3188468" cy="3188468"/>
          </a:xfrm>
          <a:prstGeom prst="frame">
            <a:avLst>
              <a:gd name="adj1" fmla="val 180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 name="Chevron 8"/>
          <p:cNvSpPr/>
          <p:nvPr userDrawn="1"/>
        </p:nvSpPr>
        <p:spPr>
          <a:xfrm rot="10800000">
            <a:off x="906447" y="1455157"/>
            <a:ext cx="1432854" cy="2268009"/>
          </a:xfrm>
          <a:prstGeom prst="chevron">
            <a:avLst>
              <a:gd name="adj" fmla="val 8089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13905189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4835732" cy="3867894"/>
          </a:xfrm>
          <a:custGeom>
            <a:avLst/>
            <a:gdLst>
              <a:gd name="connsiteX0" fmla="*/ 0 w 4788024"/>
              <a:gd name="connsiteY0" fmla="*/ 0 h 3867894"/>
              <a:gd name="connsiteX1" fmla="*/ 4788024 w 4788024"/>
              <a:gd name="connsiteY1" fmla="*/ 0 h 3867894"/>
              <a:gd name="connsiteX2" fmla="*/ 4788024 w 4788024"/>
              <a:gd name="connsiteY2" fmla="*/ 3867894 h 3867894"/>
              <a:gd name="connsiteX3" fmla="*/ 0 w 4788024"/>
              <a:gd name="connsiteY3" fmla="*/ 3867894 h 3867894"/>
              <a:gd name="connsiteX4" fmla="*/ 0 w 4788024"/>
              <a:gd name="connsiteY4" fmla="*/ 0 h 3867894"/>
              <a:gd name="connsiteX0" fmla="*/ 0 w 4788024"/>
              <a:gd name="connsiteY0" fmla="*/ 0 h 3867894"/>
              <a:gd name="connsiteX1" fmla="*/ 4788024 w 4788024"/>
              <a:gd name="connsiteY1" fmla="*/ 0 h 3867894"/>
              <a:gd name="connsiteX2" fmla="*/ 0 w 4788024"/>
              <a:gd name="connsiteY2" fmla="*/ 3867894 h 3867894"/>
              <a:gd name="connsiteX3" fmla="*/ 0 w 4788024"/>
              <a:gd name="connsiteY3" fmla="*/ 0 h 3867894"/>
              <a:gd name="connsiteX0" fmla="*/ 0 w 4835732"/>
              <a:gd name="connsiteY0" fmla="*/ 0 h 3867894"/>
              <a:gd name="connsiteX1" fmla="*/ 4835732 w 4835732"/>
              <a:gd name="connsiteY1" fmla="*/ 0 h 3867894"/>
              <a:gd name="connsiteX2" fmla="*/ 0 w 4835732"/>
              <a:gd name="connsiteY2" fmla="*/ 3867894 h 3867894"/>
              <a:gd name="connsiteX3" fmla="*/ 0 w 4835732"/>
              <a:gd name="connsiteY3" fmla="*/ 0 h 3867894"/>
            </a:gdLst>
            <a:ahLst/>
            <a:cxnLst>
              <a:cxn ang="0">
                <a:pos x="connsiteX0" y="connsiteY0"/>
              </a:cxn>
              <a:cxn ang="0">
                <a:pos x="connsiteX1" y="connsiteY1"/>
              </a:cxn>
              <a:cxn ang="0">
                <a:pos x="connsiteX2" y="connsiteY2"/>
              </a:cxn>
              <a:cxn ang="0">
                <a:pos x="connsiteX3" y="connsiteY3"/>
              </a:cxn>
            </a:cxnLst>
            <a:rect l="l" t="t" r="r" b="b"/>
            <a:pathLst>
              <a:path w="4835732" h="3867894">
                <a:moveTo>
                  <a:pt x="0" y="0"/>
                </a:moveTo>
                <a:lnTo>
                  <a:pt x="4835732" y="0"/>
                </a:lnTo>
                <a:lnTo>
                  <a:pt x="0" y="3867894"/>
                </a:lnTo>
                <a:lnTo>
                  <a:pt x="0" y="0"/>
                </a:ln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4268065" y="1243801"/>
            <a:ext cx="4875935" cy="3899699"/>
          </a:xfrm>
          <a:custGeom>
            <a:avLst/>
            <a:gdLst>
              <a:gd name="connsiteX0" fmla="*/ 0 w 4860032"/>
              <a:gd name="connsiteY0" fmla="*/ 0 h 3867894"/>
              <a:gd name="connsiteX1" fmla="*/ 4860032 w 4860032"/>
              <a:gd name="connsiteY1" fmla="*/ 0 h 3867894"/>
              <a:gd name="connsiteX2" fmla="*/ 4860032 w 4860032"/>
              <a:gd name="connsiteY2" fmla="*/ 3867894 h 3867894"/>
              <a:gd name="connsiteX3" fmla="*/ 0 w 4860032"/>
              <a:gd name="connsiteY3" fmla="*/ 3867894 h 3867894"/>
              <a:gd name="connsiteX4" fmla="*/ 0 w 4860032"/>
              <a:gd name="connsiteY4" fmla="*/ 0 h 3867894"/>
              <a:gd name="connsiteX0" fmla="*/ 0 w 4860032"/>
              <a:gd name="connsiteY0" fmla="*/ 3867894 h 3867894"/>
              <a:gd name="connsiteX1" fmla="*/ 4860032 w 4860032"/>
              <a:gd name="connsiteY1" fmla="*/ 0 h 3867894"/>
              <a:gd name="connsiteX2" fmla="*/ 4860032 w 4860032"/>
              <a:gd name="connsiteY2" fmla="*/ 3867894 h 3867894"/>
              <a:gd name="connsiteX3" fmla="*/ 0 w 4860032"/>
              <a:gd name="connsiteY3" fmla="*/ 3867894 h 3867894"/>
              <a:gd name="connsiteX0" fmla="*/ 0 w 4875935"/>
              <a:gd name="connsiteY0" fmla="*/ 3899699 h 3899699"/>
              <a:gd name="connsiteX1" fmla="*/ 4875935 w 4875935"/>
              <a:gd name="connsiteY1" fmla="*/ 0 h 3899699"/>
              <a:gd name="connsiteX2" fmla="*/ 4860032 w 4875935"/>
              <a:gd name="connsiteY2" fmla="*/ 3899699 h 3899699"/>
              <a:gd name="connsiteX3" fmla="*/ 0 w 4875935"/>
              <a:gd name="connsiteY3" fmla="*/ 3899699 h 3899699"/>
              <a:gd name="connsiteX0" fmla="*/ 0 w 4875935"/>
              <a:gd name="connsiteY0" fmla="*/ 3899699 h 3899699"/>
              <a:gd name="connsiteX1" fmla="*/ 4875935 w 4875935"/>
              <a:gd name="connsiteY1" fmla="*/ 0 h 3899699"/>
              <a:gd name="connsiteX2" fmla="*/ 4866610 w 4875935"/>
              <a:gd name="connsiteY2" fmla="*/ 3899699 h 3899699"/>
              <a:gd name="connsiteX3" fmla="*/ 0 w 4875935"/>
              <a:gd name="connsiteY3" fmla="*/ 3899699 h 3899699"/>
            </a:gdLst>
            <a:ahLst/>
            <a:cxnLst>
              <a:cxn ang="0">
                <a:pos x="connsiteX0" y="connsiteY0"/>
              </a:cxn>
              <a:cxn ang="0">
                <a:pos x="connsiteX1" y="connsiteY1"/>
              </a:cxn>
              <a:cxn ang="0">
                <a:pos x="connsiteX2" y="connsiteY2"/>
              </a:cxn>
              <a:cxn ang="0">
                <a:pos x="connsiteX3" y="connsiteY3"/>
              </a:cxn>
            </a:cxnLst>
            <a:rect l="l" t="t" r="r" b="b"/>
            <a:pathLst>
              <a:path w="4875935" h="3899699">
                <a:moveTo>
                  <a:pt x="0" y="3899699"/>
                </a:moveTo>
                <a:lnTo>
                  <a:pt x="4875935" y="0"/>
                </a:lnTo>
                <a:cubicBezTo>
                  <a:pt x="4872827" y="1299900"/>
                  <a:pt x="4869718" y="2599799"/>
                  <a:pt x="4866610" y="3899699"/>
                </a:cubicBezTo>
                <a:lnTo>
                  <a:pt x="0" y="3899699"/>
                </a:ln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8852516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Picture Placeholder 2"/>
          <p:cNvSpPr>
            <a:spLocks noGrp="1"/>
          </p:cNvSpPr>
          <p:nvPr>
            <p:ph type="pic" idx="13" hasCustomPrompt="1"/>
          </p:nvPr>
        </p:nvSpPr>
        <p:spPr>
          <a:xfrm>
            <a:off x="295997" y="1611681"/>
            <a:ext cx="2791434" cy="191108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6058920" y="1611681"/>
            <a:ext cx="2791434" cy="191108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11267"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54287" y="1489421"/>
            <a:ext cx="3035425" cy="3026543"/>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2" hasCustomPrompt="1"/>
          </p:nvPr>
        </p:nvSpPr>
        <p:spPr>
          <a:xfrm>
            <a:off x="3161556" y="1603730"/>
            <a:ext cx="2793972" cy="191108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162783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accent3"/>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pic>
        <p:nvPicPr>
          <p:cNvPr id="1026" name="Picture 2" descr="D:\Fullppt\005-PNG이미지\노트북.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03648" y="2790894"/>
            <a:ext cx="3816424" cy="1941096"/>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2" hasCustomPrompt="1"/>
          </p:nvPr>
        </p:nvSpPr>
        <p:spPr>
          <a:xfrm>
            <a:off x="2462033" y="3061529"/>
            <a:ext cx="1783531" cy="130822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008902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2" hasCustomPrompt="1"/>
          </p:nvPr>
        </p:nvSpPr>
        <p:spPr>
          <a:xfrm>
            <a:off x="3042661" y="499869"/>
            <a:ext cx="2520000" cy="252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3" hasCustomPrompt="1"/>
          </p:nvPr>
        </p:nvSpPr>
        <p:spPr>
          <a:xfrm>
            <a:off x="3897690" y="3020149"/>
            <a:ext cx="1664971" cy="166497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4" hasCustomPrompt="1"/>
          </p:nvPr>
        </p:nvSpPr>
        <p:spPr>
          <a:xfrm>
            <a:off x="5564210" y="1354898"/>
            <a:ext cx="1664971" cy="166497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158122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accent3"/>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139952" y="2571750"/>
            <a:ext cx="5004048" cy="576064"/>
          </a:xfrm>
          <a:prstGeom prst="rect">
            <a:avLst/>
          </a:prstGeom>
        </p:spPr>
        <p:txBody>
          <a:bodyPr anchor="ctr"/>
          <a:lstStyle>
            <a:lvl1pPr marL="0" indent="0" algn="l">
              <a:buNone/>
              <a:defRPr sz="3600" b="1" baseline="0">
                <a:solidFill>
                  <a:schemeClr val="accent3"/>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139952" y="3147814"/>
            <a:ext cx="5004048" cy="288032"/>
          </a:xfrm>
          <a:prstGeom prst="rect">
            <a:avLst/>
          </a:prstGeom>
        </p:spPr>
        <p:txBody>
          <a:bodyPr anchor="ctr"/>
          <a:lstStyle>
            <a:lvl1pPr marL="0" indent="0" algn="l">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82354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9"/>
            <a:ext cx="9144000" cy="576064"/>
          </a:xfrm>
          <a:prstGeom prst="rect">
            <a:avLst/>
          </a:prstGeom>
        </p:spPr>
        <p:txBody>
          <a:bodyPr anchor="ctr"/>
          <a:lstStyle>
            <a:lvl1pPr marL="0" indent="0" algn="ctr">
              <a:buNone/>
              <a:defRPr sz="3600" b="0" baseline="0">
                <a:solidFill>
                  <a:schemeClr val="accent3"/>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3"/>
            <a:ext cx="9144000" cy="288032"/>
          </a:xfrm>
          <a:prstGeom prst="rect">
            <a:avLst/>
          </a:prstGeom>
        </p:spPr>
        <p:txBody>
          <a:bodyPr anchor="ctr"/>
          <a:lstStyle>
            <a:lvl1pPr marL="0" indent="0" algn="ctr">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275348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124462"/>
            <a:ext cx="9144000" cy="576063"/>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270052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9"/>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3"/>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398399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627784" y="2115319"/>
            <a:ext cx="3888432"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Welcome!!</a:t>
            </a:r>
          </a:p>
        </p:txBody>
      </p:sp>
      <p:sp>
        <p:nvSpPr>
          <p:cNvPr id="4" name="Text Placeholder 9"/>
          <p:cNvSpPr>
            <a:spLocks noGrp="1"/>
          </p:cNvSpPr>
          <p:nvPr>
            <p:ph type="body" sz="quarter" idx="11" hasCustomPrompt="1"/>
          </p:nvPr>
        </p:nvSpPr>
        <p:spPr>
          <a:xfrm>
            <a:off x="2627784" y="2700526"/>
            <a:ext cx="3888136"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181001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accent3"/>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547222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763688" y="123478"/>
            <a:ext cx="7380312" cy="576064"/>
          </a:xfrm>
          <a:prstGeom prst="rect">
            <a:avLst/>
          </a:prstGeom>
        </p:spPr>
        <p:txBody>
          <a:bodyPr anchor="ctr"/>
          <a:lstStyle>
            <a:lvl1pPr marL="0" indent="0" algn="l">
              <a:buNone/>
              <a:defRPr sz="3600" b="0" baseline="0">
                <a:solidFill>
                  <a:schemeClr val="accent3"/>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763688" y="699542"/>
            <a:ext cx="7380312" cy="288032"/>
          </a:xfrm>
          <a:prstGeom prst="rect">
            <a:avLst/>
          </a:prstGeom>
        </p:spPr>
        <p:txBody>
          <a:bodyPr anchor="ctr"/>
          <a:lstStyle>
            <a:lvl1pPr marL="0" indent="0" algn="l">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035151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accent3"/>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sp>
        <p:nvSpPr>
          <p:cNvPr id="4" name="Picture Placeholder 2"/>
          <p:cNvSpPr>
            <a:spLocks noGrp="1"/>
          </p:cNvSpPr>
          <p:nvPr>
            <p:ph type="pic" idx="1" hasCustomPrompt="1"/>
          </p:nvPr>
        </p:nvSpPr>
        <p:spPr>
          <a:xfrm>
            <a:off x="739674" y="1395769"/>
            <a:ext cx="1728192" cy="18002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2539874" y="1395769"/>
            <a:ext cx="1728192" cy="18002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4340074" y="1395769"/>
            <a:ext cx="1728192" cy="18002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267494"/>
            <a:ext cx="2339752" cy="460851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4572000" y="267494"/>
            <a:ext cx="4248472" cy="460851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9399152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2" r:id="rId3"/>
    <p:sldLayoutId id="2147483661" r:id="rId4"/>
    <p:sldLayoutId id="2147483660" r:id="rId5"/>
    <p:sldLayoutId id="2147483655" r:id="rId6"/>
    <p:sldLayoutId id="2147483663" r:id="rId7"/>
    <p:sldLayoutId id="2147483664" r:id="rId8"/>
    <p:sldLayoutId id="2147483666" r:id="rId9"/>
    <p:sldLayoutId id="2147483667" r:id="rId10"/>
    <p:sldLayoutId id="2147483668" r:id="rId11"/>
    <p:sldLayoutId id="2147483665" r:id="rId12"/>
    <p:sldLayoutId id="2147483669" r:id="rId13"/>
    <p:sldLayoutId id="2147483670" r:id="rId14"/>
    <p:sldLayoutId id="2147483656" r:id="rId15"/>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 id="2147483671" r:id="rId2"/>
    <p:sldLayoutId id="2147483672" r:id="rId3"/>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5.png"/><Relationship Id="rId2" Type="http://schemas.openxmlformats.org/officeDocument/2006/relationships/notesSlide" Target="../notesSlides/notesSlide10.xml"/><Relationship Id="rId1" Type="http://schemas.openxmlformats.org/officeDocument/2006/relationships/slideLayout" Target="../slideLayouts/slideLayout20.xml"/><Relationship Id="rId6" Type="http://schemas.openxmlformats.org/officeDocument/2006/relationships/image" Target="../media/image440.png"/><Relationship Id="rId5" Type="http://schemas.openxmlformats.org/officeDocument/2006/relationships/image" Target="../media/image430.png"/><Relationship Id="rId4" Type="http://schemas.openxmlformats.org/officeDocument/2006/relationships/image" Target="../media/image44.png"/></Relationships>
</file>

<file path=ppt/slides/_rels/slide1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16.xml"/><Relationship Id="rId4" Type="http://schemas.openxmlformats.org/officeDocument/2006/relationships/image" Target="../media/image16.jpg"/></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90.png"/><Relationship Id="rId4" Type="http://schemas.openxmlformats.org/officeDocument/2006/relationships/image" Target="../media/image180.png"/></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18" Type="http://schemas.openxmlformats.org/officeDocument/2006/relationships/image" Target="../media/image35.png"/><Relationship Id="rId3" Type="http://schemas.openxmlformats.org/officeDocument/2006/relationships/image" Target="../media/image200.png"/><Relationship Id="rId7" Type="http://schemas.openxmlformats.org/officeDocument/2006/relationships/image" Target="../media/image24.png"/><Relationship Id="rId12" Type="http://schemas.openxmlformats.org/officeDocument/2006/relationships/image" Target="../media/image29.png"/><Relationship Id="rId17" Type="http://schemas.openxmlformats.org/officeDocument/2006/relationships/image" Target="../media/image34.png"/><Relationship Id="rId2" Type="http://schemas.openxmlformats.org/officeDocument/2006/relationships/notesSlide" Target="../notesSlides/notesSlide7.xml"/><Relationship Id="rId16" Type="http://schemas.openxmlformats.org/officeDocument/2006/relationships/image" Target="../media/image33.png"/><Relationship Id="rId1" Type="http://schemas.openxmlformats.org/officeDocument/2006/relationships/slideLayout" Target="../slideLayouts/slideLayout19.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10" Type="http://schemas.openxmlformats.org/officeDocument/2006/relationships/image" Target="../media/image27.png"/><Relationship Id="rId19" Type="http://schemas.openxmlformats.org/officeDocument/2006/relationships/image" Target="../media/image36.png"/><Relationship Id="rId4" Type="http://schemas.openxmlformats.org/officeDocument/2006/relationships/image" Target="../media/image210.png"/><Relationship Id="rId9" Type="http://schemas.openxmlformats.org/officeDocument/2006/relationships/image" Target="../media/image26.png"/><Relationship Id="rId14" Type="http://schemas.openxmlformats.org/officeDocument/2006/relationships/image" Target="../media/image31.png"/></Relationships>
</file>

<file path=ppt/slides/_rels/slide8.xml.rels><?xml version="1.0" encoding="UTF-8" standalone="yes"?>
<Relationships xmlns="http://schemas.openxmlformats.org/package/2006/relationships"><Relationship Id="rId8" Type="http://schemas.openxmlformats.org/officeDocument/2006/relationships/image" Target="../media/image320.png"/><Relationship Id="rId3" Type="http://schemas.openxmlformats.org/officeDocument/2006/relationships/image" Target="../media/image37.png"/><Relationship Id="rId7" Type="http://schemas.openxmlformats.org/officeDocument/2006/relationships/image" Target="../media/image310.png"/><Relationship Id="rId2" Type="http://schemas.openxmlformats.org/officeDocument/2006/relationships/notesSlide" Target="../notesSlides/notesSlide8.xml"/><Relationship Id="rId1" Type="http://schemas.openxmlformats.org/officeDocument/2006/relationships/slideLayout" Target="../slideLayouts/slideLayout20.xml"/><Relationship Id="rId6" Type="http://schemas.openxmlformats.org/officeDocument/2006/relationships/image" Target="../media/image40.svg"/><Relationship Id="rId5" Type="http://schemas.openxmlformats.org/officeDocument/2006/relationships/image" Target="../media/image39.png"/><Relationship Id="rId10" Type="http://schemas.openxmlformats.org/officeDocument/2006/relationships/image" Target="../media/image340.png"/><Relationship Id="rId4" Type="http://schemas.openxmlformats.org/officeDocument/2006/relationships/image" Target="../media/image38.svg"/><Relationship Id="rId9" Type="http://schemas.openxmlformats.org/officeDocument/2006/relationships/image" Target="../media/image330.png"/></Relationships>
</file>

<file path=ppt/slides/_rels/slide9.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50.png"/><Relationship Id="rId7" Type="http://schemas.openxmlformats.org/officeDocument/2006/relationships/image" Target="../media/image41.png"/><Relationship Id="rId2" Type="http://schemas.openxmlformats.org/officeDocument/2006/relationships/notesSlide" Target="../notesSlides/notesSlide9.xml"/><Relationship Id="rId1" Type="http://schemas.openxmlformats.org/officeDocument/2006/relationships/slideLayout" Target="../slideLayouts/slideLayout20.xml"/><Relationship Id="rId6" Type="http://schemas.openxmlformats.org/officeDocument/2006/relationships/image" Target="../media/image38.png"/><Relationship Id="rId5" Type="http://schemas.openxmlformats.org/officeDocument/2006/relationships/image" Target="../media/image370.png"/><Relationship Id="rId4" Type="http://schemas.openxmlformats.org/officeDocument/2006/relationships/image" Target="../media/image36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58346" y="195486"/>
            <a:ext cx="8627308" cy="4248472"/>
          </a:xfrm>
        </p:spPr>
        <p:txBody>
          <a:bodyPr/>
          <a:lstStyle/>
          <a:p>
            <a:pPr algn="ctr"/>
            <a:r>
              <a:rPr lang="en-US" altLang="ko-KR" sz="2800" dirty="0">
                <a:solidFill>
                  <a:schemeClr val="tx1">
                    <a:lumMod val="65000"/>
                    <a:lumOff val="35000"/>
                  </a:schemeClr>
                </a:solidFill>
                <a:ea typeface="맑은 고딕" pitchFamily="50" charset="-127"/>
              </a:rPr>
              <a:t>Practical Fully Secure Three-Party Computation via Sublinear Distributed Zero-knowledge Proofs</a:t>
            </a:r>
          </a:p>
          <a:p>
            <a:pPr algn="ctr"/>
            <a:endParaRPr lang="en-US" altLang="ko-KR" sz="2800" dirty="0">
              <a:solidFill>
                <a:schemeClr val="tx1">
                  <a:lumMod val="65000"/>
                  <a:lumOff val="35000"/>
                </a:schemeClr>
              </a:solidFill>
              <a:ea typeface="맑은 고딕" pitchFamily="50" charset="-127"/>
            </a:endParaRPr>
          </a:p>
          <a:p>
            <a:pPr algn="ctr"/>
            <a:endParaRPr lang="en-US" altLang="ko-KR" sz="2800" dirty="0">
              <a:solidFill>
                <a:schemeClr val="tx1">
                  <a:lumMod val="65000"/>
                  <a:lumOff val="35000"/>
                </a:schemeClr>
              </a:solidFill>
              <a:ea typeface="맑은 고딕" pitchFamily="50" charset="-127"/>
            </a:endParaRPr>
          </a:p>
          <a:p>
            <a:pPr algn="ctr"/>
            <a:r>
              <a:rPr lang="en-US" altLang="ko-KR" sz="2800" dirty="0">
                <a:solidFill>
                  <a:schemeClr val="tx1">
                    <a:lumMod val="65000"/>
                    <a:lumOff val="35000"/>
                  </a:schemeClr>
                </a:solidFill>
                <a:ea typeface="맑은 고딕" pitchFamily="50" charset="-127"/>
              </a:rPr>
              <a:t>Supervisor: Dr </a:t>
            </a:r>
            <a:r>
              <a:rPr lang="en-US" altLang="ko-KR" sz="2800" dirty="0" err="1">
                <a:solidFill>
                  <a:schemeClr val="tx1">
                    <a:lumMod val="65000"/>
                    <a:lumOff val="35000"/>
                  </a:schemeClr>
                </a:solidFill>
                <a:ea typeface="맑은 고딕" pitchFamily="50" charset="-127"/>
              </a:rPr>
              <a:t>Niv</a:t>
            </a:r>
            <a:r>
              <a:rPr lang="en-US" altLang="ko-KR" sz="2800" dirty="0">
                <a:solidFill>
                  <a:schemeClr val="tx1">
                    <a:lumMod val="65000"/>
                    <a:lumOff val="35000"/>
                  </a:schemeClr>
                </a:solidFill>
                <a:ea typeface="맑은 고딕" pitchFamily="50" charset="-127"/>
              </a:rPr>
              <a:t> Gilboa</a:t>
            </a:r>
          </a:p>
          <a:p>
            <a:pPr algn="ctr"/>
            <a:endParaRPr lang="en-US" altLang="ko-KR" sz="2800" dirty="0">
              <a:solidFill>
                <a:schemeClr val="tx1">
                  <a:lumMod val="65000"/>
                  <a:lumOff val="35000"/>
                </a:schemeClr>
              </a:solidFill>
              <a:ea typeface="맑은 고딕" pitchFamily="50" charset="-127"/>
            </a:endParaRPr>
          </a:p>
          <a:p>
            <a:r>
              <a:rPr lang="en-US" altLang="ko-KR" sz="2800" dirty="0">
                <a:solidFill>
                  <a:schemeClr val="tx1">
                    <a:lumMod val="65000"/>
                    <a:lumOff val="35000"/>
                  </a:schemeClr>
                </a:solidFill>
                <a:ea typeface="맑은 고딕" pitchFamily="50" charset="-127"/>
              </a:rPr>
              <a:t>Vitali Lopushenko 			</a:t>
            </a:r>
            <a:r>
              <a:rPr lang="en-US" altLang="ko-KR" sz="2800" dirty="0" err="1">
                <a:solidFill>
                  <a:schemeClr val="tx1">
                    <a:lumMod val="65000"/>
                    <a:lumOff val="35000"/>
                  </a:schemeClr>
                </a:solidFill>
                <a:ea typeface="맑은 고딕" pitchFamily="50" charset="-127"/>
              </a:rPr>
              <a:t>Osher</a:t>
            </a:r>
            <a:r>
              <a:rPr lang="en-US" altLang="ko-KR" sz="2800" dirty="0">
                <a:solidFill>
                  <a:schemeClr val="tx1">
                    <a:lumMod val="65000"/>
                    <a:lumOff val="35000"/>
                  </a:schemeClr>
                </a:solidFill>
                <a:ea typeface="맑은 고딕" pitchFamily="50" charset="-127"/>
              </a:rPr>
              <a:t> </a:t>
            </a:r>
            <a:r>
              <a:rPr lang="en-US" altLang="ko-KR" sz="2800" dirty="0" err="1">
                <a:solidFill>
                  <a:schemeClr val="tx1">
                    <a:lumMod val="65000"/>
                    <a:lumOff val="35000"/>
                  </a:schemeClr>
                </a:solidFill>
                <a:ea typeface="맑은 고딕" pitchFamily="50" charset="-127"/>
              </a:rPr>
              <a:t>Saragani</a:t>
            </a:r>
            <a:endParaRPr lang="en-US" altLang="ko-KR" sz="2800" dirty="0">
              <a:solidFill>
                <a:schemeClr val="tx1">
                  <a:lumMod val="65000"/>
                  <a:lumOff val="35000"/>
                </a:schemeClr>
              </a:solidFill>
              <a:ea typeface="맑은 고딕" pitchFamily="50" charset="-127"/>
            </a:endParaRPr>
          </a:p>
          <a:p>
            <a:pPr algn="ctr"/>
            <a:endParaRPr lang="en-US" altLang="ko-KR" sz="2800" dirty="0">
              <a:solidFill>
                <a:schemeClr val="tx1">
                  <a:lumMod val="65000"/>
                  <a:lumOff val="35000"/>
                </a:schemeClr>
              </a:solidFill>
            </a:endParaRPr>
          </a:p>
        </p:txBody>
      </p:sp>
      <p:pic>
        <p:nvPicPr>
          <p:cNvPr id="6" name="Picture 5" descr="A close up of a logo&#10;&#10;Description automatically generated">
            <a:extLst>
              <a:ext uri="{FF2B5EF4-FFF2-40B4-BE49-F238E27FC236}">
                <a16:creationId xmlns:a16="http://schemas.microsoft.com/office/drawing/2014/main" id="{18B8F437-D365-4BE8-B328-36591439313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4048" y="4187392"/>
            <a:ext cx="3528387" cy="720080"/>
          </a:xfrm>
          <a:prstGeom prst="rect">
            <a:avLst/>
          </a:prstGeom>
        </p:spPr>
      </p:pic>
      <p:pic>
        <p:nvPicPr>
          <p:cNvPr id="8" name="Picture 7" descr="A picture containing food, drawing&#10;&#10;Description automatically generated">
            <a:extLst>
              <a:ext uri="{FF2B5EF4-FFF2-40B4-BE49-F238E27FC236}">
                <a16:creationId xmlns:a16="http://schemas.microsoft.com/office/drawing/2014/main" id="{1C3A3AB7-E7FD-4D16-8D7B-FE6DF2941A3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75656" y="3918639"/>
            <a:ext cx="948637" cy="988833"/>
          </a:xfrm>
          <a:prstGeom prst="rect">
            <a:avLst/>
          </a:prstGeom>
        </p:spPr>
      </p:pic>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bg2"/>
                </a:solidFill>
              </a:rPr>
              <a:t>Circuit C</a:t>
            </a:r>
            <a:endParaRPr lang="ko-KR" altLang="en-US" dirty="0">
              <a:solidFill>
                <a:schemeClr val="bg2"/>
              </a:solidFill>
            </a:endParaRPr>
          </a:p>
        </p:txBody>
      </p:sp>
      <p:sp>
        <p:nvSpPr>
          <p:cNvPr id="18" name="TextBox 17">
            <a:extLst>
              <a:ext uri="{FF2B5EF4-FFF2-40B4-BE49-F238E27FC236}">
                <a16:creationId xmlns:a16="http://schemas.microsoft.com/office/drawing/2014/main" id="{E1468E8D-3153-4B8E-BA02-3EE69457D88C}"/>
              </a:ext>
            </a:extLst>
          </p:cNvPr>
          <p:cNvSpPr txBox="1"/>
          <p:nvPr/>
        </p:nvSpPr>
        <p:spPr>
          <a:xfrm>
            <a:off x="337949" y="1484403"/>
            <a:ext cx="4545565" cy="3970318"/>
          </a:xfrm>
          <a:prstGeom prst="rect">
            <a:avLst/>
          </a:prstGeom>
          <a:noFill/>
        </p:spPr>
        <p:txBody>
          <a:bodyPr wrap="square" rtlCol="0">
            <a:spAutoFit/>
          </a:bodyPr>
          <a:lstStyle/>
          <a:p>
            <a:pPr marL="171450" indent="-171450">
              <a:buFont typeface="Arial" panose="020B0604020202020204" pitchFamily="34" charset="0"/>
              <a:buChar char="•"/>
            </a:pPr>
            <a:r>
              <a:rPr lang="en-US" altLang="ko-KR" sz="1400" dirty="0">
                <a:solidFill>
                  <a:schemeClr val="tx2">
                    <a:lumMod val="75000"/>
                  </a:schemeClr>
                </a:solidFill>
                <a:latin typeface="Segoe UI" panose="020B0502040204020203" pitchFamily="34" charset="0"/>
                <a:cs typeface="Segoe UI" panose="020B0502040204020203" pitchFamily="34" charset="0"/>
              </a:rPr>
              <a:t>Any computable function can be represented as an arithmetic Addition/Multiplication gates.</a:t>
            </a:r>
          </a:p>
          <a:p>
            <a:endParaRPr lang="en-US" altLang="ko-KR" sz="1400" dirty="0">
              <a:solidFill>
                <a:schemeClr val="tx2">
                  <a:lumMod val="75000"/>
                </a:schemeClr>
              </a:solidFill>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altLang="ko-KR" sz="1400" dirty="0">
                <a:solidFill>
                  <a:schemeClr val="tx2">
                    <a:lumMod val="75000"/>
                  </a:schemeClr>
                </a:solidFill>
                <a:latin typeface="Segoe UI" panose="020B0502040204020203" pitchFamily="34" charset="0"/>
                <a:cs typeface="Segoe UI" panose="020B0502040204020203" pitchFamily="34" charset="0"/>
              </a:rPr>
              <a:t>Each party have a copy of the C circuit.</a:t>
            </a:r>
          </a:p>
          <a:p>
            <a:pPr marL="171450" indent="-171450">
              <a:buFont typeface="Arial" panose="020B0604020202020204" pitchFamily="34" charset="0"/>
              <a:buChar char="•"/>
            </a:pPr>
            <a:endParaRPr lang="en-US" altLang="ko-KR" sz="1400" dirty="0">
              <a:solidFill>
                <a:schemeClr val="tx2">
                  <a:lumMod val="75000"/>
                </a:schemeClr>
              </a:solidFill>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altLang="ko-KR" sz="1400" dirty="0">
                <a:solidFill>
                  <a:schemeClr val="tx2">
                    <a:lumMod val="75000"/>
                  </a:schemeClr>
                </a:solidFill>
                <a:latin typeface="Segoe UI" panose="020B0502040204020203" pitchFamily="34" charset="0"/>
                <a:cs typeface="Segoe UI" panose="020B0502040204020203" pitchFamily="34" charset="0"/>
              </a:rPr>
              <a:t>The circuit calculated level by level.</a:t>
            </a:r>
          </a:p>
          <a:p>
            <a:pPr marL="171450" indent="-171450">
              <a:buFont typeface="Arial" panose="020B0604020202020204" pitchFamily="34" charset="0"/>
              <a:buChar char="•"/>
            </a:pPr>
            <a:endParaRPr lang="en-US" altLang="ko-KR" sz="1400" dirty="0">
              <a:solidFill>
                <a:schemeClr val="tx2">
                  <a:lumMod val="75000"/>
                </a:schemeClr>
              </a:solidFill>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altLang="ko-KR" sz="1400" dirty="0">
                <a:solidFill>
                  <a:schemeClr val="tx2">
                    <a:lumMod val="75000"/>
                  </a:schemeClr>
                </a:solidFill>
                <a:latin typeface="Segoe UI" panose="020B0502040204020203" pitchFamily="34" charset="0"/>
                <a:cs typeface="Segoe UI" panose="020B0502040204020203" pitchFamily="34" charset="0"/>
              </a:rPr>
              <a:t> The parties synchronize each multiplication gate.</a:t>
            </a:r>
          </a:p>
          <a:p>
            <a:pPr marL="171450" indent="-171450">
              <a:buFont typeface="Arial" panose="020B0604020202020204" pitchFamily="34" charset="0"/>
              <a:buChar char="•"/>
            </a:pPr>
            <a:endParaRPr lang="en-US" altLang="ko-KR" sz="1400" dirty="0">
              <a:solidFill>
                <a:schemeClr val="tx2">
                  <a:lumMod val="75000"/>
                </a:schemeClr>
              </a:solidFill>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altLang="ko-KR" sz="1400" dirty="0">
                <a:solidFill>
                  <a:schemeClr val="tx2">
                    <a:lumMod val="75000"/>
                  </a:schemeClr>
                </a:solidFill>
                <a:latin typeface="Segoe UI" panose="020B0502040204020203" pitchFamily="34" charset="0"/>
                <a:cs typeface="Segoe UI" panose="020B0502040204020203" pitchFamily="34" charset="0"/>
              </a:rPr>
              <a:t>Each party stores all the Multiplication gates output in a vector for verification phase.</a:t>
            </a:r>
          </a:p>
          <a:p>
            <a:pPr marL="171450" indent="-171450">
              <a:buFont typeface="Arial" panose="020B0604020202020204" pitchFamily="34" charset="0"/>
              <a:buChar char="•"/>
            </a:pPr>
            <a:endParaRPr lang="en-US" altLang="ko-KR" sz="1400" dirty="0">
              <a:solidFill>
                <a:schemeClr val="tx2">
                  <a:lumMod val="75000"/>
                </a:schemeClr>
              </a:solidFill>
              <a:latin typeface="Segoe UI" panose="020B0502040204020203" pitchFamily="34" charset="0"/>
              <a:cs typeface="Segoe UI" panose="020B0502040204020203" pitchFamily="34" charset="0"/>
            </a:endParaRPr>
          </a:p>
          <a:p>
            <a:endParaRPr lang="en-US" altLang="ko-KR" sz="1400" dirty="0">
              <a:solidFill>
                <a:schemeClr val="tx2">
                  <a:lumMod val="75000"/>
                </a:schemeClr>
              </a:solidFill>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endParaRPr lang="en-US" altLang="ko-KR" sz="1400" dirty="0">
              <a:solidFill>
                <a:schemeClr val="tx2">
                  <a:lumMod val="75000"/>
                </a:schemeClr>
              </a:solidFill>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endParaRPr lang="en-US" altLang="ko-KR" sz="1400" dirty="0">
              <a:solidFill>
                <a:schemeClr val="tx2">
                  <a:lumMod val="75000"/>
                </a:schemeClr>
              </a:solidFill>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endParaRPr lang="en-US" altLang="ko-KR" sz="1400" dirty="0">
              <a:solidFill>
                <a:schemeClr val="tx2">
                  <a:lumMod val="75000"/>
                </a:schemeClr>
              </a:solidFill>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endParaRPr lang="en-US" altLang="ko-KR" sz="1400" dirty="0">
              <a:solidFill>
                <a:schemeClr val="tx2">
                  <a:lumMod val="75000"/>
                </a:schemeClr>
              </a:solidFill>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endParaRPr lang="ko-KR" altLang="en-US" sz="1400" dirty="0">
              <a:solidFill>
                <a:schemeClr val="tx2">
                  <a:lumMod val="75000"/>
                </a:schemeClr>
              </a:solidFill>
              <a:latin typeface="Segoe UI" panose="020B0502040204020203" pitchFamily="34" charset="0"/>
              <a:cs typeface="Segoe UI" panose="020B0502040204020203" pitchFamily="34" charset="0"/>
            </a:endParaRPr>
          </a:p>
        </p:txBody>
      </p:sp>
      <p:pic>
        <p:nvPicPr>
          <p:cNvPr id="1028" name="Picture 4" descr="Logic Gates Or Icons - Download Free Vector Icons | Noun Project">
            <a:extLst>
              <a:ext uri="{FF2B5EF4-FFF2-40B4-BE49-F238E27FC236}">
                <a16:creationId xmlns:a16="http://schemas.microsoft.com/office/drawing/2014/main" id="{D30AD116-7257-47FF-B6B5-0D82E2E5C4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4642" y="2831015"/>
            <a:ext cx="958028" cy="95802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Logic Gates Or Icons - Download Free Vector Icons | Noun Project">
            <a:extLst>
              <a:ext uri="{FF2B5EF4-FFF2-40B4-BE49-F238E27FC236}">
                <a16:creationId xmlns:a16="http://schemas.microsoft.com/office/drawing/2014/main" id="{9EA6F89B-EB9C-4629-A471-C2A3D7A67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4413" y="3081005"/>
            <a:ext cx="958028" cy="95802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nd, and gate, logic and, logic gate icon">
            <a:extLst>
              <a:ext uri="{FF2B5EF4-FFF2-40B4-BE49-F238E27FC236}">
                <a16:creationId xmlns:a16="http://schemas.microsoft.com/office/drawing/2014/main" id="{577D98DC-2846-44A0-AAD7-C7E7B7A28CB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41410" y="2447875"/>
            <a:ext cx="811031" cy="81103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And, and gate, logic and, logic gate icon">
            <a:extLst>
              <a:ext uri="{FF2B5EF4-FFF2-40B4-BE49-F238E27FC236}">
                <a16:creationId xmlns:a16="http://schemas.microsoft.com/office/drawing/2014/main" id="{9F0A4657-91CB-41FF-BB21-72739DD18C4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21723" y="1722791"/>
            <a:ext cx="811031" cy="811031"/>
          </a:xfrm>
          <a:prstGeom prst="rect">
            <a:avLst/>
          </a:prstGeom>
          <a:noFill/>
        </p:spPr>
      </p:pic>
      <p:pic>
        <p:nvPicPr>
          <p:cNvPr id="29" name="Picture 8" descr="And, and gate, logic and, logic gate icon">
            <a:extLst>
              <a:ext uri="{FF2B5EF4-FFF2-40B4-BE49-F238E27FC236}">
                <a16:creationId xmlns:a16="http://schemas.microsoft.com/office/drawing/2014/main" id="{1A30F9FB-3A8B-465B-9B5A-CE5324D4775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55645" y="2265512"/>
            <a:ext cx="811031" cy="811031"/>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13" name="Connector: Elbow 12">
            <a:extLst>
              <a:ext uri="{FF2B5EF4-FFF2-40B4-BE49-F238E27FC236}">
                <a16:creationId xmlns:a16="http://schemas.microsoft.com/office/drawing/2014/main" id="{4776378E-3D5C-42D7-AF33-5607B19AC322}"/>
              </a:ext>
            </a:extLst>
          </p:cNvPr>
          <p:cNvCxnSpPr>
            <a:cxnSpLocks/>
          </p:cNvCxnSpPr>
          <p:nvPr/>
        </p:nvCxnSpPr>
        <p:spPr>
          <a:xfrm>
            <a:off x="6625456" y="2125131"/>
            <a:ext cx="795659" cy="443663"/>
          </a:xfrm>
          <a:prstGeom prst="bentConnector3">
            <a:avLst>
              <a:gd name="adj1" fmla="val 50000"/>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395FC9F9-E864-4E14-A1DB-E11F7BB9FC61}"/>
              </a:ext>
            </a:extLst>
          </p:cNvPr>
          <p:cNvCxnSpPr>
            <a:cxnSpLocks/>
          </p:cNvCxnSpPr>
          <p:nvPr/>
        </p:nvCxnSpPr>
        <p:spPr>
          <a:xfrm flipV="1">
            <a:off x="6726868" y="2769968"/>
            <a:ext cx="658164" cy="76425"/>
          </a:xfrm>
          <a:prstGeom prst="bentConnector3">
            <a:avLst>
              <a:gd name="adj1" fmla="val 50000"/>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39265E90-0027-4E1E-9BAB-42C6E343E05B}"/>
              </a:ext>
            </a:extLst>
          </p:cNvPr>
          <p:cNvCxnSpPr>
            <a:cxnSpLocks/>
          </p:cNvCxnSpPr>
          <p:nvPr/>
        </p:nvCxnSpPr>
        <p:spPr>
          <a:xfrm flipV="1">
            <a:off x="6699093" y="3447469"/>
            <a:ext cx="714129" cy="113204"/>
          </a:xfrm>
          <a:prstGeom prst="bentConnector3">
            <a:avLst>
              <a:gd name="adj1" fmla="val 50000"/>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4D44A5A-BE40-4270-8A1B-85719D97DDE8}"/>
              </a:ext>
            </a:extLst>
          </p:cNvPr>
          <p:cNvCxnSpPr/>
          <p:nvPr/>
        </p:nvCxnSpPr>
        <p:spPr>
          <a:xfrm flipH="1">
            <a:off x="5939202" y="1568118"/>
            <a:ext cx="19687" cy="2298862"/>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2089D01-D4D3-4B6F-BFFB-7984F742FD87}"/>
              </a:ext>
            </a:extLst>
          </p:cNvPr>
          <p:cNvCxnSpPr>
            <a:cxnSpLocks/>
          </p:cNvCxnSpPr>
          <p:nvPr/>
        </p:nvCxnSpPr>
        <p:spPr>
          <a:xfrm>
            <a:off x="5967860" y="2748818"/>
            <a:ext cx="22316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9725994-687F-42EB-B64A-891A82ED61B3}"/>
              </a:ext>
            </a:extLst>
          </p:cNvPr>
          <p:cNvCxnSpPr>
            <a:cxnSpLocks/>
          </p:cNvCxnSpPr>
          <p:nvPr/>
        </p:nvCxnSpPr>
        <p:spPr>
          <a:xfrm>
            <a:off x="5965479" y="2952937"/>
            <a:ext cx="22554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B52FEE5-A63B-44C9-B6DE-68B25013B545}"/>
              </a:ext>
            </a:extLst>
          </p:cNvPr>
          <p:cNvCxnSpPr>
            <a:cxnSpLocks/>
          </p:cNvCxnSpPr>
          <p:nvPr/>
        </p:nvCxnSpPr>
        <p:spPr>
          <a:xfrm>
            <a:off x="5970241" y="2230476"/>
            <a:ext cx="19172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68BD723-EAD7-47D0-AF9B-2CB0B0703F4E}"/>
              </a:ext>
            </a:extLst>
          </p:cNvPr>
          <p:cNvCxnSpPr>
            <a:cxnSpLocks/>
          </p:cNvCxnSpPr>
          <p:nvPr/>
        </p:nvCxnSpPr>
        <p:spPr>
          <a:xfrm>
            <a:off x="5970241" y="2025835"/>
            <a:ext cx="19084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5C6DD60-E817-4AE6-BC87-09AC929BF8C7}"/>
              </a:ext>
            </a:extLst>
          </p:cNvPr>
          <p:cNvCxnSpPr/>
          <p:nvPr/>
        </p:nvCxnSpPr>
        <p:spPr>
          <a:xfrm flipH="1">
            <a:off x="6847750" y="1568118"/>
            <a:ext cx="19687" cy="2298862"/>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36AC042-440C-4077-BBB3-BFC6A0563F30}"/>
              </a:ext>
            </a:extLst>
          </p:cNvPr>
          <p:cNvCxnSpPr/>
          <p:nvPr/>
        </p:nvCxnSpPr>
        <p:spPr>
          <a:xfrm flipH="1">
            <a:off x="8125590" y="1640569"/>
            <a:ext cx="19687" cy="2298862"/>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64FA487-43B5-4448-8C67-7A01D808BE2C}"/>
              </a:ext>
            </a:extLst>
          </p:cNvPr>
          <p:cNvCxnSpPr>
            <a:cxnSpLocks/>
          </p:cNvCxnSpPr>
          <p:nvPr/>
        </p:nvCxnSpPr>
        <p:spPr>
          <a:xfrm>
            <a:off x="7956439" y="2668463"/>
            <a:ext cx="160698" cy="29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1FBC18DF-A1CB-42C6-B688-AB84EFB061FB}"/>
                  </a:ext>
                </a:extLst>
              </p:cNvPr>
              <p:cNvSpPr txBox="1"/>
              <p:nvPr/>
            </p:nvSpPr>
            <p:spPr>
              <a:xfrm>
                <a:off x="6112945" y="1310531"/>
                <a:ext cx="695675" cy="276999"/>
              </a:xfrm>
              <a:prstGeom prst="rect">
                <a:avLst/>
              </a:prstGeom>
              <a:noFill/>
            </p:spPr>
            <p:txBody>
              <a:bodyPr wrap="square" rtlCol="0">
                <a:spAutoFit/>
              </a:bodyPr>
              <a:lstStyle/>
              <a:p>
                <a:r>
                  <a:rPr lang="en-US" altLang="ko-KR" sz="1200" dirty="0">
                    <a:solidFill>
                      <a:schemeClr val="bg2"/>
                    </a:solidFill>
                    <a:cs typeface="Arial" pitchFamily="34" charset="0"/>
                  </a:rPr>
                  <a:t>Level </a:t>
                </a:r>
                <a14:m>
                  <m:oMath xmlns:m="http://schemas.openxmlformats.org/officeDocument/2006/math">
                    <m:r>
                      <a:rPr lang="ko-KR" altLang="en-US" sz="1200" dirty="0" smtClean="0">
                        <a:solidFill>
                          <a:schemeClr val="bg2"/>
                        </a:solidFill>
                        <a:latin typeface="Cambria Math" panose="02040503050406030204" pitchFamily="18" charset="0"/>
                      </a:rPr>
                      <m:t>ⅈ</m:t>
                    </m:r>
                  </m:oMath>
                </a14:m>
                <a:endParaRPr lang="ko-KR" altLang="en-US" sz="1200" dirty="0">
                  <a:solidFill>
                    <a:schemeClr val="bg2"/>
                  </a:solidFill>
                  <a:cs typeface="Arial" pitchFamily="34" charset="0"/>
                </a:endParaRPr>
              </a:p>
            </p:txBody>
          </p:sp>
        </mc:Choice>
        <mc:Fallback xmlns="">
          <p:sp>
            <p:nvSpPr>
              <p:cNvPr id="73" name="TextBox 72">
                <a:extLst>
                  <a:ext uri="{FF2B5EF4-FFF2-40B4-BE49-F238E27FC236}">
                    <a16:creationId xmlns:a16="http://schemas.microsoft.com/office/drawing/2014/main" id="{1FBC18DF-A1CB-42C6-B688-AB84EFB061FB}"/>
                  </a:ext>
                </a:extLst>
              </p:cNvPr>
              <p:cNvSpPr txBox="1">
                <a:spLocks noRot="1" noChangeAspect="1" noMove="1" noResize="1" noEditPoints="1" noAdjustHandles="1" noChangeArrowheads="1" noChangeShapeType="1" noTextEdit="1"/>
              </p:cNvSpPr>
              <p:nvPr/>
            </p:nvSpPr>
            <p:spPr>
              <a:xfrm>
                <a:off x="6112945" y="1310531"/>
                <a:ext cx="695675" cy="276999"/>
              </a:xfrm>
              <a:prstGeom prst="rect">
                <a:avLst/>
              </a:prstGeom>
              <a:blipFill>
                <a:blip r:embed="rId5"/>
                <a:stretch>
                  <a:fillRect l="-877" t="-4444" b="-15556"/>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B8623282-148E-49BD-A621-FF9BAED71E72}"/>
                  </a:ext>
                </a:extLst>
              </p:cNvPr>
              <p:cNvSpPr txBox="1"/>
              <p:nvPr/>
            </p:nvSpPr>
            <p:spPr>
              <a:xfrm>
                <a:off x="7092280" y="1326887"/>
                <a:ext cx="1033310" cy="276999"/>
              </a:xfrm>
              <a:prstGeom prst="rect">
                <a:avLst/>
              </a:prstGeom>
              <a:noFill/>
            </p:spPr>
            <p:txBody>
              <a:bodyPr wrap="square" rtlCol="0">
                <a:spAutoFit/>
              </a:bodyPr>
              <a:lstStyle/>
              <a:p>
                <a:r>
                  <a:rPr lang="en-US" altLang="ko-KR" sz="1200" dirty="0">
                    <a:solidFill>
                      <a:schemeClr val="bg2"/>
                    </a:solidFill>
                    <a:cs typeface="Arial" pitchFamily="34" charset="0"/>
                  </a:rPr>
                  <a:t>Level </a:t>
                </a:r>
                <a14:m>
                  <m:oMath xmlns:m="http://schemas.openxmlformats.org/officeDocument/2006/math">
                    <m:r>
                      <a:rPr lang="ko-KR" altLang="en-US" sz="1200" dirty="0">
                        <a:solidFill>
                          <a:schemeClr val="bg2"/>
                        </a:solidFill>
                        <a:latin typeface="Cambria Math" panose="02040503050406030204" pitchFamily="18" charset="0"/>
                      </a:rPr>
                      <m:t>ⅈ</m:t>
                    </m:r>
                    <m:r>
                      <a:rPr lang="en-US" altLang="ko-KR" sz="1200" b="0" i="0" dirty="0" smtClean="0">
                        <a:solidFill>
                          <a:schemeClr val="bg2"/>
                        </a:solidFill>
                        <a:latin typeface="Cambria Math" panose="02040503050406030204" pitchFamily="18" charset="0"/>
                      </a:rPr>
                      <m:t>+</m:t>
                    </m:r>
                    <m:r>
                      <a:rPr lang="en-US" altLang="ko-KR" sz="1200" b="0" i="0" dirty="0" smtClean="0">
                        <a:solidFill>
                          <a:schemeClr val="bg2"/>
                        </a:solidFill>
                        <a:latin typeface="Cambria Math" panose="02040503050406030204" pitchFamily="18" charset="0"/>
                      </a:rPr>
                      <m:t>1</m:t>
                    </m:r>
                  </m:oMath>
                </a14:m>
                <a:endParaRPr lang="ko-KR" altLang="en-US" sz="1200" dirty="0">
                  <a:solidFill>
                    <a:schemeClr val="bg2"/>
                  </a:solidFill>
                  <a:cs typeface="Arial" pitchFamily="34" charset="0"/>
                </a:endParaRPr>
              </a:p>
            </p:txBody>
          </p:sp>
        </mc:Choice>
        <mc:Fallback xmlns="">
          <p:sp>
            <p:nvSpPr>
              <p:cNvPr id="74" name="TextBox 73">
                <a:extLst>
                  <a:ext uri="{FF2B5EF4-FFF2-40B4-BE49-F238E27FC236}">
                    <a16:creationId xmlns:a16="http://schemas.microsoft.com/office/drawing/2014/main" id="{B8623282-148E-49BD-A621-FF9BAED71E72}"/>
                  </a:ext>
                </a:extLst>
              </p:cNvPr>
              <p:cNvSpPr txBox="1">
                <a:spLocks noRot="1" noChangeAspect="1" noMove="1" noResize="1" noEditPoints="1" noAdjustHandles="1" noChangeArrowheads="1" noChangeShapeType="1" noTextEdit="1"/>
              </p:cNvSpPr>
              <p:nvPr/>
            </p:nvSpPr>
            <p:spPr>
              <a:xfrm>
                <a:off x="7092280" y="1326887"/>
                <a:ext cx="1033310" cy="276999"/>
              </a:xfrm>
              <a:prstGeom prst="rect">
                <a:avLst/>
              </a:prstGeom>
              <a:blipFill>
                <a:blip r:embed="rId6"/>
                <a:stretch>
                  <a:fillRect t="-4444" b="-15556"/>
                </a:stretch>
              </a:blipFill>
            </p:spPr>
            <p:txBody>
              <a:bodyPr/>
              <a:lstStyle/>
              <a:p>
                <a:r>
                  <a:rPr lang="LID4096">
                    <a:noFill/>
                  </a:rPr>
                  <a:t> </a:t>
                </a:r>
              </a:p>
            </p:txBody>
          </p:sp>
        </mc:Fallback>
      </mc:AlternateContent>
      <p:sp>
        <p:nvSpPr>
          <p:cNvPr id="78" name="TextBox 77">
            <a:extLst>
              <a:ext uri="{FF2B5EF4-FFF2-40B4-BE49-F238E27FC236}">
                <a16:creationId xmlns:a16="http://schemas.microsoft.com/office/drawing/2014/main" id="{E492C29F-D0DD-4A01-B871-112E2FDD95F1}"/>
              </a:ext>
            </a:extLst>
          </p:cNvPr>
          <p:cNvSpPr txBox="1"/>
          <p:nvPr/>
        </p:nvSpPr>
        <p:spPr>
          <a:xfrm>
            <a:off x="6886368" y="3030576"/>
            <a:ext cx="327803" cy="276999"/>
          </a:xfrm>
          <a:prstGeom prst="rect">
            <a:avLst/>
          </a:prstGeom>
          <a:noFill/>
        </p:spPr>
        <p:txBody>
          <a:bodyPr wrap="square" rtlCol="0">
            <a:spAutoFit/>
          </a:bodyPr>
          <a:lstStyle/>
          <a:p>
            <a:pPr algn="ctr"/>
            <a:r>
              <a:rPr lang="en-US" altLang="ko-KR" sz="1200" dirty="0">
                <a:solidFill>
                  <a:schemeClr val="bg2"/>
                </a:solidFill>
                <a:cs typeface="Arial" pitchFamily="34" charset="0"/>
              </a:rPr>
              <a:t>C</a:t>
            </a:r>
            <a:endParaRPr lang="ko-KR" altLang="en-US" sz="1200" dirty="0">
              <a:solidFill>
                <a:schemeClr val="bg2"/>
              </a:solidFill>
              <a:cs typeface="Arial" pitchFamily="34" charset="0"/>
            </a:endParaRPr>
          </a:p>
        </p:txBody>
      </p:sp>
      <p:pic>
        <p:nvPicPr>
          <p:cNvPr id="1038" name="Picture 14" descr="Three Dots Icons - Download Free Vector Icons | Noun Project">
            <a:extLst>
              <a:ext uri="{FF2B5EF4-FFF2-40B4-BE49-F238E27FC236}">
                <a16:creationId xmlns:a16="http://schemas.microsoft.com/office/drawing/2014/main" id="{000EE1ED-820F-42DA-860E-8E0D020B428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171123" y="2657131"/>
            <a:ext cx="688055" cy="688055"/>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14" descr="Three Dots Icons - Download Free Vector Icons | Noun Project">
            <a:extLst>
              <a:ext uri="{FF2B5EF4-FFF2-40B4-BE49-F238E27FC236}">
                <a16:creationId xmlns:a16="http://schemas.microsoft.com/office/drawing/2014/main" id="{9FA1803D-9DC0-483C-97E2-435EC41AB6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89507" y="2533822"/>
            <a:ext cx="855966" cy="855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4013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bg2"/>
                </a:solidFill>
              </a:rPr>
              <a:t>Verification Phase</a:t>
            </a:r>
            <a:endParaRPr lang="ko-KR" altLang="en-US" dirty="0">
              <a:solidFill>
                <a:schemeClr val="bg2"/>
              </a:solidFill>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1468E8D-3153-4B8E-BA02-3EE69457D88C}"/>
                  </a:ext>
                </a:extLst>
              </p:cNvPr>
              <p:cNvSpPr txBox="1"/>
              <p:nvPr/>
            </p:nvSpPr>
            <p:spPr>
              <a:xfrm>
                <a:off x="467544" y="915566"/>
                <a:ext cx="7920880" cy="3400226"/>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altLang="ko-KR" sz="1600" dirty="0">
                    <a:solidFill>
                      <a:schemeClr val="tx2">
                        <a:lumMod val="75000"/>
                      </a:schemeClr>
                    </a:solidFill>
                    <a:latin typeface="Segoe UI" panose="020B0502040204020203" pitchFamily="34" charset="0"/>
                    <a:cs typeface="Segoe UI" panose="020B0502040204020203" pitchFamily="34" charset="0"/>
                  </a:rPr>
                  <a:t>This stage is necessary before reconstructing the output of the C circuit.</a:t>
                </a:r>
              </a:p>
              <a:p>
                <a:pPr marL="171450" indent="-171450">
                  <a:lnSpc>
                    <a:spcPct val="150000"/>
                  </a:lnSpc>
                  <a:buFont typeface="Arial" panose="020B0604020202020204" pitchFamily="34" charset="0"/>
                  <a:buChar char="•"/>
                </a:pPr>
                <a:r>
                  <a:rPr lang="en-US" altLang="ko-KR" sz="1600" dirty="0">
                    <a:solidFill>
                      <a:schemeClr val="tx2">
                        <a:lumMod val="75000"/>
                      </a:schemeClr>
                    </a:solidFill>
                    <a:latin typeface="Segoe UI" panose="020B0502040204020203" pitchFamily="34" charset="0"/>
                    <a:cs typeface="Segoe UI" panose="020B0502040204020203" pitchFamily="34" charset="0"/>
                  </a:rPr>
                  <a:t>There is a naïve way, this functionality checks that is no corrupted party by checking all the inputs from other parties to the Multiplication gates.</a:t>
                </a:r>
              </a:p>
              <a:p>
                <a:pPr marL="171450" indent="-171450">
                  <a:lnSpc>
                    <a:spcPct val="150000"/>
                  </a:lnSpc>
                  <a:buFont typeface="Arial" panose="020B0604020202020204" pitchFamily="34" charset="0"/>
                  <a:buChar char="•"/>
                </a:pPr>
                <a:endParaRPr lang="en-US" altLang="ko-KR" sz="1600" dirty="0">
                  <a:solidFill>
                    <a:schemeClr val="tx2">
                      <a:lumMod val="75000"/>
                    </a:schemeClr>
                  </a:solidFill>
                  <a:latin typeface="Segoe UI" panose="020B0502040204020203" pitchFamily="34" charset="0"/>
                  <a:cs typeface="Segoe UI" panose="020B0502040204020203" pitchFamily="34" charset="0"/>
                </a:endParaRPr>
              </a:p>
              <a:p>
                <a:pPr marL="171450" indent="-171450">
                  <a:lnSpc>
                    <a:spcPct val="150000"/>
                  </a:lnSpc>
                  <a:buFont typeface="Arial" panose="020B0604020202020204" pitchFamily="34" charset="0"/>
                  <a:buChar char="•"/>
                </a:pPr>
                <a:r>
                  <a:rPr lang="en-US" altLang="ko-KR" sz="1600" dirty="0">
                    <a:solidFill>
                      <a:schemeClr val="tx2">
                        <a:lumMod val="75000"/>
                      </a:schemeClr>
                    </a:solidFill>
                    <a:latin typeface="Segoe UI" panose="020B0502040204020203" pitchFamily="34" charset="0"/>
                    <a:cs typeface="Segoe UI" panose="020B0502040204020203" pitchFamily="34" charset="0"/>
                  </a:rPr>
                  <a:t>The Prover build </a:t>
                </a:r>
                <a14:m>
                  <m:oMath xmlns:m="http://schemas.openxmlformats.org/officeDocument/2006/math">
                    <m:r>
                      <a:rPr lang="en-US" altLang="ko-KR" sz="1600" i="1" dirty="0">
                        <a:solidFill>
                          <a:schemeClr val="tx2">
                            <a:lumMod val="75000"/>
                          </a:schemeClr>
                        </a:solidFill>
                        <a:latin typeface="Cambria Math" panose="02040503050406030204" pitchFamily="18" charset="0"/>
                      </a:rPr>
                      <m:t>𝑚</m:t>
                    </m:r>
                  </m:oMath>
                </a14:m>
                <a:r>
                  <a:rPr lang="en-US" altLang="ko-KR" sz="1600" dirty="0">
                    <a:solidFill>
                      <a:schemeClr val="tx2">
                        <a:lumMod val="75000"/>
                      </a:schemeClr>
                    </a:solidFill>
                    <a:latin typeface="Segoe UI" panose="020B0502040204020203" pitchFamily="34" charset="0"/>
                    <a:cs typeface="Segoe UI" panose="020B0502040204020203" pitchFamily="34" charset="0"/>
                  </a:rPr>
                  <a:t> vectors (for each multiplication gates) which contains the input and output of each multiplication gate:</a:t>
                </a:r>
              </a:p>
              <a:p>
                <a:pPr>
                  <a:lnSpc>
                    <a:spcPct val="150000"/>
                  </a:lnSpc>
                </a:pPr>
                <a:r>
                  <a:rPr lang="en-US" altLang="ko-KR" sz="1600" dirty="0">
                    <a:solidFill>
                      <a:schemeClr val="tx2">
                        <a:lumMod val="75000"/>
                      </a:schemeClr>
                    </a:solidFill>
                    <a:latin typeface="Segoe UI" panose="020B0502040204020203" pitchFamily="34" charset="0"/>
                    <a:cs typeface="Segoe UI" panose="020B0502040204020203" pitchFamily="34" charset="0"/>
                  </a:rPr>
                  <a:t>		 </a:t>
                </a:r>
                <a14:m>
                  <m:oMath xmlns:m="http://schemas.openxmlformats.org/officeDocument/2006/math">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m:t>
                        </m:r>
                        <m:r>
                          <a:rPr lang="en-US" altLang="ko-KR" sz="1600" i="1">
                            <a:solidFill>
                              <a:schemeClr val="tx2">
                                <a:lumMod val="75000"/>
                              </a:schemeClr>
                            </a:solidFill>
                            <a:latin typeface="Cambria Math" panose="02040503050406030204" pitchFamily="18" charset="0"/>
                          </a:rPr>
                          <m:t>𝑢</m:t>
                        </m:r>
                      </m:e>
                      <m:sub>
                        <m:r>
                          <a:rPr lang="en-US" altLang="ko-KR" sz="1600" i="1">
                            <a:solidFill>
                              <a:schemeClr val="tx2">
                                <a:lumMod val="75000"/>
                              </a:schemeClr>
                            </a:solidFill>
                            <a:latin typeface="Cambria Math" panose="02040503050406030204" pitchFamily="18" charset="0"/>
                          </a:rPr>
                          <m:t>𝑘</m:t>
                        </m:r>
                        <m:r>
                          <a:rPr lang="en-US" altLang="ko-KR" sz="1600" i="1">
                            <a:solidFill>
                              <a:schemeClr val="tx2">
                                <a:lumMod val="75000"/>
                              </a:schemeClr>
                            </a:solidFill>
                            <a:latin typeface="Cambria Math" panose="02040503050406030204" pitchFamily="18" charset="0"/>
                          </a:rPr>
                          <m:t>,</m:t>
                        </m:r>
                        <m:r>
                          <a:rPr lang="en-US" altLang="ko-KR" sz="1600" i="1">
                            <a:solidFill>
                              <a:schemeClr val="tx2">
                                <a:lumMod val="75000"/>
                              </a:schemeClr>
                            </a:solidFill>
                            <a:latin typeface="Cambria Math" panose="02040503050406030204" pitchFamily="18" charset="0"/>
                          </a:rPr>
                          <m:t>𝑗</m:t>
                        </m:r>
                      </m:sub>
                    </m:sSub>
                  </m:oMath>
                </a14:m>
                <a:r>
                  <a:rPr lang="en-US" altLang="ko-KR" sz="1600" dirty="0">
                    <a:solidFill>
                      <a:schemeClr val="tx2">
                        <a:lumMod val="75000"/>
                      </a:schemeClr>
                    </a:solidFill>
                    <a:latin typeface="Segoe UI" panose="020B0502040204020203" pitchFamily="34" charset="0"/>
                    <a:cs typeface="Segoe UI" panose="020B0502040204020203" pitchFamily="34" charset="0"/>
                  </a:rPr>
                  <a:t>,</a:t>
                </a:r>
                <a:r>
                  <a:rPr lang="en-US" altLang="ko-KR" sz="1600" dirty="0">
                    <a:solidFill>
                      <a:schemeClr val="tx2">
                        <a:lumMod val="75000"/>
                      </a:schemeClr>
                    </a:solidFill>
                  </a:rPr>
                  <a:t> </a:t>
                </a:r>
                <a14:m>
                  <m:oMath xmlns:m="http://schemas.openxmlformats.org/officeDocument/2006/math">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𝑢</m:t>
                        </m:r>
                      </m:e>
                      <m:sub>
                        <m:r>
                          <a:rPr lang="en-US" altLang="ko-KR" sz="1600" i="1">
                            <a:solidFill>
                              <a:schemeClr val="tx2">
                                <a:lumMod val="75000"/>
                              </a:schemeClr>
                            </a:solidFill>
                            <a:latin typeface="Cambria Math" panose="02040503050406030204" pitchFamily="18" charset="0"/>
                          </a:rPr>
                          <m:t>𝑘</m:t>
                        </m:r>
                        <m:r>
                          <a:rPr lang="en-US" altLang="ko-KR" sz="1600" i="1">
                            <a:solidFill>
                              <a:schemeClr val="tx2">
                                <a:lumMod val="75000"/>
                              </a:schemeClr>
                            </a:solidFill>
                            <a:latin typeface="Cambria Math" panose="02040503050406030204" pitchFamily="18" charset="0"/>
                          </a:rPr>
                          <m:t>,</m:t>
                        </m:r>
                        <m:r>
                          <a:rPr lang="en-US" altLang="ko-KR" sz="1600" i="1">
                            <a:solidFill>
                              <a:schemeClr val="tx2">
                                <a:lumMod val="75000"/>
                              </a:schemeClr>
                            </a:solidFill>
                            <a:latin typeface="Cambria Math" panose="02040503050406030204" pitchFamily="18" charset="0"/>
                          </a:rPr>
                          <m:t>𝑗</m:t>
                        </m:r>
                        <m:r>
                          <a:rPr lang="en-US" altLang="ko-KR" sz="1600" i="1">
                            <a:solidFill>
                              <a:schemeClr val="tx2">
                                <a:lumMod val="75000"/>
                              </a:schemeClr>
                            </a:solidFill>
                            <a:latin typeface="Cambria Math" panose="02040503050406030204" pitchFamily="18" charset="0"/>
                          </a:rPr>
                          <m:t>−</m:t>
                        </m:r>
                        <m:r>
                          <a:rPr lang="en-US" altLang="ko-KR" sz="1600" i="1">
                            <a:solidFill>
                              <a:schemeClr val="tx2">
                                <a:lumMod val="75000"/>
                              </a:schemeClr>
                            </a:solidFill>
                            <a:latin typeface="Cambria Math" panose="02040503050406030204" pitchFamily="18" charset="0"/>
                          </a:rPr>
                          <m:t>1</m:t>
                        </m:r>
                      </m:sub>
                    </m:sSub>
                    <m:r>
                      <a:rPr lang="en-US" altLang="ko-KR" sz="1600" i="1">
                        <a:solidFill>
                          <a:schemeClr val="tx2">
                            <a:lumMod val="75000"/>
                          </a:schemeClr>
                        </a:solidFill>
                        <a:latin typeface="Cambria Math" panose="02040503050406030204" pitchFamily="18" charset="0"/>
                      </a:rPr>
                      <m:t>,</m:t>
                    </m:r>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𝑣</m:t>
                        </m:r>
                      </m:e>
                      <m:sub>
                        <m:r>
                          <a:rPr lang="en-US" altLang="ko-KR" sz="1600" i="1">
                            <a:solidFill>
                              <a:schemeClr val="tx2">
                                <a:lumMod val="75000"/>
                              </a:schemeClr>
                            </a:solidFill>
                            <a:latin typeface="Cambria Math" panose="02040503050406030204" pitchFamily="18" charset="0"/>
                          </a:rPr>
                          <m:t>𝑘</m:t>
                        </m:r>
                        <m:r>
                          <a:rPr lang="en-US" altLang="ko-KR" sz="1600" i="1">
                            <a:solidFill>
                              <a:schemeClr val="tx2">
                                <a:lumMod val="75000"/>
                              </a:schemeClr>
                            </a:solidFill>
                            <a:latin typeface="Cambria Math" panose="02040503050406030204" pitchFamily="18" charset="0"/>
                          </a:rPr>
                          <m:t>,</m:t>
                        </m:r>
                        <m:r>
                          <a:rPr lang="en-US" altLang="ko-KR" sz="1600" i="1">
                            <a:solidFill>
                              <a:schemeClr val="tx2">
                                <a:lumMod val="75000"/>
                              </a:schemeClr>
                            </a:solidFill>
                            <a:latin typeface="Cambria Math" panose="02040503050406030204" pitchFamily="18" charset="0"/>
                          </a:rPr>
                          <m:t>𝑗</m:t>
                        </m:r>
                      </m:sub>
                    </m:sSub>
                  </m:oMath>
                </a14:m>
                <a:r>
                  <a:rPr lang="en-US" altLang="ko-KR" sz="1600" dirty="0">
                    <a:solidFill>
                      <a:schemeClr val="tx2">
                        <a:lumMod val="75000"/>
                      </a:schemeClr>
                    </a:solidFill>
                    <a:latin typeface="Segoe UI" panose="020B0502040204020203" pitchFamily="34" charset="0"/>
                    <a:cs typeface="Segoe UI" panose="020B0502040204020203" pitchFamily="34" charset="0"/>
                  </a:rPr>
                  <a:t>,</a:t>
                </a:r>
                <a:r>
                  <a:rPr lang="en-US" altLang="ko-KR" sz="1600" dirty="0">
                    <a:solidFill>
                      <a:schemeClr val="tx2">
                        <a:lumMod val="75000"/>
                      </a:schemeClr>
                    </a:solidFill>
                  </a:rPr>
                  <a:t> </a:t>
                </a:r>
                <a14:m>
                  <m:oMath xmlns:m="http://schemas.openxmlformats.org/officeDocument/2006/math">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𝑣</m:t>
                        </m:r>
                      </m:e>
                      <m:sub>
                        <m:r>
                          <a:rPr lang="en-US" altLang="ko-KR" sz="1600" i="1">
                            <a:solidFill>
                              <a:schemeClr val="tx2">
                                <a:lumMod val="75000"/>
                              </a:schemeClr>
                            </a:solidFill>
                            <a:latin typeface="Cambria Math" panose="02040503050406030204" pitchFamily="18" charset="0"/>
                          </a:rPr>
                          <m:t>𝑘</m:t>
                        </m:r>
                        <m:r>
                          <a:rPr lang="en-US" altLang="ko-KR" sz="1600" i="1">
                            <a:solidFill>
                              <a:schemeClr val="tx2">
                                <a:lumMod val="75000"/>
                              </a:schemeClr>
                            </a:solidFill>
                            <a:latin typeface="Cambria Math" panose="02040503050406030204" pitchFamily="18" charset="0"/>
                          </a:rPr>
                          <m:t>,</m:t>
                        </m:r>
                        <m:r>
                          <a:rPr lang="en-US" altLang="ko-KR" sz="1600" i="1">
                            <a:solidFill>
                              <a:schemeClr val="tx2">
                                <a:lumMod val="75000"/>
                              </a:schemeClr>
                            </a:solidFill>
                            <a:latin typeface="Cambria Math" panose="02040503050406030204" pitchFamily="18" charset="0"/>
                          </a:rPr>
                          <m:t>𝑗</m:t>
                        </m:r>
                        <m:r>
                          <a:rPr lang="en-US" altLang="ko-KR" sz="1600" i="1">
                            <a:solidFill>
                              <a:schemeClr val="tx2">
                                <a:lumMod val="75000"/>
                              </a:schemeClr>
                            </a:solidFill>
                            <a:latin typeface="Cambria Math" panose="02040503050406030204" pitchFamily="18" charset="0"/>
                          </a:rPr>
                          <m:t>−</m:t>
                        </m:r>
                        <m:r>
                          <a:rPr lang="en-US" altLang="ko-KR" sz="1600" i="1">
                            <a:solidFill>
                              <a:schemeClr val="tx2">
                                <a:lumMod val="75000"/>
                              </a:schemeClr>
                            </a:solidFill>
                            <a:latin typeface="Cambria Math" panose="02040503050406030204" pitchFamily="18" charset="0"/>
                          </a:rPr>
                          <m:t>1</m:t>
                        </m:r>
                      </m:sub>
                    </m:sSub>
                    <m:sSub>
                      <m:sSubPr>
                        <m:ctrlPr>
                          <a:rPr lang="en-US" altLang="ko-KR" sz="1600" i="1" dirty="0">
                            <a:solidFill>
                              <a:schemeClr val="tx2">
                                <a:lumMod val="75000"/>
                              </a:schemeClr>
                            </a:solidFill>
                            <a:latin typeface="Cambria Math" panose="02040503050406030204" pitchFamily="18" charset="0"/>
                          </a:rPr>
                        </m:ctrlPr>
                      </m:sSubPr>
                      <m:e>
                        <m:r>
                          <a:rPr lang="en-US" altLang="ko-KR" sz="1600" dirty="0">
                            <a:solidFill>
                              <a:schemeClr val="tx2">
                                <a:lumMod val="75000"/>
                              </a:schemeClr>
                            </a:solidFill>
                            <a:latin typeface="Cambria Math" panose="02040503050406030204" pitchFamily="18" charset="0"/>
                          </a:rPr>
                          <m:t>, </m:t>
                        </m:r>
                        <m:r>
                          <a:rPr lang="en-US" altLang="ko-KR" sz="1600" i="1" dirty="0">
                            <a:solidFill>
                              <a:schemeClr val="tx2">
                                <a:lumMod val="75000"/>
                              </a:schemeClr>
                            </a:solidFill>
                            <a:latin typeface="Cambria Math" panose="02040503050406030204" pitchFamily="18" charset="0"/>
                          </a:rPr>
                          <m:t>𝛼</m:t>
                        </m:r>
                      </m:e>
                      <m:sub>
                        <m:r>
                          <a:rPr lang="en-US" altLang="ko-KR" sz="1600" i="1" dirty="0">
                            <a:solidFill>
                              <a:schemeClr val="tx2">
                                <a:lumMod val="75000"/>
                              </a:schemeClr>
                            </a:solidFill>
                            <a:latin typeface="Cambria Math" panose="02040503050406030204" pitchFamily="18" charset="0"/>
                          </a:rPr>
                          <m:t>𝑘</m:t>
                        </m:r>
                        <m:r>
                          <a:rPr lang="en-US" altLang="ko-KR" sz="1600" dirty="0">
                            <a:solidFill>
                              <a:schemeClr val="tx2">
                                <a:lumMod val="75000"/>
                              </a:schemeClr>
                            </a:solidFill>
                            <a:latin typeface="Cambria Math" panose="02040503050406030204" pitchFamily="18" charset="0"/>
                          </a:rPr>
                          <m:t>,</m:t>
                        </m:r>
                        <m:r>
                          <a:rPr lang="en-US" altLang="ko-KR" sz="1600" i="1" dirty="0">
                            <a:solidFill>
                              <a:schemeClr val="tx2">
                                <a:lumMod val="75000"/>
                              </a:schemeClr>
                            </a:solidFill>
                            <a:latin typeface="Cambria Math" panose="02040503050406030204" pitchFamily="18" charset="0"/>
                          </a:rPr>
                          <m:t>𝑗</m:t>
                        </m:r>
                      </m:sub>
                    </m:sSub>
                    <m:r>
                      <a:rPr lang="en-US" altLang="ko-KR" sz="1600" i="1" dirty="0">
                        <a:solidFill>
                          <a:schemeClr val="tx2">
                            <a:lumMod val="75000"/>
                          </a:schemeClr>
                        </a:solidFill>
                        <a:latin typeface="Cambria Math" panose="02040503050406030204" pitchFamily="18" charset="0"/>
                      </a:rPr>
                      <m:t>,</m:t>
                    </m:r>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𝑧</m:t>
                        </m:r>
                      </m:e>
                      <m:sub>
                        <m:r>
                          <a:rPr lang="en-US" altLang="ko-KR" sz="1600" i="1">
                            <a:solidFill>
                              <a:schemeClr val="tx2">
                                <a:lumMod val="75000"/>
                              </a:schemeClr>
                            </a:solidFill>
                            <a:latin typeface="Cambria Math" panose="02040503050406030204" pitchFamily="18" charset="0"/>
                          </a:rPr>
                          <m:t>𝑘</m:t>
                        </m:r>
                        <m:r>
                          <a:rPr lang="en-US" altLang="ko-KR" sz="1600" i="1">
                            <a:solidFill>
                              <a:schemeClr val="tx2">
                                <a:lumMod val="75000"/>
                              </a:schemeClr>
                            </a:solidFill>
                            <a:latin typeface="Cambria Math" panose="02040503050406030204" pitchFamily="18" charset="0"/>
                          </a:rPr>
                          <m:t>,</m:t>
                        </m:r>
                        <m:r>
                          <a:rPr lang="en-US" altLang="ko-KR" sz="1600" i="1">
                            <a:solidFill>
                              <a:schemeClr val="tx2">
                                <a:lumMod val="75000"/>
                              </a:schemeClr>
                            </a:solidFill>
                            <a:latin typeface="Cambria Math" panose="02040503050406030204" pitchFamily="18" charset="0"/>
                          </a:rPr>
                          <m:t>𝑗</m:t>
                        </m:r>
                      </m:sub>
                    </m:sSub>
                  </m:oMath>
                </a14:m>
                <a:r>
                  <a:rPr lang="en-US" altLang="ko-KR" sz="1600" dirty="0">
                    <a:solidFill>
                      <a:schemeClr val="tx2">
                        <a:lumMod val="75000"/>
                      </a:schemeClr>
                    </a:solidFill>
                    <a:latin typeface="Segoe UI" panose="020B0502040204020203" pitchFamily="34" charset="0"/>
                    <a:cs typeface="Segoe UI" panose="020B0502040204020203" pitchFamily="34" charset="0"/>
                  </a:rPr>
                  <a:t>) for k </a:t>
                </a:r>
                <a14:m>
                  <m:oMath xmlns:m="http://schemas.openxmlformats.org/officeDocument/2006/math">
                    <m:r>
                      <a:rPr lang="en-US" altLang="ko-KR" sz="1600" i="1">
                        <a:solidFill>
                          <a:schemeClr val="tx2">
                            <a:lumMod val="75000"/>
                          </a:schemeClr>
                        </a:solidFill>
                        <a:latin typeface="Cambria Math" panose="02040503050406030204" pitchFamily="18" charset="0"/>
                      </a:rPr>
                      <m:t>∈</m:t>
                    </m:r>
                  </m:oMath>
                </a14:m>
                <a:r>
                  <a:rPr lang="en-US" altLang="ko-KR" sz="1600" dirty="0">
                    <a:solidFill>
                      <a:schemeClr val="tx2">
                        <a:lumMod val="75000"/>
                      </a:schemeClr>
                    </a:solidFill>
                    <a:latin typeface="Segoe UI" panose="020B0502040204020203" pitchFamily="34" charset="0"/>
                    <a:cs typeface="Segoe UI" panose="020B0502040204020203" pitchFamily="34" charset="0"/>
                  </a:rPr>
                  <a:t> [1,…,m]</a:t>
                </a:r>
              </a:p>
              <a:p>
                <a:pPr marL="171450" indent="-171450">
                  <a:lnSpc>
                    <a:spcPct val="150000"/>
                  </a:lnSpc>
                  <a:buFont typeface="Arial" panose="020B0604020202020204" pitchFamily="34" charset="0"/>
                  <a:buChar char="•"/>
                </a:pPr>
                <a:r>
                  <a:rPr lang="en-US" altLang="ko-KR" sz="1600" dirty="0">
                    <a:solidFill>
                      <a:schemeClr val="tx2">
                        <a:lumMod val="75000"/>
                      </a:schemeClr>
                    </a:solidFill>
                    <a:latin typeface="Segoe UI" panose="020B0502040204020203" pitchFamily="34" charset="0"/>
                    <a:cs typeface="Segoe UI" panose="020B0502040204020203" pitchFamily="34" charset="0"/>
                  </a:rPr>
                  <a:t>And send it to the verifier.</a:t>
                </a:r>
              </a:p>
              <a:p>
                <a:pPr>
                  <a:lnSpc>
                    <a:spcPct val="150000"/>
                  </a:lnSpc>
                </a:pPr>
                <a:endParaRPr lang="en-US" altLang="ko-KR" sz="1600" dirty="0">
                  <a:solidFill>
                    <a:schemeClr val="tx2">
                      <a:lumMod val="75000"/>
                    </a:schemeClr>
                  </a:solidFill>
                  <a:latin typeface="Segoe UI" panose="020B0502040204020203" pitchFamily="34" charset="0"/>
                  <a:cs typeface="Segoe UI" panose="020B0502040204020203" pitchFamily="34" charset="0"/>
                </a:endParaRPr>
              </a:p>
            </p:txBody>
          </p:sp>
        </mc:Choice>
        <mc:Fallback xmlns="">
          <p:sp>
            <p:nvSpPr>
              <p:cNvPr id="18" name="TextBox 17">
                <a:extLst>
                  <a:ext uri="{FF2B5EF4-FFF2-40B4-BE49-F238E27FC236}">
                    <a16:creationId xmlns:a16="http://schemas.microsoft.com/office/drawing/2014/main" id="{E1468E8D-3153-4B8E-BA02-3EE69457D88C}"/>
                  </a:ext>
                </a:extLst>
              </p:cNvPr>
              <p:cNvSpPr txBox="1">
                <a:spLocks noRot="1" noChangeAspect="1" noMove="1" noResize="1" noEditPoints="1" noAdjustHandles="1" noChangeArrowheads="1" noChangeShapeType="1" noTextEdit="1"/>
              </p:cNvSpPr>
              <p:nvPr/>
            </p:nvSpPr>
            <p:spPr>
              <a:xfrm>
                <a:off x="467544" y="915566"/>
                <a:ext cx="7920880" cy="3400226"/>
              </a:xfrm>
              <a:prstGeom prst="rect">
                <a:avLst/>
              </a:prstGeom>
              <a:blipFill>
                <a:blip r:embed="rId2"/>
                <a:stretch>
                  <a:fillRect l="-308"/>
                </a:stretch>
              </a:blipFill>
            </p:spPr>
            <p:txBody>
              <a:bodyPr/>
              <a:lstStyle/>
              <a:p>
                <a:r>
                  <a:rPr lang="LID4096">
                    <a:noFill/>
                  </a:rPr>
                  <a:t> </a:t>
                </a:r>
              </a:p>
            </p:txBody>
          </p:sp>
        </mc:Fallback>
      </mc:AlternateContent>
    </p:spTree>
    <p:extLst>
      <p:ext uri="{BB962C8B-B14F-4D97-AF65-F5344CB8AC3E}">
        <p14:creationId xmlns:p14="http://schemas.microsoft.com/office/powerpoint/2010/main" val="538739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EBC595-303E-44C5-BA2F-50054B3EBF82}"/>
              </a:ext>
            </a:extLst>
          </p:cNvPr>
          <p:cNvSpPr>
            <a:spLocks noGrp="1"/>
          </p:cNvSpPr>
          <p:nvPr>
            <p:ph type="body" sz="quarter" idx="10"/>
          </p:nvPr>
        </p:nvSpPr>
        <p:spPr/>
        <p:txBody>
          <a:bodyPr/>
          <a:lstStyle/>
          <a:p>
            <a:r>
              <a:rPr lang="en-US" altLang="ko-KR" dirty="0">
                <a:solidFill>
                  <a:schemeClr val="bg2"/>
                </a:solidFill>
              </a:rPr>
              <a:t>Verification Process</a:t>
            </a:r>
            <a:endParaRPr lang="he-IL"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705061F-C0AD-489B-A8CE-C0120E70E622}"/>
                  </a:ext>
                </a:extLst>
              </p:cNvPr>
              <p:cNvSpPr txBox="1"/>
              <p:nvPr/>
            </p:nvSpPr>
            <p:spPr>
              <a:xfrm>
                <a:off x="143508" y="909756"/>
                <a:ext cx="8856984" cy="3323987"/>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altLang="ko-KR" sz="1600" dirty="0">
                    <a:solidFill>
                      <a:schemeClr val="tx2">
                        <a:lumMod val="75000"/>
                      </a:schemeClr>
                    </a:solidFill>
                    <a:latin typeface="Segoe UI" panose="020B0502040204020203" pitchFamily="34" charset="0"/>
                    <a:cs typeface="Segoe UI" panose="020B0502040204020203" pitchFamily="34" charset="0"/>
                  </a:rPr>
                  <a:t>The verifier checks for each k that:</a:t>
                </a:r>
              </a:p>
              <a:p>
                <a:pPr marL="171450" indent="-171450">
                  <a:lnSpc>
                    <a:spcPct val="150000"/>
                  </a:lnSpc>
                  <a:buFont typeface="Arial" panose="020B0604020202020204" pitchFamily="34" charset="0"/>
                  <a:buChar char="•"/>
                </a:pPr>
                <a:r>
                  <a:rPr lang="en-US" altLang="ko-KR" sz="1600" dirty="0">
                    <a:solidFill>
                      <a:schemeClr val="tx2">
                        <a:lumMod val="75000"/>
                      </a:schemeClr>
                    </a:solidFill>
                    <a:latin typeface="Segoe UI" panose="020B0502040204020203" pitchFamily="34" charset="0"/>
                    <a:cs typeface="Segoe UI" panose="020B0502040204020203" pitchFamily="34" charset="0"/>
                  </a:rPr>
                  <a:t>C</a:t>
                </a:r>
                <a:r>
                  <a:rPr lang="en-US" altLang="ko-KR" sz="1600" dirty="0">
                    <a:solidFill>
                      <a:schemeClr val="tx2">
                        <a:lumMod val="75000"/>
                      </a:schemeClr>
                    </a:solidFill>
                  </a:rPr>
                  <a:t> </a:t>
                </a:r>
                <a14:m>
                  <m:oMath xmlns:m="http://schemas.openxmlformats.org/officeDocument/2006/math">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m:t>
                        </m:r>
                        <m:r>
                          <a:rPr lang="en-US" altLang="ko-KR" sz="1600" i="1">
                            <a:solidFill>
                              <a:schemeClr val="tx2">
                                <a:lumMod val="75000"/>
                              </a:schemeClr>
                            </a:solidFill>
                            <a:latin typeface="Cambria Math" panose="02040503050406030204" pitchFamily="18" charset="0"/>
                          </a:rPr>
                          <m:t>𝑢</m:t>
                        </m:r>
                      </m:e>
                      <m:sub>
                        <m:r>
                          <a:rPr lang="en-US" altLang="ko-KR" sz="1600" i="1">
                            <a:solidFill>
                              <a:schemeClr val="tx2">
                                <a:lumMod val="75000"/>
                              </a:schemeClr>
                            </a:solidFill>
                            <a:latin typeface="Cambria Math" panose="02040503050406030204" pitchFamily="18" charset="0"/>
                          </a:rPr>
                          <m:t>𝑖</m:t>
                        </m:r>
                      </m:sub>
                    </m:sSub>
                  </m:oMath>
                </a14:m>
                <a:r>
                  <a:rPr lang="en-US" altLang="ko-KR" sz="1600" dirty="0">
                    <a:solidFill>
                      <a:schemeClr val="tx2">
                        <a:lumMod val="75000"/>
                      </a:schemeClr>
                    </a:solidFill>
                    <a:latin typeface="Segoe UI" panose="020B0502040204020203" pitchFamily="34" charset="0"/>
                    <a:cs typeface="Segoe UI" panose="020B0502040204020203" pitchFamily="34" charset="0"/>
                  </a:rPr>
                  <a:t>,</a:t>
                </a:r>
                <a:r>
                  <a:rPr lang="en-US" altLang="ko-KR" sz="1600" dirty="0">
                    <a:solidFill>
                      <a:schemeClr val="tx2">
                        <a:lumMod val="75000"/>
                      </a:schemeClr>
                    </a:solidFill>
                  </a:rPr>
                  <a:t> </a:t>
                </a:r>
                <a14:m>
                  <m:oMath xmlns:m="http://schemas.openxmlformats.org/officeDocument/2006/math">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𝑢</m:t>
                        </m:r>
                      </m:e>
                      <m:sub>
                        <m:r>
                          <a:rPr lang="en-US" altLang="ko-KR" sz="1600" i="1">
                            <a:solidFill>
                              <a:schemeClr val="tx2">
                                <a:lumMod val="75000"/>
                              </a:schemeClr>
                            </a:solidFill>
                            <a:latin typeface="Cambria Math" panose="02040503050406030204" pitchFamily="18" charset="0"/>
                          </a:rPr>
                          <m:t>𝑖</m:t>
                        </m:r>
                        <m:r>
                          <a:rPr lang="en-US" altLang="ko-KR" sz="1600" i="1">
                            <a:solidFill>
                              <a:schemeClr val="tx2">
                                <a:lumMod val="75000"/>
                              </a:schemeClr>
                            </a:solidFill>
                            <a:latin typeface="Cambria Math" panose="02040503050406030204" pitchFamily="18" charset="0"/>
                          </a:rPr>
                          <m:t>−</m:t>
                        </m:r>
                        <m:r>
                          <a:rPr lang="en-US" altLang="ko-KR" sz="1600" i="1">
                            <a:solidFill>
                              <a:schemeClr val="tx2">
                                <a:lumMod val="75000"/>
                              </a:schemeClr>
                            </a:solidFill>
                            <a:latin typeface="Cambria Math" panose="02040503050406030204" pitchFamily="18" charset="0"/>
                          </a:rPr>
                          <m:t>1</m:t>
                        </m:r>
                      </m:sub>
                    </m:sSub>
                    <m:r>
                      <a:rPr lang="en-US" altLang="ko-KR" sz="1600" i="1">
                        <a:solidFill>
                          <a:schemeClr val="tx2">
                            <a:lumMod val="75000"/>
                          </a:schemeClr>
                        </a:solidFill>
                        <a:latin typeface="Cambria Math" panose="02040503050406030204" pitchFamily="18" charset="0"/>
                      </a:rPr>
                      <m:t>,</m:t>
                    </m:r>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𝑣</m:t>
                        </m:r>
                      </m:e>
                      <m:sub>
                        <m:r>
                          <a:rPr lang="en-US" altLang="ko-KR" sz="1600" i="1">
                            <a:solidFill>
                              <a:schemeClr val="tx2">
                                <a:lumMod val="75000"/>
                              </a:schemeClr>
                            </a:solidFill>
                            <a:latin typeface="Cambria Math" panose="02040503050406030204" pitchFamily="18" charset="0"/>
                          </a:rPr>
                          <m:t>𝑖</m:t>
                        </m:r>
                      </m:sub>
                    </m:sSub>
                  </m:oMath>
                </a14:m>
                <a:r>
                  <a:rPr lang="en-US" altLang="ko-KR" sz="1600" dirty="0">
                    <a:solidFill>
                      <a:schemeClr val="tx2">
                        <a:lumMod val="75000"/>
                      </a:schemeClr>
                    </a:solidFill>
                    <a:latin typeface="Segoe UI" panose="020B0502040204020203" pitchFamily="34" charset="0"/>
                    <a:cs typeface="Segoe UI" panose="020B0502040204020203" pitchFamily="34" charset="0"/>
                  </a:rPr>
                  <a:t>,</a:t>
                </a:r>
                <a:r>
                  <a:rPr lang="en-US" altLang="ko-KR" sz="1600" dirty="0">
                    <a:solidFill>
                      <a:schemeClr val="tx2">
                        <a:lumMod val="75000"/>
                      </a:schemeClr>
                    </a:solidFill>
                  </a:rPr>
                  <a:t> </a:t>
                </a:r>
                <a14:m>
                  <m:oMath xmlns:m="http://schemas.openxmlformats.org/officeDocument/2006/math">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𝑣</m:t>
                        </m:r>
                      </m:e>
                      <m:sub>
                        <m:r>
                          <a:rPr lang="en-US" altLang="ko-KR" sz="1600" i="1">
                            <a:solidFill>
                              <a:schemeClr val="tx2">
                                <a:lumMod val="75000"/>
                              </a:schemeClr>
                            </a:solidFill>
                            <a:latin typeface="Cambria Math" panose="02040503050406030204" pitchFamily="18" charset="0"/>
                          </a:rPr>
                          <m:t>𝑖</m:t>
                        </m:r>
                        <m:r>
                          <a:rPr lang="en-US" altLang="ko-KR" sz="1600" i="1">
                            <a:solidFill>
                              <a:schemeClr val="tx2">
                                <a:lumMod val="75000"/>
                              </a:schemeClr>
                            </a:solidFill>
                            <a:latin typeface="Cambria Math" panose="02040503050406030204" pitchFamily="18" charset="0"/>
                          </a:rPr>
                          <m:t>−</m:t>
                        </m:r>
                        <m:r>
                          <a:rPr lang="en-US" altLang="ko-KR" sz="1600" i="1">
                            <a:solidFill>
                              <a:schemeClr val="tx2">
                                <a:lumMod val="75000"/>
                              </a:schemeClr>
                            </a:solidFill>
                            <a:latin typeface="Cambria Math" panose="02040503050406030204" pitchFamily="18" charset="0"/>
                          </a:rPr>
                          <m:t>1</m:t>
                        </m:r>
                      </m:sub>
                    </m:sSub>
                    <m:sSub>
                      <m:sSubPr>
                        <m:ctrlPr>
                          <a:rPr lang="en-US" altLang="ko-KR" sz="1600" i="1" dirty="0">
                            <a:solidFill>
                              <a:schemeClr val="tx2">
                                <a:lumMod val="75000"/>
                              </a:schemeClr>
                            </a:solidFill>
                            <a:latin typeface="Cambria Math" panose="02040503050406030204" pitchFamily="18" charset="0"/>
                          </a:rPr>
                        </m:ctrlPr>
                      </m:sSubPr>
                      <m:e>
                        <m:r>
                          <a:rPr lang="en-US" altLang="ko-KR" sz="1600" dirty="0">
                            <a:solidFill>
                              <a:schemeClr val="tx2">
                                <a:lumMod val="75000"/>
                              </a:schemeClr>
                            </a:solidFill>
                            <a:latin typeface="Cambria Math" panose="02040503050406030204" pitchFamily="18" charset="0"/>
                          </a:rPr>
                          <m:t>, </m:t>
                        </m:r>
                        <m:r>
                          <a:rPr lang="en-US" altLang="ko-KR" sz="1600" i="1" dirty="0">
                            <a:solidFill>
                              <a:schemeClr val="tx2">
                                <a:lumMod val="75000"/>
                              </a:schemeClr>
                            </a:solidFill>
                            <a:latin typeface="Cambria Math" panose="02040503050406030204" pitchFamily="18" charset="0"/>
                          </a:rPr>
                          <m:t>𝛼</m:t>
                        </m:r>
                      </m:e>
                      <m:sub>
                        <m:r>
                          <a:rPr lang="en-US" altLang="ko-KR" sz="1600" i="1" dirty="0">
                            <a:solidFill>
                              <a:schemeClr val="tx2">
                                <a:lumMod val="75000"/>
                              </a:schemeClr>
                            </a:solidFill>
                            <a:latin typeface="Cambria Math" panose="02040503050406030204" pitchFamily="18" charset="0"/>
                          </a:rPr>
                          <m:t>𝑖</m:t>
                        </m:r>
                      </m:sub>
                    </m:sSub>
                    <m:r>
                      <a:rPr lang="en-US" altLang="ko-KR" sz="1600" i="1" dirty="0">
                        <a:solidFill>
                          <a:schemeClr val="tx2">
                            <a:lumMod val="75000"/>
                          </a:schemeClr>
                        </a:solidFill>
                        <a:latin typeface="Cambria Math" panose="02040503050406030204" pitchFamily="18" charset="0"/>
                      </a:rPr>
                      <m:t>,</m:t>
                    </m:r>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𝑧</m:t>
                        </m:r>
                      </m:e>
                      <m:sub>
                        <m:r>
                          <a:rPr lang="en-US" altLang="ko-KR" sz="1600" i="1">
                            <a:solidFill>
                              <a:schemeClr val="tx2">
                                <a:lumMod val="75000"/>
                              </a:schemeClr>
                            </a:solidFill>
                            <a:latin typeface="Cambria Math" panose="02040503050406030204" pitchFamily="18" charset="0"/>
                          </a:rPr>
                          <m:t>𝑖</m:t>
                        </m:r>
                      </m:sub>
                    </m:sSub>
                  </m:oMath>
                </a14:m>
                <a:r>
                  <a:rPr lang="en-US" altLang="ko-KR" sz="1600" dirty="0">
                    <a:solidFill>
                      <a:schemeClr val="tx2">
                        <a:lumMod val="75000"/>
                      </a:schemeClr>
                    </a:solidFill>
                    <a:latin typeface="Segoe UI" panose="020B0502040204020203" pitchFamily="34" charset="0"/>
                    <a:cs typeface="Segoe UI" panose="020B0502040204020203" pitchFamily="34" charset="0"/>
                  </a:rPr>
                  <a:t>)</a:t>
                </a:r>
                <a14:m>
                  <m:oMath xmlns:m="http://schemas.openxmlformats.org/officeDocument/2006/math">
                    <m:r>
                      <a:rPr lang="en-US" altLang="ko-KR" sz="1600" dirty="0">
                        <a:solidFill>
                          <a:schemeClr val="tx2">
                            <a:lumMod val="75000"/>
                          </a:schemeClr>
                        </a:solidFill>
                        <a:latin typeface="Cambria Math" panose="02040503050406030204" pitchFamily="18" charset="0"/>
                      </a:rPr>
                      <m:t>≡</m:t>
                    </m:r>
                  </m:oMath>
                </a14:m>
                <a:r>
                  <a:rPr lang="en-US" altLang="ko-KR" sz="1600" dirty="0">
                    <a:solidFill>
                      <a:schemeClr val="tx2">
                        <a:lumMod val="75000"/>
                      </a:schemeClr>
                    </a:solidFill>
                    <a:latin typeface="Segoe UI" panose="020B0502040204020203" pitchFamily="34" charset="0"/>
                    <a:cs typeface="Segoe UI" panose="020B0502040204020203" pitchFamily="34" charset="0"/>
                  </a:rPr>
                  <a:t> </a:t>
                </a:r>
                <a14:m>
                  <m:oMath xmlns:m="http://schemas.openxmlformats.org/officeDocument/2006/math">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𝑢</m:t>
                        </m:r>
                      </m:e>
                      <m:sub>
                        <m:r>
                          <a:rPr lang="en-US" altLang="ko-KR" sz="1600" i="1">
                            <a:solidFill>
                              <a:schemeClr val="tx2">
                                <a:lumMod val="75000"/>
                              </a:schemeClr>
                            </a:solidFill>
                            <a:latin typeface="Cambria Math" panose="02040503050406030204" pitchFamily="18" charset="0"/>
                          </a:rPr>
                          <m:t>𝑖</m:t>
                        </m:r>
                      </m:sub>
                    </m:sSub>
                    <m:r>
                      <a:rPr lang="en-US" altLang="ko-KR" sz="1600" i="1">
                        <a:solidFill>
                          <a:schemeClr val="tx2">
                            <a:lumMod val="75000"/>
                          </a:schemeClr>
                        </a:solidFill>
                        <a:latin typeface="Cambria Math" panose="02040503050406030204" pitchFamily="18" charset="0"/>
                      </a:rPr>
                      <m:t>∗</m:t>
                    </m:r>
                  </m:oMath>
                </a14:m>
                <a:r>
                  <a:rPr lang="en-US" altLang="ko-KR" sz="1600" dirty="0">
                    <a:solidFill>
                      <a:schemeClr val="tx2">
                        <a:lumMod val="75000"/>
                      </a:schemeClr>
                    </a:solidFill>
                  </a:rPr>
                  <a:t> </a:t>
                </a:r>
                <a14:m>
                  <m:oMath xmlns:m="http://schemas.openxmlformats.org/officeDocument/2006/math">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𝑣</m:t>
                        </m:r>
                      </m:e>
                      <m:sub>
                        <m:r>
                          <a:rPr lang="en-US" altLang="ko-KR" sz="1600" i="1">
                            <a:solidFill>
                              <a:schemeClr val="tx2">
                                <a:lumMod val="75000"/>
                              </a:schemeClr>
                            </a:solidFill>
                            <a:latin typeface="Cambria Math" panose="02040503050406030204" pitchFamily="18" charset="0"/>
                          </a:rPr>
                          <m:t>𝑖</m:t>
                        </m:r>
                      </m:sub>
                    </m:sSub>
                  </m:oMath>
                </a14:m>
                <a:r>
                  <a:rPr lang="en-US" altLang="ko-KR" sz="1600" dirty="0">
                    <a:solidFill>
                      <a:schemeClr val="tx2">
                        <a:lumMod val="75000"/>
                      </a:schemeClr>
                    </a:solidFill>
                    <a:latin typeface="Segoe UI" panose="020B0502040204020203" pitchFamily="34" charset="0"/>
                    <a:cs typeface="Segoe UI" panose="020B0502040204020203" pitchFamily="34" charset="0"/>
                  </a:rPr>
                  <a:t> + </a:t>
                </a:r>
                <a14:m>
                  <m:oMath xmlns:m="http://schemas.openxmlformats.org/officeDocument/2006/math">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𝑢</m:t>
                        </m:r>
                      </m:e>
                      <m:sub>
                        <m:r>
                          <a:rPr lang="en-US" altLang="ko-KR" sz="1600" i="1">
                            <a:solidFill>
                              <a:schemeClr val="tx2">
                                <a:lumMod val="75000"/>
                              </a:schemeClr>
                            </a:solidFill>
                            <a:latin typeface="Cambria Math" panose="02040503050406030204" pitchFamily="18" charset="0"/>
                          </a:rPr>
                          <m:t>𝑖</m:t>
                        </m:r>
                      </m:sub>
                    </m:sSub>
                    <m:r>
                      <a:rPr lang="en-US" altLang="ko-KR" sz="1600" i="1">
                        <a:solidFill>
                          <a:schemeClr val="tx2">
                            <a:lumMod val="75000"/>
                          </a:schemeClr>
                        </a:solidFill>
                        <a:latin typeface="Cambria Math" panose="02040503050406030204" pitchFamily="18" charset="0"/>
                      </a:rPr>
                      <m:t> ∗</m:t>
                    </m:r>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𝑣</m:t>
                        </m:r>
                      </m:e>
                      <m:sub>
                        <m:r>
                          <a:rPr lang="en-US" altLang="ko-KR" sz="1600" i="1">
                            <a:solidFill>
                              <a:schemeClr val="tx2">
                                <a:lumMod val="75000"/>
                              </a:schemeClr>
                            </a:solidFill>
                            <a:latin typeface="Cambria Math" panose="02040503050406030204" pitchFamily="18" charset="0"/>
                          </a:rPr>
                          <m:t>𝑖</m:t>
                        </m:r>
                        <m:r>
                          <a:rPr lang="en-US" altLang="ko-KR" sz="1600" i="1">
                            <a:solidFill>
                              <a:schemeClr val="tx2">
                                <a:lumMod val="75000"/>
                              </a:schemeClr>
                            </a:solidFill>
                            <a:latin typeface="Cambria Math" panose="02040503050406030204" pitchFamily="18" charset="0"/>
                          </a:rPr>
                          <m:t>−</m:t>
                        </m:r>
                        <m:r>
                          <a:rPr lang="en-US" altLang="ko-KR" sz="1600" i="1">
                            <a:solidFill>
                              <a:schemeClr val="tx2">
                                <a:lumMod val="75000"/>
                              </a:schemeClr>
                            </a:solidFill>
                            <a:latin typeface="Cambria Math" panose="02040503050406030204" pitchFamily="18" charset="0"/>
                          </a:rPr>
                          <m:t>1</m:t>
                        </m:r>
                      </m:sub>
                    </m:sSub>
                    <m:r>
                      <a:rPr lang="en-US" altLang="ko-KR" sz="1600" i="1">
                        <a:solidFill>
                          <a:schemeClr val="tx2">
                            <a:lumMod val="75000"/>
                          </a:schemeClr>
                        </a:solidFill>
                        <a:latin typeface="Cambria Math" panose="02040503050406030204" pitchFamily="18" charset="0"/>
                      </a:rPr>
                      <m:t>+</m:t>
                    </m:r>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𝑢</m:t>
                        </m:r>
                      </m:e>
                      <m:sub>
                        <m:r>
                          <a:rPr lang="en-US" altLang="ko-KR" sz="1600" i="1">
                            <a:solidFill>
                              <a:schemeClr val="tx2">
                                <a:lumMod val="75000"/>
                              </a:schemeClr>
                            </a:solidFill>
                            <a:latin typeface="Cambria Math" panose="02040503050406030204" pitchFamily="18" charset="0"/>
                          </a:rPr>
                          <m:t>𝑖</m:t>
                        </m:r>
                        <m:r>
                          <a:rPr lang="en-US" altLang="ko-KR" sz="1600" i="1">
                            <a:solidFill>
                              <a:schemeClr val="tx2">
                                <a:lumMod val="75000"/>
                              </a:schemeClr>
                            </a:solidFill>
                            <a:latin typeface="Cambria Math" panose="02040503050406030204" pitchFamily="18" charset="0"/>
                          </a:rPr>
                          <m:t>−</m:t>
                        </m:r>
                        <m:r>
                          <a:rPr lang="en-US" altLang="ko-KR" sz="1600" i="1">
                            <a:solidFill>
                              <a:schemeClr val="tx2">
                                <a:lumMod val="75000"/>
                              </a:schemeClr>
                            </a:solidFill>
                            <a:latin typeface="Cambria Math" panose="02040503050406030204" pitchFamily="18" charset="0"/>
                          </a:rPr>
                          <m:t>1</m:t>
                        </m:r>
                      </m:sub>
                    </m:sSub>
                    <m:r>
                      <a:rPr lang="en-US" altLang="ko-KR" sz="1600" i="1">
                        <a:solidFill>
                          <a:schemeClr val="tx2">
                            <a:lumMod val="75000"/>
                          </a:schemeClr>
                        </a:solidFill>
                        <a:latin typeface="Cambria Math" panose="02040503050406030204" pitchFamily="18" charset="0"/>
                      </a:rPr>
                      <m:t> ∗</m:t>
                    </m:r>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𝑣</m:t>
                        </m:r>
                      </m:e>
                      <m:sub>
                        <m:r>
                          <a:rPr lang="en-US" altLang="ko-KR" sz="1600" i="1">
                            <a:solidFill>
                              <a:schemeClr val="tx2">
                                <a:lumMod val="75000"/>
                              </a:schemeClr>
                            </a:solidFill>
                            <a:latin typeface="Cambria Math" panose="02040503050406030204" pitchFamily="18" charset="0"/>
                          </a:rPr>
                          <m:t>𝑖</m:t>
                        </m:r>
                      </m:sub>
                    </m:sSub>
                    <m:r>
                      <a:rPr lang="en-US" altLang="ko-KR" sz="1600" i="1">
                        <a:solidFill>
                          <a:schemeClr val="tx2">
                            <a:lumMod val="75000"/>
                          </a:schemeClr>
                        </a:solidFill>
                        <a:latin typeface="Cambria Math" panose="02040503050406030204" pitchFamily="18" charset="0"/>
                      </a:rPr>
                      <m:t>+ </m:t>
                    </m:r>
                    <m:sSub>
                      <m:sSubPr>
                        <m:ctrlPr>
                          <a:rPr lang="en-US" altLang="ko-KR" sz="1600" i="1" dirty="0">
                            <a:solidFill>
                              <a:schemeClr val="tx2">
                                <a:lumMod val="75000"/>
                              </a:schemeClr>
                            </a:solidFill>
                            <a:latin typeface="Cambria Math" panose="02040503050406030204" pitchFamily="18" charset="0"/>
                          </a:rPr>
                        </m:ctrlPr>
                      </m:sSubPr>
                      <m:e>
                        <m:r>
                          <a:rPr lang="en-US" altLang="ko-KR" sz="1600" dirty="0">
                            <a:solidFill>
                              <a:schemeClr val="tx2">
                                <a:lumMod val="75000"/>
                              </a:schemeClr>
                            </a:solidFill>
                            <a:latin typeface="Cambria Math" panose="02040503050406030204" pitchFamily="18" charset="0"/>
                          </a:rPr>
                          <m:t> </m:t>
                        </m:r>
                        <m:r>
                          <a:rPr lang="en-US" altLang="ko-KR" sz="1600" i="1" dirty="0">
                            <a:solidFill>
                              <a:schemeClr val="tx2">
                                <a:lumMod val="75000"/>
                              </a:schemeClr>
                            </a:solidFill>
                            <a:latin typeface="Cambria Math" panose="02040503050406030204" pitchFamily="18" charset="0"/>
                          </a:rPr>
                          <m:t>𝛼</m:t>
                        </m:r>
                      </m:e>
                      <m:sub>
                        <m:r>
                          <a:rPr lang="en-US" altLang="ko-KR" sz="1600" i="1" dirty="0">
                            <a:solidFill>
                              <a:schemeClr val="tx2">
                                <a:lumMod val="75000"/>
                              </a:schemeClr>
                            </a:solidFill>
                            <a:latin typeface="Cambria Math" panose="02040503050406030204" pitchFamily="18" charset="0"/>
                          </a:rPr>
                          <m:t>𝑖</m:t>
                        </m:r>
                      </m:sub>
                    </m:sSub>
                    <m:r>
                      <a:rPr lang="en-US" altLang="ko-KR" sz="1600" i="1" dirty="0">
                        <a:solidFill>
                          <a:schemeClr val="tx2">
                            <a:lumMod val="75000"/>
                          </a:schemeClr>
                        </a:solidFill>
                        <a:latin typeface="Cambria Math" panose="02040503050406030204" pitchFamily="18" charset="0"/>
                      </a:rPr>
                      <m:t>−</m:t>
                    </m:r>
                  </m:oMath>
                </a14:m>
                <a:r>
                  <a:rPr lang="en-US" altLang="ko-KR" sz="1600" dirty="0">
                    <a:solidFill>
                      <a:schemeClr val="tx2">
                        <a:lumMod val="75000"/>
                      </a:schemeClr>
                    </a:solidFill>
                  </a:rPr>
                  <a:t> </a:t>
                </a:r>
                <a14:m>
                  <m:oMath xmlns:m="http://schemas.openxmlformats.org/officeDocument/2006/math">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𝑧</m:t>
                        </m:r>
                      </m:e>
                      <m:sub>
                        <m:r>
                          <a:rPr lang="en-US" altLang="ko-KR" sz="1600" i="1">
                            <a:solidFill>
                              <a:schemeClr val="tx2">
                                <a:lumMod val="75000"/>
                              </a:schemeClr>
                            </a:solidFill>
                            <a:latin typeface="Cambria Math" panose="02040503050406030204" pitchFamily="18" charset="0"/>
                          </a:rPr>
                          <m:t>𝑖</m:t>
                        </m:r>
                      </m:sub>
                    </m:sSub>
                  </m:oMath>
                </a14:m>
                <a:r>
                  <a:rPr lang="en-US" altLang="ko-KR" sz="1600" dirty="0">
                    <a:solidFill>
                      <a:schemeClr val="tx2">
                        <a:lumMod val="75000"/>
                      </a:schemeClr>
                    </a:solidFill>
                    <a:latin typeface="Segoe UI" panose="020B0502040204020203" pitchFamily="34" charset="0"/>
                    <a:cs typeface="Segoe UI" panose="020B0502040204020203" pitchFamily="34" charset="0"/>
                  </a:rPr>
                  <a:t> = 0</a:t>
                </a:r>
              </a:p>
              <a:p>
                <a:pPr lvl="1">
                  <a:lnSpc>
                    <a:spcPct val="150000"/>
                  </a:lnSpc>
                </a:pPr>
                <a:r>
                  <a:rPr lang="en-US" altLang="ko-KR" sz="1600" dirty="0">
                    <a:solidFill>
                      <a:schemeClr val="tx2">
                        <a:lumMod val="75000"/>
                      </a:schemeClr>
                    </a:solidFill>
                    <a:latin typeface="Segoe UI" panose="020B0502040204020203" pitchFamily="34" charset="0"/>
                    <a:cs typeface="Segoe UI" panose="020B0502040204020203" pitchFamily="34" charset="0"/>
                  </a:rPr>
                  <a:t>*</a:t>
                </a:r>
              </a:p>
              <a:p>
                <a:pPr marL="285750" indent="-285750">
                  <a:lnSpc>
                    <a:spcPct val="150000"/>
                  </a:lnSpc>
                  <a:buFont typeface="Arial" panose="020B0604020202020204" pitchFamily="34" charset="0"/>
                  <a:buChar char="•"/>
                </a:pPr>
                <a:r>
                  <a:rPr lang="en-US" altLang="ko-KR" sz="1600" dirty="0">
                    <a:solidFill>
                      <a:schemeClr val="tx2">
                        <a:lumMod val="75000"/>
                      </a:schemeClr>
                    </a:solidFill>
                    <a:latin typeface="Segoe UI" panose="020B0502040204020203" pitchFamily="34" charset="0"/>
                    <a:cs typeface="Segoe UI" panose="020B0502040204020203" pitchFamily="34" charset="0"/>
                  </a:rPr>
                  <a:t>It’s a lot of communication..</a:t>
                </a:r>
              </a:p>
              <a:p>
                <a:pPr marL="285750" indent="-285750">
                  <a:lnSpc>
                    <a:spcPct val="150000"/>
                  </a:lnSpc>
                  <a:buFont typeface="Arial" panose="020B0604020202020204" pitchFamily="34" charset="0"/>
                  <a:buChar char="•"/>
                </a:pPr>
                <a:r>
                  <a:rPr lang="en-US" altLang="ko-KR" sz="1600" dirty="0">
                    <a:solidFill>
                      <a:schemeClr val="tx2">
                        <a:lumMod val="75000"/>
                      </a:schemeClr>
                    </a:solidFill>
                    <a:latin typeface="Segoe UI" panose="020B0502040204020203" pitchFamily="34" charset="0"/>
                    <a:cs typeface="Segoe UI" panose="020B0502040204020203" pitchFamily="34" charset="0"/>
                  </a:rPr>
                  <a:t>There is a new approach that presented in the paper we based our project.</a:t>
                </a:r>
              </a:p>
              <a:p>
                <a:pPr marL="285750" indent="-285750">
                  <a:lnSpc>
                    <a:spcPct val="150000"/>
                  </a:lnSpc>
                  <a:buFont typeface="Arial" panose="020B0604020202020204" pitchFamily="34" charset="0"/>
                  <a:buChar char="•"/>
                </a:pPr>
                <a:r>
                  <a:rPr lang="en-US" altLang="ko-KR" sz="1600" dirty="0">
                    <a:solidFill>
                      <a:schemeClr val="tx2">
                        <a:lumMod val="75000"/>
                      </a:schemeClr>
                    </a:solidFill>
                    <a:latin typeface="Segoe UI" panose="020B0502040204020203" pitchFamily="34" charset="0"/>
                    <a:cs typeface="Segoe UI" panose="020B0502040204020203" pitchFamily="34" charset="0"/>
                  </a:rPr>
                  <a:t>Instead of sending all the input/outputs, we build a polynomial based on the data we already have.</a:t>
                </a:r>
              </a:p>
              <a:p>
                <a:pPr marL="285750" indent="-285750">
                  <a:lnSpc>
                    <a:spcPct val="150000"/>
                  </a:lnSpc>
                  <a:buFont typeface="Arial" panose="020B0604020202020204" pitchFamily="34" charset="0"/>
                  <a:buChar char="•"/>
                </a:pPr>
                <a:r>
                  <a:rPr lang="en-US" altLang="ko-KR" sz="1600" dirty="0">
                    <a:solidFill>
                      <a:schemeClr val="tx2">
                        <a:lumMod val="75000"/>
                      </a:schemeClr>
                    </a:solidFill>
                    <a:latin typeface="Segoe UI" panose="020B0502040204020203" pitchFamily="34" charset="0"/>
                    <a:cs typeface="Segoe UI" panose="020B0502040204020203" pitchFamily="34" charset="0"/>
                  </a:rPr>
                  <a:t>The communication overhead is less then 1KB.</a:t>
                </a:r>
              </a:p>
              <a:p>
                <a:endParaRPr lang="LID4096" dirty="0"/>
              </a:p>
            </p:txBody>
          </p:sp>
        </mc:Choice>
        <mc:Fallback xmlns="">
          <p:sp>
            <p:nvSpPr>
              <p:cNvPr id="3" name="TextBox 2">
                <a:extLst>
                  <a:ext uri="{FF2B5EF4-FFF2-40B4-BE49-F238E27FC236}">
                    <a16:creationId xmlns:a16="http://schemas.microsoft.com/office/drawing/2014/main" id="{2705061F-C0AD-489B-A8CE-C0120E70E622}"/>
                  </a:ext>
                </a:extLst>
              </p:cNvPr>
              <p:cNvSpPr txBox="1">
                <a:spLocks noRot="1" noChangeAspect="1" noMove="1" noResize="1" noEditPoints="1" noAdjustHandles="1" noChangeArrowheads="1" noChangeShapeType="1" noTextEdit="1"/>
              </p:cNvSpPr>
              <p:nvPr/>
            </p:nvSpPr>
            <p:spPr>
              <a:xfrm>
                <a:off x="143508" y="909756"/>
                <a:ext cx="8856984" cy="3323987"/>
              </a:xfrm>
              <a:prstGeom prst="rect">
                <a:avLst/>
              </a:prstGeom>
              <a:blipFill>
                <a:blip r:embed="rId2"/>
                <a:stretch>
                  <a:fillRect l="-275"/>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EBAEED8-9B7F-40D5-B66C-125095998AE5}"/>
                  </a:ext>
                </a:extLst>
              </p:cNvPr>
              <p:cNvSpPr txBox="1"/>
              <p:nvPr/>
            </p:nvSpPr>
            <p:spPr>
              <a:xfrm>
                <a:off x="731826" y="1683904"/>
                <a:ext cx="3077720" cy="315536"/>
              </a:xfrm>
              <a:prstGeom prst="rect">
                <a:avLst/>
              </a:prstGeom>
              <a:noFill/>
            </p:spPr>
            <p:txBody>
              <a:bodyPr wrap="square" rtlCol="0">
                <a:spAutoFit/>
              </a:bodyPr>
              <a:lstStyle/>
              <a:p>
                <a:pPr algn="r"/>
                <a14:m>
                  <m:oMathPara xmlns:m="http://schemas.openxmlformats.org/officeDocument/2006/math">
                    <m:oMathParaPr>
                      <m:jc m:val="centerGroup"/>
                    </m:oMathParaPr>
                    <m:oMath xmlns:m="http://schemas.openxmlformats.org/officeDocument/2006/math">
                      <m:sSub>
                        <m:sSubPr>
                          <m:ctrlPr>
                            <a:rPr lang="ko-KR" altLang="en-US" sz="1400" i="1" dirty="0" smtClean="0">
                              <a:solidFill>
                                <a:schemeClr val="tx2">
                                  <a:lumMod val="50000"/>
                                </a:schemeClr>
                              </a:solidFill>
                              <a:latin typeface="Cambria Math" panose="02040503050406030204" pitchFamily="18" charset="0"/>
                            </a:rPr>
                          </m:ctrlPr>
                        </m:sSubPr>
                        <m:e>
                          <m:r>
                            <a:rPr lang="ko-KR" altLang="en-US" sz="1400" i="1" dirty="0">
                              <a:solidFill>
                                <a:schemeClr val="tx2">
                                  <a:lumMod val="50000"/>
                                </a:schemeClr>
                              </a:solidFill>
                              <a:latin typeface="Cambria Math" panose="02040503050406030204" pitchFamily="18" charset="0"/>
                            </a:rPr>
                            <m:t>𝑧</m:t>
                          </m:r>
                        </m:e>
                        <m:sub>
                          <m:r>
                            <a:rPr lang="ko-KR" altLang="en-US" sz="1400" i="1" dirty="0">
                              <a:solidFill>
                                <a:schemeClr val="tx2">
                                  <a:lumMod val="50000"/>
                                </a:schemeClr>
                              </a:solidFill>
                              <a:latin typeface="Cambria Math" panose="02040503050406030204" pitchFamily="18" charset="0"/>
                            </a:rPr>
                            <m:t>𝑖</m:t>
                          </m:r>
                        </m:sub>
                      </m:sSub>
                      <m:r>
                        <a:rPr lang="ko-KR" altLang="en-US" sz="1400" i="0" dirty="0">
                          <a:solidFill>
                            <a:schemeClr val="tx2">
                              <a:lumMod val="50000"/>
                            </a:schemeClr>
                          </a:solidFill>
                          <a:latin typeface="Cambria Math" panose="02040503050406030204" pitchFamily="18" charset="0"/>
                        </a:rPr>
                        <m:t>=</m:t>
                      </m:r>
                      <m:sSub>
                        <m:sSubPr>
                          <m:ctrlPr>
                            <a:rPr lang="ko-KR" altLang="en-US" sz="1400" i="1" dirty="0">
                              <a:solidFill>
                                <a:schemeClr val="tx2">
                                  <a:lumMod val="50000"/>
                                </a:schemeClr>
                              </a:solidFill>
                              <a:latin typeface="Cambria Math" panose="02040503050406030204" pitchFamily="18" charset="0"/>
                            </a:rPr>
                          </m:ctrlPr>
                        </m:sSubPr>
                        <m:e>
                          <m:r>
                            <a:rPr lang="ko-KR" altLang="en-US" sz="1400" i="1" dirty="0">
                              <a:solidFill>
                                <a:schemeClr val="tx2">
                                  <a:lumMod val="50000"/>
                                </a:schemeClr>
                              </a:solidFill>
                              <a:latin typeface="Cambria Math" panose="02040503050406030204" pitchFamily="18" charset="0"/>
                            </a:rPr>
                            <m:t>𝑢</m:t>
                          </m:r>
                        </m:e>
                        <m:sub>
                          <m:r>
                            <a:rPr lang="ko-KR" altLang="en-US" sz="1400" i="1" dirty="0">
                              <a:solidFill>
                                <a:schemeClr val="tx2">
                                  <a:lumMod val="50000"/>
                                </a:schemeClr>
                              </a:solidFill>
                              <a:latin typeface="Cambria Math" panose="02040503050406030204" pitchFamily="18" charset="0"/>
                            </a:rPr>
                            <m:t>𝑖</m:t>
                          </m:r>
                        </m:sub>
                      </m:sSub>
                      <m:r>
                        <a:rPr lang="ko-KR" altLang="en-US" sz="1400" i="0" dirty="0">
                          <a:solidFill>
                            <a:schemeClr val="tx2">
                              <a:lumMod val="50000"/>
                            </a:schemeClr>
                          </a:solidFill>
                          <a:latin typeface="Cambria Math" panose="02040503050406030204" pitchFamily="18" charset="0"/>
                        </a:rPr>
                        <m:t>⋅</m:t>
                      </m:r>
                      <m:sSub>
                        <m:sSubPr>
                          <m:ctrlPr>
                            <a:rPr lang="ko-KR" altLang="en-US" sz="1400" i="1" dirty="0">
                              <a:solidFill>
                                <a:schemeClr val="tx2">
                                  <a:lumMod val="50000"/>
                                </a:schemeClr>
                              </a:solidFill>
                              <a:latin typeface="Cambria Math" panose="02040503050406030204" pitchFamily="18" charset="0"/>
                            </a:rPr>
                          </m:ctrlPr>
                        </m:sSubPr>
                        <m:e>
                          <m:r>
                            <a:rPr lang="ko-KR" altLang="en-US" sz="1400" i="1" dirty="0">
                              <a:solidFill>
                                <a:schemeClr val="tx2">
                                  <a:lumMod val="50000"/>
                                </a:schemeClr>
                              </a:solidFill>
                              <a:latin typeface="Cambria Math" panose="02040503050406030204" pitchFamily="18" charset="0"/>
                            </a:rPr>
                            <m:t>𝑣</m:t>
                          </m:r>
                        </m:e>
                        <m:sub>
                          <m:r>
                            <a:rPr lang="ko-KR" altLang="en-US" sz="1400" i="1" dirty="0">
                              <a:solidFill>
                                <a:schemeClr val="tx2">
                                  <a:lumMod val="50000"/>
                                </a:schemeClr>
                              </a:solidFill>
                              <a:latin typeface="Cambria Math" panose="02040503050406030204" pitchFamily="18" charset="0"/>
                            </a:rPr>
                            <m:t>𝑖</m:t>
                          </m:r>
                        </m:sub>
                      </m:sSub>
                      <m:r>
                        <a:rPr lang="ko-KR" altLang="en-US" sz="1400" i="0" dirty="0">
                          <a:solidFill>
                            <a:schemeClr val="tx2">
                              <a:lumMod val="50000"/>
                            </a:schemeClr>
                          </a:solidFill>
                          <a:latin typeface="Cambria Math" panose="02040503050406030204" pitchFamily="18" charset="0"/>
                        </a:rPr>
                        <m:t>+</m:t>
                      </m:r>
                      <m:sSub>
                        <m:sSubPr>
                          <m:ctrlPr>
                            <a:rPr lang="ko-KR" altLang="en-US" sz="1400" i="1" dirty="0">
                              <a:solidFill>
                                <a:schemeClr val="tx2">
                                  <a:lumMod val="50000"/>
                                </a:schemeClr>
                              </a:solidFill>
                              <a:latin typeface="Cambria Math" panose="02040503050406030204" pitchFamily="18" charset="0"/>
                            </a:rPr>
                          </m:ctrlPr>
                        </m:sSubPr>
                        <m:e>
                          <m:r>
                            <a:rPr lang="ko-KR" altLang="en-US" sz="1400" i="1" dirty="0">
                              <a:solidFill>
                                <a:schemeClr val="tx2">
                                  <a:lumMod val="50000"/>
                                </a:schemeClr>
                              </a:solidFill>
                              <a:latin typeface="Cambria Math" panose="02040503050406030204" pitchFamily="18" charset="0"/>
                            </a:rPr>
                            <m:t>𝑢</m:t>
                          </m:r>
                        </m:e>
                        <m:sub>
                          <m:r>
                            <a:rPr lang="ko-KR" altLang="en-US" sz="1400" i="1" dirty="0">
                              <a:solidFill>
                                <a:schemeClr val="tx2">
                                  <a:lumMod val="50000"/>
                                </a:schemeClr>
                              </a:solidFill>
                              <a:latin typeface="Cambria Math" panose="02040503050406030204" pitchFamily="18" charset="0"/>
                            </a:rPr>
                            <m:t>𝑖</m:t>
                          </m:r>
                        </m:sub>
                      </m:sSub>
                      <m:r>
                        <a:rPr lang="ko-KR" altLang="en-US" sz="1400" i="0" dirty="0">
                          <a:solidFill>
                            <a:schemeClr val="tx2">
                              <a:lumMod val="50000"/>
                            </a:schemeClr>
                          </a:solidFill>
                          <a:latin typeface="Cambria Math" panose="02040503050406030204" pitchFamily="18" charset="0"/>
                        </a:rPr>
                        <m:t>⋅</m:t>
                      </m:r>
                      <m:sSub>
                        <m:sSubPr>
                          <m:ctrlPr>
                            <a:rPr lang="ko-KR" altLang="en-US" sz="1400" i="1" dirty="0">
                              <a:solidFill>
                                <a:schemeClr val="tx2">
                                  <a:lumMod val="50000"/>
                                </a:schemeClr>
                              </a:solidFill>
                              <a:latin typeface="Cambria Math" panose="02040503050406030204" pitchFamily="18" charset="0"/>
                            </a:rPr>
                          </m:ctrlPr>
                        </m:sSubPr>
                        <m:e>
                          <m:r>
                            <a:rPr lang="ko-KR" altLang="en-US" sz="1400" i="1" dirty="0">
                              <a:solidFill>
                                <a:schemeClr val="tx2">
                                  <a:lumMod val="50000"/>
                                </a:schemeClr>
                              </a:solidFill>
                              <a:latin typeface="Cambria Math" panose="02040503050406030204" pitchFamily="18" charset="0"/>
                            </a:rPr>
                            <m:t>𝑣</m:t>
                          </m:r>
                        </m:e>
                        <m:sub>
                          <m:r>
                            <a:rPr lang="ko-KR" altLang="en-US" sz="1400" i="1" dirty="0">
                              <a:solidFill>
                                <a:schemeClr val="tx2">
                                  <a:lumMod val="50000"/>
                                </a:schemeClr>
                              </a:solidFill>
                              <a:latin typeface="Cambria Math" panose="02040503050406030204" pitchFamily="18" charset="0"/>
                            </a:rPr>
                            <m:t>𝑖</m:t>
                          </m:r>
                          <m:r>
                            <a:rPr lang="ko-KR" altLang="en-US" sz="1400" i="0" dirty="0">
                              <a:solidFill>
                                <a:schemeClr val="tx2">
                                  <a:lumMod val="50000"/>
                                </a:schemeClr>
                              </a:solidFill>
                              <a:latin typeface="Cambria Math" panose="02040503050406030204" pitchFamily="18" charset="0"/>
                            </a:rPr>
                            <m:t>−</m:t>
                          </m:r>
                          <m:r>
                            <a:rPr lang="ko-KR" altLang="en-US" sz="1400" i="0" dirty="0">
                              <a:solidFill>
                                <a:schemeClr val="tx2">
                                  <a:lumMod val="50000"/>
                                </a:schemeClr>
                              </a:solidFill>
                              <a:latin typeface="Cambria Math" panose="02040503050406030204" pitchFamily="18" charset="0"/>
                            </a:rPr>
                            <m:t>1</m:t>
                          </m:r>
                        </m:sub>
                      </m:sSub>
                      <m:r>
                        <a:rPr lang="ko-KR" altLang="en-US" sz="1400" i="0" dirty="0">
                          <a:solidFill>
                            <a:schemeClr val="tx2">
                              <a:lumMod val="50000"/>
                            </a:schemeClr>
                          </a:solidFill>
                          <a:latin typeface="Cambria Math" panose="02040503050406030204" pitchFamily="18" charset="0"/>
                        </a:rPr>
                        <m:t>+</m:t>
                      </m:r>
                      <m:sSub>
                        <m:sSubPr>
                          <m:ctrlPr>
                            <a:rPr lang="ko-KR" altLang="en-US" sz="1400" i="1" dirty="0">
                              <a:solidFill>
                                <a:schemeClr val="tx2">
                                  <a:lumMod val="50000"/>
                                </a:schemeClr>
                              </a:solidFill>
                              <a:latin typeface="Cambria Math" panose="02040503050406030204" pitchFamily="18" charset="0"/>
                            </a:rPr>
                          </m:ctrlPr>
                        </m:sSubPr>
                        <m:e>
                          <m:r>
                            <a:rPr lang="ko-KR" altLang="en-US" sz="1400" i="1" dirty="0">
                              <a:solidFill>
                                <a:schemeClr val="tx2">
                                  <a:lumMod val="50000"/>
                                </a:schemeClr>
                              </a:solidFill>
                              <a:latin typeface="Cambria Math" panose="02040503050406030204" pitchFamily="18" charset="0"/>
                            </a:rPr>
                            <m:t>𝑢</m:t>
                          </m:r>
                        </m:e>
                        <m:sub>
                          <m:acc>
                            <m:accPr>
                              <m:chr m:val="̇"/>
                              <m:ctrlPr>
                                <a:rPr lang="ko-KR" altLang="en-US" sz="1400" i="1" dirty="0">
                                  <a:solidFill>
                                    <a:schemeClr val="tx2">
                                      <a:lumMod val="50000"/>
                                    </a:schemeClr>
                                  </a:solidFill>
                                  <a:latin typeface="Cambria Math" panose="02040503050406030204" pitchFamily="18" charset="0"/>
                                </a:rPr>
                              </m:ctrlPr>
                            </m:accPr>
                            <m:e>
                              <m:r>
                                <a:rPr lang="ko-KR" altLang="en-US" sz="1400" i="1" dirty="0">
                                  <a:solidFill>
                                    <a:schemeClr val="tx2">
                                      <a:lumMod val="50000"/>
                                    </a:schemeClr>
                                  </a:solidFill>
                                  <a:latin typeface="Cambria Math" panose="02040503050406030204" pitchFamily="18" charset="0"/>
                                </a:rPr>
                                <m:t>𝑙</m:t>
                              </m:r>
                            </m:e>
                          </m:acc>
                          <m:r>
                            <a:rPr lang="ko-KR" altLang="en-US" sz="1400" i="0" dirty="0">
                              <a:solidFill>
                                <a:schemeClr val="tx2">
                                  <a:lumMod val="50000"/>
                                </a:schemeClr>
                              </a:solidFill>
                              <a:latin typeface="Cambria Math" panose="02040503050406030204" pitchFamily="18" charset="0"/>
                            </a:rPr>
                            <m:t>−</m:t>
                          </m:r>
                          <m:r>
                            <a:rPr lang="ko-KR" altLang="en-US" sz="1400" i="0" dirty="0">
                              <a:solidFill>
                                <a:schemeClr val="tx2">
                                  <a:lumMod val="50000"/>
                                </a:schemeClr>
                              </a:solidFill>
                              <a:latin typeface="Cambria Math" panose="02040503050406030204" pitchFamily="18" charset="0"/>
                            </a:rPr>
                            <m:t>1</m:t>
                          </m:r>
                        </m:sub>
                      </m:sSub>
                      <m:r>
                        <a:rPr lang="ko-KR" altLang="en-US" sz="1400" i="0" dirty="0">
                          <a:solidFill>
                            <a:schemeClr val="tx2">
                              <a:lumMod val="50000"/>
                            </a:schemeClr>
                          </a:solidFill>
                          <a:latin typeface="Cambria Math" panose="02040503050406030204" pitchFamily="18" charset="0"/>
                        </a:rPr>
                        <m:t>⋅</m:t>
                      </m:r>
                      <m:sSub>
                        <m:sSubPr>
                          <m:ctrlPr>
                            <a:rPr lang="ko-KR" altLang="en-US" sz="1400" i="1" dirty="0">
                              <a:solidFill>
                                <a:schemeClr val="tx2">
                                  <a:lumMod val="50000"/>
                                </a:schemeClr>
                              </a:solidFill>
                              <a:latin typeface="Cambria Math" panose="02040503050406030204" pitchFamily="18" charset="0"/>
                            </a:rPr>
                          </m:ctrlPr>
                        </m:sSubPr>
                        <m:e>
                          <m:r>
                            <a:rPr lang="ko-KR" altLang="en-US" sz="1400" i="1" dirty="0">
                              <a:solidFill>
                                <a:schemeClr val="tx2">
                                  <a:lumMod val="50000"/>
                                </a:schemeClr>
                              </a:solidFill>
                              <a:latin typeface="Cambria Math" panose="02040503050406030204" pitchFamily="18" charset="0"/>
                            </a:rPr>
                            <m:t>𝜈</m:t>
                          </m:r>
                        </m:e>
                        <m:sub>
                          <m:r>
                            <a:rPr lang="ko-KR" altLang="en-US" sz="1400" i="1" dirty="0">
                              <a:solidFill>
                                <a:schemeClr val="tx2">
                                  <a:lumMod val="50000"/>
                                </a:schemeClr>
                              </a:solidFill>
                              <a:latin typeface="Cambria Math" panose="02040503050406030204" pitchFamily="18" charset="0"/>
                            </a:rPr>
                            <m:t>𝑖</m:t>
                          </m:r>
                        </m:sub>
                      </m:sSub>
                      <m:r>
                        <a:rPr lang="ko-KR" altLang="en-US" sz="1400" i="0" dirty="0">
                          <a:solidFill>
                            <a:schemeClr val="tx2">
                              <a:lumMod val="50000"/>
                            </a:schemeClr>
                          </a:solidFill>
                          <a:latin typeface="Cambria Math" panose="02040503050406030204" pitchFamily="18" charset="0"/>
                        </a:rPr>
                        <m:t>+</m:t>
                      </m:r>
                      <m:sSub>
                        <m:sSubPr>
                          <m:ctrlPr>
                            <a:rPr lang="ko-KR" altLang="en-US" sz="1400" i="1" dirty="0">
                              <a:solidFill>
                                <a:schemeClr val="tx2">
                                  <a:lumMod val="50000"/>
                                </a:schemeClr>
                              </a:solidFill>
                              <a:latin typeface="Cambria Math" panose="02040503050406030204" pitchFamily="18" charset="0"/>
                            </a:rPr>
                          </m:ctrlPr>
                        </m:sSubPr>
                        <m:e>
                          <m:r>
                            <a:rPr lang="ko-KR" altLang="en-US" sz="1400" i="1" dirty="0">
                              <a:solidFill>
                                <a:schemeClr val="tx2">
                                  <a:lumMod val="50000"/>
                                </a:schemeClr>
                              </a:solidFill>
                              <a:latin typeface="Cambria Math" panose="02040503050406030204" pitchFamily="18" charset="0"/>
                            </a:rPr>
                            <m:t>𝛼</m:t>
                          </m:r>
                        </m:e>
                        <m:sub>
                          <m:r>
                            <a:rPr lang="ko-KR" altLang="en-US" sz="1400" i="1" dirty="0">
                              <a:solidFill>
                                <a:schemeClr val="tx2">
                                  <a:lumMod val="50000"/>
                                </a:schemeClr>
                              </a:solidFill>
                              <a:latin typeface="Cambria Math" panose="02040503050406030204" pitchFamily="18" charset="0"/>
                            </a:rPr>
                            <m:t>𝑖</m:t>
                          </m:r>
                        </m:sub>
                      </m:sSub>
                    </m:oMath>
                  </m:oMathPara>
                </a14:m>
                <a:endParaRPr lang="ko-KR" altLang="en-US" sz="1400" dirty="0">
                  <a:solidFill>
                    <a:schemeClr val="tx2">
                      <a:lumMod val="50000"/>
                    </a:schemeClr>
                  </a:solidFill>
                  <a:latin typeface="Segoe UI" panose="020B0502040204020203" pitchFamily="34" charset="0"/>
                  <a:cs typeface="Segoe UI" panose="020B0502040204020203" pitchFamily="34" charset="0"/>
                </a:endParaRPr>
              </a:p>
            </p:txBody>
          </p:sp>
        </mc:Choice>
        <mc:Fallback xmlns="">
          <p:sp>
            <p:nvSpPr>
              <p:cNvPr id="7" name="TextBox 6">
                <a:extLst>
                  <a:ext uri="{FF2B5EF4-FFF2-40B4-BE49-F238E27FC236}">
                    <a16:creationId xmlns:a16="http://schemas.microsoft.com/office/drawing/2014/main" id="{BEBAEED8-9B7F-40D5-B66C-125095998AE5}"/>
                  </a:ext>
                </a:extLst>
              </p:cNvPr>
              <p:cNvSpPr txBox="1">
                <a:spLocks noRot="1" noChangeAspect="1" noMove="1" noResize="1" noEditPoints="1" noAdjustHandles="1" noChangeArrowheads="1" noChangeShapeType="1" noTextEdit="1"/>
              </p:cNvSpPr>
              <p:nvPr/>
            </p:nvSpPr>
            <p:spPr>
              <a:xfrm>
                <a:off x="731826" y="1683904"/>
                <a:ext cx="3077720" cy="315536"/>
              </a:xfrm>
              <a:prstGeom prst="rect">
                <a:avLst/>
              </a:prstGeom>
              <a:blipFill>
                <a:blip r:embed="rId3"/>
                <a:stretch>
                  <a:fillRect/>
                </a:stretch>
              </a:blipFill>
            </p:spPr>
            <p:txBody>
              <a:bodyPr/>
              <a:lstStyle/>
              <a:p>
                <a:r>
                  <a:rPr lang="LID4096">
                    <a:noFill/>
                  </a:rPr>
                  <a:t> </a:t>
                </a:r>
              </a:p>
            </p:txBody>
          </p:sp>
        </mc:Fallback>
      </mc:AlternateContent>
    </p:spTree>
    <p:extLst>
      <p:ext uri="{BB962C8B-B14F-4D97-AF65-F5344CB8AC3E}">
        <p14:creationId xmlns:p14="http://schemas.microsoft.com/office/powerpoint/2010/main" val="1880415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2A46B9-59E1-4010-81DF-5BC7C3746A66}"/>
              </a:ext>
            </a:extLst>
          </p:cNvPr>
          <p:cNvSpPr>
            <a:spLocks noGrp="1"/>
          </p:cNvSpPr>
          <p:nvPr>
            <p:ph type="body" sz="quarter" idx="10"/>
          </p:nvPr>
        </p:nvSpPr>
        <p:spPr/>
        <p:txBody>
          <a:bodyPr/>
          <a:lstStyle/>
          <a:p>
            <a:r>
              <a:rPr lang="en-US" dirty="0"/>
              <a:t>Reconstructing The Output</a:t>
            </a:r>
            <a:endParaRPr lang="he-IL"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E6D0FF7-F284-4978-9DD3-CC04D56EABBA}"/>
                  </a:ext>
                </a:extLst>
              </p:cNvPr>
              <p:cNvSpPr txBox="1"/>
              <p:nvPr/>
            </p:nvSpPr>
            <p:spPr>
              <a:xfrm>
                <a:off x="467544" y="843558"/>
                <a:ext cx="7920880" cy="1893147"/>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altLang="ko-KR" sz="1600" dirty="0">
                    <a:solidFill>
                      <a:schemeClr val="tx2">
                        <a:lumMod val="75000"/>
                      </a:schemeClr>
                    </a:solidFill>
                    <a:latin typeface="Segoe UI" panose="020B0502040204020203" pitchFamily="34" charset="0"/>
                    <a:cs typeface="Segoe UI" panose="020B0502040204020203" pitchFamily="34" charset="0"/>
                  </a:rPr>
                  <a:t>After a successful verification, each party performs reconstruct – each party send their shares of the circuit’s output to the other parties.</a:t>
                </a:r>
              </a:p>
              <a:p>
                <a:pPr marL="171450" indent="-171450">
                  <a:lnSpc>
                    <a:spcPct val="150000"/>
                  </a:lnSpc>
                  <a:buFont typeface="Arial" panose="020B0604020202020204" pitchFamily="34" charset="0"/>
                  <a:buChar char="•"/>
                </a:pPr>
                <a:r>
                  <a:rPr lang="en-US" altLang="ko-KR" sz="1600" dirty="0">
                    <a:solidFill>
                      <a:schemeClr val="tx2">
                        <a:lumMod val="75000"/>
                      </a:schemeClr>
                    </a:solidFill>
                    <a:latin typeface="Segoe UI" panose="020B0502040204020203" pitchFamily="34" charset="0"/>
                    <a:cs typeface="Segoe UI" panose="020B0502040204020203" pitchFamily="34" charset="0"/>
                  </a:rPr>
                  <a:t>That way each party attains the output of the arithmetic circuit by simply computes: </a:t>
                </a:r>
                <a14:m>
                  <m:oMath xmlns:m="http://schemas.openxmlformats.org/officeDocument/2006/math">
                    <m:r>
                      <a:rPr lang="en-US" altLang="ko-KR" sz="1600" i="1" smtClean="0">
                        <a:solidFill>
                          <a:schemeClr val="tx2">
                            <a:lumMod val="75000"/>
                          </a:schemeClr>
                        </a:solidFill>
                        <a:latin typeface="Cambria Math" panose="02040503050406030204" pitchFamily="18" charset="0"/>
                      </a:rPr>
                      <m:t>𝑦</m:t>
                    </m:r>
                  </m:oMath>
                </a14:m>
                <a:r>
                  <a:rPr lang="en-US" altLang="ko-KR" sz="1600" dirty="0">
                    <a:solidFill>
                      <a:schemeClr val="tx2">
                        <a:lumMod val="75000"/>
                      </a:schemeClr>
                    </a:solidFill>
                    <a:latin typeface="Segoe UI" panose="020B0502040204020203" pitchFamily="34" charset="0"/>
                    <a:cs typeface="Segoe UI" panose="020B0502040204020203" pitchFamily="34" charset="0"/>
                  </a:rPr>
                  <a:t>= </a:t>
                </a:r>
                <a14:m>
                  <m:oMath xmlns:m="http://schemas.openxmlformats.org/officeDocument/2006/math">
                    <m:sSub>
                      <m:sSubPr>
                        <m:ctrlPr>
                          <a:rPr lang="en-US" altLang="ko-KR" sz="1600" i="1" dirty="0">
                            <a:solidFill>
                              <a:schemeClr val="tx2">
                                <a:lumMod val="75000"/>
                              </a:schemeClr>
                            </a:solidFill>
                            <a:latin typeface="Cambria Math" panose="02040503050406030204" pitchFamily="18" charset="0"/>
                          </a:rPr>
                        </m:ctrlPr>
                      </m:sSubPr>
                      <m:e>
                        <m:r>
                          <a:rPr lang="en-US" altLang="ko-KR" sz="1600" i="1" dirty="0">
                            <a:solidFill>
                              <a:schemeClr val="tx2">
                                <a:lumMod val="75000"/>
                              </a:schemeClr>
                            </a:solidFill>
                            <a:latin typeface="Cambria Math" panose="02040503050406030204" pitchFamily="18" charset="0"/>
                          </a:rPr>
                          <m:t>𝑦</m:t>
                        </m:r>
                      </m:e>
                      <m:sub>
                        <m:r>
                          <a:rPr lang="en-US" altLang="ko-KR" sz="1600" dirty="0">
                            <a:solidFill>
                              <a:schemeClr val="tx2">
                                <a:lumMod val="75000"/>
                              </a:schemeClr>
                            </a:solidFill>
                            <a:latin typeface="Cambria Math" panose="02040503050406030204" pitchFamily="18" charset="0"/>
                          </a:rPr>
                          <m:t>1</m:t>
                        </m:r>
                      </m:sub>
                    </m:sSub>
                  </m:oMath>
                </a14:m>
                <a:r>
                  <a:rPr lang="en-US" altLang="ko-KR" sz="1600" dirty="0">
                    <a:solidFill>
                      <a:schemeClr val="tx2">
                        <a:lumMod val="75000"/>
                      </a:schemeClr>
                    </a:solidFill>
                    <a:latin typeface="Segoe UI" panose="020B0502040204020203" pitchFamily="34" charset="0"/>
                    <a:cs typeface="Segoe UI" panose="020B0502040204020203" pitchFamily="34" charset="0"/>
                  </a:rPr>
                  <a:t>+</a:t>
                </a:r>
                <a:r>
                  <a:rPr lang="en-US" altLang="ko-KR" sz="1600" dirty="0">
                    <a:solidFill>
                      <a:schemeClr val="tx2">
                        <a:lumMod val="75000"/>
                      </a:schemeClr>
                    </a:solidFill>
                  </a:rPr>
                  <a:t> </a:t>
                </a:r>
                <a14:m>
                  <m:oMath xmlns:m="http://schemas.openxmlformats.org/officeDocument/2006/math">
                    <m:sSub>
                      <m:sSubPr>
                        <m:ctrlPr>
                          <a:rPr lang="en-US" altLang="ko-KR" sz="1600" i="1" dirty="0">
                            <a:solidFill>
                              <a:schemeClr val="tx2">
                                <a:lumMod val="75000"/>
                              </a:schemeClr>
                            </a:solidFill>
                            <a:latin typeface="Cambria Math" panose="02040503050406030204" pitchFamily="18" charset="0"/>
                          </a:rPr>
                        </m:ctrlPr>
                      </m:sSubPr>
                      <m:e>
                        <m:r>
                          <a:rPr lang="en-US" altLang="ko-KR" sz="1600" i="1" dirty="0">
                            <a:solidFill>
                              <a:schemeClr val="tx2">
                                <a:lumMod val="75000"/>
                              </a:schemeClr>
                            </a:solidFill>
                            <a:latin typeface="Cambria Math" panose="02040503050406030204" pitchFamily="18" charset="0"/>
                          </a:rPr>
                          <m:t>𝑦</m:t>
                        </m:r>
                      </m:e>
                      <m:sub>
                        <m:r>
                          <a:rPr lang="en-US" altLang="ko-KR" sz="1600" b="0" i="0" dirty="0" smtClean="0">
                            <a:solidFill>
                              <a:schemeClr val="tx2">
                                <a:lumMod val="75000"/>
                              </a:schemeClr>
                            </a:solidFill>
                            <a:latin typeface="Cambria Math" panose="02040503050406030204" pitchFamily="18" charset="0"/>
                          </a:rPr>
                          <m:t>2</m:t>
                        </m:r>
                      </m:sub>
                    </m:sSub>
                    <m:r>
                      <a:rPr lang="en-US" altLang="ko-KR" sz="1600" b="0" i="1" dirty="0" smtClean="0">
                        <a:solidFill>
                          <a:schemeClr val="tx2">
                            <a:lumMod val="75000"/>
                          </a:schemeClr>
                        </a:solidFill>
                        <a:latin typeface="Cambria Math" panose="02040503050406030204" pitchFamily="18" charset="0"/>
                      </a:rPr>
                      <m:t>+</m:t>
                    </m:r>
                    <m:sSub>
                      <m:sSubPr>
                        <m:ctrlPr>
                          <a:rPr lang="en-US" altLang="ko-KR" sz="1600" i="1" dirty="0">
                            <a:solidFill>
                              <a:schemeClr val="tx2">
                                <a:lumMod val="75000"/>
                              </a:schemeClr>
                            </a:solidFill>
                            <a:latin typeface="Cambria Math" panose="02040503050406030204" pitchFamily="18" charset="0"/>
                          </a:rPr>
                        </m:ctrlPr>
                      </m:sSubPr>
                      <m:e>
                        <m:r>
                          <a:rPr lang="en-US" altLang="ko-KR" sz="1600" i="1" dirty="0">
                            <a:solidFill>
                              <a:schemeClr val="tx2">
                                <a:lumMod val="75000"/>
                              </a:schemeClr>
                            </a:solidFill>
                            <a:latin typeface="Cambria Math" panose="02040503050406030204" pitchFamily="18" charset="0"/>
                          </a:rPr>
                          <m:t>𝑦</m:t>
                        </m:r>
                      </m:e>
                      <m:sub>
                        <m:r>
                          <a:rPr lang="en-US" altLang="ko-KR" sz="1600" b="0" i="0" dirty="0" smtClean="0">
                            <a:solidFill>
                              <a:schemeClr val="tx2">
                                <a:lumMod val="75000"/>
                              </a:schemeClr>
                            </a:solidFill>
                            <a:latin typeface="Cambria Math" panose="02040503050406030204" pitchFamily="18" charset="0"/>
                          </a:rPr>
                          <m:t>3</m:t>
                        </m:r>
                      </m:sub>
                    </m:sSub>
                  </m:oMath>
                </a14:m>
                <a:endParaRPr lang="en-US" altLang="ko-KR" sz="1600" dirty="0">
                  <a:solidFill>
                    <a:schemeClr val="tx2">
                      <a:lumMod val="75000"/>
                    </a:schemeClr>
                  </a:solidFill>
                  <a:latin typeface="Segoe UI" panose="020B0502040204020203" pitchFamily="34" charset="0"/>
                  <a:cs typeface="Segoe UI" panose="020B0502040204020203" pitchFamily="34" charset="0"/>
                </a:endParaRPr>
              </a:p>
              <a:p>
                <a:pPr>
                  <a:lnSpc>
                    <a:spcPct val="150000"/>
                  </a:lnSpc>
                </a:pPr>
                <a:endParaRPr lang="en-US" altLang="ko-KR" sz="1600" dirty="0">
                  <a:solidFill>
                    <a:schemeClr val="tx2">
                      <a:lumMod val="75000"/>
                    </a:schemeClr>
                  </a:solidFill>
                  <a:latin typeface="Segoe UI" panose="020B0502040204020203" pitchFamily="34" charset="0"/>
                  <a:cs typeface="Segoe UI" panose="020B0502040204020203" pitchFamily="34" charset="0"/>
                </a:endParaRPr>
              </a:p>
            </p:txBody>
          </p:sp>
        </mc:Choice>
        <mc:Fallback xmlns="">
          <p:sp>
            <p:nvSpPr>
              <p:cNvPr id="4" name="TextBox 3">
                <a:extLst>
                  <a:ext uri="{FF2B5EF4-FFF2-40B4-BE49-F238E27FC236}">
                    <a16:creationId xmlns:a16="http://schemas.microsoft.com/office/drawing/2014/main" id="{AE6D0FF7-F284-4978-9DD3-CC04D56EABBA}"/>
                  </a:ext>
                </a:extLst>
              </p:cNvPr>
              <p:cNvSpPr txBox="1">
                <a:spLocks noRot="1" noChangeAspect="1" noMove="1" noResize="1" noEditPoints="1" noAdjustHandles="1" noChangeArrowheads="1" noChangeShapeType="1" noTextEdit="1"/>
              </p:cNvSpPr>
              <p:nvPr/>
            </p:nvSpPr>
            <p:spPr>
              <a:xfrm>
                <a:off x="467544" y="843558"/>
                <a:ext cx="7920880" cy="1893147"/>
              </a:xfrm>
              <a:prstGeom prst="rect">
                <a:avLst/>
              </a:prstGeom>
              <a:blipFill>
                <a:blip r:embed="rId3"/>
                <a:stretch>
                  <a:fillRect l="-308"/>
                </a:stretch>
              </a:blipFill>
            </p:spPr>
            <p:txBody>
              <a:bodyPr/>
              <a:lstStyle/>
              <a:p>
                <a:r>
                  <a:rPr lang="LID4096">
                    <a:noFill/>
                  </a:rPr>
                  <a:t> </a:t>
                </a:r>
              </a:p>
            </p:txBody>
          </p:sp>
        </mc:Fallback>
      </mc:AlternateContent>
      <p:sp>
        <p:nvSpPr>
          <p:cNvPr id="5" name="TextBox 4">
            <a:extLst>
              <a:ext uri="{FF2B5EF4-FFF2-40B4-BE49-F238E27FC236}">
                <a16:creationId xmlns:a16="http://schemas.microsoft.com/office/drawing/2014/main" id="{DDFB3C8D-1F2C-4CCD-B6EC-31D6E61D08C6}"/>
              </a:ext>
            </a:extLst>
          </p:cNvPr>
          <p:cNvSpPr txBox="1"/>
          <p:nvPr/>
        </p:nvSpPr>
        <p:spPr>
          <a:xfrm>
            <a:off x="467544" y="3045625"/>
            <a:ext cx="7920880" cy="226247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altLang="ko-KR" sz="1600" dirty="0">
                <a:solidFill>
                  <a:schemeClr val="tx2">
                    <a:lumMod val="75000"/>
                  </a:schemeClr>
                </a:solidFill>
                <a:latin typeface="Segoe UI" panose="020B0502040204020203" pitchFamily="34" charset="0"/>
                <a:cs typeface="Segoe UI" panose="020B0502040204020203" pitchFamily="34" charset="0"/>
              </a:rPr>
              <a:t>An adversary can not infer any information about the inputs of the other parties.</a:t>
            </a:r>
          </a:p>
          <a:p>
            <a:pPr marL="171450" indent="-171450">
              <a:lnSpc>
                <a:spcPct val="150000"/>
              </a:lnSpc>
              <a:buFont typeface="Arial" panose="020B0604020202020204" pitchFamily="34" charset="0"/>
              <a:buChar char="•"/>
            </a:pPr>
            <a:r>
              <a:rPr lang="en-US" altLang="ko-KR" sz="1600" dirty="0">
                <a:solidFill>
                  <a:schemeClr val="tx2">
                    <a:lumMod val="75000"/>
                  </a:schemeClr>
                </a:solidFill>
                <a:latin typeface="Segoe UI" panose="020B0502040204020203" pitchFamily="34" charset="0"/>
                <a:cs typeface="Segoe UI" panose="020B0502040204020203" pitchFamily="34" charset="0"/>
              </a:rPr>
              <a:t>An adversary can not learn any further information about the protocol which is not public knowledge.</a:t>
            </a:r>
          </a:p>
          <a:p>
            <a:pPr marL="171450" indent="-171450">
              <a:lnSpc>
                <a:spcPct val="150000"/>
              </a:lnSpc>
              <a:buFont typeface="Arial" panose="020B0604020202020204" pitchFamily="34" charset="0"/>
              <a:buChar char="•"/>
            </a:pPr>
            <a:r>
              <a:rPr lang="en-US" altLang="ko-KR" sz="1600" dirty="0">
                <a:solidFill>
                  <a:schemeClr val="tx2">
                    <a:lumMod val="75000"/>
                  </a:schemeClr>
                </a:solidFill>
                <a:latin typeface="Segoe UI" panose="020B0502040204020203" pitchFamily="34" charset="0"/>
                <a:cs typeface="Segoe UI" panose="020B0502040204020203" pitchFamily="34" charset="0"/>
              </a:rPr>
              <a:t> The “wildest” act a malicious party can perform is to stop the execution of the protocol.</a:t>
            </a:r>
          </a:p>
          <a:p>
            <a:pPr>
              <a:lnSpc>
                <a:spcPct val="150000"/>
              </a:lnSpc>
            </a:pPr>
            <a:endParaRPr lang="en-US" altLang="ko-KR" sz="1600" dirty="0">
              <a:solidFill>
                <a:schemeClr val="tx2">
                  <a:lumMod val="75000"/>
                </a:schemeClr>
              </a:solidFill>
              <a:latin typeface="Segoe UI" panose="020B0502040204020203" pitchFamily="34" charset="0"/>
              <a:cs typeface="Segoe UI" panose="020B0502040204020203" pitchFamily="34" charset="0"/>
            </a:endParaRPr>
          </a:p>
        </p:txBody>
      </p:sp>
      <p:sp>
        <p:nvSpPr>
          <p:cNvPr id="8" name="Text Placeholder 1">
            <a:extLst>
              <a:ext uri="{FF2B5EF4-FFF2-40B4-BE49-F238E27FC236}">
                <a16:creationId xmlns:a16="http://schemas.microsoft.com/office/drawing/2014/main" id="{2AC1DC18-8163-4224-8A0F-3B04175861A2}"/>
              </a:ext>
            </a:extLst>
          </p:cNvPr>
          <p:cNvSpPr txBox="1">
            <a:spLocks/>
          </p:cNvSpPr>
          <p:nvPr/>
        </p:nvSpPr>
        <p:spPr>
          <a:xfrm>
            <a:off x="-144016" y="2283718"/>
            <a:ext cx="9144000" cy="576064"/>
          </a:xfrm>
          <a:prstGeom prst="rect">
            <a:avLst/>
          </a:prstGeom>
        </p:spPr>
        <p:txBody>
          <a:bodyPr anchor="ctr"/>
          <a:lstStyle>
            <a:lvl1pPr marL="0" indent="0" algn="ctr" defTabSz="914400" rtl="0" eaLnBrk="1" latinLnBrk="1" hangingPunct="1">
              <a:spcBef>
                <a:spcPct val="20000"/>
              </a:spcBef>
              <a:buFont typeface="Arial" pitchFamily="34" charset="0"/>
              <a:buNone/>
              <a:defRPr sz="3600" b="0" kern="1200" baseline="0">
                <a:solidFill>
                  <a:schemeClr val="bg1"/>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Security</a:t>
            </a:r>
            <a:endParaRPr lang="he-IL" dirty="0"/>
          </a:p>
        </p:txBody>
      </p:sp>
    </p:spTree>
    <p:extLst>
      <p:ext uri="{BB962C8B-B14F-4D97-AF65-F5344CB8AC3E}">
        <p14:creationId xmlns:p14="http://schemas.microsoft.com/office/powerpoint/2010/main" val="2814658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Effect transition="in" filter="fade">
                                      <p:cBhvr>
                                        <p:cTn id="25" dur="500"/>
                                        <p:tgtEl>
                                          <p:spTgt spid="5">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
                                            <p:txEl>
                                              <p:pRg st="1" end="1"/>
                                            </p:txEl>
                                          </p:spTgt>
                                        </p:tgtEl>
                                        <p:attrNameLst>
                                          <p:attrName>style.visibility</p:attrName>
                                        </p:attrNameLst>
                                      </p:cBhvr>
                                      <p:to>
                                        <p:strVal val="visible"/>
                                      </p:to>
                                    </p:set>
                                    <p:animEffect transition="in" filter="fade">
                                      <p:cBhvr>
                                        <p:cTn id="30" dur="500"/>
                                        <p:tgtEl>
                                          <p:spTgt spid="5">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animEffect transition="in" filter="fade">
                                      <p:cBhvr>
                                        <p:cTn id="35"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603105"/>
            <a:ext cx="9144000" cy="576063"/>
          </a:xfrm>
        </p:spPr>
        <p:txBody>
          <a:bodyPr/>
          <a:lstStyle/>
          <a:p>
            <a:r>
              <a:rPr lang="en-US" altLang="ko-KR" dirty="0"/>
              <a:t>Thank you!</a:t>
            </a:r>
            <a:endParaRPr lang="ko-KR" altLang="en-US" dirty="0"/>
          </a:p>
        </p:txBody>
      </p:sp>
      <p:sp>
        <p:nvSpPr>
          <p:cNvPr id="3" name="Text Placeholder 2"/>
          <p:cNvSpPr>
            <a:spLocks noGrp="1"/>
          </p:cNvSpPr>
          <p:nvPr>
            <p:ph type="body" sz="quarter" idx="11"/>
          </p:nvPr>
        </p:nvSpPr>
        <p:spPr>
          <a:xfrm>
            <a:off x="-148" y="3179169"/>
            <a:ext cx="9144000" cy="288032"/>
          </a:xfrm>
        </p:spPr>
        <p:txBody>
          <a:bodyPr/>
          <a:lstStyle/>
          <a:p>
            <a:pPr lvl="0"/>
            <a:r>
              <a:rPr lang="en-US" altLang="ko-KR" dirty="0"/>
              <a:t>Questions?</a:t>
            </a:r>
          </a:p>
        </p:txBody>
      </p:sp>
      <p:grpSp>
        <p:nvGrpSpPr>
          <p:cNvPr id="4" name="Group 3"/>
          <p:cNvGrpSpPr/>
          <p:nvPr/>
        </p:nvGrpSpPr>
        <p:grpSpPr>
          <a:xfrm>
            <a:off x="4251603" y="1934410"/>
            <a:ext cx="649059" cy="649059"/>
            <a:chOff x="5696729" y="3628850"/>
            <a:chExt cx="1800000" cy="1800000"/>
          </a:xfrm>
          <a:solidFill>
            <a:schemeClr val="bg1"/>
          </a:solidFill>
        </p:grpSpPr>
        <p:sp>
          <p:nvSpPr>
            <p:cNvPr id="5" name="Rectangle 4"/>
            <p:cNvSpPr/>
            <p:nvPr/>
          </p:nvSpPr>
          <p:spPr>
            <a:xfrm rot="16200000">
              <a:off x="6488456" y="4421123"/>
              <a:ext cx="216000" cy="17994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6" name="Rectangle 5"/>
            <p:cNvSpPr/>
            <p:nvPr/>
          </p:nvSpPr>
          <p:spPr>
            <a:xfrm rot="16200000">
              <a:off x="6488456" y="2837123"/>
              <a:ext cx="216000" cy="17994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7" name="Rectangle 6"/>
            <p:cNvSpPr/>
            <p:nvPr/>
          </p:nvSpPr>
          <p:spPr>
            <a:xfrm>
              <a:off x="5696730" y="3822037"/>
              <a:ext cx="216000" cy="14050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8" name="Rectangle 7"/>
            <p:cNvSpPr/>
            <p:nvPr/>
          </p:nvSpPr>
          <p:spPr>
            <a:xfrm rot="16200000">
              <a:off x="6467032" y="4347606"/>
              <a:ext cx="216000" cy="8904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9" name="Rectangle 8"/>
            <p:cNvSpPr/>
            <p:nvPr/>
          </p:nvSpPr>
          <p:spPr>
            <a:xfrm rot="16200000">
              <a:off x="6467032" y="3819606"/>
              <a:ext cx="216000" cy="8904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10" name="Rectangle 9"/>
            <p:cNvSpPr/>
            <p:nvPr/>
          </p:nvSpPr>
          <p:spPr>
            <a:xfrm>
              <a:off x="6884320" y="4156849"/>
              <a:ext cx="216000" cy="1055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11" name="Rectangle 10"/>
            <p:cNvSpPr/>
            <p:nvPr/>
          </p:nvSpPr>
          <p:spPr>
            <a:xfrm>
              <a:off x="7280729" y="3833303"/>
              <a:ext cx="216000" cy="14050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12" name="Rectangle 11"/>
            <p:cNvSpPr/>
            <p:nvPr/>
          </p:nvSpPr>
          <p:spPr>
            <a:xfrm>
              <a:off x="6129788" y="3844850"/>
              <a:ext cx="216000" cy="1055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grpSp>
    </p:spTree>
    <p:extLst>
      <p:ext uri="{BB962C8B-B14F-4D97-AF65-F5344CB8AC3E}">
        <p14:creationId xmlns:p14="http://schemas.microsoft.com/office/powerpoint/2010/main" val="128071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
          <p:cNvSpPr txBox="1">
            <a:spLocks/>
          </p:cNvSpPr>
          <p:nvPr/>
        </p:nvSpPr>
        <p:spPr>
          <a:xfrm>
            <a:off x="419389" y="411510"/>
            <a:ext cx="2808312" cy="158417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4400" b="1" dirty="0">
                <a:solidFill>
                  <a:schemeClr val="accent3"/>
                </a:solidFill>
                <a:latin typeface="+mj-lt"/>
                <a:cs typeface="Arial" pitchFamily="34" charset="0"/>
              </a:rPr>
              <a:t>Team </a:t>
            </a:r>
          </a:p>
          <a:p>
            <a:pPr marL="0" indent="0">
              <a:buNone/>
            </a:pPr>
            <a:r>
              <a:rPr lang="en-US" altLang="ko-KR" sz="4400" b="1" dirty="0">
                <a:solidFill>
                  <a:schemeClr val="accent3"/>
                </a:solidFill>
                <a:latin typeface="+mj-lt"/>
                <a:cs typeface="Arial" pitchFamily="34" charset="0"/>
              </a:rPr>
              <a:t>Members</a:t>
            </a:r>
            <a:endParaRPr lang="ko-KR" altLang="en-US" sz="4400" b="1" dirty="0">
              <a:solidFill>
                <a:schemeClr val="accent3"/>
              </a:solidFill>
              <a:latin typeface="+mj-lt"/>
              <a:cs typeface="Arial" pitchFamily="34" charset="0"/>
            </a:endParaRPr>
          </a:p>
        </p:txBody>
      </p:sp>
      <p:grpSp>
        <p:nvGrpSpPr>
          <p:cNvPr id="16" name="Group 15"/>
          <p:cNvGrpSpPr/>
          <p:nvPr/>
        </p:nvGrpSpPr>
        <p:grpSpPr>
          <a:xfrm>
            <a:off x="6717824" y="3315338"/>
            <a:ext cx="1959189" cy="494026"/>
            <a:chOff x="803638" y="3362835"/>
            <a:chExt cx="3151949" cy="494026"/>
          </a:xfrm>
        </p:grpSpPr>
        <p:sp>
          <p:nvSpPr>
            <p:cNvPr id="17" name="TextBox 16"/>
            <p:cNvSpPr txBox="1"/>
            <p:nvPr/>
          </p:nvSpPr>
          <p:spPr>
            <a:xfrm>
              <a:off x="803640" y="3579862"/>
              <a:ext cx="2059657" cy="276999"/>
            </a:xfrm>
            <a:prstGeom prst="rect">
              <a:avLst/>
            </a:prstGeom>
            <a:noFill/>
          </p:spPr>
          <p:txBody>
            <a:bodyPr wrap="square" rtlCol="0">
              <a:spAutoFit/>
            </a:bodyPr>
            <a:lstStyle/>
            <a:p>
              <a:endParaRPr lang="ko-KR" altLang="en-US" sz="1200" dirty="0">
                <a:solidFill>
                  <a:schemeClr val="accent3"/>
                </a:solidFill>
                <a:cs typeface="Arial" pitchFamily="34" charset="0"/>
              </a:endParaRPr>
            </a:p>
          </p:txBody>
        </p:sp>
        <p:sp>
          <p:nvSpPr>
            <p:cNvPr id="18" name="TextBox 17"/>
            <p:cNvSpPr txBox="1"/>
            <p:nvPr/>
          </p:nvSpPr>
          <p:spPr>
            <a:xfrm>
              <a:off x="803638" y="3362835"/>
              <a:ext cx="3151949" cy="307777"/>
            </a:xfrm>
            <a:prstGeom prst="rect">
              <a:avLst/>
            </a:prstGeom>
            <a:noFill/>
          </p:spPr>
          <p:txBody>
            <a:bodyPr wrap="square" rtlCol="0">
              <a:spAutoFit/>
            </a:bodyPr>
            <a:lstStyle/>
            <a:p>
              <a:r>
                <a:rPr lang="en-US" altLang="ko-KR" sz="1400" b="1" dirty="0" err="1">
                  <a:solidFill>
                    <a:schemeClr val="accent3"/>
                  </a:solidFill>
                  <a:cs typeface="Arial" pitchFamily="34" charset="0"/>
                </a:rPr>
                <a:t>Osher</a:t>
              </a:r>
              <a:r>
                <a:rPr lang="en-US" altLang="ko-KR" sz="1400" b="1" dirty="0">
                  <a:solidFill>
                    <a:schemeClr val="accent3"/>
                  </a:solidFill>
                  <a:cs typeface="Arial" pitchFamily="34" charset="0"/>
                </a:rPr>
                <a:t> </a:t>
              </a:r>
              <a:r>
                <a:rPr lang="en-US" altLang="ko-KR" sz="1400" b="1" dirty="0" err="1">
                  <a:solidFill>
                    <a:schemeClr val="accent3"/>
                  </a:solidFill>
                  <a:cs typeface="Arial" pitchFamily="34" charset="0"/>
                </a:rPr>
                <a:t>Saragani</a:t>
              </a:r>
              <a:endParaRPr lang="ko-KR" altLang="en-US" sz="1400" b="1" dirty="0">
                <a:solidFill>
                  <a:schemeClr val="accent3"/>
                </a:solidFill>
                <a:cs typeface="Arial" pitchFamily="34" charset="0"/>
              </a:endParaRPr>
            </a:p>
          </p:txBody>
        </p:sp>
      </p:grpSp>
      <p:pic>
        <p:nvPicPr>
          <p:cNvPr id="3" name="Picture Placeholder 2" descr="A person wearing a white shirt and smiling at the camera&#10;&#10;Description automatically generated">
            <a:extLst>
              <a:ext uri="{FF2B5EF4-FFF2-40B4-BE49-F238E27FC236}">
                <a16:creationId xmlns:a16="http://schemas.microsoft.com/office/drawing/2014/main" id="{9B194689-9942-411A-B403-375C02D6AD1E}"/>
              </a:ext>
            </a:extLst>
          </p:cNvPr>
          <p:cNvPicPr>
            <a:picLocks noGrp="1" noChangeAspect="1"/>
          </p:cNvPicPr>
          <p:nvPr>
            <p:ph type="pic" idx="14"/>
          </p:nvPr>
        </p:nvPicPr>
        <p:blipFill rotWithShape="1">
          <a:blip r:embed="rId3" cstate="print">
            <a:extLst>
              <a:ext uri="{28A0092B-C50C-407E-A947-70E740481C1C}">
                <a14:useLocalDpi xmlns:a14="http://schemas.microsoft.com/office/drawing/2010/main" val="0"/>
              </a:ext>
            </a:extLst>
          </a:blip>
          <a:srcRect l="-877" t="8184" r="877" b="26714"/>
          <a:stretch/>
        </p:blipFill>
        <p:spPr>
          <a:xfrm>
            <a:off x="4917123" y="886177"/>
            <a:ext cx="1665287" cy="1665288"/>
          </a:xfrm>
        </p:spPr>
      </p:pic>
      <p:pic>
        <p:nvPicPr>
          <p:cNvPr id="6" name="Picture Placeholder 5" descr="A person in glasses looking at the camera&#10;&#10;Description automatically generated">
            <a:extLst>
              <a:ext uri="{FF2B5EF4-FFF2-40B4-BE49-F238E27FC236}">
                <a16:creationId xmlns:a16="http://schemas.microsoft.com/office/drawing/2014/main" id="{17823B50-78F9-4DFB-919B-BC95C5DB5557}"/>
              </a:ext>
            </a:extLst>
          </p:cNvPr>
          <p:cNvPicPr>
            <a:picLocks noGrp="1" noChangeAspect="1"/>
          </p:cNvPicPr>
          <p:nvPr>
            <p:ph type="pic" idx="13"/>
          </p:nvPr>
        </p:nvPicPr>
        <p:blipFill>
          <a:blip r:embed="rId4">
            <a:extLst>
              <a:ext uri="{28A0092B-C50C-407E-A947-70E740481C1C}">
                <a14:useLocalDpi xmlns:a14="http://schemas.microsoft.com/office/drawing/2010/main" val="0"/>
              </a:ext>
            </a:extLst>
          </a:blip>
          <a:srcRect t="5025" b="5025"/>
          <a:stretch>
            <a:fillRect/>
          </a:stretch>
        </p:blipFill>
        <p:spPr>
          <a:xfrm>
            <a:off x="4932363" y="3187700"/>
            <a:ext cx="1665287" cy="1665288"/>
          </a:xfrm>
        </p:spPr>
      </p:pic>
      <p:grpSp>
        <p:nvGrpSpPr>
          <p:cNvPr id="19" name="Group 18">
            <a:extLst>
              <a:ext uri="{FF2B5EF4-FFF2-40B4-BE49-F238E27FC236}">
                <a16:creationId xmlns:a16="http://schemas.microsoft.com/office/drawing/2014/main" id="{387FD2AB-1F5D-43D8-895E-331CE4990D8E}"/>
              </a:ext>
            </a:extLst>
          </p:cNvPr>
          <p:cNvGrpSpPr/>
          <p:nvPr/>
        </p:nvGrpSpPr>
        <p:grpSpPr>
          <a:xfrm>
            <a:off x="6597010" y="983089"/>
            <a:ext cx="2007437" cy="494026"/>
            <a:chOff x="803638" y="3362835"/>
            <a:chExt cx="3229570" cy="494026"/>
          </a:xfrm>
        </p:grpSpPr>
        <p:sp>
          <p:nvSpPr>
            <p:cNvPr id="20" name="TextBox 19">
              <a:extLst>
                <a:ext uri="{FF2B5EF4-FFF2-40B4-BE49-F238E27FC236}">
                  <a16:creationId xmlns:a16="http://schemas.microsoft.com/office/drawing/2014/main" id="{B8EC2B85-C793-4D48-BDDF-4A6638C181AC}"/>
                </a:ext>
              </a:extLst>
            </p:cNvPr>
            <p:cNvSpPr txBox="1"/>
            <p:nvPr/>
          </p:nvSpPr>
          <p:spPr>
            <a:xfrm>
              <a:off x="803640" y="3579862"/>
              <a:ext cx="2059657" cy="276999"/>
            </a:xfrm>
            <a:prstGeom prst="rect">
              <a:avLst/>
            </a:prstGeom>
            <a:noFill/>
          </p:spPr>
          <p:txBody>
            <a:bodyPr wrap="square" rtlCol="0">
              <a:spAutoFit/>
            </a:bodyPr>
            <a:lstStyle/>
            <a:p>
              <a:endParaRPr lang="ko-KR" altLang="en-US" sz="1200" dirty="0">
                <a:solidFill>
                  <a:schemeClr val="accent3"/>
                </a:solidFill>
                <a:cs typeface="Arial" pitchFamily="34" charset="0"/>
              </a:endParaRPr>
            </a:p>
          </p:txBody>
        </p:sp>
        <p:sp>
          <p:nvSpPr>
            <p:cNvPr id="21" name="TextBox 20">
              <a:extLst>
                <a:ext uri="{FF2B5EF4-FFF2-40B4-BE49-F238E27FC236}">
                  <a16:creationId xmlns:a16="http://schemas.microsoft.com/office/drawing/2014/main" id="{C2E54D21-8ACB-429F-AB23-769B6FE977A7}"/>
                </a:ext>
              </a:extLst>
            </p:cNvPr>
            <p:cNvSpPr txBox="1"/>
            <p:nvPr/>
          </p:nvSpPr>
          <p:spPr>
            <a:xfrm>
              <a:off x="803638" y="3362835"/>
              <a:ext cx="3229570" cy="307777"/>
            </a:xfrm>
            <a:prstGeom prst="rect">
              <a:avLst/>
            </a:prstGeom>
            <a:noFill/>
          </p:spPr>
          <p:txBody>
            <a:bodyPr wrap="square" rtlCol="0">
              <a:spAutoFit/>
            </a:bodyPr>
            <a:lstStyle/>
            <a:p>
              <a:r>
                <a:rPr lang="en-US" altLang="ko-KR" sz="1400" b="1" dirty="0">
                  <a:solidFill>
                    <a:schemeClr val="accent3"/>
                  </a:solidFill>
                  <a:cs typeface="Arial" pitchFamily="34" charset="0"/>
                </a:rPr>
                <a:t>Vitali Lopushenko</a:t>
              </a:r>
              <a:endParaRPr lang="ko-KR" altLang="en-US" sz="1400" b="1" dirty="0">
                <a:solidFill>
                  <a:schemeClr val="accent3"/>
                </a:solidFill>
                <a:cs typeface="Arial" pitchFamily="34" charset="0"/>
              </a:endParaRPr>
            </a:p>
          </p:txBody>
        </p:sp>
      </p:grpSp>
    </p:spTree>
    <p:extLst>
      <p:ext uri="{BB962C8B-B14F-4D97-AF65-F5344CB8AC3E}">
        <p14:creationId xmlns:p14="http://schemas.microsoft.com/office/powerpoint/2010/main" val="1697155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Who is the richest?</a:t>
            </a:r>
            <a:endParaRPr lang="ko-KR" altLang="en-US" dirty="0"/>
          </a:p>
        </p:txBody>
      </p:sp>
      <p:sp>
        <p:nvSpPr>
          <p:cNvPr id="15" name="TextBox 14"/>
          <p:cNvSpPr txBox="1"/>
          <p:nvPr/>
        </p:nvSpPr>
        <p:spPr>
          <a:xfrm>
            <a:off x="549465" y="2925753"/>
            <a:ext cx="7478919" cy="1815882"/>
          </a:xfrm>
          <a:prstGeom prst="rect">
            <a:avLst/>
          </a:prstGeom>
          <a:noFill/>
        </p:spPr>
        <p:txBody>
          <a:bodyPr wrap="square" rtlCol="0">
            <a:spAutoFit/>
          </a:bodyPr>
          <a:lstStyle/>
          <a:p>
            <a:pPr marL="285750" indent="-285750">
              <a:buFont typeface="Arial" panose="020B0604020202020204" pitchFamily="34" charset="0"/>
              <a:buChar char="•"/>
            </a:pPr>
            <a:r>
              <a:rPr lang="en-US" altLang="ko-KR" sz="1400" b="1" dirty="0">
                <a:solidFill>
                  <a:schemeClr val="accent3"/>
                </a:solidFill>
                <a:cs typeface="Arial" pitchFamily="34" charset="0"/>
              </a:rPr>
              <a:t>It’s a simple function: MAX(X,Y, Z).</a:t>
            </a:r>
          </a:p>
          <a:p>
            <a:pPr marL="285750" indent="-285750">
              <a:buFont typeface="Arial" panose="020B0604020202020204" pitchFamily="34" charset="0"/>
              <a:buChar char="•"/>
            </a:pPr>
            <a:endParaRPr lang="en-US" altLang="ko-KR" sz="1400" b="1" dirty="0">
              <a:solidFill>
                <a:schemeClr val="accent3"/>
              </a:solidFill>
              <a:cs typeface="Arial" pitchFamily="34" charset="0"/>
            </a:endParaRPr>
          </a:p>
          <a:p>
            <a:pPr marL="285750" indent="-285750">
              <a:buFont typeface="Arial" panose="020B0604020202020204" pitchFamily="34" charset="0"/>
              <a:buChar char="•"/>
            </a:pPr>
            <a:r>
              <a:rPr lang="en-US" altLang="ko-KR" sz="1400" b="1" dirty="0">
                <a:solidFill>
                  <a:schemeClr val="accent3"/>
                </a:solidFill>
                <a:cs typeface="Arial" pitchFamily="34" charset="0"/>
              </a:rPr>
              <a:t>BUT no one want to revile how much money he has</a:t>
            </a:r>
            <a:r>
              <a:rPr lang="he-IL" altLang="ko-KR" sz="1400" b="1" dirty="0">
                <a:solidFill>
                  <a:schemeClr val="accent3"/>
                </a:solidFill>
                <a:cs typeface="Arial" pitchFamily="34" charset="0"/>
              </a:rPr>
              <a:t> </a:t>
            </a:r>
            <a:r>
              <a:rPr lang="en-US" altLang="ko-KR" sz="1400" b="1" dirty="0">
                <a:solidFill>
                  <a:schemeClr val="accent3"/>
                </a:solidFill>
                <a:cs typeface="Arial" pitchFamily="34" charset="0"/>
              </a:rPr>
              <a:t>(you know, IRS…) </a:t>
            </a:r>
          </a:p>
          <a:p>
            <a:pPr marL="285750" indent="-285750">
              <a:buFont typeface="Arial" panose="020B0604020202020204" pitchFamily="34" charset="0"/>
              <a:buChar char="•"/>
            </a:pPr>
            <a:endParaRPr lang="en-US" altLang="ko-KR" sz="1400" b="1" dirty="0">
              <a:solidFill>
                <a:schemeClr val="accent3"/>
              </a:solidFill>
              <a:cs typeface="Arial" pitchFamily="34" charset="0"/>
            </a:endParaRPr>
          </a:p>
          <a:p>
            <a:pPr marL="285750" indent="-285750">
              <a:buFont typeface="Arial" panose="020B0604020202020204" pitchFamily="34" charset="0"/>
              <a:buChar char="•"/>
            </a:pPr>
            <a:r>
              <a:rPr lang="en-US" altLang="ko-KR" sz="1400" b="1" dirty="0">
                <a:solidFill>
                  <a:schemeClr val="accent3"/>
                </a:solidFill>
                <a:cs typeface="Arial" pitchFamily="34" charset="0"/>
              </a:rPr>
              <a:t>How can we calculate a joint function without revile the inputs?</a:t>
            </a:r>
          </a:p>
          <a:p>
            <a:pPr marL="285750" indent="-285750">
              <a:buFont typeface="Arial" panose="020B0604020202020204" pitchFamily="34" charset="0"/>
              <a:buChar char="•"/>
            </a:pPr>
            <a:endParaRPr lang="en-US" altLang="ko-KR" sz="1400" b="1" dirty="0">
              <a:solidFill>
                <a:schemeClr val="accent3"/>
              </a:solidFill>
              <a:cs typeface="Arial" pitchFamily="34" charset="0"/>
            </a:endParaRPr>
          </a:p>
          <a:p>
            <a:pPr marL="285750" indent="-285750">
              <a:buFont typeface="Arial" panose="020B0604020202020204" pitchFamily="34" charset="0"/>
              <a:buChar char="•"/>
            </a:pPr>
            <a:r>
              <a:rPr lang="en-US" altLang="ko-KR" sz="1400" b="1" dirty="0">
                <a:solidFill>
                  <a:schemeClr val="accent3"/>
                </a:solidFill>
                <a:cs typeface="Arial" pitchFamily="34" charset="0"/>
              </a:rPr>
              <a:t>How can anyone can be sure the other Parties didn’t lie in the process of calculating the joint function?</a:t>
            </a:r>
            <a:endParaRPr lang="ko-KR" altLang="en-US" sz="1400" b="1" dirty="0">
              <a:solidFill>
                <a:schemeClr val="accent3"/>
              </a:solidFill>
              <a:cs typeface="Arial" pitchFamily="34" charset="0"/>
            </a:endParaRPr>
          </a:p>
        </p:txBody>
      </p:sp>
      <p:sp>
        <p:nvSpPr>
          <p:cNvPr id="29" name="Rectangle 9"/>
          <p:cNvSpPr/>
          <p:nvPr/>
        </p:nvSpPr>
        <p:spPr>
          <a:xfrm>
            <a:off x="358427" y="2976786"/>
            <a:ext cx="278527" cy="240458"/>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TextBox 35"/>
          <p:cNvSpPr txBox="1"/>
          <p:nvPr/>
        </p:nvSpPr>
        <p:spPr>
          <a:xfrm>
            <a:off x="1246619" y="5209722"/>
            <a:ext cx="405720" cy="707886"/>
          </a:xfrm>
          <a:prstGeom prst="rect">
            <a:avLst/>
          </a:prstGeom>
          <a:noFill/>
        </p:spPr>
        <p:txBody>
          <a:bodyPr wrap="square" rtlCol="0">
            <a:spAutoFit/>
          </a:bodyPr>
          <a:lstStyle/>
          <a:p>
            <a:pPr algn="r"/>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sp>
        <p:nvSpPr>
          <p:cNvPr id="22" name="Block Arc 11">
            <a:extLst>
              <a:ext uri="{FF2B5EF4-FFF2-40B4-BE49-F238E27FC236}">
                <a16:creationId xmlns:a16="http://schemas.microsoft.com/office/drawing/2014/main" id="{37070EAA-276F-456F-B5E1-15C716F29510}"/>
              </a:ext>
            </a:extLst>
          </p:cNvPr>
          <p:cNvSpPr/>
          <p:nvPr/>
        </p:nvSpPr>
        <p:spPr>
          <a:xfrm rot="10800000">
            <a:off x="1960883" y="2085215"/>
            <a:ext cx="217507" cy="353911"/>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7" name="TextBox 26">
            <a:extLst>
              <a:ext uri="{FF2B5EF4-FFF2-40B4-BE49-F238E27FC236}">
                <a16:creationId xmlns:a16="http://schemas.microsoft.com/office/drawing/2014/main" id="{C101DB42-ECC6-46F9-97F0-B01EBEF8E0C9}"/>
              </a:ext>
            </a:extLst>
          </p:cNvPr>
          <p:cNvSpPr txBox="1"/>
          <p:nvPr/>
        </p:nvSpPr>
        <p:spPr>
          <a:xfrm>
            <a:off x="1390947" y="811478"/>
            <a:ext cx="1710743" cy="307777"/>
          </a:xfrm>
          <a:prstGeom prst="rect">
            <a:avLst/>
          </a:prstGeom>
          <a:noFill/>
        </p:spPr>
        <p:txBody>
          <a:bodyPr wrap="square" rtlCol="0">
            <a:spAutoFit/>
          </a:bodyPr>
          <a:lstStyle/>
          <a:p>
            <a:r>
              <a:rPr lang="en-US" sz="1400" dirty="0">
                <a:solidFill>
                  <a:schemeClr val="accent6"/>
                </a:solidFill>
              </a:rPr>
              <a:t>Millionaire A</a:t>
            </a:r>
            <a:endParaRPr lang="LID4096" sz="1400" dirty="0">
              <a:solidFill>
                <a:schemeClr val="accent6"/>
              </a:solidFill>
            </a:endParaRPr>
          </a:p>
        </p:txBody>
      </p:sp>
      <p:sp>
        <p:nvSpPr>
          <p:cNvPr id="37" name="TextBox 36">
            <a:extLst>
              <a:ext uri="{FF2B5EF4-FFF2-40B4-BE49-F238E27FC236}">
                <a16:creationId xmlns:a16="http://schemas.microsoft.com/office/drawing/2014/main" id="{23F543A9-9FC4-4E88-A0AB-B0F44A0F7B14}"/>
              </a:ext>
            </a:extLst>
          </p:cNvPr>
          <p:cNvSpPr txBox="1"/>
          <p:nvPr/>
        </p:nvSpPr>
        <p:spPr>
          <a:xfrm>
            <a:off x="1549921" y="1965140"/>
            <a:ext cx="457052" cy="584775"/>
          </a:xfrm>
          <a:prstGeom prst="rect">
            <a:avLst/>
          </a:prstGeom>
          <a:noFill/>
        </p:spPr>
        <p:txBody>
          <a:bodyPr wrap="square" rtlCol="0">
            <a:spAutoFit/>
          </a:bodyPr>
          <a:lstStyle/>
          <a:p>
            <a:r>
              <a:rPr lang="en-US" sz="3200" dirty="0">
                <a:solidFill>
                  <a:schemeClr val="accent6"/>
                </a:solidFill>
              </a:rPr>
              <a:t>X</a:t>
            </a:r>
            <a:endParaRPr lang="LID4096" sz="3200" dirty="0">
              <a:solidFill>
                <a:schemeClr val="accent6"/>
              </a:solidFill>
            </a:endParaRPr>
          </a:p>
        </p:txBody>
      </p:sp>
      <p:sp>
        <p:nvSpPr>
          <p:cNvPr id="43" name="Block Arc 11">
            <a:extLst>
              <a:ext uri="{FF2B5EF4-FFF2-40B4-BE49-F238E27FC236}">
                <a16:creationId xmlns:a16="http://schemas.microsoft.com/office/drawing/2014/main" id="{31810816-C180-4945-9149-A8645A56F921}"/>
              </a:ext>
            </a:extLst>
          </p:cNvPr>
          <p:cNvSpPr/>
          <p:nvPr/>
        </p:nvSpPr>
        <p:spPr>
          <a:xfrm rot="10800000">
            <a:off x="4622922" y="2085215"/>
            <a:ext cx="217507" cy="353911"/>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44" name="TextBox 43">
            <a:extLst>
              <a:ext uri="{FF2B5EF4-FFF2-40B4-BE49-F238E27FC236}">
                <a16:creationId xmlns:a16="http://schemas.microsoft.com/office/drawing/2014/main" id="{61C1EFC6-4E07-41EA-B335-D123D52327C6}"/>
              </a:ext>
            </a:extLst>
          </p:cNvPr>
          <p:cNvSpPr txBox="1"/>
          <p:nvPr/>
        </p:nvSpPr>
        <p:spPr>
          <a:xfrm>
            <a:off x="3932652" y="817463"/>
            <a:ext cx="1215412" cy="307777"/>
          </a:xfrm>
          <a:prstGeom prst="rect">
            <a:avLst/>
          </a:prstGeom>
          <a:noFill/>
        </p:spPr>
        <p:txBody>
          <a:bodyPr wrap="square" rtlCol="0">
            <a:spAutoFit/>
          </a:bodyPr>
          <a:lstStyle/>
          <a:p>
            <a:r>
              <a:rPr lang="en-US" sz="1400" dirty="0">
                <a:solidFill>
                  <a:schemeClr val="accent6"/>
                </a:solidFill>
              </a:rPr>
              <a:t>Millionaire B</a:t>
            </a:r>
            <a:endParaRPr lang="LID4096" sz="1400" dirty="0">
              <a:solidFill>
                <a:schemeClr val="accent6"/>
              </a:solidFill>
            </a:endParaRPr>
          </a:p>
        </p:txBody>
      </p:sp>
      <p:sp>
        <p:nvSpPr>
          <p:cNvPr id="45" name="TextBox 44">
            <a:extLst>
              <a:ext uri="{FF2B5EF4-FFF2-40B4-BE49-F238E27FC236}">
                <a16:creationId xmlns:a16="http://schemas.microsoft.com/office/drawing/2014/main" id="{56F94294-6F33-429E-85C1-FDC779E78C83}"/>
              </a:ext>
            </a:extLst>
          </p:cNvPr>
          <p:cNvSpPr txBox="1"/>
          <p:nvPr/>
        </p:nvSpPr>
        <p:spPr>
          <a:xfrm>
            <a:off x="4211960" y="1965140"/>
            <a:ext cx="457052" cy="584775"/>
          </a:xfrm>
          <a:prstGeom prst="rect">
            <a:avLst/>
          </a:prstGeom>
          <a:noFill/>
        </p:spPr>
        <p:txBody>
          <a:bodyPr wrap="square" rtlCol="0">
            <a:spAutoFit/>
          </a:bodyPr>
          <a:lstStyle/>
          <a:p>
            <a:r>
              <a:rPr lang="en-US" sz="3200" dirty="0">
                <a:solidFill>
                  <a:schemeClr val="accent6"/>
                </a:solidFill>
              </a:rPr>
              <a:t>Y</a:t>
            </a:r>
            <a:endParaRPr lang="LID4096" sz="3200" dirty="0">
              <a:solidFill>
                <a:schemeClr val="accent6"/>
              </a:solidFill>
            </a:endParaRPr>
          </a:p>
        </p:txBody>
      </p:sp>
      <p:sp>
        <p:nvSpPr>
          <p:cNvPr id="63" name="Block Arc 11">
            <a:extLst>
              <a:ext uri="{FF2B5EF4-FFF2-40B4-BE49-F238E27FC236}">
                <a16:creationId xmlns:a16="http://schemas.microsoft.com/office/drawing/2014/main" id="{A818B9F1-513C-4F7D-BAE9-398E607DEA74}"/>
              </a:ext>
            </a:extLst>
          </p:cNvPr>
          <p:cNvSpPr/>
          <p:nvPr/>
        </p:nvSpPr>
        <p:spPr>
          <a:xfrm rot="10800000">
            <a:off x="7156615" y="2095521"/>
            <a:ext cx="217507" cy="353911"/>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64" name="TextBox 63">
            <a:extLst>
              <a:ext uri="{FF2B5EF4-FFF2-40B4-BE49-F238E27FC236}">
                <a16:creationId xmlns:a16="http://schemas.microsoft.com/office/drawing/2014/main" id="{334A145A-320D-4252-B54E-8DA5245ED0C5}"/>
              </a:ext>
            </a:extLst>
          </p:cNvPr>
          <p:cNvSpPr txBox="1"/>
          <p:nvPr/>
        </p:nvSpPr>
        <p:spPr>
          <a:xfrm>
            <a:off x="6444208" y="817021"/>
            <a:ext cx="1710743" cy="307777"/>
          </a:xfrm>
          <a:prstGeom prst="rect">
            <a:avLst/>
          </a:prstGeom>
          <a:noFill/>
        </p:spPr>
        <p:txBody>
          <a:bodyPr wrap="square" rtlCol="0">
            <a:spAutoFit/>
          </a:bodyPr>
          <a:lstStyle/>
          <a:p>
            <a:r>
              <a:rPr lang="en-US" sz="1400" dirty="0">
                <a:solidFill>
                  <a:schemeClr val="accent6"/>
                </a:solidFill>
              </a:rPr>
              <a:t>Millionaire C</a:t>
            </a:r>
            <a:endParaRPr lang="LID4096" sz="1400" dirty="0">
              <a:solidFill>
                <a:schemeClr val="accent6"/>
              </a:solidFill>
            </a:endParaRPr>
          </a:p>
        </p:txBody>
      </p:sp>
      <p:sp>
        <p:nvSpPr>
          <p:cNvPr id="65" name="TextBox 64">
            <a:extLst>
              <a:ext uri="{FF2B5EF4-FFF2-40B4-BE49-F238E27FC236}">
                <a16:creationId xmlns:a16="http://schemas.microsoft.com/office/drawing/2014/main" id="{F892B69B-1820-4110-867D-8CE4B90C604A}"/>
              </a:ext>
            </a:extLst>
          </p:cNvPr>
          <p:cNvSpPr txBox="1"/>
          <p:nvPr/>
        </p:nvSpPr>
        <p:spPr>
          <a:xfrm>
            <a:off x="6732240" y="1986975"/>
            <a:ext cx="457052" cy="584775"/>
          </a:xfrm>
          <a:prstGeom prst="rect">
            <a:avLst/>
          </a:prstGeom>
          <a:noFill/>
        </p:spPr>
        <p:txBody>
          <a:bodyPr wrap="square" rtlCol="0">
            <a:spAutoFit/>
          </a:bodyPr>
          <a:lstStyle/>
          <a:p>
            <a:r>
              <a:rPr lang="en-US" sz="3200" dirty="0">
                <a:solidFill>
                  <a:schemeClr val="accent6"/>
                </a:solidFill>
              </a:rPr>
              <a:t>Z</a:t>
            </a:r>
            <a:endParaRPr lang="LID4096" sz="3200" dirty="0">
              <a:solidFill>
                <a:schemeClr val="accent6"/>
              </a:solidFill>
            </a:endParaRPr>
          </a:p>
        </p:txBody>
      </p:sp>
      <p:pic>
        <p:nvPicPr>
          <p:cNvPr id="4" name="Picture 3" descr="A close up of a logo&#10;&#10;Description automatically generated">
            <a:extLst>
              <a:ext uri="{FF2B5EF4-FFF2-40B4-BE49-F238E27FC236}">
                <a16:creationId xmlns:a16="http://schemas.microsoft.com/office/drawing/2014/main" id="{BE0D3C36-BBD5-4700-913E-D4B6D2DD87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32059" y="983689"/>
            <a:ext cx="1034617" cy="1017614"/>
          </a:xfrm>
          <a:prstGeom prst="rect">
            <a:avLst/>
          </a:prstGeom>
        </p:spPr>
      </p:pic>
      <p:pic>
        <p:nvPicPr>
          <p:cNvPr id="6" name="Picture 5" descr="A close up of a logo&#10;&#10;Description automatically generated">
            <a:extLst>
              <a:ext uri="{FF2B5EF4-FFF2-40B4-BE49-F238E27FC236}">
                <a16:creationId xmlns:a16="http://schemas.microsoft.com/office/drawing/2014/main" id="{5EF414AD-037B-47BE-8D21-9D0A6ECAF08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82802" y="1150640"/>
            <a:ext cx="778351" cy="778351"/>
          </a:xfrm>
          <a:prstGeom prst="rect">
            <a:avLst/>
          </a:prstGeom>
        </p:spPr>
      </p:pic>
      <p:pic>
        <p:nvPicPr>
          <p:cNvPr id="8" name="Picture 7" descr="A close up of a logo&#10;&#10;Description automatically generated">
            <a:extLst>
              <a:ext uri="{FF2B5EF4-FFF2-40B4-BE49-F238E27FC236}">
                <a16:creationId xmlns:a16="http://schemas.microsoft.com/office/drawing/2014/main" id="{44D8CBEA-117E-4680-B8EA-4DB778F5DF6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88224" y="1139794"/>
            <a:ext cx="797397" cy="797397"/>
          </a:xfrm>
          <a:prstGeom prst="rect">
            <a:avLst/>
          </a:prstGeom>
        </p:spPr>
      </p:pic>
    </p:spTree>
    <p:extLst>
      <p:ext uri="{BB962C8B-B14F-4D97-AF65-F5344CB8AC3E}">
        <p14:creationId xmlns:p14="http://schemas.microsoft.com/office/powerpoint/2010/main" val="1780585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2" end="2"/>
                                            </p:txEl>
                                          </p:spTgt>
                                        </p:tgtEl>
                                        <p:attrNameLst>
                                          <p:attrName>style.visibility</p:attrName>
                                        </p:attrNameLst>
                                      </p:cBhvr>
                                      <p:to>
                                        <p:strVal val="visible"/>
                                      </p:to>
                                    </p:set>
                                    <p:animEffect transition="in" filter="fade">
                                      <p:cBhvr>
                                        <p:cTn id="12" dur="500"/>
                                        <p:tgtEl>
                                          <p:spTgt spid="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4" end="4"/>
                                            </p:txEl>
                                          </p:spTgt>
                                        </p:tgtEl>
                                        <p:attrNameLst>
                                          <p:attrName>style.visibility</p:attrName>
                                        </p:attrNameLst>
                                      </p:cBhvr>
                                      <p:to>
                                        <p:strVal val="visible"/>
                                      </p:to>
                                    </p:set>
                                    <p:animEffect transition="in" filter="fade">
                                      <p:cBhvr>
                                        <p:cTn id="17" dur="500"/>
                                        <p:tgtEl>
                                          <p:spTgt spid="1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xEl>
                                              <p:pRg st="6" end="6"/>
                                            </p:txEl>
                                          </p:spTgt>
                                        </p:tgtEl>
                                        <p:attrNameLst>
                                          <p:attrName>style.visibility</p:attrName>
                                        </p:attrNameLst>
                                      </p:cBhvr>
                                      <p:to>
                                        <p:strVal val="visible"/>
                                      </p:to>
                                    </p:set>
                                    <p:animEffect transition="in" filter="fade">
                                      <p:cBhvr>
                                        <p:cTn id="22" dur="500"/>
                                        <p:tgtEl>
                                          <p:spTgt spid="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67494"/>
            <a:ext cx="9144000" cy="576064"/>
          </a:xfrm>
        </p:spPr>
        <p:txBody>
          <a:bodyPr/>
          <a:lstStyle/>
          <a:p>
            <a:r>
              <a:rPr lang="en-US" altLang="ko-KR" dirty="0"/>
              <a:t>MPC Applications</a:t>
            </a:r>
          </a:p>
        </p:txBody>
      </p:sp>
      <p:sp>
        <p:nvSpPr>
          <p:cNvPr id="5" name="Rectangle 23"/>
          <p:cNvSpPr/>
          <p:nvPr/>
        </p:nvSpPr>
        <p:spPr>
          <a:xfrm>
            <a:off x="3849842" y="1608238"/>
            <a:ext cx="1836204" cy="1080103"/>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rapezoid 13"/>
          <p:cNvSpPr/>
          <p:nvPr/>
        </p:nvSpPr>
        <p:spPr>
          <a:xfrm>
            <a:off x="3577486" y="3257124"/>
            <a:ext cx="685356" cy="579509"/>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Rounded Rectangle 7"/>
          <p:cNvSpPr/>
          <p:nvPr/>
        </p:nvSpPr>
        <p:spPr>
          <a:xfrm>
            <a:off x="5305262" y="3239203"/>
            <a:ext cx="354478" cy="613451"/>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Rectangle 18"/>
          <p:cNvSpPr/>
          <p:nvPr/>
        </p:nvSpPr>
        <p:spPr>
          <a:xfrm>
            <a:off x="2235856" y="2314313"/>
            <a:ext cx="811516" cy="644766"/>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Rounded Rectangle 25"/>
          <p:cNvSpPr/>
          <p:nvPr/>
        </p:nvSpPr>
        <p:spPr>
          <a:xfrm>
            <a:off x="6559232" y="2314731"/>
            <a:ext cx="436280" cy="613451"/>
          </a:xfrm>
          <a:custGeom>
            <a:avLst/>
            <a:gdLst/>
            <a:ahLst/>
            <a:cxnLst/>
            <a:rect l="l" t="t" r="r" b="b"/>
            <a:pathLst>
              <a:path w="2304256" h="3240000">
                <a:moveTo>
                  <a:pt x="954128" y="3024336"/>
                </a:moveTo>
                <a:cubicBezTo>
                  <a:pt x="924305" y="3024336"/>
                  <a:pt x="900128" y="3048513"/>
                  <a:pt x="900128" y="3078336"/>
                </a:cubicBezTo>
                <a:cubicBezTo>
                  <a:pt x="900128" y="3108159"/>
                  <a:pt x="924305" y="3132336"/>
                  <a:pt x="954128" y="3132336"/>
                </a:cubicBezTo>
                <a:lnTo>
                  <a:pt x="1350128" y="3132336"/>
                </a:lnTo>
                <a:cubicBezTo>
                  <a:pt x="1379951" y="3132336"/>
                  <a:pt x="1404128" y="3108159"/>
                  <a:pt x="1404128" y="3078336"/>
                </a:cubicBezTo>
                <a:cubicBezTo>
                  <a:pt x="1404128" y="3048513"/>
                  <a:pt x="1379951" y="3024336"/>
                  <a:pt x="1350128" y="3024336"/>
                </a:cubicBezTo>
                <a:close/>
                <a:moveTo>
                  <a:pt x="131531" y="224650"/>
                </a:moveTo>
                <a:lnTo>
                  <a:pt x="131531" y="2888946"/>
                </a:lnTo>
                <a:lnTo>
                  <a:pt x="2172725" y="2888946"/>
                </a:lnTo>
                <a:lnTo>
                  <a:pt x="2172725" y="224650"/>
                </a:lnTo>
                <a:close/>
                <a:moveTo>
                  <a:pt x="936128" y="73520"/>
                </a:moveTo>
                <a:cubicBezTo>
                  <a:pt x="916246" y="73520"/>
                  <a:pt x="900128" y="89638"/>
                  <a:pt x="900128" y="109520"/>
                </a:cubicBezTo>
                <a:cubicBezTo>
                  <a:pt x="900128" y="129402"/>
                  <a:pt x="916246" y="145520"/>
                  <a:pt x="936128" y="145520"/>
                </a:cubicBezTo>
                <a:lnTo>
                  <a:pt x="1368128" y="145520"/>
                </a:lnTo>
                <a:cubicBezTo>
                  <a:pt x="1388010" y="145520"/>
                  <a:pt x="1404128" y="129402"/>
                  <a:pt x="1404128" y="109520"/>
                </a:cubicBezTo>
                <a:cubicBezTo>
                  <a:pt x="1404128" y="89638"/>
                  <a:pt x="1388010" y="73520"/>
                  <a:pt x="1368128" y="73520"/>
                </a:cubicBezTo>
                <a:close/>
                <a:moveTo>
                  <a:pt x="155330" y="0"/>
                </a:moveTo>
                <a:lnTo>
                  <a:pt x="2148926" y="0"/>
                </a:lnTo>
                <a:cubicBezTo>
                  <a:pt x="2234712" y="0"/>
                  <a:pt x="2304256" y="69544"/>
                  <a:pt x="2304256" y="155330"/>
                </a:cubicBezTo>
                <a:lnTo>
                  <a:pt x="2304256" y="3084670"/>
                </a:lnTo>
                <a:cubicBezTo>
                  <a:pt x="2304256" y="3170456"/>
                  <a:pt x="2234712" y="3240000"/>
                  <a:pt x="2148926" y="3240000"/>
                </a:cubicBezTo>
                <a:lnTo>
                  <a:pt x="155330" y="3240000"/>
                </a:lnTo>
                <a:cubicBezTo>
                  <a:pt x="69544" y="3240000"/>
                  <a:pt x="0" y="3170456"/>
                  <a:pt x="0" y="3084670"/>
                </a:cubicBezTo>
                <a:lnTo>
                  <a:pt x="0" y="155330"/>
                </a:lnTo>
                <a:cubicBezTo>
                  <a:pt x="0" y="69544"/>
                  <a:pt x="69544" y="0"/>
                  <a:pt x="15533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cxnSp>
        <p:nvCxnSpPr>
          <p:cNvPr id="10" name="Straight Arrow Connector 9"/>
          <p:cNvCxnSpPr/>
          <p:nvPr/>
        </p:nvCxnSpPr>
        <p:spPr>
          <a:xfrm flipH="1">
            <a:off x="3039752" y="2328318"/>
            <a:ext cx="810090" cy="288032"/>
          </a:xfrm>
          <a:prstGeom prst="straightConnector1">
            <a:avLst/>
          </a:prstGeom>
          <a:ln w="38100">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686046" y="2328318"/>
            <a:ext cx="879687" cy="360023"/>
          </a:xfrm>
          <a:prstGeom prst="straightConnector1">
            <a:avLst/>
          </a:prstGeom>
          <a:ln w="38100">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3920164" y="2680390"/>
            <a:ext cx="487740" cy="576404"/>
          </a:xfrm>
          <a:prstGeom prst="straightConnector1">
            <a:avLst/>
          </a:prstGeom>
          <a:ln w="38100">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055976" y="2680390"/>
            <a:ext cx="358312" cy="559432"/>
          </a:xfrm>
          <a:prstGeom prst="straightConnector1">
            <a:avLst/>
          </a:prstGeom>
          <a:ln w="38100">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1092502" y="2460510"/>
            <a:ext cx="914400" cy="914400"/>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Oval 24"/>
          <p:cNvSpPr/>
          <p:nvPr/>
        </p:nvSpPr>
        <p:spPr>
          <a:xfrm>
            <a:off x="2512492" y="3267329"/>
            <a:ext cx="914400" cy="914400"/>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Oval 25"/>
          <p:cNvSpPr/>
          <p:nvPr/>
        </p:nvSpPr>
        <p:spPr>
          <a:xfrm>
            <a:off x="5776056" y="3267329"/>
            <a:ext cx="914400" cy="914400"/>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TextBox 27"/>
          <p:cNvSpPr txBox="1"/>
          <p:nvPr/>
        </p:nvSpPr>
        <p:spPr>
          <a:xfrm>
            <a:off x="1106813" y="2677671"/>
            <a:ext cx="885778" cy="461665"/>
          </a:xfrm>
          <a:prstGeom prst="rect">
            <a:avLst/>
          </a:prstGeom>
          <a:noFill/>
        </p:spPr>
        <p:txBody>
          <a:bodyPr wrap="square" rtlCol="0">
            <a:spAutoFit/>
          </a:bodyPr>
          <a:lstStyle/>
          <a:p>
            <a:pPr algn="ctr"/>
            <a:r>
              <a:rPr lang="en-US" altLang="ko-KR" sz="1200" b="1" dirty="0">
                <a:solidFill>
                  <a:schemeClr val="bg1"/>
                </a:solidFill>
                <a:cs typeface="Arial" pitchFamily="34" charset="0"/>
              </a:rPr>
              <a:t>Block</a:t>
            </a:r>
          </a:p>
          <a:p>
            <a:pPr algn="ctr"/>
            <a:r>
              <a:rPr lang="en-US" altLang="ko-KR" sz="1200" b="1" dirty="0">
                <a:solidFill>
                  <a:schemeClr val="bg1"/>
                </a:solidFill>
                <a:cs typeface="Arial" pitchFamily="34" charset="0"/>
              </a:rPr>
              <a:t>Chain</a:t>
            </a:r>
            <a:endParaRPr lang="ko-KR" altLang="en-US" sz="1200" b="1" dirty="0">
              <a:solidFill>
                <a:schemeClr val="bg1"/>
              </a:solidFill>
              <a:cs typeface="Arial" pitchFamily="34" charset="0"/>
            </a:endParaRPr>
          </a:p>
        </p:txBody>
      </p:sp>
      <p:sp>
        <p:nvSpPr>
          <p:cNvPr id="29" name="TextBox 28"/>
          <p:cNvSpPr txBox="1"/>
          <p:nvPr/>
        </p:nvSpPr>
        <p:spPr>
          <a:xfrm>
            <a:off x="2526802" y="3484489"/>
            <a:ext cx="866155" cy="461665"/>
          </a:xfrm>
          <a:prstGeom prst="rect">
            <a:avLst/>
          </a:prstGeom>
          <a:noFill/>
        </p:spPr>
        <p:txBody>
          <a:bodyPr wrap="square" rtlCol="0">
            <a:spAutoFit/>
          </a:bodyPr>
          <a:lstStyle/>
          <a:p>
            <a:pPr algn="ctr"/>
            <a:r>
              <a:rPr lang="en-US" altLang="ko-KR" sz="1200" b="1" dirty="0">
                <a:solidFill>
                  <a:schemeClr val="bg1"/>
                </a:solidFill>
                <a:cs typeface="Arial" pitchFamily="34" charset="0"/>
              </a:rPr>
              <a:t>Bench-marking</a:t>
            </a:r>
            <a:endParaRPr lang="ko-KR" altLang="en-US" sz="1200" b="1" dirty="0">
              <a:solidFill>
                <a:schemeClr val="bg1"/>
              </a:solidFill>
              <a:cs typeface="Arial" pitchFamily="34" charset="0"/>
            </a:endParaRPr>
          </a:p>
        </p:txBody>
      </p:sp>
      <p:sp>
        <p:nvSpPr>
          <p:cNvPr id="30" name="TextBox 29"/>
          <p:cNvSpPr txBox="1"/>
          <p:nvPr/>
        </p:nvSpPr>
        <p:spPr>
          <a:xfrm>
            <a:off x="5790367" y="3496365"/>
            <a:ext cx="885778" cy="461665"/>
          </a:xfrm>
          <a:prstGeom prst="rect">
            <a:avLst/>
          </a:prstGeom>
          <a:noFill/>
        </p:spPr>
        <p:txBody>
          <a:bodyPr wrap="square" rtlCol="0">
            <a:spAutoFit/>
          </a:bodyPr>
          <a:lstStyle/>
          <a:p>
            <a:pPr algn="ctr"/>
            <a:r>
              <a:rPr lang="en-US" altLang="ko-KR" sz="1200" b="1" dirty="0">
                <a:solidFill>
                  <a:schemeClr val="bg1"/>
                </a:solidFill>
                <a:cs typeface="Arial" pitchFamily="34" charset="0"/>
              </a:rPr>
              <a:t>Machine</a:t>
            </a:r>
          </a:p>
          <a:p>
            <a:pPr algn="ctr"/>
            <a:r>
              <a:rPr lang="en-US" altLang="ko-KR" sz="1200" b="1" dirty="0">
                <a:solidFill>
                  <a:schemeClr val="bg1"/>
                </a:solidFill>
                <a:cs typeface="Arial" pitchFamily="34" charset="0"/>
              </a:rPr>
              <a:t>Learning</a:t>
            </a:r>
            <a:endParaRPr lang="ko-KR" altLang="en-US" sz="1200" b="1" dirty="0">
              <a:solidFill>
                <a:schemeClr val="bg1"/>
              </a:solidFill>
              <a:cs typeface="Arial" pitchFamily="34" charset="0"/>
            </a:endParaRPr>
          </a:p>
        </p:txBody>
      </p:sp>
      <p:sp>
        <p:nvSpPr>
          <p:cNvPr id="24" name="TextBox 23">
            <a:extLst>
              <a:ext uri="{FF2B5EF4-FFF2-40B4-BE49-F238E27FC236}">
                <a16:creationId xmlns:a16="http://schemas.microsoft.com/office/drawing/2014/main" id="{DD95F60B-4F96-4F81-A7F2-E5EE23A4F781}"/>
              </a:ext>
            </a:extLst>
          </p:cNvPr>
          <p:cNvSpPr txBox="1"/>
          <p:nvPr/>
        </p:nvSpPr>
        <p:spPr>
          <a:xfrm>
            <a:off x="4205651" y="2060400"/>
            <a:ext cx="1030711" cy="400110"/>
          </a:xfrm>
          <a:prstGeom prst="rect">
            <a:avLst/>
          </a:prstGeom>
          <a:noFill/>
        </p:spPr>
        <p:txBody>
          <a:bodyPr wrap="square" rtlCol="0">
            <a:spAutoFit/>
          </a:bodyPr>
          <a:lstStyle/>
          <a:p>
            <a:pPr algn="ctr"/>
            <a:r>
              <a:rPr lang="en-US" altLang="ko-KR" sz="2000" b="1" dirty="0">
                <a:solidFill>
                  <a:schemeClr val="tx2">
                    <a:lumMod val="75000"/>
                  </a:schemeClr>
                </a:solidFill>
                <a:cs typeface="Arial" pitchFamily="34" charset="0"/>
              </a:rPr>
              <a:t>MPC</a:t>
            </a:r>
            <a:endParaRPr lang="ko-KR" altLang="en-US" sz="2000" b="1" dirty="0">
              <a:solidFill>
                <a:schemeClr val="tx2">
                  <a:lumMod val="75000"/>
                </a:schemeClr>
              </a:solidFill>
              <a:cs typeface="Arial" pitchFamily="34" charset="0"/>
            </a:endParaRPr>
          </a:p>
        </p:txBody>
      </p:sp>
      <p:sp>
        <p:nvSpPr>
          <p:cNvPr id="22" name="Oval 21">
            <a:extLst>
              <a:ext uri="{FF2B5EF4-FFF2-40B4-BE49-F238E27FC236}">
                <a16:creationId xmlns:a16="http://schemas.microsoft.com/office/drawing/2014/main" id="{2609C15B-4FD6-4CEA-9195-E625F46E0580}"/>
              </a:ext>
            </a:extLst>
          </p:cNvPr>
          <p:cNvSpPr/>
          <p:nvPr/>
        </p:nvSpPr>
        <p:spPr>
          <a:xfrm>
            <a:off x="7130932" y="2454668"/>
            <a:ext cx="914400" cy="914400"/>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TextBox 31">
            <a:extLst>
              <a:ext uri="{FF2B5EF4-FFF2-40B4-BE49-F238E27FC236}">
                <a16:creationId xmlns:a16="http://schemas.microsoft.com/office/drawing/2014/main" id="{C451BDCE-161E-4C91-BBAB-1A3CE1B24F96}"/>
              </a:ext>
            </a:extLst>
          </p:cNvPr>
          <p:cNvSpPr txBox="1"/>
          <p:nvPr/>
        </p:nvSpPr>
        <p:spPr>
          <a:xfrm>
            <a:off x="7145243" y="2659952"/>
            <a:ext cx="885778" cy="461665"/>
          </a:xfrm>
          <a:prstGeom prst="rect">
            <a:avLst/>
          </a:prstGeom>
          <a:noFill/>
        </p:spPr>
        <p:txBody>
          <a:bodyPr wrap="square" rtlCol="0">
            <a:spAutoFit/>
          </a:bodyPr>
          <a:lstStyle/>
          <a:p>
            <a:pPr algn="ctr"/>
            <a:r>
              <a:rPr lang="en-US" altLang="ko-KR" sz="1200" b="1" dirty="0">
                <a:solidFill>
                  <a:schemeClr val="bg1"/>
                </a:solidFill>
                <a:cs typeface="Arial" pitchFamily="34" charset="0"/>
              </a:rPr>
              <a:t>Secure Election</a:t>
            </a:r>
            <a:endParaRPr lang="ko-KR" altLang="en-US" sz="1200" b="1" dirty="0">
              <a:solidFill>
                <a:schemeClr val="bg1"/>
              </a:solidFill>
              <a:cs typeface="Arial" pitchFamily="34" charset="0"/>
            </a:endParaRPr>
          </a:p>
        </p:txBody>
      </p:sp>
      <p:pic>
        <p:nvPicPr>
          <p:cNvPr id="2054" name="Picture 6" descr="mpc blog_0618_1">
            <a:extLst>
              <a:ext uri="{FF2B5EF4-FFF2-40B4-BE49-F238E27FC236}">
                <a16:creationId xmlns:a16="http://schemas.microsoft.com/office/drawing/2014/main" id="{741D4755-C48C-4C0F-9E15-3CF659BA623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95236" y="2774109"/>
            <a:ext cx="3386764" cy="215709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mpc_blog_0618_2">
            <a:extLst>
              <a:ext uri="{FF2B5EF4-FFF2-40B4-BE49-F238E27FC236}">
                <a16:creationId xmlns:a16="http://schemas.microsoft.com/office/drawing/2014/main" id="{97ED102F-22A0-4644-B44E-D5227D20886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13244" y="2711144"/>
            <a:ext cx="3856442" cy="2381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660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054"/>
                                        </p:tgtEl>
                                        <p:attrNameLst>
                                          <p:attrName>style.visibility</p:attrName>
                                        </p:attrNameLst>
                                      </p:cBhvr>
                                      <p:to>
                                        <p:strVal val="visible"/>
                                      </p:to>
                                    </p:set>
                                    <p:animEffect transition="in" filter="fade">
                                      <p:cBhvr>
                                        <p:cTn id="21" dur="500"/>
                                        <p:tgtEl>
                                          <p:spTgt spid="205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056"/>
                                        </p:tgtEl>
                                        <p:attrNameLst>
                                          <p:attrName>style.visibility</p:attrName>
                                        </p:attrNameLst>
                                      </p:cBhvr>
                                      <p:to>
                                        <p:strVal val="visible"/>
                                      </p:to>
                                    </p:set>
                                    <p:animEffect transition="in" filter="fade">
                                      <p:cBhvr>
                                        <p:cTn id="26" dur="500"/>
                                        <p:tgtEl>
                                          <p:spTgt spid="205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2054"/>
                                        </p:tgtEl>
                                      </p:cBhvr>
                                    </p:animEffect>
                                    <p:set>
                                      <p:cBhvr>
                                        <p:cTn id="31" dur="1" fill="hold">
                                          <p:stCondLst>
                                            <p:cond delay="499"/>
                                          </p:stCondLst>
                                        </p:cTn>
                                        <p:tgtEl>
                                          <p:spTgt spid="2054"/>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2056"/>
                                        </p:tgtEl>
                                      </p:cBhvr>
                                    </p:animEffect>
                                    <p:set>
                                      <p:cBhvr>
                                        <p:cTn id="34" dur="1" fill="hold">
                                          <p:stCondLst>
                                            <p:cond delay="499"/>
                                          </p:stCondLst>
                                        </p:cTn>
                                        <p:tgtEl>
                                          <p:spTgt spid="2056"/>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par>
                                <p:cTn id="40" presetID="10" presetClass="entr" presetSubtype="0" fill="hold"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500"/>
                                        <p:tgtEl>
                                          <p:spTgt spid="2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fade">
                                      <p:cBhvr>
                                        <p:cTn id="48" dur="500"/>
                                        <p:tgtEl>
                                          <p:spTgt spid="2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fade">
                                      <p:cBhvr>
                                        <p:cTn id="53" dur="500"/>
                                        <p:tgtEl>
                                          <p:spTgt spid="7"/>
                                        </p:tgtEl>
                                      </p:cBhvr>
                                    </p:animEffect>
                                  </p:childTnLst>
                                </p:cTn>
                              </p:par>
                              <p:par>
                                <p:cTn id="54" presetID="10" presetClass="entr" presetSubtype="0" fill="hold" nodeType="with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500"/>
                                        <p:tgtEl>
                                          <p:spTgt spid="2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fade">
                                      <p:cBhvr>
                                        <p:cTn id="59" dur="500"/>
                                        <p:tgtEl>
                                          <p:spTgt spid="26"/>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fade">
                                      <p:cBhvr>
                                        <p:cTn id="62" dur="500"/>
                                        <p:tgtEl>
                                          <p:spTgt spid="3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fade">
                                      <p:cBhvr>
                                        <p:cTn id="67" dur="500"/>
                                        <p:tgtEl>
                                          <p:spTgt spid="9"/>
                                        </p:tgtEl>
                                      </p:cBhvr>
                                    </p:animEffect>
                                  </p:childTnLst>
                                </p:cTn>
                              </p:par>
                              <p:par>
                                <p:cTn id="68" presetID="10" presetClass="entr" presetSubtype="0" fill="hold" nodeType="with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fade">
                                      <p:cBhvr>
                                        <p:cTn id="70" dur="500"/>
                                        <p:tgtEl>
                                          <p:spTgt spid="15"/>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fade">
                                      <p:cBhvr>
                                        <p:cTn id="7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23" grpId="0" animBg="1"/>
      <p:bldP spid="25" grpId="0" animBg="1"/>
      <p:bldP spid="26" grpId="0" animBg="1"/>
      <p:bldP spid="28" grpId="0"/>
      <p:bldP spid="29" grpId="0"/>
      <p:bldP spid="30" grpId="0"/>
      <p:bldP spid="22" grpId="0" animBg="1"/>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328194" y="610250"/>
            <a:ext cx="2658794" cy="1171380"/>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b="1" dirty="0">
                <a:solidFill>
                  <a:schemeClr val="bg1"/>
                </a:solidFill>
                <a:cs typeface="Arial" pitchFamily="34" charset="0"/>
              </a:rPr>
              <a:t>The </a:t>
            </a:r>
          </a:p>
          <a:p>
            <a:pPr algn="l"/>
            <a:r>
              <a:rPr lang="en-US" sz="3600" b="1" dirty="0">
                <a:solidFill>
                  <a:schemeClr val="bg1"/>
                </a:solidFill>
                <a:cs typeface="Arial" pitchFamily="34" charset="0"/>
              </a:rPr>
              <a:t>Phases</a:t>
            </a:r>
          </a:p>
          <a:p>
            <a:pPr algn="l"/>
            <a:r>
              <a:rPr lang="en-US" sz="3600" b="1" dirty="0">
                <a:solidFill>
                  <a:schemeClr val="bg1"/>
                </a:solidFill>
                <a:cs typeface="Arial" pitchFamily="34" charset="0"/>
              </a:rPr>
              <a:t>Of the</a:t>
            </a:r>
          </a:p>
          <a:p>
            <a:pPr algn="l"/>
            <a:r>
              <a:rPr lang="en-US" sz="3600" b="1" dirty="0">
                <a:solidFill>
                  <a:schemeClr val="bg1"/>
                </a:solidFill>
                <a:cs typeface="Arial" pitchFamily="34" charset="0"/>
              </a:rPr>
              <a:t>Program</a:t>
            </a:r>
          </a:p>
        </p:txBody>
      </p:sp>
      <p:sp>
        <p:nvSpPr>
          <p:cNvPr id="7" name="Right Arrow 6"/>
          <p:cNvSpPr/>
          <p:nvPr/>
        </p:nvSpPr>
        <p:spPr>
          <a:xfrm rot="1060536">
            <a:off x="4246612" y="1290836"/>
            <a:ext cx="1377150" cy="1058306"/>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ight Arrow 7"/>
          <p:cNvSpPr/>
          <p:nvPr/>
        </p:nvSpPr>
        <p:spPr>
          <a:xfrm rot="1060536">
            <a:off x="4246612" y="2394950"/>
            <a:ext cx="1377150" cy="1058306"/>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ight Arrow 8"/>
          <p:cNvSpPr/>
          <p:nvPr/>
        </p:nvSpPr>
        <p:spPr>
          <a:xfrm rot="1060536">
            <a:off x="4196359" y="3491253"/>
            <a:ext cx="1428617" cy="1058306"/>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ight Arrow 12"/>
          <p:cNvSpPr/>
          <p:nvPr/>
        </p:nvSpPr>
        <p:spPr>
          <a:xfrm rot="1060536">
            <a:off x="4425142" y="208583"/>
            <a:ext cx="1194304" cy="1058306"/>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9" name="TextBox 18"/>
          <p:cNvSpPr txBox="1"/>
          <p:nvPr/>
        </p:nvSpPr>
        <p:spPr>
          <a:xfrm>
            <a:off x="4935187" y="545346"/>
            <a:ext cx="554143" cy="461665"/>
          </a:xfrm>
          <a:prstGeom prst="rect">
            <a:avLst/>
          </a:prstGeom>
          <a:noFill/>
        </p:spPr>
        <p:txBody>
          <a:bodyPr wrap="square" rtlCol="0">
            <a:spAutoFit/>
          </a:bodyPr>
          <a:lstStyle/>
          <a:p>
            <a:pPr algn="ctr"/>
            <a:r>
              <a:rPr lang="en-US" altLang="ko-KR" sz="2400" b="1" dirty="0">
                <a:solidFill>
                  <a:schemeClr val="bg2">
                    <a:lumMod val="75000"/>
                  </a:schemeClr>
                </a:solidFill>
                <a:cs typeface="Arial" pitchFamily="34" charset="0"/>
              </a:rPr>
              <a:t>01</a:t>
            </a:r>
            <a:endParaRPr lang="ko-KR" altLang="en-US" sz="2400" b="1" dirty="0">
              <a:solidFill>
                <a:schemeClr val="bg2">
                  <a:lumMod val="75000"/>
                </a:schemeClr>
              </a:solidFill>
              <a:cs typeface="Arial" pitchFamily="34" charset="0"/>
            </a:endParaRPr>
          </a:p>
        </p:txBody>
      </p:sp>
      <p:sp>
        <p:nvSpPr>
          <p:cNvPr id="20" name="TextBox 19"/>
          <p:cNvSpPr txBox="1"/>
          <p:nvPr/>
        </p:nvSpPr>
        <p:spPr>
          <a:xfrm>
            <a:off x="4935186" y="1693893"/>
            <a:ext cx="554143" cy="461665"/>
          </a:xfrm>
          <a:prstGeom prst="rect">
            <a:avLst/>
          </a:prstGeom>
          <a:noFill/>
        </p:spPr>
        <p:txBody>
          <a:bodyPr wrap="square" rtlCol="0">
            <a:spAutoFit/>
          </a:bodyPr>
          <a:lstStyle/>
          <a:p>
            <a:pPr algn="ctr"/>
            <a:r>
              <a:rPr lang="en-US" altLang="ko-KR" sz="2400" b="1" dirty="0">
                <a:solidFill>
                  <a:schemeClr val="bg2">
                    <a:lumMod val="75000"/>
                  </a:schemeClr>
                </a:solidFill>
                <a:cs typeface="Arial" pitchFamily="34" charset="0"/>
              </a:rPr>
              <a:t>02</a:t>
            </a:r>
            <a:endParaRPr lang="ko-KR" altLang="en-US" sz="2400" b="1" dirty="0">
              <a:solidFill>
                <a:schemeClr val="bg2">
                  <a:lumMod val="75000"/>
                </a:schemeClr>
              </a:solidFill>
              <a:cs typeface="Arial" pitchFamily="34" charset="0"/>
            </a:endParaRPr>
          </a:p>
        </p:txBody>
      </p:sp>
      <p:sp>
        <p:nvSpPr>
          <p:cNvPr id="21" name="TextBox 20"/>
          <p:cNvSpPr txBox="1"/>
          <p:nvPr/>
        </p:nvSpPr>
        <p:spPr>
          <a:xfrm>
            <a:off x="4935186" y="2766854"/>
            <a:ext cx="554143" cy="461665"/>
          </a:xfrm>
          <a:prstGeom prst="rect">
            <a:avLst/>
          </a:prstGeom>
          <a:noFill/>
        </p:spPr>
        <p:txBody>
          <a:bodyPr wrap="square" rtlCol="0">
            <a:spAutoFit/>
          </a:bodyPr>
          <a:lstStyle/>
          <a:p>
            <a:pPr algn="ctr"/>
            <a:r>
              <a:rPr lang="en-US" altLang="ko-KR" sz="2400" b="1" dirty="0">
                <a:solidFill>
                  <a:schemeClr val="bg2">
                    <a:lumMod val="75000"/>
                  </a:schemeClr>
                </a:solidFill>
                <a:cs typeface="Arial" pitchFamily="34" charset="0"/>
              </a:rPr>
              <a:t>03</a:t>
            </a:r>
            <a:endParaRPr lang="ko-KR" altLang="en-US" sz="2400" b="1" dirty="0">
              <a:solidFill>
                <a:schemeClr val="bg2">
                  <a:lumMod val="75000"/>
                </a:schemeClr>
              </a:solidFill>
              <a:cs typeface="Arial" pitchFamily="34" charset="0"/>
            </a:endParaRPr>
          </a:p>
        </p:txBody>
      </p:sp>
      <p:sp>
        <p:nvSpPr>
          <p:cNvPr id="22" name="TextBox 21"/>
          <p:cNvSpPr txBox="1"/>
          <p:nvPr/>
        </p:nvSpPr>
        <p:spPr>
          <a:xfrm>
            <a:off x="4935186" y="3877607"/>
            <a:ext cx="554143" cy="461665"/>
          </a:xfrm>
          <a:prstGeom prst="rect">
            <a:avLst/>
          </a:prstGeom>
          <a:noFill/>
        </p:spPr>
        <p:txBody>
          <a:bodyPr wrap="square" rtlCol="0">
            <a:spAutoFit/>
          </a:bodyPr>
          <a:lstStyle/>
          <a:p>
            <a:pPr algn="ctr"/>
            <a:r>
              <a:rPr lang="en-US" altLang="ko-KR" sz="2400" b="1" dirty="0">
                <a:solidFill>
                  <a:schemeClr val="bg2">
                    <a:lumMod val="75000"/>
                  </a:schemeClr>
                </a:solidFill>
                <a:cs typeface="Arial" pitchFamily="34" charset="0"/>
              </a:rPr>
              <a:t>04</a:t>
            </a:r>
            <a:endParaRPr lang="ko-KR" altLang="en-US" sz="2400" b="1" dirty="0">
              <a:solidFill>
                <a:schemeClr val="bg2">
                  <a:lumMod val="75000"/>
                </a:schemeClr>
              </a:solidFill>
              <a:cs typeface="Arial" pitchFamily="34" charset="0"/>
            </a:endParaRPr>
          </a:p>
        </p:txBody>
      </p:sp>
      <p:grpSp>
        <p:nvGrpSpPr>
          <p:cNvPr id="23" name="Group 22"/>
          <p:cNvGrpSpPr/>
          <p:nvPr/>
        </p:nvGrpSpPr>
        <p:grpSpPr>
          <a:xfrm>
            <a:off x="5764487" y="529584"/>
            <a:ext cx="3272009" cy="730940"/>
            <a:chOff x="2175371" y="1762964"/>
            <a:chExt cx="5040560" cy="730940"/>
          </a:xfrm>
        </p:grpSpPr>
        <p:sp>
          <p:nvSpPr>
            <p:cNvPr id="24" name="TextBox 10"/>
            <p:cNvSpPr txBox="1"/>
            <p:nvPr/>
          </p:nvSpPr>
          <p:spPr bwMode="auto">
            <a:xfrm>
              <a:off x="2175371" y="1762964"/>
              <a:ext cx="5040560" cy="307777"/>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bg1"/>
                  </a:solidFill>
                  <a:cs typeface="Arial" pitchFamily="34" charset="0"/>
                </a:rPr>
                <a:t>Connectivity</a:t>
              </a:r>
            </a:p>
          </p:txBody>
        </p:sp>
        <p:sp>
          <p:nvSpPr>
            <p:cNvPr id="25" name="TextBox 24"/>
            <p:cNvSpPr txBox="1"/>
            <p:nvPr/>
          </p:nvSpPr>
          <p:spPr bwMode="auto">
            <a:xfrm>
              <a:off x="2175371" y="2032239"/>
              <a:ext cx="5040560" cy="461665"/>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a:solidFill>
                    <a:schemeClr val="bg1"/>
                  </a:solidFill>
                  <a:cs typeface="Arial" pitchFamily="34" charset="0"/>
                </a:rPr>
                <a:t>Connect all the parties with an TCP connection</a:t>
              </a:r>
              <a:endParaRPr lang="ko-KR" altLang="en-US" sz="1200" dirty="0">
                <a:solidFill>
                  <a:schemeClr val="bg1"/>
                </a:solidFill>
                <a:cs typeface="Arial" pitchFamily="34" charset="0"/>
              </a:endParaRPr>
            </a:p>
          </p:txBody>
        </p:sp>
      </p:grpSp>
      <p:grpSp>
        <p:nvGrpSpPr>
          <p:cNvPr id="26" name="Group 25"/>
          <p:cNvGrpSpPr/>
          <p:nvPr/>
        </p:nvGrpSpPr>
        <p:grpSpPr>
          <a:xfrm>
            <a:off x="5764487" y="1640338"/>
            <a:ext cx="3272009" cy="730940"/>
            <a:chOff x="2175371" y="1762964"/>
            <a:chExt cx="5040560" cy="730940"/>
          </a:xfrm>
        </p:grpSpPr>
        <p:sp>
          <p:nvSpPr>
            <p:cNvPr id="27" name="TextBox 10"/>
            <p:cNvSpPr txBox="1"/>
            <p:nvPr/>
          </p:nvSpPr>
          <p:spPr bwMode="auto">
            <a:xfrm>
              <a:off x="2175371" y="1762964"/>
              <a:ext cx="5040560" cy="307777"/>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bg1"/>
                  </a:solidFill>
                  <a:cs typeface="Arial" pitchFamily="34" charset="0"/>
                </a:rPr>
                <a:t>Secret Sharing</a:t>
              </a:r>
            </a:p>
          </p:txBody>
        </p:sp>
        <p:sp>
          <p:nvSpPr>
            <p:cNvPr id="28" name="TextBox 27"/>
            <p:cNvSpPr txBox="1"/>
            <p:nvPr/>
          </p:nvSpPr>
          <p:spPr bwMode="auto">
            <a:xfrm>
              <a:off x="2175371" y="2032239"/>
              <a:ext cx="5040560" cy="461665"/>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a:solidFill>
                    <a:schemeClr val="bg1"/>
                  </a:solidFill>
                  <a:cs typeface="Arial" pitchFamily="34" charset="0"/>
                </a:rPr>
                <a:t>Share each Party input to other parties</a:t>
              </a:r>
            </a:p>
            <a:p>
              <a:pPr>
                <a:defRPr/>
              </a:pPr>
              <a:r>
                <a:rPr lang="en-US" altLang="ko-KR" sz="1200" dirty="0">
                  <a:solidFill>
                    <a:schemeClr val="bg1"/>
                  </a:solidFill>
                  <a:cs typeface="Arial" pitchFamily="34" charset="0"/>
                </a:rPr>
                <a:t>without reviling the actual input </a:t>
              </a:r>
              <a:endParaRPr lang="ko-KR" altLang="en-US" sz="1200" dirty="0">
                <a:solidFill>
                  <a:schemeClr val="bg1"/>
                </a:solidFill>
                <a:cs typeface="Arial" pitchFamily="34" charset="0"/>
              </a:endParaRPr>
            </a:p>
          </p:txBody>
        </p:sp>
      </p:grpSp>
      <p:grpSp>
        <p:nvGrpSpPr>
          <p:cNvPr id="29" name="Group 28"/>
          <p:cNvGrpSpPr/>
          <p:nvPr/>
        </p:nvGrpSpPr>
        <p:grpSpPr>
          <a:xfrm>
            <a:off x="5764487" y="2751092"/>
            <a:ext cx="3272009" cy="546274"/>
            <a:chOff x="2175371" y="1762964"/>
            <a:chExt cx="5040560" cy="546274"/>
          </a:xfrm>
        </p:grpSpPr>
        <p:sp>
          <p:nvSpPr>
            <p:cNvPr id="30" name="TextBox 10"/>
            <p:cNvSpPr txBox="1"/>
            <p:nvPr/>
          </p:nvSpPr>
          <p:spPr bwMode="auto">
            <a:xfrm>
              <a:off x="2175371" y="1762964"/>
              <a:ext cx="5040560" cy="307777"/>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bg1"/>
                  </a:solidFill>
                  <a:cs typeface="Arial" pitchFamily="34" charset="0"/>
                </a:rPr>
                <a:t>Circuit C</a:t>
              </a:r>
            </a:p>
          </p:txBody>
        </p:sp>
        <p:sp>
          <p:nvSpPr>
            <p:cNvPr id="31" name="TextBox 30"/>
            <p:cNvSpPr txBox="1"/>
            <p:nvPr/>
          </p:nvSpPr>
          <p:spPr bwMode="auto">
            <a:xfrm>
              <a:off x="2175371" y="2032239"/>
              <a:ext cx="5040560"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a:solidFill>
                    <a:schemeClr val="bg1"/>
                  </a:solidFill>
                  <a:cs typeface="Arial" pitchFamily="34" charset="0"/>
                </a:rPr>
                <a:t>Calculate joint function </a:t>
              </a:r>
              <a:endParaRPr lang="ko-KR" altLang="en-US" sz="1200" dirty="0">
                <a:solidFill>
                  <a:schemeClr val="bg1"/>
                </a:solidFill>
                <a:cs typeface="Arial" pitchFamily="34" charset="0"/>
              </a:endParaRPr>
            </a:p>
          </p:txBody>
        </p:sp>
      </p:grpSp>
      <p:grpSp>
        <p:nvGrpSpPr>
          <p:cNvPr id="32" name="Group 31"/>
          <p:cNvGrpSpPr/>
          <p:nvPr/>
        </p:nvGrpSpPr>
        <p:grpSpPr>
          <a:xfrm>
            <a:off x="5764487" y="3861845"/>
            <a:ext cx="3272009" cy="915606"/>
            <a:chOff x="2175371" y="1762964"/>
            <a:chExt cx="5040560" cy="915606"/>
          </a:xfrm>
        </p:grpSpPr>
        <p:sp>
          <p:nvSpPr>
            <p:cNvPr id="33" name="TextBox 10"/>
            <p:cNvSpPr txBox="1"/>
            <p:nvPr/>
          </p:nvSpPr>
          <p:spPr bwMode="auto">
            <a:xfrm>
              <a:off x="2175371" y="1762964"/>
              <a:ext cx="5040560" cy="307777"/>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bg1"/>
                  </a:solidFill>
                  <a:cs typeface="Arial" pitchFamily="34" charset="0"/>
                </a:rPr>
                <a:t>Verification</a:t>
              </a:r>
            </a:p>
          </p:txBody>
        </p:sp>
        <p:sp>
          <p:nvSpPr>
            <p:cNvPr id="34" name="TextBox 33"/>
            <p:cNvSpPr txBox="1"/>
            <p:nvPr/>
          </p:nvSpPr>
          <p:spPr bwMode="auto">
            <a:xfrm>
              <a:off x="2175371" y="2032239"/>
              <a:ext cx="5040560" cy="646331"/>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a:solidFill>
                    <a:schemeClr val="bg1"/>
                  </a:solidFill>
                  <a:cs typeface="Arial" pitchFamily="34" charset="0"/>
                </a:rPr>
                <a:t>Verify that all the part of the function calculated correctly by the parties (check there is no corrupted party)</a:t>
              </a:r>
              <a:endParaRPr lang="ko-KR" altLang="en-US" sz="1200" dirty="0">
                <a:solidFill>
                  <a:schemeClr val="bg1"/>
                </a:solidFill>
                <a:cs typeface="Arial" pitchFamily="34" charset="0"/>
              </a:endParaRPr>
            </a:p>
          </p:txBody>
        </p:sp>
      </p:grpSp>
    </p:spTree>
    <p:extLst>
      <p:ext uri="{BB962C8B-B14F-4D97-AF65-F5344CB8AC3E}">
        <p14:creationId xmlns:p14="http://schemas.microsoft.com/office/powerpoint/2010/main" val="105954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par>
                                <p:cTn id="33" presetID="10" presetClass="entr" presetSubtype="0"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par>
                                <p:cTn id="44" presetID="10" presetClass="entr" presetSubtype="0" fill="hold"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3" grpId="0" animBg="1"/>
      <p:bldP spid="19" grpId="0"/>
      <p:bldP spid="20" grpId="0"/>
      <p:bldP spid="21"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Connectivity</a:t>
            </a:r>
            <a:endParaRPr lang="ko-KR" altLang="en-US" dirty="0"/>
          </a:p>
        </p:txBody>
      </p:sp>
      <p:sp>
        <p:nvSpPr>
          <p:cNvPr id="26" name="Oval 25"/>
          <p:cNvSpPr/>
          <p:nvPr/>
        </p:nvSpPr>
        <p:spPr>
          <a:xfrm>
            <a:off x="4150206" y="1522235"/>
            <a:ext cx="843587" cy="843587"/>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9" name="Rectangle 9"/>
          <p:cNvSpPr/>
          <p:nvPr/>
        </p:nvSpPr>
        <p:spPr>
          <a:xfrm>
            <a:off x="440209" y="3280105"/>
            <a:ext cx="278527" cy="240458"/>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TextBox 35"/>
          <p:cNvSpPr txBox="1"/>
          <p:nvPr/>
        </p:nvSpPr>
        <p:spPr>
          <a:xfrm>
            <a:off x="1246619" y="5209722"/>
            <a:ext cx="405720" cy="707886"/>
          </a:xfrm>
          <a:prstGeom prst="rect">
            <a:avLst/>
          </a:prstGeom>
          <a:noFill/>
        </p:spPr>
        <p:txBody>
          <a:bodyPr wrap="square" rtlCol="0">
            <a:spAutoFit/>
          </a:bodyPr>
          <a:lstStyle/>
          <a:p>
            <a:pPr algn="r"/>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sp>
        <p:nvSpPr>
          <p:cNvPr id="39" name="Trapezoid 13">
            <a:extLst>
              <a:ext uri="{FF2B5EF4-FFF2-40B4-BE49-F238E27FC236}">
                <a16:creationId xmlns:a16="http://schemas.microsoft.com/office/drawing/2014/main" id="{E881683A-9795-49E1-9851-6E8267E18623}"/>
              </a:ext>
            </a:extLst>
          </p:cNvPr>
          <p:cNvSpPr/>
          <p:nvPr/>
        </p:nvSpPr>
        <p:spPr>
          <a:xfrm>
            <a:off x="4344768" y="1773359"/>
            <a:ext cx="454464" cy="399302"/>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7" name="Oval 46">
            <a:extLst>
              <a:ext uri="{FF2B5EF4-FFF2-40B4-BE49-F238E27FC236}">
                <a16:creationId xmlns:a16="http://schemas.microsoft.com/office/drawing/2014/main" id="{E26186D5-0503-40EC-8D0E-FCAB43ADE625}"/>
              </a:ext>
            </a:extLst>
          </p:cNvPr>
          <p:cNvSpPr/>
          <p:nvPr/>
        </p:nvSpPr>
        <p:spPr>
          <a:xfrm>
            <a:off x="5922131" y="3543441"/>
            <a:ext cx="843587" cy="843587"/>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8" name="Trapezoid 13">
            <a:extLst>
              <a:ext uri="{FF2B5EF4-FFF2-40B4-BE49-F238E27FC236}">
                <a16:creationId xmlns:a16="http://schemas.microsoft.com/office/drawing/2014/main" id="{A6D009F7-DD5B-4830-8256-7981E67C024F}"/>
              </a:ext>
            </a:extLst>
          </p:cNvPr>
          <p:cNvSpPr/>
          <p:nvPr/>
        </p:nvSpPr>
        <p:spPr>
          <a:xfrm>
            <a:off x="6084502" y="3770617"/>
            <a:ext cx="454464" cy="399302"/>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0" name="Oval 49">
            <a:extLst>
              <a:ext uri="{FF2B5EF4-FFF2-40B4-BE49-F238E27FC236}">
                <a16:creationId xmlns:a16="http://schemas.microsoft.com/office/drawing/2014/main" id="{925F8F8B-DBF9-4DC8-8EF6-1F5068593A68}"/>
              </a:ext>
            </a:extLst>
          </p:cNvPr>
          <p:cNvSpPr/>
          <p:nvPr/>
        </p:nvSpPr>
        <p:spPr>
          <a:xfrm>
            <a:off x="2301039" y="3543441"/>
            <a:ext cx="843587" cy="843587"/>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1" name="Trapezoid 13">
            <a:extLst>
              <a:ext uri="{FF2B5EF4-FFF2-40B4-BE49-F238E27FC236}">
                <a16:creationId xmlns:a16="http://schemas.microsoft.com/office/drawing/2014/main" id="{C33B4388-5FC6-48C8-804D-46699637D152}"/>
              </a:ext>
            </a:extLst>
          </p:cNvPr>
          <p:cNvSpPr/>
          <p:nvPr/>
        </p:nvSpPr>
        <p:spPr>
          <a:xfrm>
            <a:off x="2487588" y="3741789"/>
            <a:ext cx="454464" cy="399302"/>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2" name="Arrow: Left-Right 51">
            <a:extLst>
              <a:ext uri="{FF2B5EF4-FFF2-40B4-BE49-F238E27FC236}">
                <a16:creationId xmlns:a16="http://schemas.microsoft.com/office/drawing/2014/main" id="{C1325F26-9176-48B3-827D-C805B2F7CF10}"/>
              </a:ext>
            </a:extLst>
          </p:cNvPr>
          <p:cNvSpPr/>
          <p:nvPr/>
        </p:nvSpPr>
        <p:spPr>
          <a:xfrm rot="18763687">
            <a:off x="2743208" y="2702089"/>
            <a:ext cx="1782358" cy="484632"/>
          </a:xfrm>
          <a:prstGeom prst="leftRightArrow">
            <a:avLst/>
          </a:prstGeom>
          <a:solidFill>
            <a:srgbClr val="16B7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3" name="Arrow: Left-Right 52">
            <a:extLst>
              <a:ext uri="{FF2B5EF4-FFF2-40B4-BE49-F238E27FC236}">
                <a16:creationId xmlns:a16="http://schemas.microsoft.com/office/drawing/2014/main" id="{0F8DF346-8FF9-4B37-840F-B6EBF4274108}"/>
              </a:ext>
            </a:extLst>
          </p:cNvPr>
          <p:cNvSpPr/>
          <p:nvPr/>
        </p:nvSpPr>
        <p:spPr>
          <a:xfrm>
            <a:off x="3144626" y="3694307"/>
            <a:ext cx="2777505" cy="484632"/>
          </a:xfrm>
          <a:prstGeom prst="leftRightArrow">
            <a:avLst/>
          </a:prstGeom>
          <a:solidFill>
            <a:srgbClr val="16B7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4" name="Arrow: Left-Right 53">
            <a:extLst>
              <a:ext uri="{FF2B5EF4-FFF2-40B4-BE49-F238E27FC236}">
                <a16:creationId xmlns:a16="http://schemas.microsoft.com/office/drawing/2014/main" id="{57A5D5B9-CC6D-417C-A3CC-FEC0774DC0D9}"/>
              </a:ext>
            </a:extLst>
          </p:cNvPr>
          <p:cNvSpPr/>
          <p:nvPr/>
        </p:nvSpPr>
        <p:spPr>
          <a:xfrm rot="13801282">
            <a:off x="4594017" y="2702088"/>
            <a:ext cx="1782358" cy="484632"/>
          </a:xfrm>
          <a:prstGeom prst="leftRightArrow">
            <a:avLst/>
          </a:prstGeom>
          <a:solidFill>
            <a:srgbClr val="16B7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7" name="TextBox 56">
            <a:extLst>
              <a:ext uri="{FF2B5EF4-FFF2-40B4-BE49-F238E27FC236}">
                <a16:creationId xmlns:a16="http://schemas.microsoft.com/office/drawing/2014/main" id="{8D984FB8-6CA3-4B9F-85AE-816A557F8550}"/>
              </a:ext>
            </a:extLst>
          </p:cNvPr>
          <p:cNvSpPr txBox="1"/>
          <p:nvPr/>
        </p:nvSpPr>
        <p:spPr>
          <a:xfrm rot="3129812">
            <a:off x="4911590" y="2768674"/>
            <a:ext cx="1054032" cy="307777"/>
          </a:xfrm>
          <a:prstGeom prst="rect">
            <a:avLst/>
          </a:prstGeom>
          <a:noFill/>
        </p:spPr>
        <p:txBody>
          <a:bodyPr wrap="square" rtlCol="0">
            <a:spAutoFit/>
          </a:bodyPr>
          <a:lstStyle/>
          <a:p>
            <a:r>
              <a:rPr lang="en-US" sz="1400" dirty="0">
                <a:solidFill>
                  <a:schemeClr val="bg1"/>
                </a:solidFill>
              </a:rPr>
              <a:t>110110010</a:t>
            </a:r>
            <a:endParaRPr lang="LID4096" sz="1400" dirty="0">
              <a:solidFill>
                <a:schemeClr val="bg1"/>
              </a:solidFill>
            </a:endParaRPr>
          </a:p>
        </p:txBody>
      </p:sp>
      <p:sp>
        <p:nvSpPr>
          <p:cNvPr id="58" name="TextBox 57">
            <a:extLst>
              <a:ext uri="{FF2B5EF4-FFF2-40B4-BE49-F238E27FC236}">
                <a16:creationId xmlns:a16="http://schemas.microsoft.com/office/drawing/2014/main" id="{C517546C-3767-45C1-B440-1B115A9FE8DF}"/>
              </a:ext>
            </a:extLst>
          </p:cNvPr>
          <p:cNvSpPr txBox="1"/>
          <p:nvPr/>
        </p:nvSpPr>
        <p:spPr>
          <a:xfrm rot="18684271">
            <a:off x="3138522" y="2755129"/>
            <a:ext cx="1054032" cy="307777"/>
          </a:xfrm>
          <a:prstGeom prst="rect">
            <a:avLst/>
          </a:prstGeom>
          <a:noFill/>
        </p:spPr>
        <p:txBody>
          <a:bodyPr wrap="square" rtlCol="0">
            <a:spAutoFit/>
          </a:bodyPr>
          <a:lstStyle/>
          <a:p>
            <a:r>
              <a:rPr lang="en-US" sz="1400" dirty="0">
                <a:solidFill>
                  <a:schemeClr val="bg1"/>
                </a:solidFill>
              </a:rPr>
              <a:t>10001010</a:t>
            </a:r>
            <a:endParaRPr lang="LID4096" sz="1400" dirty="0">
              <a:solidFill>
                <a:schemeClr val="bg1"/>
              </a:solidFill>
            </a:endParaRPr>
          </a:p>
        </p:txBody>
      </p:sp>
      <p:sp>
        <p:nvSpPr>
          <p:cNvPr id="59" name="TextBox 58">
            <a:extLst>
              <a:ext uri="{FF2B5EF4-FFF2-40B4-BE49-F238E27FC236}">
                <a16:creationId xmlns:a16="http://schemas.microsoft.com/office/drawing/2014/main" id="{80584F36-F6DC-4897-B320-0D3495775BB0}"/>
              </a:ext>
            </a:extLst>
          </p:cNvPr>
          <p:cNvSpPr txBox="1"/>
          <p:nvPr/>
        </p:nvSpPr>
        <p:spPr>
          <a:xfrm>
            <a:off x="3802060" y="3791755"/>
            <a:ext cx="1710743" cy="307777"/>
          </a:xfrm>
          <a:prstGeom prst="rect">
            <a:avLst/>
          </a:prstGeom>
          <a:noFill/>
        </p:spPr>
        <p:txBody>
          <a:bodyPr wrap="square" rtlCol="0">
            <a:spAutoFit/>
          </a:bodyPr>
          <a:lstStyle/>
          <a:p>
            <a:r>
              <a:rPr lang="en-US" sz="1400" dirty="0">
                <a:solidFill>
                  <a:schemeClr val="bg1"/>
                </a:solidFill>
              </a:rPr>
              <a:t>1100101001100</a:t>
            </a:r>
            <a:endParaRPr lang="LID4096" sz="1400" dirty="0">
              <a:solidFill>
                <a:schemeClr val="bg1"/>
              </a:solidFill>
            </a:endParaRPr>
          </a:p>
        </p:txBody>
      </p:sp>
      <p:sp>
        <p:nvSpPr>
          <p:cNvPr id="23" name="TextBox 22">
            <a:extLst>
              <a:ext uri="{FF2B5EF4-FFF2-40B4-BE49-F238E27FC236}">
                <a16:creationId xmlns:a16="http://schemas.microsoft.com/office/drawing/2014/main" id="{8F0E6BCD-C9B6-4B7C-A749-59FE5D4C7ACB}"/>
              </a:ext>
            </a:extLst>
          </p:cNvPr>
          <p:cNvSpPr txBox="1"/>
          <p:nvPr/>
        </p:nvSpPr>
        <p:spPr>
          <a:xfrm rot="3129812">
            <a:off x="5571019" y="2218370"/>
            <a:ext cx="1054032" cy="523220"/>
          </a:xfrm>
          <a:prstGeom prst="rect">
            <a:avLst/>
          </a:prstGeom>
          <a:noFill/>
        </p:spPr>
        <p:txBody>
          <a:bodyPr wrap="square" rtlCol="0">
            <a:spAutoFit/>
          </a:bodyPr>
          <a:lstStyle/>
          <a:p>
            <a:r>
              <a:rPr lang="en-US" sz="1400" dirty="0">
                <a:solidFill>
                  <a:schemeClr val="accent6"/>
                </a:solidFill>
              </a:rPr>
              <a:t>Msg Type:</a:t>
            </a:r>
          </a:p>
          <a:p>
            <a:r>
              <a:rPr lang="en-US" sz="1400" dirty="0">
                <a:solidFill>
                  <a:schemeClr val="accent6"/>
                </a:solidFill>
              </a:rPr>
              <a:t>“msg”</a:t>
            </a:r>
            <a:endParaRPr lang="LID4096" sz="1400" dirty="0">
              <a:solidFill>
                <a:schemeClr val="accent6"/>
              </a:solidFill>
            </a:endParaRPr>
          </a:p>
        </p:txBody>
      </p:sp>
      <p:sp>
        <p:nvSpPr>
          <p:cNvPr id="24" name="TextBox 23">
            <a:extLst>
              <a:ext uri="{FF2B5EF4-FFF2-40B4-BE49-F238E27FC236}">
                <a16:creationId xmlns:a16="http://schemas.microsoft.com/office/drawing/2014/main" id="{9ED08BD3-6AA7-43F2-8D16-8A9AD8555D95}"/>
              </a:ext>
            </a:extLst>
          </p:cNvPr>
          <p:cNvSpPr txBox="1"/>
          <p:nvPr/>
        </p:nvSpPr>
        <p:spPr>
          <a:xfrm>
            <a:off x="6765718" y="3706107"/>
            <a:ext cx="2118068" cy="523220"/>
          </a:xfrm>
          <a:prstGeom prst="rect">
            <a:avLst/>
          </a:prstGeom>
          <a:noFill/>
        </p:spPr>
        <p:txBody>
          <a:bodyPr wrap="square" rtlCol="0">
            <a:spAutoFit/>
          </a:bodyPr>
          <a:lstStyle/>
          <a:p>
            <a:r>
              <a:rPr lang="en-US" sz="1400" dirty="0">
                <a:solidFill>
                  <a:schemeClr val="accent6"/>
                </a:solidFill>
              </a:rPr>
              <a:t>Verify that the message according the protocol</a:t>
            </a:r>
            <a:endParaRPr lang="LID4096" sz="1400" dirty="0">
              <a:solidFill>
                <a:schemeClr val="accent6"/>
              </a:solidFill>
            </a:endParaRPr>
          </a:p>
        </p:txBody>
      </p:sp>
      <p:cxnSp>
        <p:nvCxnSpPr>
          <p:cNvPr id="4" name="Straight Arrow Connector 3">
            <a:extLst>
              <a:ext uri="{FF2B5EF4-FFF2-40B4-BE49-F238E27FC236}">
                <a16:creationId xmlns:a16="http://schemas.microsoft.com/office/drawing/2014/main" id="{07A977FB-24EF-4629-A74F-50C305E25D6B}"/>
              </a:ext>
            </a:extLst>
          </p:cNvPr>
          <p:cNvCxnSpPr>
            <a:cxnSpLocks/>
          </p:cNvCxnSpPr>
          <p:nvPr/>
        </p:nvCxnSpPr>
        <p:spPr>
          <a:xfrm>
            <a:off x="5290025" y="2025017"/>
            <a:ext cx="1091509" cy="1349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FC2889AA-D166-4CA3-9AB4-A19072A5E68F}"/>
                  </a:ext>
                </a:extLst>
              </p:cNvPr>
              <p:cNvSpPr txBox="1"/>
              <p:nvPr/>
            </p:nvSpPr>
            <p:spPr>
              <a:xfrm>
                <a:off x="4378918" y="1019332"/>
                <a:ext cx="454464"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ko-KR" altLang="en-US" sz="2800" b="1" i="1" dirty="0" smtClean="0">
                              <a:solidFill>
                                <a:schemeClr val="accent3"/>
                              </a:solidFill>
                              <a:latin typeface="Cambria Math" panose="02040503050406030204" pitchFamily="18" charset="0"/>
                            </a:rPr>
                          </m:ctrlPr>
                        </m:sSubPr>
                        <m:e>
                          <m:r>
                            <a:rPr lang="ko-KR" altLang="en-US" sz="2800" b="1" i="1" dirty="0">
                              <a:solidFill>
                                <a:schemeClr val="accent3"/>
                              </a:solidFill>
                              <a:latin typeface="Cambria Math" panose="02040503050406030204" pitchFamily="18" charset="0"/>
                            </a:rPr>
                            <m:t>𝑝</m:t>
                          </m:r>
                        </m:e>
                        <m:sub>
                          <m:r>
                            <a:rPr lang="ko-KR" altLang="en-US" sz="2800" b="1" i="0" dirty="0">
                              <a:solidFill>
                                <a:schemeClr val="accent3"/>
                              </a:solidFill>
                              <a:latin typeface="Cambria Math" panose="02040503050406030204" pitchFamily="18" charset="0"/>
                            </a:rPr>
                            <m:t>1</m:t>
                          </m:r>
                        </m:sub>
                      </m:sSub>
                    </m:oMath>
                  </m:oMathPara>
                </a14:m>
                <a:endParaRPr lang="ko-KR" altLang="en-US" sz="2800" b="1" dirty="0">
                  <a:solidFill>
                    <a:schemeClr val="accent3"/>
                  </a:solidFill>
                  <a:latin typeface="Arial" pitchFamily="34" charset="0"/>
                  <a:cs typeface="Arial" pitchFamily="34" charset="0"/>
                </a:endParaRPr>
              </a:p>
            </p:txBody>
          </p:sp>
        </mc:Choice>
        <mc:Fallback xmlns="">
          <p:sp>
            <p:nvSpPr>
              <p:cNvPr id="20" name="TextBox 19">
                <a:extLst>
                  <a:ext uri="{FF2B5EF4-FFF2-40B4-BE49-F238E27FC236}">
                    <a16:creationId xmlns:a16="http://schemas.microsoft.com/office/drawing/2014/main" id="{FC2889AA-D166-4CA3-9AB4-A19072A5E68F}"/>
                  </a:ext>
                </a:extLst>
              </p:cNvPr>
              <p:cNvSpPr txBox="1">
                <a:spLocks noRot="1" noChangeAspect="1" noMove="1" noResize="1" noEditPoints="1" noAdjustHandles="1" noChangeArrowheads="1" noChangeShapeType="1" noTextEdit="1"/>
              </p:cNvSpPr>
              <p:nvPr/>
            </p:nvSpPr>
            <p:spPr>
              <a:xfrm>
                <a:off x="4378918" y="1019332"/>
                <a:ext cx="454464" cy="523220"/>
              </a:xfrm>
              <a:prstGeom prst="rect">
                <a:avLst/>
              </a:prstGeom>
              <a:blipFill>
                <a:blip r:embed="rId3"/>
                <a:stretch>
                  <a:fillRect/>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0F58E208-A5F4-4336-A879-D3BCB40CFD70}"/>
                  </a:ext>
                </a:extLst>
              </p:cNvPr>
              <p:cNvSpPr txBox="1"/>
              <p:nvPr/>
            </p:nvSpPr>
            <p:spPr>
              <a:xfrm>
                <a:off x="2397239" y="4339439"/>
                <a:ext cx="454464"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ko-KR" altLang="en-US" sz="2800" b="1" i="1" dirty="0" smtClean="0">
                              <a:solidFill>
                                <a:schemeClr val="accent3"/>
                              </a:solidFill>
                              <a:latin typeface="Cambria Math" panose="02040503050406030204" pitchFamily="18" charset="0"/>
                            </a:rPr>
                          </m:ctrlPr>
                        </m:sSubPr>
                        <m:e>
                          <m:r>
                            <a:rPr lang="ko-KR" altLang="en-US" sz="2800" b="1" i="1" dirty="0">
                              <a:solidFill>
                                <a:schemeClr val="accent3"/>
                              </a:solidFill>
                              <a:latin typeface="Cambria Math" panose="02040503050406030204" pitchFamily="18" charset="0"/>
                            </a:rPr>
                            <m:t>𝑝</m:t>
                          </m:r>
                        </m:e>
                        <m:sub>
                          <m:r>
                            <a:rPr lang="en-US" altLang="ko-KR" sz="2800" b="1" i="0" dirty="0" smtClean="0">
                              <a:solidFill>
                                <a:schemeClr val="accent3"/>
                              </a:solidFill>
                              <a:latin typeface="Cambria Math" panose="02040503050406030204" pitchFamily="18" charset="0"/>
                            </a:rPr>
                            <m:t>𝟐</m:t>
                          </m:r>
                        </m:sub>
                      </m:sSub>
                    </m:oMath>
                  </m:oMathPara>
                </a14:m>
                <a:endParaRPr lang="ko-KR" altLang="en-US" sz="2800" b="1" dirty="0">
                  <a:solidFill>
                    <a:schemeClr val="accent3"/>
                  </a:solidFill>
                  <a:latin typeface="Arial" pitchFamily="34" charset="0"/>
                  <a:cs typeface="Arial" pitchFamily="34" charset="0"/>
                </a:endParaRPr>
              </a:p>
            </p:txBody>
          </p:sp>
        </mc:Choice>
        <mc:Fallback xmlns="">
          <p:sp>
            <p:nvSpPr>
              <p:cNvPr id="21" name="TextBox 20">
                <a:extLst>
                  <a:ext uri="{FF2B5EF4-FFF2-40B4-BE49-F238E27FC236}">
                    <a16:creationId xmlns:a16="http://schemas.microsoft.com/office/drawing/2014/main" id="{0F58E208-A5F4-4336-A879-D3BCB40CFD70}"/>
                  </a:ext>
                </a:extLst>
              </p:cNvPr>
              <p:cNvSpPr txBox="1">
                <a:spLocks noRot="1" noChangeAspect="1" noMove="1" noResize="1" noEditPoints="1" noAdjustHandles="1" noChangeArrowheads="1" noChangeShapeType="1" noTextEdit="1"/>
              </p:cNvSpPr>
              <p:nvPr/>
            </p:nvSpPr>
            <p:spPr>
              <a:xfrm>
                <a:off x="2397239" y="4339439"/>
                <a:ext cx="454464" cy="523220"/>
              </a:xfrm>
              <a:prstGeom prst="rect">
                <a:avLst/>
              </a:prstGeom>
              <a:blipFill>
                <a:blip r:embed="rId4"/>
                <a:stretch>
                  <a:fillRect/>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6828C58-AAD0-4F8D-96A7-E90139F7FA92}"/>
                  </a:ext>
                </a:extLst>
              </p:cNvPr>
              <p:cNvSpPr txBox="1"/>
              <p:nvPr/>
            </p:nvSpPr>
            <p:spPr>
              <a:xfrm>
                <a:off x="6154302" y="4339439"/>
                <a:ext cx="454464"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ko-KR" altLang="en-US" sz="2800" b="1" i="1" dirty="0" smtClean="0">
                              <a:solidFill>
                                <a:schemeClr val="accent3"/>
                              </a:solidFill>
                              <a:latin typeface="Cambria Math" panose="02040503050406030204" pitchFamily="18" charset="0"/>
                            </a:rPr>
                          </m:ctrlPr>
                        </m:sSubPr>
                        <m:e>
                          <m:r>
                            <a:rPr lang="ko-KR" altLang="en-US" sz="2800" b="1" i="1" dirty="0">
                              <a:solidFill>
                                <a:schemeClr val="accent3"/>
                              </a:solidFill>
                              <a:latin typeface="Cambria Math" panose="02040503050406030204" pitchFamily="18" charset="0"/>
                            </a:rPr>
                            <m:t>𝑝</m:t>
                          </m:r>
                        </m:e>
                        <m:sub>
                          <m:r>
                            <a:rPr lang="en-US" altLang="ko-KR" sz="2800" b="1" i="0" dirty="0" smtClean="0">
                              <a:solidFill>
                                <a:schemeClr val="accent3"/>
                              </a:solidFill>
                              <a:latin typeface="Cambria Math" panose="02040503050406030204" pitchFamily="18" charset="0"/>
                            </a:rPr>
                            <m:t>𝟑</m:t>
                          </m:r>
                        </m:sub>
                      </m:sSub>
                    </m:oMath>
                  </m:oMathPara>
                </a14:m>
                <a:endParaRPr lang="ko-KR" altLang="en-US" sz="2800" b="1" dirty="0">
                  <a:solidFill>
                    <a:schemeClr val="accent3"/>
                  </a:solidFill>
                  <a:latin typeface="Arial" pitchFamily="34" charset="0"/>
                  <a:cs typeface="Arial" pitchFamily="34" charset="0"/>
                </a:endParaRPr>
              </a:p>
            </p:txBody>
          </p:sp>
        </mc:Choice>
        <mc:Fallback xmlns="">
          <p:sp>
            <p:nvSpPr>
              <p:cNvPr id="22" name="TextBox 21">
                <a:extLst>
                  <a:ext uri="{FF2B5EF4-FFF2-40B4-BE49-F238E27FC236}">
                    <a16:creationId xmlns:a16="http://schemas.microsoft.com/office/drawing/2014/main" id="{96828C58-AAD0-4F8D-96A7-E90139F7FA92}"/>
                  </a:ext>
                </a:extLst>
              </p:cNvPr>
              <p:cNvSpPr txBox="1">
                <a:spLocks noRot="1" noChangeAspect="1" noMove="1" noResize="1" noEditPoints="1" noAdjustHandles="1" noChangeArrowheads="1" noChangeShapeType="1" noTextEdit="1"/>
              </p:cNvSpPr>
              <p:nvPr/>
            </p:nvSpPr>
            <p:spPr>
              <a:xfrm>
                <a:off x="6154302" y="4339439"/>
                <a:ext cx="454464" cy="523220"/>
              </a:xfrm>
              <a:prstGeom prst="rect">
                <a:avLst/>
              </a:prstGeom>
              <a:blipFill>
                <a:blip r:embed="rId5"/>
                <a:stretch>
                  <a:fillRect/>
                </a:stretch>
              </a:blipFill>
            </p:spPr>
            <p:txBody>
              <a:bodyPr/>
              <a:lstStyle/>
              <a:p>
                <a:r>
                  <a:rPr lang="LID4096">
                    <a:noFill/>
                  </a:rPr>
                  <a:t> </a:t>
                </a:r>
              </a:p>
            </p:txBody>
          </p:sp>
        </mc:Fallback>
      </mc:AlternateContent>
      <p:sp>
        <p:nvSpPr>
          <p:cNvPr id="28" name="Trapezoid 13">
            <a:extLst>
              <a:ext uri="{FF2B5EF4-FFF2-40B4-BE49-F238E27FC236}">
                <a16:creationId xmlns:a16="http://schemas.microsoft.com/office/drawing/2014/main" id="{55883800-EA73-48D3-8BBA-A6F3AAF5BA7F}"/>
              </a:ext>
            </a:extLst>
          </p:cNvPr>
          <p:cNvSpPr/>
          <p:nvPr/>
        </p:nvSpPr>
        <p:spPr>
          <a:xfrm>
            <a:off x="2487588" y="3749726"/>
            <a:ext cx="454464" cy="399302"/>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3451297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fade">
                                      <p:cBhvr>
                                        <p:cTn id="16" dur="500"/>
                                        <p:tgtEl>
                                          <p:spTgt spid="5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500"/>
                                        <p:tgtEl>
                                          <p:spTgt spid="4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500"/>
                                        <p:tgtEl>
                                          <p:spTgt spid="4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fade">
                                      <p:cBhvr>
                                        <p:cTn id="31" dur="500"/>
                                        <p:tgtEl>
                                          <p:spTgt spid="5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fade">
                                      <p:cBhvr>
                                        <p:cTn id="36" dur="500"/>
                                        <p:tgtEl>
                                          <p:spTgt spid="5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animEffect transition="in" filter="fade">
                                      <p:cBhvr>
                                        <p:cTn id="39" dur="500"/>
                                        <p:tgtEl>
                                          <p:spTgt spid="5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fade">
                                      <p:cBhvr>
                                        <p:cTn id="42" dur="500"/>
                                        <p:tgtEl>
                                          <p:spTgt spid="5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9"/>
                                        </p:tgtEl>
                                        <p:attrNameLst>
                                          <p:attrName>style.visibility</p:attrName>
                                        </p:attrNameLst>
                                      </p:cBhvr>
                                      <p:to>
                                        <p:strVal val="visible"/>
                                      </p:to>
                                    </p:set>
                                    <p:animEffect transition="in" filter="fade">
                                      <p:cBhvr>
                                        <p:cTn id="45" dur="500"/>
                                        <p:tgtEl>
                                          <p:spTgt spid="5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7"/>
                                        </p:tgtEl>
                                        <p:attrNameLst>
                                          <p:attrName>style.visibility</p:attrName>
                                        </p:attrNameLst>
                                      </p:cBhvr>
                                      <p:to>
                                        <p:strVal val="visible"/>
                                      </p:to>
                                    </p:set>
                                    <p:animEffect transition="in" filter="fade">
                                      <p:cBhvr>
                                        <p:cTn id="48" dur="500"/>
                                        <p:tgtEl>
                                          <p:spTgt spid="5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54"/>
                                        </p:tgtEl>
                                        <p:attrNameLst>
                                          <p:attrName>style.visibility</p:attrName>
                                        </p:attrNameLst>
                                      </p:cBhvr>
                                      <p:to>
                                        <p:strVal val="visible"/>
                                      </p:to>
                                    </p:set>
                                    <p:animEffect transition="in" filter="fade">
                                      <p:cBhvr>
                                        <p:cTn id="51" dur="500"/>
                                        <p:tgtEl>
                                          <p:spTgt spid="54"/>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fade">
                                      <p:cBhvr>
                                        <p:cTn id="56" dur="500"/>
                                        <p:tgtEl>
                                          <p:spTgt spid="23"/>
                                        </p:tgtEl>
                                      </p:cBhvr>
                                    </p:animEffect>
                                  </p:childTnLst>
                                </p:cTn>
                              </p:par>
                              <p:par>
                                <p:cTn id="57" presetID="10" presetClass="entr" presetSubtype="0" fill="hold" nodeType="withEffect">
                                  <p:stCondLst>
                                    <p:cond delay="0"/>
                                  </p:stCondLst>
                                  <p:childTnLst>
                                    <p:set>
                                      <p:cBhvr>
                                        <p:cTn id="58" dur="1" fill="hold">
                                          <p:stCondLst>
                                            <p:cond delay="0"/>
                                          </p:stCondLst>
                                        </p:cTn>
                                        <p:tgtEl>
                                          <p:spTgt spid="4"/>
                                        </p:tgtEl>
                                        <p:attrNameLst>
                                          <p:attrName>style.visibility</p:attrName>
                                        </p:attrNameLst>
                                      </p:cBhvr>
                                      <p:to>
                                        <p:strVal val="visible"/>
                                      </p:to>
                                    </p:set>
                                    <p:animEffect transition="in" filter="fade">
                                      <p:cBhvr>
                                        <p:cTn id="59" dur="500"/>
                                        <p:tgtEl>
                                          <p:spTgt spid="4"/>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fade">
                                      <p:cBhvr>
                                        <p:cTn id="64" dur="500"/>
                                        <p:tgtEl>
                                          <p:spTgt spid="24"/>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fade">
                                      <p:cBhvr>
                                        <p:cTn id="69" dur="500"/>
                                        <p:tgtEl>
                                          <p:spTgt spid="28"/>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grpId="1" nodeType="clickEffect">
                                  <p:stCondLst>
                                    <p:cond delay="0"/>
                                  </p:stCondLst>
                                  <p:childTnLst>
                                    <p:animEffect transition="out" filter="fade">
                                      <p:cBhvr>
                                        <p:cTn id="73" dur="500"/>
                                        <p:tgtEl>
                                          <p:spTgt spid="28"/>
                                        </p:tgtEl>
                                      </p:cBhvr>
                                    </p:animEffect>
                                    <p:set>
                                      <p:cBhvr>
                                        <p:cTn id="74" dur="1" fill="hold">
                                          <p:stCondLst>
                                            <p:cond delay="499"/>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9" grpId="0" animBg="1"/>
      <p:bldP spid="47" grpId="0" animBg="1"/>
      <p:bldP spid="48" grpId="0" animBg="1"/>
      <p:bldP spid="50" grpId="0" animBg="1"/>
      <p:bldP spid="51" grpId="0" animBg="1"/>
      <p:bldP spid="52" grpId="0" animBg="1"/>
      <p:bldP spid="53" grpId="0" animBg="1"/>
      <p:bldP spid="54" grpId="0" animBg="1"/>
      <p:bldP spid="57" grpId="0"/>
      <p:bldP spid="58" grpId="0"/>
      <p:bldP spid="59" grpId="0"/>
      <p:bldP spid="23" grpId="0"/>
      <p:bldP spid="24" grpId="0"/>
      <p:bldP spid="20" grpId="0"/>
      <p:bldP spid="21" grpId="0"/>
      <p:bldP spid="22" grpId="0"/>
      <p:bldP spid="28" grpId="0" animBg="1"/>
      <p:bldP spid="28"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Secret Sharing</a:t>
            </a:r>
            <a:endParaRPr lang="ko-KR" altLang="en-US" dirty="0"/>
          </a:p>
        </p:txBody>
      </p:sp>
      <p:cxnSp>
        <p:nvCxnSpPr>
          <p:cNvPr id="5" name="Straight Connector 4"/>
          <p:cNvCxnSpPr>
            <a:cxnSpLocks/>
          </p:cNvCxnSpPr>
          <p:nvPr/>
        </p:nvCxnSpPr>
        <p:spPr>
          <a:xfrm flipV="1">
            <a:off x="0" y="1324015"/>
            <a:ext cx="4427984" cy="13902"/>
          </a:xfrm>
          <a:prstGeom prst="line">
            <a:avLst/>
          </a:prstGeom>
          <a:ln w="3492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829152" y="3817141"/>
            <a:ext cx="3164729" cy="519463"/>
            <a:chOff x="5972216" y="1730811"/>
            <a:chExt cx="2848256" cy="519462"/>
          </a:xfrm>
        </p:grpSpPr>
        <mc:AlternateContent xmlns:mc="http://schemas.openxmlformats.org/markup-compatibility/2006" xmlns:a14="http://schemas.microsoft.com/office/drawing/2010/main">
          <mc:Choice Requires="a14">
            <p:sp>
              <p:nvSpPr>
                <p:cNvPr id="32" name="TextBox 31"/>
                <p:cNvSpPr txBox="1"/>
                <p:nvPr/>
              </p:nvSpPr>
              <p:spPr>
                <a:xfrm>
                  <a:off x="5972216" y="1957886"/>
                  <a:ext cx="2592288" cy="2923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ko-KR" sz="1300" i="1" dirty="0" smtClean="0">
                            <a:solidFill>
                              <a:schemeClr val="accent3"/>
                            </a:solidFill>
                            <a:latin typeface="Cambria Math" panose="02040503050406030204" pitchFamily="18" charset="0"/>
                          </a:rPr>
                          <m:t>𝑆𝐸𝑄</m:t>
                        </m:r>
                        <m:r>
                          <a:rPr lang="en-US" altLang="ko-KR" sz="1300" i="0" dirty="0">
                            <a:solidFill>
                              <a:schemeClr val="accent3"/>
                            </a:solidFill>
                            <a:latin typeface="Cambria Math" panose="02040503050406030204" pitchFamily="18" charset="0"/>
                          </a:rPr>
                          <m:t>=</m:t>
                        </m:r>
                        <m:r>
                          <a:rPr lang="en-US" altLang="ko-KR" sz="1300" i="1" dirty="0">
                            <a:solidFill>
                              <a:schemeClr val="accent3"/>
                            </a:solidFill>
                            <a:latin typeface="Cambria Math" panose="02040503050406030204" pitchFamily="18" charset="0"/>
                          </a:rPr>
                          <m:t>𝑆𝐸</m:t>
                        </m:r>
                        <m:sSub>
                          <m:sSubPr>
                            <m:ctrlPr>
                              <a:rPr lang="en-US" altLang="ko-KR" sz="1300" i="1" dirty="0">
                                <a:solidFill>
                                  <a:schemeClr val="accent3"/>
                                </a:solidFill>
                                <a:latin typeface="Cambria Math" panose="02040503050406030204" pitchFamily="18" charset="0"/>
                              </a:rPr>
                            </m:ctrlPr>
                          </m:sSubPr>
                          <m:e>
                            <m:r>
                              <a:rPr lang="en-US" altLang="ko-KR" sz="1300" i="1" dirty="0">
                                <a:solidFill>
                                  <a:schemeClr val="accent3"/>
                                </a:solidFill>
                                <a:latin typeface="Cambria Math" panose="02040503050406030204" pitchFamily="18" charset="0"/>
                              </a:rPr>
                              <m:t>𝑄</m:t>
                            </m:r>
                          </m:e>
                          <m:sub>
                            <m:r>
                              <a:rPr lang="en-US" altLang="ko-KR" sz="1300" i="1" dirty="0">
                                <a:solidFill>
                                  <a:schemeClr val="accent3"/>
                                </a:solidFill>
                                <a:latin typeface="Cambria Math" panose="02040503050406030204" pitchFamily="18" charset="0"/>
                              </a:rPr>
                              <m:t>𝑖</m:t>
                            </m:r>
                            <m:r>
                              <a:rPr lang="en-US" altLang="ko-KR" sz="1300" i="0" dirty="0">
                                <a:solidFill>
                                  <a:schemeClr val="accent3"/>
                                </a:solidFill>
                                <a:latin typeface="Cambria Math" panose="02040503050406030204" pitchFamily="18" charset="0"/>
                              </a:rPr>
                              <m:t>−</m:t>
                            </m:r>
                            <m:r>
                              <a:rPr lang="en-US" altLang="ko-KR" sz="1300" i="0" dirty="0">
                                <a:solidFill>
                                  <a:schemeClr val="accent3"/>
                                </a:solidFill>
                                <a:latin typeface="Cambria Math" panose="02040503050406030204" pitchFamily="18" charset="0"/>
                              </a:rPr>
                              <m:t>1</m:t>
                            </m:r>
                          </m:sub>
                        </m:sSub>
                        <m:r>
                          <a:rPr lang="en-US" altLang="ko-KR" sz="1300" i="0" dirty="0">
                            <a:solidFill>
                              <a:schemeClr val="accent3"/>
                            </a:solidFill>
                            <a:latin typeface="Cambria Math" panose="02040503050406030204" pitchFamily="18" charset="0"/>
                          </a:rPr>
                          <m:t>+</m:t>
                        </m:r>
                        <m:r>
                          <a:rPr lang="en-US" altLang="ko-KR" sz="1300" i="1" dirty="0">
                            <a:solidFill>
                              <a:schemeClr val="accent3"/>
                            </a:solidFill>
                            <a:latin typeface="Cambria Math" panose="02040503050406030204" pitchFamily="18" charset="0"/>
                          </a:rPr>
                          <m:t>𝑆𝐸</m:t>
                        </m:r>
                        <m:sSub>
                          <m:sSubPr>
                            <m:ctrlPr>
                              <a:rPr lang="en-US" altLang="ko-KR" sz="1300" i="1" dirty="0">
                                <a:solidFill>
                                  <a:schemeClr val="accent3"/>
                                </a:solidFill>
                                <a:latin typeface="Cambria Math" panose="02040503050406030204" pitchFamily="18" charset="0"/>
                              </a:rPr>
                            </m:ctrlPr>
                          </m:sSubPr>
                          <m:e>
                            <m:r>
                              <a:rPr lang="en-US" altLang="ko-KR" sz="1300" i="1" dirty="0">
                                <a:solidFill>
                                  <a:schemeClr val="accent3"/>
                                </a:solidFill>
                                <a:latin typeface="Cambria Math" panose="02040503050406030204" pitchFamily="18" charset="0"/>
                              </a:rPr>
                              <m:t>𝑄</m:t>
                            </m:r>
                          </m:e>
                          <m:sub>
                            <m:r>
                              <a:rPr lang="en-US" altLang="ko-KR" sz="1300" i="1" dirty="0">
                                <a:solidFill>
                                  <a:schemeClr val="accent3"/>
                                </a:solidFill>
                                <a:latin typeface="Cambria Math" panose="02040503050406030204" pitchFamily="18" charset="0"/>
                              </a:rPr>
                              <m:t>𝑖</m:t>
                            </m:r>
                          </m:sub>
                        </m:sSub>
                        <m:r>
                          <a:rPr lang="en-US" altLang="ko-KR" sz="1300" i="0" dirty="0">
                            <a:solidFill>
                              <a:schemeClr val="accent3"/>
                            </a:solidFill>
                            <a:latin typeface="Cambria Math" panose="02040503050406030204" pitchFamily="18" charset="0"/>
                          </a:rPr>
                          <m:t>+</m:t>
                        </m:r>
                        <m:r>
                          <a:rPr lang="en-US" altLang="ko-KR" sz="1300" i="1" dirty="0">
                            <a:solidFill>
                              <a:schemeClr val="accent3"/>
                            </a:solidFill>
                            <a:latin typeface="Cambria Math" panose="02040503050406030204" pitchFamily="18" charset="0"/>
                          </a:rPr>
                          <m:t>𝑆𝐸</m:t>
                        </m:r>
                        <m:sSub>
                          <m:sSubPr>
                            <m:ctrlPr>
                              <a:rPr lang="en-US" altLang="ko-KR" sz="1300" i="1" dirty="0">
                                <a:solidFill>
                                  <a:schemeClr val="accent3"/>
                                </a:solidFill>
                                <a:latin typeface="Cambria Math" panose="02040503050406030204" pitchFamily="18" charset="0"/>
                              </a:rPr>
                            </m:ctrlPr>
                          </m:sSubPr>
                          <m:e>
                            <m:r>
                              <a:rPr lang="en-US" altLang="ko-KR" sz="1300" i="1" dirty="0">
                                <a:solidFill>
                                  <a:schemeClr val="accent3"/>
                                </a:solidFill>
                                <a:latin typeface="Cambria Math" panose="02040503050406030204" pitchFamily="18" charset="0"/>
                              </a:rPr>
                              <m:t>𝑄</m:t>
                            </m:r>
                          </m:e>
                          <m:sub>
                            <m:r>
                              <a:rPr lang="en-US" altLang="ko-KR" sz="1300" i="1" dirty="0">
                                <a:solidFill>
                                  <a:schemeClr val="accent3"/>
                                </a:solidFill>
                                <a:latin typeface="Cambria Math" panose="02040503050406030204" pitchFamily="18" charset="0"/>
                              </a:rPr>
                              <m:t>𝑖</m:t>
                            </m:r>
                            <m:r>
                              <a:rPr lang="en-US" altLang="ko-KR" sz="1300" i="0" dirty="0">
                                <a:solidFill>
                                  <a:schemeClr val="accent3"/>
                                </a:solidFill>
                                <a:latin typeface="Cambria Math" panose="02040503050406030204" pitchFamily="18" charset="0"/>
                              </a:rPr>
                              <m:t>+</m:t>
                            </m:r>
                            <m:r>
                              <a:rPr lang="en-US" altLang="ko-KR" sz="1300" i="0" dirty="0">
                                <a:solidFill>
                                  <a:schemeClr val="accent3"/>
                                </a:solidFill>
                                <a:latin typeface="Cambria Math" panose="02040503050406030204" pitchFamily="18" charset="0"/>
                              </a:rPr>
                              <m:t>1</m:t>
                            </m:r>
                          </m:sub>
                        </m:sSub>
                      </m:oMath>
                    </m:oMathPara>
                  </a14:m>
                  <a:endParaRPr lang="en-US" altLang="ko-KR" sz="1300" dirty="0">
                    <a:solidFill>
                      <a:schemeClr val="accent3"/>
                    </a:solidFill>
                    <a:latin typeface="Segoe UI" panose="020B0502040204020203" pitchFamily="34" charset="0"/>
                    <a:cs typeface="Segoe UI" panose="020B0502040204020203" pitchFamily="34" charset="0"/>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5972216" y="1957886"/>
                  <a:ext cx="2592288" cy="292387"/>
                </a:xfrm>
                <a:prstGeom prst="rect">
                  <a:avLst/>
                </a:prstGeom>
                <a:blipFill>
                  <a:blip r:embed="rId3"/>
                  <a:stretch>
                    <a:fillRect b="-8333"/>
                  </a:stretch>
                </a:blipFill>
              </p:spPr>
              <p:txBody>
                <a:bodyPr/>
                <a:lstStyle/>
                <a:p>
                  <a:r>
                    <a:rPr lang="LID4096">
                      <a:noFill/>
                    </a:rPr>
                    <a:t> </a:t>
                  </a:r>
                </a:p>
              </p:txBody>
            </p:sp>
          </mc:Fallback>
        </mc:AlternateContent>
        <p:sp>
          <p:nvSpPr>
            <p:cNvPr id="33" name="TextBox 32"/>
            <p:cNvSpPr txBox="1"/>
            <p:nvPr/>
          </p:nvSpPr>
          <p:spPr>
            <a:xfrm>
              <a:off x="6228184" y="1730811"/>
              <a:ext cx="2592288" cy="307777"/>
            </a:xfrm>
            <a:prstGeom prst="rect">
              <a:avLst/>
            </a:prstGeom>
            <a:noFill/>
          </p:spPr>
          <p:txBody>
            <a:bodyPr wrap="square" rtlCol="0">
              <a:spAutoFit/>
            </a:bodyPr>
            <a:lstStyle/>
            <a:p>
              <a:r>
                <a:rPr lang="en-US" altLang="ko-KR" sz="1400" b="1" dirty="0">
                  <a:solidFill>
                    <a:schemeClr val="accent3"/>
                  </a:solidFill>
                  <a:latin typeface="Segoe UI" panose="020B0502040204020203" pitchFamily="34" charset="0"/>
                  <a:cs typeface="Segoe UI" panose="020B0502040204020203" pitchFamily="34" charset="0"/>
                </a:rPr>
                <a:t>Calculate SEQ</a:t>
              </a:r>
              <a:endParaRPr lang="ko-KR" altLang="en-US" sz="1400" b="1" dirty="0">
                <a:solidFill>
                  <a:schemeClr val="accent3"/>
                </a:solidFill>
                <a:latin typeface="Segoe UI" panose="020B0502040204020203" pitchFamily="34" charset="0"/>
                <a:cs typeface="Segoe UI" panose="020B0502040204020203" pitchFamily="34" charset="0"/>
              </a:endParaRPr>
            </a:p>
          </p:txBody>
        </p:sp>
      </p:grpSp>
      <p:grpSp>
        <p:nvGrpSpPr>
          <p:cNvPr id="43" name="Group 42"/>
          <p:cNvGrpSpPr/>
          <p:nvPr/>
        </p:nvGrpSpPr>
        <p:grpSpPr>
          <a:xfrm>
            <a:off x="500714" y="4396049"/>
            <a:ext cx="4355279" cy="705031"/>
            <a:chOff x="5481238" y="2320455"/>
            <a:chExt cx="3919751" cy="705030"/>
          </a:xfrm>
        </p:grpSpPr>
        <mc:AlternateContent xmlns:mc="http://schemas.openxmlformats.org/markup-compatibility/2006" xmlns:a14="http://schemas.microsoft.com/office/drawing/2010/main">
          <mc:Choice Requires="a14">
            <p:sp>
              <p:nvSpPr>
                <p:cNvPr id="44" name="TextBox 43"/>
                <p:cNvSpPr txBox="1"/>
                <p:nvPr/>
              </p:nvSpPr>
              <p:spPr>
                <a:xfrm>
                  <a:off x="5481239" y="2533043"/>
                  <a:ext cx="3919750" cy="492442"/>
                </a:xfrm>
                <a:prstGeom prst="rect">
                  <a:avLst/>
                </a:prstGeom>
                <a:noFill/>
              </p:spPr>
              <p:txBody>
                <a:bodyPr wrap="square" rtlCol="0">
                  <a:spAutoFit/>
                </a:bodyPr>
                <a:lstStyle/>
                <a:p>
                  <a:r>
                    <a:rPr lang="en-US" altLang="ko-KR" sz="1300" dirty="0">
                      <a:solidFill>
                        <a:schemeClr val="accent3"/>
                      </a:solidFill>
                      <a:latin typeface="Segoe UI" panose="020B0502040204020203" pitchFamily="34" charset="0"/>
                      <a:cs typeface="Segoe UI" panose="020B0502040204020203" pitchFamily="34" charset="0"/>
                    </a:rPr>
                    <a:t>Each party generate random number: </a:t>
                  </a:r>
                  <a14:m>
                    <m:oMath xmlns:m="http://schemas.openxmlformats.org/officeDocument/2006/math">
                      <m:r>
                        <a:rPr lang="en-US" altLang="ko-KR" sz="1300" i="1" dirty="0" smtClean="0">
                          <a:solidFill>
                            <a:schemeClr val="accent3"/>
                          </a:solidFill>
                          <a:latin typeface="Cambria Math" panose="02040503050406030204" pitchFamily="18" charset="0"/>
                        </a:rPr>
                        <m:t>𝑆𝐸</m:t>
                      </m:r>
                      <m:sSub>
                        <m:sSubPr>
                          <m:ctrlPr>
                            <a:rPr lang="en-US" altLang="ko-KR" sz="1300" i="1" dirty="0">
                              <a:solidFill>
                                <a:schemeClr val="accent3"/>
                              </a:solidFill>
                              <a:latin typeface="Cambria Math" panose="02040503050406030204" pitchFamily="18" charset="0"/>
                            </a:rPr>
                          </m:ctrlPr>
                        </m:sSubPr>
                        <m:e>
                          <m:r>
                            <a:rPr lang="en-US" altLang="ko-KR" sz="1300" i="1" dirty="0">
                              <a:solidFill>
                                <a:schemeClr val="accent3"/>
                              </a:solidFill>
                              <a:latin typeface="Cambria Math" panose="02040503050406030204" pitchFamily="18" charset="0"/>
                            </a:rPr>
                            <m:t>𝑄</m:t>
                          </m:r>
                        </m:e>
                        <m:sub>
                          <m:r>
                            <a:rPr lang="en-US" altLang="ko-KR" sz="1300" i="1" dirty="0">
                              <a:solidFill>
                                <a:schemeClr val="accent3"/>
                              </a:solidFill>
                              <a:latin typeface="Cambria Math" panose="02040503050406030204" pitchFamily="18" charset="0"/>
                            </a:rPr>
                            <m:t>𝑖</m:t>
                          </m:r>
                        </m:sub>
                      </m:sSub>
                    </m:oMath>
                  </a14:m>
                  <a:r>
                    <a:rPr lang="en-US" altLang="ko-KR" sz="1300" dirty="0">
                      <a:solidFill>
                        <a:schemeClr val="accent3"/>
                      </a:solidFill>
                      <a:latin typeface="Segoe UI" panose="020B0502040204020203" pitchFamily="34" charset="0"/>
                      <a:cs typeface="Segoe UI" panose="020B0502040204020203" pitchFamily="34" charset="0"/>
                    </a:rPr>
                    <a:t> and broadcast to other parties</a:t>
                  </a:r>
                </a:p>
              </p:txBody>
            </p:sp>
          </mc:Choice>
          <mc:Fallback xmlns="">
            <p:sp>
              <p:nvSpPr>
                <p:cNvPr id="44" name="TextBox 43"/>
                <p:cNvSpPr txBox="1">
                  <a:spLocks noRot="1" noChangeAspect="1" noMove="1" noResize="1" noEditPoints="1" noAdjustHandles="1" noChangeArrowheads="1" noChangeShapeType="1" noTextEdit="1"/>
                </p:cNvSpPr>
                <p:nvPr/>
              </p:nvSpPr>
              <p:spPr>
                <a:xfrm>
                  <a:off x="5481239" y="2533043"/>
                  <a:ext cx="3919750" cy="492442"/>
                </a:xfrm>
                <a:prstGeom prst="rect">
                  <a:avLst/>
                </a:prstGeom>
                <a:blipFill>
                  <a:blip r:embed="rId4"/>
                  <a:stretch>
                    <a:fillRect l="-140" t="-1235" b="-9877"/>
                  </a:stretch>
                </a:blipFill>
              </p:spPr>
              <p:txBody>
                <a:bodyPr/>
                <a:lstStyle/>
                <a:p>
                  <a:r>
                    <a:rPr lang="LID4096">
                      <a:noFill/>
                    </a:rPr>
                    <a:t> </a:t>
                  </a:r>
                </a:p>
              </p:txBody>
            </p:sp>
          </mc:Fallback>
        </mc:AlternateContent>
        <p:sp>
          <p:nvSpPr>
            <p:cNvPr id="45" name="TextBox 44"/>
            <p:cNvSpPr txBox="1"/>
            <p:nvPr/>
          </p:nvSpPr>
          <p:spPr>
            <a:xfrm>
              <a:off x="5481238" y="2320455"/>
              <a:ext cx="3919751" cy="307777"/>
            </a:xfrm>
            <a:prstGeom prst="rect">
              <a:avLst/>
            </a:prstGeom>
            <a:noFill/>
          </p:spPr>
          <p:txBody>
            <a:bodyPr wrap="square" rtlCol="0">
              <a:spAutoFit/>
            </a:bodyPr>
            <a:lstStyle/>
            <a:p>
              <a:r>
                <a:rPr lang="en-US" altLang="ko-KR" sz="1400" b="1" dirty="0">
                  <a:solidFill>
                    <a:schemeClr val="accent3"/>
                  </a:solidFill>
                  <a:latin typeface="Segoe UI" panose="020B0502040204020203" pitchFamily="34" charset="0"/>
                  <a:cs typeface="Segoe UI" panose="020B0502040204020203" pitchFamily="34" charset="0"/>
                </a:rPr>
                <a:t>Generate random number and Broadcast to all</a:t>
              </a:r>
              <a:endParaRPr lang="ko-KR" altLang="en-US" sz="1400" b="1" dirty="0">
                <a:solidFill>
                  <a:schemeClr val="accent3"/>
                </a:solidFill>
                <a:latin typeface="Segoe UI" panose="020B0502040204020203" pitchFamily="34" charset="0"/>
                <a:cs typeface="Segoe UI" panose="020B0502040204020203" pitchFamily="34" charset="0"/>
              </a:endParaRPr>
            </a:p>
          </p:txBody>
        </p:sp>
      </p:grpSp>
      <p:cxnSp>
        <p:nvCxnSpPr>
          <p:cNvPr id="10" name="Connector: Elbow 9">
            <a:extLst>
              <a:ext uri="{FF2B5EF4-FFF2-40B4-BE49-F238E27FC236}">
                <a16:creationId xmlns:a16="http://schemas.microsoft.com/office/drawing/2014/main" id="{65770447-3B6E-4F5C-A303-59778D8EB534}"/>
              </a:ext>
            </a:extLst>
          </p:cNvPr>
          <p:cNvCxnSpPr>
            <a:cxnSpLocks/>
            <a:endCxn id="61" idx="1"/>
          </p:cNvCxnSpPr>
          <p:nvPr/>
        </p:nvCxnSpPr>
        <p:spPr>
          <a:xfrm rot="16200000" flipH="1">
            <a:off x="-597285" y="2546113"/>
            <a:ext cx="2772172" cy="359519"/>
          </a:xfrm>
          <a:prstGeom prst="bentConnector2">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CD3FE451-CAB1-40D9-9035-4B375E8E3DA8}"/>
              </a:ext>
            </a:extLst>
          </p:cNvPr>
          <p:cNvSpPr/>
          <p:nvPr/>
        </p:nvSpPr>
        <p:spPr>
          <a:xfrm>
            <a:off x="968561" y="3843561"/>
            <a:ext cx="87318" cy="536795"/>
          </a:xfrm>
          <a:prstGeom prst="rect">
            <a:avLst/>
          </a:prstGeom>
          <a:solidFill>
            <a:schemeClr val="accent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179A9D"/>
              </a:solidFill>
            </a:endParaRPr>
          </a:p>
        </p:txBody>
      </p:sp>
      <p:cxnSp>
        <p:nvCxnSpPr>
          <p:cNvPr id="62" name="Connector: Elbow 61">
            <a:extLst>
              <a:ext uri="{FF2B5EF4-FFF2-40B4-BE49-F238E27FC236}">
                <a16:creationId xmlns:a16="http://schemas.microsoft.com/office/drawing/2014/main" id="{34146B4A-B540-460F-8B20-08DAF55B3826}"/>
              </a:ext>
            </a:extLst>
          </p:cNvPr>
          <p:cNvCxnSpPr>
            <a:cxnSpLocks/>
            <a:endCxn id="64" idx="1"/>
          </p:cNvCxnSpPr>
          <p:nvPr/>
        </p:nvCxnSpPr>
        <p:spPr>
          <a:xfrm rot="16200000" flipH="1">
            <a:off x="-1444698" y="2911220"/>
            <a:ext cx="3428256" cy="297746"/>
          </a:xfrm>
          <a:prstGeom prst="bentConnector2">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E958A166-C545-470B-B370-4111571CCF17}"/>
              </a:ext>
            </a:extLst>
          </p:cNvPr>
          <p:cNvSpPr/>
          <p:nvPr/>
        </p:nvSpPr>
        <p:spPr>
          <a:xfrm>
            <a:off x="418303" y="4505823"/>
            <a:ext cx="87318" cy="536795"/>
          </a:xfrm>
          <a:prstGeom prst="rect">
            <a:avLst/>
          </a:prstGeom>
          <a:solidFill>
            <a:schemeClr val="accent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179A9D"/>
              </a:solidFill>
            </a:endParaRPr>
          </a:p>
        </p:txBody>
      </p:sp>
      <p:cxnSp>
        <p:nvCxnSpPr>
          <p:cNvPr id="70" name="Connector: Elbow 69">
            <a:extLst>
              <a:ext uri="{FF2B5EF4-FFF2-40B4-BE49-F238E27FC236}">
                <a16:creationId xmlns:a16="http://schemas.microsoft.com/office/drawing/2014/main" id="{EAFDB5AD-46BF-49F1-97A1-6293AE18DA76}"/>
              </a:ext>
            </a:extLst>
          </p:cNvPr>
          <p:cNvCxnSpPr>
            <a:cxnSpLocks/>
            <a:endCxn id="102" idx="3"/>
          </p:cNvCxnSpPr>
          <p:nvPr/>
        </p:nvCxnSpPr>
        <p:spPr>
          <a:xfrm rot="16200000" flipH="1">
            <a:off x="281795" y="2148782"/>
            <a:ext cx="1995422" cy="389789"/>
          </a:xfrm>
          <a:prstGeom prst="bentConnector2">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5F30F64A-6191-4698-A91A-5D1A217CB6BD}"/>
              </a:ext>
            </a:extLst>
          </p:cNvPr>
          <p:cNvSpPr txBox="1"/>
          <p:nvPr/>
        </p:nvSpPr>
        <p:spPr>
          <a:xfrm>
            <a:off x="1562401" y="3033611"/>
            <a:ext cx="4156517" cy="307777"/>
          </a:xfrm>
          <a:prstGeom prst="rect">
            <a:avLst/>
          </a:prstGeom>
          <a:noFill/>
        </p:spPr>
        <p:txBody>
          <a:bodyPr wrap="square" rtlCol="0">
            <a:spAutoFit/>
          </a:bodyPr>
          <a:lstStyle/>
          <a:p>
            <a:r>
              <a:rPr lang="en-US" altLang="ko-KR" sz="1400" b="1" dirty="0">
                <a:solidFill>
                  <a:schemeClr val="accent3"/>
                </a:solidFill>
                <a:latin typeface="Segoe UI" panose="020B0502040204020203" pitchFamily="34" charset="0"/>
                <a:cs typeface="Segoe UI" panose="020B0502040204020203" pitchFamily="34" charset="0"/>
              </a:rPr>
              <a:t>Generate random number K</a:t>
            </a:r>
            <a:endParaRPr lang="ko-KR" altLang="en-US" sz="1400" b="1" dirty="0">
              <a:solidFill>
                <a:schemeClr val="accent3"/>
              </a:solidFill>
              <a:latin typeface="Segoe UI" panose="020B0502040204020203" pitchFamily="34" charset="0"/>
              <a:cs typeface="Segoe UI" panose="020B0502040204020203" pitchFamily="34" charset="0"/>
            </a:endParaRPr>
          </a:p>
        </p:txBody>
      </p:sp>
      <mc:AlternateContent xmlns:mc="http://schemas.openxmlformats.org/markup-compatibility/2006">
        <mc:Choice xmlns:a14="http://schemas.microsoft.com/office/drawing/2010/main" Requires="a14">
          <p:sp>
            <p:nvSpPr>
              <p:cNvPr id="76" name="TextBox 75">
                <a:extLst>
                  <a:ext uri="{FF2B5EF4-FFF2-40B4-BE49-F238E27FC236}">
                    <a16:creationId xmlns:a16="http://schemas.microsoft.com/office/drawing/2014/main" id="{9608C43B-62B1-4D2F-9E2F-2708F66B650B}"/>
                  </a:ext>
                </a:extLst>
              </p:cNvPr>
              <p:cNvSpPr txBox="1"/>
              <p:nvPr/>
            </p:nvSpPr>
            <p:spPr>
              <a:xfrm>
                <a:off x="1576767" y="3254826"/>
                <a:ext cx="2880320" cy="477054"/>
              </a:xfrm>
              <a:prstGeom prst="rect">
                <a:avLst/>
              </a:prstGeom>
              <a:noFill/>
            </p:spPr>
            <p:txBody>
              <a:bodyPr wrap="square" rtlCol="0">
                <a:spAutoFit/>
              </a:bodyPr>
              <a:lstStyle/>
              <a:p>
                <a:r>
                  <a:rPr lang="en-US" altLang="ko-KR" sz="1200" dirty="0">
                    <a:solidFill>
                      <a:schemeClr val="accent3"/>
                    </a:solidFill>
                    <a:latin typeface="Segoe UI" panose="020B0502040204020203" pitchFamily="34" charset="0"/>
                    <a:cs typeface="Segoe UI" panose="020B0502040204020203" pitchFamily="34" charset="0"/>
                  </a:rPr>
                  <a:t>Send K</a:t>
                </a:r>
                <a:r>
                  <a:rPr lang="he-IL" altLang="ko-KR" sz="1200" dirty="0">
                    <a:solidFill>
                      <a:schemeClr val="accent3"/>
                    </a:solidFill>
                    <a:latin typeface="Segoe UI" panose="020B0502040204020203" pitchFamily="34" charset="0"/>
                    <a:cs typeface="Segoe UI" panose="020B0502040204020203" pitchFamily="34" charset="0"/>
                  </a:rPr>
                  <a:t> </a:t>
                </a:r>
                <a:r>
                  <a:rPr lang="en-US" altLang="ko-KR" sz="1200" dirty="0">
                    <a:solidFill>
                      <a:schemeClr val="accent3"/>
                    </a:solidFill>
                    <a:latin typeface="Segoe UI" panose="020B0502040204020203" pitchFamily="34" charset="0"/>
                    <a:cs typeface="Segoe UI" panose="020B0502040204020203" pitchFamily="34" charset="0"/>
                  </a:rPr>
                  <a:t>to </a:t>
                </a:r>
                <a14:m>
                  <m:oMath xmlns:m="http://schemas.openxmlformats.org/officeDocument/2006/math">
                    <m:sSub>
                      <m:sSubPr>
                        <m:ctrlPr>
                          <a:rPr lang="en-US" altLang="ko-KR" sz="1200" dirty="0" smtClean="0">
                            <a:solidFill>
                              <a:schemeClr val="accent3"/>
                            </a:solidFill>
                            <a:latin typeface="Cambria Math" panose="02040503050406030204" pitchFamily="18" charset="0"/>
                          </a:rPr>
                        </m:ctrlPr>
                      </m:sSubPr>
                      <m:e>
                        <m:r>
                          <a:rPr lang="en-US" altLang="ko-KR" sz="1200" i="1" dirty="0">
                            <a:solidFill>
                              <a:schemeClr val="accent3"/>
                            </a:solidFill>
                            <a:latin typeface="Cambria Math" panose="02040503050406030204" pitchFamily="18" charset="0"/>
                          </a:rPr>
                          <m:t>𝑃</m:t>
                        </m:r>
                      </m:e>
                      <m:sub>
                        <m:r>
                          <a:rPr lang="en-US" altLang="ko-KR" sz="1200" i="1" dirty="0">
                            <a:solidFill>
                              <a:schemeClr val="accent3"/>
                            </a:solidFill>
                            <a:latin typeface="Cambria Math" panose="02040503050406030204" pitchFamily="18" charset="0"/>
                          </a:rPr>
                          <m:t>𝑖</m:t>
                        </m:r>
                        <m:r>
                          <a:rPr lang="en-US" altLang="ko-KR" sz="1200" i="0" dirty="0">
                            <a:solidFill>
                              <a:schemeClr val="accent3"/>
                            </a:solidFill>
                            <a:latin typeface="Cambria Math" panose="02040503050406030204" pitchFamily="18" charset="0"/>
                          </a:rPr>
                          <m:t>+</m:t>
                        </m:r>
                        <m:r>
                          <a:rPr lang="en-US" altLang="ko-KR" sz="1200" i="0" dirty="0">
                            <a:solidFill>
                              <a:schemeClr val="accent3"/>
                            </a:solidFill>
                            <a:latin typeface="Cambria Math" panose="02040503050406030204" pitchFamily="18" charset="0"/>
                          </a:rPr>
                          <m:t>1</m:t>
                        </m:r>
                      </m:sub>
                    </m:sSub>
                  </m:oMath>
                </a14:m>
                <a:r>
                  <a:rPr lang="en-US" altLang="ko-KR" sz="1200" dirty="0">
                    <a:solidFill>
                      <a:schemeClr val="accent3"/>
                    </a:solidFill>
                    <a:latin typeface="Segoe UI" panose="020B0502040204020203" pitchFamily="34" charset="0"/>
                    <a:cs typeface="Segoe UI" panose="020B0502040204020203" pitchFamily="34" charset="0"/>
                  </a:rPr>
                  <a:t>, now each party has another two numbers </a:t>
                </a:r>
                <a14:m>
                  <m:oMath xmlns:m="http://schemas.openxmlformats.org/officeDocument/2006/math">
                    <m:sSub>
                      <m:sSubPr>
                        <m:ctrlPr>
                          <a:rPr lang="en-US" altLang="ko-KR" sz="1200" i="1" dirty="0" smtClean="0">
                            <a:solidFill>
                              <a:schemeClr val="accent3"/>
                            </a:solidFill>
                            <a:latin typeface="Cambria Math" panose="02040503050406030204" pitchFamily="18" charset="0"/>
                          </a:rPr>
                        </m:ctrlPr>
                      </m:sSubPr>
                      <m:e>
                        <m:r>
                          <a:rPr lang="en-US" altLang="ko-KR" sz="1200" i="1" dirty="0">
                            <a:solidFill>
                              <a:schemeClr val="accent3"/>
                            </a:solidFill>
                            <a:latin typeface="Cambria Math" panose="02040503050406030204" pitchFamily="18" charset="0"/>
                          </a:rPr>
                          <m:t>𝑘</m:t>
                        </m:r>
                      </m:e>
                      <m:sub>
                        <m:r>
                          <a:rPr lang="en-US" altLang="ko-KR" sz="1200" i="1" dirty="0">
                            <a:solidFill>
                              <a:schemeClr val="accent3"/>
                            </a:solidFill>
                            <a:latin typeface="Cambria Math" panose="02040503050406030204" pitchFamily="18" charset="0"/>
                          </a:rPr>
                          <m:t>𝑖</m:t>
                        </m:r>
                        <m:r>
                          <a:rPr lang="en-US" altLang="ko-KR" sz="1200" i="0" dirty="0">
                            <a:solidFill>
                              <a:schemeClr val="accent3"/>
                            </a:solidFill>
                            <a:latin typeface="Cambria Math" panose="02040503050406030204" pitchFamily="18" charset="0"/>
                          </a:rPr>
                          <m:t>−</m:t>
                        </m:r>
                        <m:r>
                          <a:rPr lang="en-US" altLang="ko-KR" sz="1200" i="0" dirty="0">
                            <a:solidFill>
                              <a:schemeClr val="accent3"/>
                            </a:solidFill>
                            <a:latin typeface="Cambria Math" panose="02040503050406030204" pitchFamily="18" charset="0"/>
                          </a:rPr>
                          <m:t>1</m:t>
                        </m:r>
                      </m:sub>
                    </m:sSub>
                    <m:r>
                      <a:rPr lang="en-US" altLang="ko-KR" sz="1200" i="0" dirty="0">
                        <a:solidFill>
                          <a:schemeClr val="accent3"/>
                        </a:solidFill>
                        <a:latin typeface="Cambria Math" panose="02040503050406030204" pitchFamily="18" charset="0"/>
                      </a:rPr>
                      <m:t>,</m:t>
                    </m:r>
                    <m:sSub>
                      <m:sSubPr>
                        <m:ctrlPr>
                          <a:rPr lang="en-US" altLang="ko-KR" sz="1200" i="1" dirty="0">
                            <a:solidFill>
                              <a:schemeClr val="accent3"/>
                            </a:solidFill>
                            <a:latin typeface="Cambria Math" panose="02040503050406030204" pitchFamily="18" charset="0"/>
                          </a:rPr>
                        </m:ctrlPr>
                      </m:sSubPr>
                      <m:e>
                        <m:r>
                          <a:rPr lang="en-US" altLang="ko-KR" sz="1200" i="1" dirty="0">
                            <a:solidFill>
                              <a:schemeClr val="accent3"/>
                            </a:solidFill>
                            <a:latin typeface="Cambria Math" panose="02040503050406030204" pitchFamily="18" charset="0"/>
                          </a:rPr>
                          <m:t>𝑘</m:t>
                        </m:r>
                      </m:e>
                      <m:sub>
                        <m:r>
                          <a:rPr lang="en-US" altLang="ko-KR" sz="1200" i="1" dirty="0">
                            <a:solidFill>
                              <a:schemeClr val="accent3"/>
                            </a:solidFill>
                            <a:latin typeface="Cambria Math" panose="02040503050406030204" pitchFamily="18" charset="0"/>
                          </a:rPr>
                          <m:t>𝑖</m:t>
                        </m:r>
                      </m:sub>
                    </m:sSub>
                  </m:oMath>
                </a14:m>
                <a:endParaRPr lang="en-US" altLang="ko-KR" sz="1200" dirty="0">
                  <a:solidFill>
                    <a:schemeClr val="accent3"/>
                  </a:solidFill>
                  <a:latin typeface="Segoe UI" panose="020B0502040204020203" pitchFamily="34" charset="0"/>
                  <a:cs typeface="Segoe UI" panose="020B0502040204020203" pitchFamily="34" charset="0"/>
                </a:endParaRPr>
              </a:p>
            </p:txBody>
          </p:sp>
        </mc:Choice>
        <mc:Fallback>
          <p:sp>
            <p:nvSpPr>
              <p:cNvPr id="76" name="TextBox 75">
                <a:extLst>
                  <a:ext uri="{FF2B5EF4-FFF2-40B4-BE49-F238E27FC236}">
                    <a16:creationId xmlns:a16="http://schemas.microsoft.com/office/drawing/2014/main" id="{9608C43B-62B1-4D2F-9E2F-2708F66B650B}"/>
                  </a:ext>
                </a:extLst>
              </p:cNvPr>
              <p:cNvSpPr txBox="1">
                <a:spLocks noRot="1" noChangeAspect="1" noMove="1" noResize="1" noEditPoints="1" noAdjustHandles="1" noChangeArrowheads="1" noChangeShapeType="1" noTextEdit="1"/>
              </p:cNvSpPr>
              <p:nvPr/>
            </p:nvSpPr>
            <p:spPr>
              <a:xfrm>
                <a:off x="1576767" y="3254826"/>
                <a:ext cx="2880320" cy="477054"/>
              </a:xfrm>
              <a:prstGeom prst="rect">
                <a:avLst/>
              </a:prstGeom>
              <a:blipFill>
                <a:blip r:embed="rId5"/>
                <a:stretch>
                  <a:fillRect l="-212" t="-2564" b="-5128"/>
                </a:stretch>
              </a:blipFill>
            </p:spPr>
            <p:txBody>
              <a:bodyPr/>
              <a:lstStyle/>
              <a:p>
                <a:r>
                  <a:rPr lang="LID4096">
                    <a:noFill/>
                  </a:rPr>
                  <a:t> </a:t>
                </a:r>
              </a:p>
            </p:txBody>
          </p:sp>
        </mc:Fallback>
      </mc:AlternateContent>
      <p:cxnSp>
        <p:nvCxnSpPr>
          <p:cNvPr id="77" name="Connector: Elbow 76">
            <a:extLst>
              <a:ext uri="{FF2B5EF4-FFF2-40B4-BE49-F238E27FC236}">
                <a16:creationId xmlns:a16="http://schemas.microsoft.com/office/drawing/2014/main" id="{2104C79E-A536-4C33-A342-F9F867B3B0CE}"/>
              </a:ext>
            </a:extLst>
          </p:cNvPr>
          <p:cNvCxnSpPr>
            <a:cxnSpLocks/>
            <a:endCxn id="103" idx="1"/>
          </p:cNvCxnSpPr>
          <p:nvPr/>
        </p:nvCxnSpPr>
        <p:spPr>
          <a:xfrm rot="16200000" flipH="1">
            <a:off x="1167861" y="1794396"/>
            <a:ext cx="1319435" cy="402064"/>
          </a:xfrm>
          <a:prstGeom prst="bentConnector2">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ctor: Elbow 81">
            <a:extLst>
              <a:ext uri="{FF2B5EF4-FFF2-40B4-BE49-F238E27FC236}">
                <a16:creationId xmlns:a16="http://schemas.microsoft.com/office/drawing/2014/main" id="{296F2C9E-32BE-4DB9-8C8E-DBA55830AD88}"/>
              </a:ext>
            </a:extLst>
          </p:cNvPr>
          <p:cNvCxnSpPr>
            <a:cxnSpLocks/>
          </p:cNvCxnSpPr>
          <p:nvPr/>
        </p:nvCxnSpPr>
        <p:spPr>
          <a:xfrm>
            <a:off x="2411517" y="1364949"/>
            <a:ext cx="796717" cy="639971"/>
          </a:xfrm>
          <a:prstGeom prst="bentConnector3">
            <a:avLst>
              <a:gd name="adj1" fmla="val 2976"/>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90" name="Group 89">
            <a:extLst>
              <a:ext uri="{FF2B5EF4-FFF2-40B4-BE49-F238E27FC236}">
                <a16:creationId xmlns:a16="http://schemas.microsoft.com/office/drawing/2014/main" id="{06EF614A-870A-4DE7-B18C-46ED50780DB2}"/>
              </a:ext>
            </a:extLst>
          </p:cNvPr>
          <p:cNvGrpSpPr/>
          <p:nvPr/>
        </p:nvGrpSpPr>
        <p:grpSpPr>
          <a:xfrm>
            <a:off x="2093046" y="2342390"/>
            <a:ext cx="4053203" cy="734994"/>
            <a:chOff x="6208057" y="1715696"/>
            <a:chExt cx="3448170" cy="734991"/>
          </a:xfrm>
        </p:grpSpPr>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F0F78D16-11A6-46D0-9C93-AE094E0FFAF2}"/>
                    </a:ext>
                  </a:extLst>
                </p:cNvPr>
                <p:cNvSpPr txBox="1"/>
                <p:nvPr/>
              </p:nvSpPr>
              <p:spPr>
                <a:xfrm>
                  <a:off x="6228184" y="1938561"/>
                  <a:ext cx="2592288" cy="512126"/>
                </a:xfrm>
                <a:prstGeom prst="rect">
                  <a:avLst/>
                </a:prstGeom>
                <a:noFill/>
              </p:spPr>
              <p:txBody>
                <a:bodyPr wrap="square" rtlCol="0">
                  <a:spAutoFit/>
                </a:bodyPr>
                <a:lstStyle/>
                <a:p>
                  <a14:m>
                    <m:oMath xmlns:m="http://schemas.openxmlformats.org/officeDocument/2006/math">
                      <m:sSub>
                        <m:sSubPr>
                          <m:ctrlPr>
                            <a:rPr lang="en-US" altLang="ko-KR" sz="1300" i="1" dirty="0" smtClean="0">
                              <a:solidFill>
                                <a:schemeClr val="accent3"/>
                              </a:solidFill>
                              <a:latin typeface="Cambria Math" panose="02040503050406030204" pitchFamily="18" charset="0"/>
                            </a:rPr>
                          </m:ctrlPr>
                        </m:sSubPr>
                        <m:e>
                          <m:r>
                            <a:rPr lang="en-US" altLang="ko-KR" sz="1300" i="1" dirty="0">
                              <a:solidFill>
                                <a:schemeClr val="accent3"/>
                              </a:solidFill>
                              <a:latin typeface="Cambria Math" panose="02040503050406030204" pitchFamily="18" charset="0"/>
                            </a:rPr>
                            <m:t>𝑎</m:t>
                          </m:r>
                        </m:e>
                        <m:sub>
                          <m:r>
                            <a:rPr lang="en-US" altLang="ko-KR" sz="1300" i="1" dirty="0">
                              <a:solidFill>
                                <a:schemeClr val="accent3"/>
                              </a:solidFill>
                              <a:latin typeface="Cambria Math" panose="02040503050406030204" pitchFamily="18" charset="0"/>
                            </a:rPr>
                            <m:t>𝑖</m:t>
                          </m:r>
                        </m:sub>
                      </m:sSub>
                      <m:r>
                        <a:rPr lang="en-US" altLang="ko-KR" sz="1300" i="0" dirty="0">
                          <a:solidFill>
                            <a:schemeClr val="accent3"/>
                          </a:solidFill>
                          <a:latin typeface="Cambria Math" panose="02040503050406030204" pitchFamily="18" charset="0"/>
                        </a:rPr>
                        <m:t>=</m:t>
                      </m:r>
                      <m:r>
                        <a:rPr lang="en-US" altLang="ko-KR" sz="1300" i="1" dirty="0">
                          <a:solidFill>
                            <a:schemeClr val="accent3"/>
                          </a:solidFill>
                          <a:latin typeface="Cambria Math" panose="02040503050406030204" pitchFamily="18" charset="0"/>
                        </a:rPr>
                        <m:t>𝐴𝐸</m:t>
                      </m:r>
                      <m:sSub>
                        <m:sSubPr>
                          <m:ctrlPr>
                            <a:rPr lang="en-US" altLang="ko-KR" sz="1300" i="1" dirty="0">
                              <a:solidFill>
                                <a:schemeClr val="accent3"/>
                              </a:solidFill>
                              <a:latin typeface="Cambria Math" panose="02040503050406030204" pitchFamily="18" charset="0"/>
                            </a:rPr>
                          </m:ctrlPr>
                        </m:sSubPr>
                        <m:e>
                          <m:r>
                            <a:rPr lang="en-US" altLang="ko-KR" sz="1300" i="1" dirty="0">
                              <a:solidFill>
                                <a:schemeClr val="accent3"/>
                              </a:solidFill>
                              <a:latin typeface="Cambria Math" panose="02040503050406030204" pitchFamily="18" charset="0"/>
                            </a:rPr>
                            <m:t>𝑆</m:t>
                          </m:r>
                        </m:e>
                        <m:sub>
                          <m:sSub>
                            <m:sSubPr>
                              <m:ctrlPr>
                                <a:rPr lang="en-US" altLang="ko-KR" sz="1300" i="1" dirty="0">
                                  <a:solidFill>
                                    <a:schemeClr val="accent3"/>
                                  </a:solidFill>
                                  <a:latin typeface="Cambria Math" panose="02040503050406030204" pitchFamily="18" charset="0"/>
                                </a:rPr>
                              </m:ctrlPr>
                            </m:sSubPr>
                            <m:e>
                              <m:r>
                                <a:rPr lang="en-US" altLang="ko-KR" sz="1300" i="1" dirty="0">
                                  <a:solidFill>
                                    <a:schemeClr val="accent3"/>
                                  </a:solidFill>
                                  <a:latin typeface="Cambria Math" panose="02040503050406030204" pitchFamily="18" charset="0"/>
                                </a:rPr>
                                <m:t>𝑘</m:t>
                              </m:r>
                            </m:e>
                            <m:sub>
                              <m:r>
                                <a:rPr lang="en-US" altLang="ko-KR" sz="1300" i="1" dirty="0">
                                  <a:solidFill>
                                    <a:schemeClr val="accent3"/>
                                  </a:solidFill>
                                  <a:latin typeface="Cambria Math" panose="02040503050406030204" pitchFamily="18" charset="0"/>
                                </a:rPr>
                                <m:t>𝑖</m:t>
                              </m:r>
                            </m:sub>
                          </m:sSub>
                        </m:sub>
                      </m:sSub>
                      <m:d>
                        <m:dPr>
                          <m:ctrlPr>
                            <a:rPr lang="en-US" altLang="ko-KR" sz="1300" i="1" dirty="0">
                              <a:solidFill>
                                <a:schemeClr val="accent3"/>
                              </a:solidFill>
                              <a:latin typeface="Cambria Math" panose="02040503050406030204" pitchFamily="18" charset="0"/>
                            </a:rPr>
                          </m:ctrlPr>
                        </m:dPr>
                        <m:e>
                          <m:r>
                            <a:rPr lang="en-US" altLang="ko-KR" sz="1300" i="1" dirty="0">
                              <a:solidFill>
                                <a:schemeClr val="accent3"/>
                              </a:solidFill>
                              <a:latin typeface="Cambria Math" panose="02040503050406030204" pitchFamily="18" charset="0"/>
                            </a:rPr>
                            <m:t>𝑆𝐸𝑄</m:t>
                          </m:r>
                        </m:e>
                      </m:d>
                    </m:oMath>
                  </a14:m>
                  <a:r>
                    <a:rPr lang="en-US" altLang="ko-KR" sz="1300" dirty="0">
                      <a:solidFill>
                        <a:schemeClr val="accent3"/>
                      </a:solidFill>
                      <a:latin typeface="Segoe UI" panose="020B0502040204020203" pitchFamily="34" charset="0"/>
                      <a:cs typeface="Segoe UI" panose="020B0502040204020203" pitchFamily="34" charset="0"/>
                    </a:rPr>
                    <a:t>,</a:t>
                  </a:r>
                  <a14:m>
                    <m:oMath xmlns:m="http://schemas.openxmlformats.org/officeDocument/2006/math">
                      <m:r>
                        <a:rPr lang="en-US" altLang="ko-KR" sz="1300" b="0" i="0" dirty="0" smtClean="0">
                          <a:solidFill>
                            <a:schemeClr val="accent3"/>
                          </a:solidFill>
                          <a:latin typeface="Cambria Math" panose="02040503050406030204" pitchFamily="18" charset="0"/>
                        </a:rPr>
                        <m:t> </m:t>
                      </m:r>
                      <m:sSub>
                        <m:sSubPr>
                          <m:ctrlPr>
                            <a:rPr lang="en-US" altLang="ko-KR" sz="1300" i="1" dirty="0">
                              <a:solidFill>
                                <a:schemeClr val="accent3"/>
                              </a:solidFill>
                              <a:latin typeface="Cambria Math" panose="02040503050406030204" pitchFamily="18" charset="0"/>
                            </a:rPr>
                          </m:ctrlPr>
                        </m:sSubPr>
                        <m:e>
                          <m:r>
                            <a:rPr lang="en-US" altLang="ko-KR" sz="1300" i="1" dirty="0">
                              <a:solidFill>
                                <a:schemeClr val="accent3"/>
                              </a:solidFill>
                              <a:latin typeface="Cambria Math" panose="02040503050406030204" pitchFamily="18" charset="0"/>
                            </a:rPr>
                            <m:t>𝑎</m:t>
                          </m:r>
                        </m:e>
                        <m:sub>
                          <m:r>
                            <a:rPr lang="en-US" altLang="ko-KR" sz="1300" i="1" dirty="0">
                              <a:solidFill>
                                <a:schemeClr val="accent3"/>
                              </a:solidFill>
                              <a:latin typeface="Cambria Math" panose="02040503050406030204" pitchFamily="18" charset="0"/>
                            </a:rPr>
                            <m:t>𝑖</m:t>
                          </m:r>
                          <m:r>
                            <a:rPr lang="en-US" altLang="ko-KR" sz="1300" b="0" i="1" dirty="0" smtClean="0">
                              <a:solidFill>
                                <a:schemeClr val="accent3"/>
                              </a:solidFill>
                              <a:latin typeface="Cambria Math" panose="02040503050406030204" pitchFamily="18" charset="0"/>
                            </a:rPr>
                            <m:t>−</m:t>
                          </m:r>
                          <m:r>
                            <a:rPr lang="en-US" altLang="ko-KR" sz="1300" b="0" i="1" dirty="0" smtClean="0">
                              <a:solidFill>
                                <a:schemeClr val="accent3"/>
                              </a:solidFill>
                              <a:latin typeface="Cambria Math" panose="02040503050406030204" pitchFamily="18" charset="0"/>
                            </a:rPr>
                            <m:t>1</m:t>
                          </m:r>
                        </m:sub>
                      </m:sSub>
                      <m:r>
                        <a:rPr lang="en-US" altLang="ko-KR" sz="1300" dirty="0">
                          <a:solidFill>
                            <a:schemeClr val="accent3"/>
                          </a:solidFill>
                          <a:latin typeface="Cambria Math" panose="02040503050406030204" pitchFamily="18" charset="0"/>
                        </a:rPr>
                        <m:t>=</m:t>
                      </m:r>
                      <m:r>
                        <a:rPr lang="en-US" altLang="ko-KR" sz="1300" i="1" dirty="0">
                          <a:solidFill>
                            <a:schemeClr val="accent3"/>
                          </a:solidFill>
                          <a:latin typeface="Cambria Math" panose="02040503050406030204" pitchFamily="18" charset="0"/>
                        </a:rPr>
                        <m:t>𝐴𝐸</m:t>
                      </m:r>
                      <m:sSub>
                        <m:sSubPr>
                          <m:ctrlPr>
                            <a:rPr lang="en-US" altLang="ko-KR" sz="1300" i="1" dirty="0">
                              <a:solidFill>
                                <a:schemeClr val="accent3"/>
                              </a:solidFill>
                              <a:latin typeface="Cambria Math" panose="02040503050406030204" pitchFamily="18" charset="0"/>
                            </a:rPr>
                          </m:ctrlPr>
                        </m:sSubPr>
                        <m:e>
                          <m:r>
                            <a:rPr lang="en-US" altLang="ko-KR" sz="1300" i="1" dirty="0">
                              <a:solidFill>
                                <a:schemeClr val="accent3"/>
                              </a:solidFill>
                              <a:latin typeface="Cambria Math" panose="02040503050406030204" pitchFamily="18" charset="0"/>
                            </a:rPr>
                            <m:t>𝑆</m:t>
                          </m:r>
                        </m:e>
                        <m:sub>
                          <m:sSub>
                            <m:sSubPr>
                              <m:ctrlPr>
                                <a:rPr lang="en-US" altLang="ko-KR" sz="1300" i="1" dirty="0">
                                  <a:solidFill>
                                    <a:schemeClr val="accent3"/>
                                  </a:solidFill>
                                  <a:latin typeface="Cambria Math" panose="02040503050406030204" pitchFamily="18" charset="0"/>
                                </a:rPr>
                              </m:ctrlPr>
                            </m:sSubPr>
                            <m:e>
                              <m:r>
                                <a:rPr lang="en-US" altLang="ko-KR" sz="1300" i="1" dirty="0">
                                  <a:solidFill>
                                    <a:schemeClr val="accent3"/>
                                  </a:solidFill>
                                  <a:latin typeface="Cambria Math" panose="02040503050406030204" pitchFamily="18" charset="0"/>
                                </a:rPr>
                                <m:t>𝑘</m:t>
                              </m:r>
                            </m:e>
                            <m:sub>
                              <m:r>
                                <a:rPr lang="en-US" altLang="ko-KR" sz="1300" i="1" dirty="0">
                                  <a:solidFill>
                                    <a:schemeClr val="accent3"/>
                                  </a:solidFill>
                                  <a:latin typeface="Cambria Math" panose="02040503050406030204" pitchFamily="18" charset="0"/>
                                </a:rPr>
                                <m:t>𝑖</m:t>
                              </m:r>
                            </m:sub>
                          </m:sSub>
                          <m:r>
                            <a:rPr lang="en-US" altLang="ko-KR" sz="1300" b="0" i="1" dirty="0" smtClean="0">
                              <a:solidFill>
                                <a:schemeClr val="accent3"/>
                              </a:solidFill>
                              <a:latin typeface="Cambria Math" panose="02040503050406030204" pitchFamily="18" charset="0"/>
                            </a:rPr>
                            <m:t>−</m:t>
                          </m:r>
                          <m:r>
                            <a:rPr lang="en-US" altLang="ko-KR" sz="1300" b="0" i="1" dirty="0" smtClean="0">
                              <a:solidFill>
                                <a:schemeClr val="accent3"/>
                              </a:solidFill>
                              <a:latin typeface="Cambria Math" panose="02040503050406030204" pitchFamily="18" charset="0"/>
                            </a:rPr>
                            <m:t>1</m:t>
                          </m:r>
                        </m:sub>
                      </m:sSub>
                      <m:d>
                        <m:dPr>
                          <m:ctrlPr>
                            <a:rPr lang="en-US" altLang="ko-KR" sz="1300" i="1" dirty="0">
                              <a:solidFill>
                                <a:schemeClr val="accent3"/>
                              </a:solidFill>
                              <a:latin typeface="Cambria Math" panose="02040503050406030204" pitchFamily="18" charset="0"/>
                            </a:rPr>
                          </m:ctrlPr>
                        </m:dPr>
                        <m:e>
                          <m:r>
                            <a:rPr lang="en-US" altLang="ko-KR" sz="1300" i="1" dirty="0">
                              <a:solidFill>
                                <a:schemeClr val="accent3"/>
                              </a:solidFill>
                              <a:latin typeface="Cambria Math" panose="02040503050406030204" pitchFamily="18" charset="0"/>
                            </a:rPr>
                            <m:t>𝑆𝐸𝑄</m:t>
                          </m:r>
                        </m:e>
                      </m:d>
                    </m:oMath>
                  </a14:m>
                  <a:r>
                    <a:rPr lang="en-US" altLang="ko-KR" sz="1300" dirty="0">
                      <a:solidFill>
                        <a:schemeClr val="accent3"/>
                      </a:solidFill>
                      <a:latin typeface="Segoe UI" panose="020B0502040204020203" pitchFamily="34" charset="0"/>
                      <a:cs typeface="Segoe UI" panose="020B0502040204020203" pitchFamily="34" charset="0"/>
                    </a:rPr>
                    <a:t>.     </a:t>
                  </a:r>
                </a:p>
                <a:p>
                  <a:r>
                    <a:rPr lang="en-US" altLang="ko-KR" sz="1300" dirty="0">
                      <a:solidFill>
                        <a:schemeClr val="accent3"/>
                      </a:solidFill>
                      <a:latin typeface="Segoe UI" panose="020B0502040204020203" pitchFamily="34" charset="0"/>
                      <a:cs typeface="Segoe UI" panose="020B0502040204020203" pitchFamily="34" charset="0"/>
                    </a:rPr>
                    <a:t>    </a:t>
                  </a:r>
                </a:p>
              </p:txBody>
            </p:sp>
          </mc:Choice>
          <mc:Fallback xmlns="">
            <p:sp>
              <p:nvSpPr>
                <p:cNvPr id="91" name="TextBox 90">
                  <a:extLst>
                    <a:ext uri="{FF2B5EF4-FFF2-40B4-BE49-F238E27FC236}">
                      <a16:creationId xmlns:a16="http://schemas.microsoft.com/office/drawing/2014/main" id="{F0F78D16-11A6-46D0-9C93-AE094E0FFAF2}"/>
                    </a:ext>
                  </a:extLst>
                </p:cNvPr>
                <p:cNvSpPr txBox="1">
                  <a:spLocks noRot="1" noChangeAspect="1" noMove="1" noResize="1" noEditPoints="1" noAdjustHandles="1" noChangeArrowheads="1" noChangeShapeType="1" noTextEdit="1"/>
                </p:cNvSpPr>
                <p:nvPr/>
              </p:nvSpPr>
              <p:spPr>
                <a:xfrm>
                  <a:off x="6228184" y="1938561"/>
                  <a:ext cx="2592288" cy="512126"/>
                </a:xfrm>
                <a:prstGeom prst="rect">
                  <a:avLst/>
                </a:prstGeom>
                <a:blipFill>
                  <a:blip r:embed="rId6"/>
                  <a:stretch>
                    <a:fillRect t="-1190" r="-6400"/>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C766F2CD-2E23-4B1B-BD05-BDB6959DBD1A}"/>
                    </a:ext>
                  </a:extLst>
                </p:cNvPr>
                <p:cNvSpPr txBox="1"/>
                <p:nvPr/>
              </p:nvSpPr>
              <p:spPr>
                <a:xfrm>
                  <a:off x="6208057" y="1715696"/>
                  <a:ext cx="3448170" cy="307776"/>
                </a:xfrm>
                <a:prstGeom prst="rect">
                  <a:avLst/>
                </a:prstGeom>
                <a:noFill/>
              </p:spPr>
              <p:txBody>
                <a:bodyPr wrap="square" rtlCol="0">
                  <a:spAutoFit/>
                </a:bodyPr>
                <a:lstStyle/>
                <a:p>
                  <a:r>
                    <a:rPr lang="en-US" altLang="ko-KR" sz="1400" b="1" dirty="0">
                      <a:solidFill>
                        <a:schemeClr val="accent3"/>
                      </a:solidFill>
                      <a:latin typeface="Segoe UI" panose="020B0502040204020203" pitchFamily="34" charset="0"/>
                      <a:cs typeface="Segoe UI" panose="020B0502040204020203" pitchFamily="34" charset="0"/>
                    </a:rPr>
                    <a:t>Calculate AES on SEQ with The keys </a:t>
                  </a:r>
                  <a14:m>
                    <m:oMath xmlns:m="http://schemas.openxmlformats.org/officeDocument/2006/math">
                      <m:sSub>
                        <m:sSubPr>
                          <m:ctrlPr>
                            <a:rPr lang="en-US" altLang="ko-KR" sz="1400" i="1" dirty="0">
                              <a:solidFill>
                                <a:schemeClr val="accent3"/>
                              </a:solidFill>
                              <a:latin typeface="Cambria Math" panose="02040503050406030204" pitchFamily="18" charset="0"/>
                            </a:rPr>
                          </m:ctrlPr>
                        </m:sSubPr>
                        <m:e>
                          <m:r>
                            <a:rPr lang="en-US" altLang="ko-KR" sz="1400" i="1" dirty="0">
                              <a:solidFill>
                                <a:schemeClr val="accent3"/>
                              </a:solidFill>
                              <a:latin typeface="Cambria Math" panose="02040503050406030204" pitchFamily="18" charset="0"/>
                            </a:rPr>
                            <m:t>𝑘</m:t>
                          </m:r>
                        </m:e>
                        <m:sub>
                          <m:r>
                            <a:rPr lang="en-US" altLang="ko-KR" sz="1400" i="1" dirty="0">
                              <a:solidFill>
                                <a:schemeClr val="accent3"/>
                              </a:solidFill>
                              <a:latin typeface="Cambria Math" panose="02040503050406030204" pitchFamily="18" charset="0"/>
                            </a:rPr>
                            <m:t>𝑖</m:t>
                          </m:r>
                          <m:r>
                            <a:rPr lang="en-US" altLang="ko-KR" sz="1400" dirty="0">
                              <a:solidFill>
                                <a:schemeClr val="accent3"/>
                              </a:solidFill>
                              <a:latin typeface="Cambria Math" panose="02040503050406030204" pitchFamily="18" charset="0"/>
                            </a:rPr>
                            <m:t>−</m:t>
                          </m:r>
                          <m:r>
                            <a:rPr lang="en-US" altLang="ko-KR" sz="1400" dirty="0">
                              <a:solidFill>
                                <a:schemeClr val="accent3"/>
                              </a:solidFill>
                              <a:latin typeface="Cambria Math" panose="02040503050406030204" pitchFamily="18" charset="0"/>
                            </a:rPr>
                            <m:t>1</m:t>
                          </m:r>
                        </m:sub>
                      </m:sSub>
                      <m:r>
                        <a:rPr lang="en-US" altLang="ko-KR" sz="1400" dirty="0">
                          <a:solidFill>
                            <a:schemeClr val="accent3"/>
                          </a:solidFill>
                          <a:latin typeface="Cambria Math" panose="02040503050406030204" pitchFamily="18" charset="0"/>
                        </a:rPr>
                        <m:t>,</m:t>
                      </m:r>
                      <m:sSub>
                        <m:sSubPr>
                          <m:ctrlPr>
                            <a:rPr lang="en-US" altLang="ko-KR" sz="1400" i="1" dirty="0">
                              <a:solidFill>
                                <a:schemeClr val="accent3"/>
                              </a:solidFill>
                              <a:latin typeface="Cambria Math" panose="02040503050406030204" pitchFamily="18" charset="0"/>
                            </a:rPr>
                          </m:ctrlPr>
                        </m:sSubPr>
                        <m:e>
                          <m:r>
                            <a:rPr lang="en-US" altLang="ko-KR" sz="1400" i="1" dirty="0">
                              <a:solidFill>
                                <a:schemeClr val="accent3"/>
                              </a:solidFill>
                              <a:latin typeface="Cambria Math" panose="02040503050406030204" pitchFamily="18" charset="0"/>
                            </a:rPr>
                            <m:t>𝑘</m:t>
                          </m:r>
                        </m:e>
                        <m:sub>
                          <m:r>
                            <a:rPr lang="en-US" altLang="ko-KR" sz="1400" i="1" dirty="0">
                              <a:solidFill>
                                <a:schemeClr val="accent3"/>
                              </a:solidFill>
                              <a:latin typeface="Cambria Math" panose="02040503050406030204" pitchFamily="18" charset="0"/>
                            </a:rPr>
                            <m:t>𝑖</m:t>
                          </m:r>
                        </m:sub>
                      </m:sSub>
                    </m:oMath>
                  </a14:m>
                  <a:r>
                    <a:rPr lang="en-US" altLang="ko-KR" sz="1400" b="1" dirty="0">
                      <a:solidFill>
                        <a:schemeClr val="accent3"/>
                      </a:solidFill>
                      <a:latin typeface="Segoe UI" panose="020B0502040204020203" pitchFamily="34" charset="0"/>
                      <a:cs typeface="Segoe UI" panose="020B0502040204020203" pitchFamily="34" charset="0"/>
                    </a:rPr>
                    <a:t> </a:t>
                  </a:r>
                  <a:endParaRPr lang="ko-KR" altLang="en-US" sz="1400" b="1" dirty="0">
                    <a:solidFill>
                      <a:schemeClr val="accent3"/>
                    </a:solidFill>
                    <a:latin typeface="Segoe UI" panose="020B0502040204020203" pitchFamily="34" charset="0"/>
                    <a:cs typeface="Segoe UI" panose="020B0502040204020203" pitchFamily="34" charset="0"/>
                  </a:endParaRPr>
                </a:p>
              </p:txBody>
            </p:sp>
          </mc:Choice>
          <mc:Fallback xmlns="">
            <p:sp>
              <p:nvSpPr>
                <p:cNvPr id="92" name="TextBox 91">
                  <a:extLst>
                    <a:ext uri="{FF2B5EF4-FFF2-40B4-BE49-F238E27FC236}">
                      <a16:creationId xmlns:a16="http://schemas.microsoft.com/office/drawing/2014/main" id="{C766F2CD-2E23-4B1B-BD05-BDB6959DBD1A}"/>
                    </a:ext>
                  </a:extLst>
                </p:cNvPr>
                <p:cNvSpPr txBox="1">
                  <a:spLocks noRot="1" noChangeAspect="1" noMove="1" noResize="1" noEditPoints="1" noAdjustHandles="1" noChangeArrowheads="1" noChangeShapeType="1" noTextEdit="1"/>
                </p:cNvSpPr>
                <p:nvPr/>
              </p:nvSpPr>
              <p:spPr>
                <a:xfrm>
                  <a:off x="6208057" y="1715696"/>
                  <a:ext cx="3448170" cy="307776"/>
                </a:xfrm>
                <a:prstGeom prst="rect">
                  <a:avLst/>
                </a:prstGeom>
                <a:blipFill>
                  <a:blip r:embed="rId7"/>
                  <a:stretch>
                    <a:fillRect l="-451" t="-3922" b="-17647"/>
                  </a:stretch>
                </a:blipFill>
              </p:spPr>
              <p:txBody>
                <a:bodyPr/>
                <a:lstStyle/>
                <a:p>
                  <a:r>
                    <a:rPr lang="LID4096">
                      <a:noFill/>
                    </a:rPr>
                    <a:t> </a:t>
                  </a:r>
                </a:p>
              </p:txBody>
            </p:sp>
          </mc:Fallback>
        </mc:AlternateContent>
      </p:grpSp>
      <p:sp>
        <p:nvSpPr>
          <p:cNvPr id="95" name="TextBox 94">
            <a:extLst>
              <a:ext uri="{FF2B5EF4-FFF2-40B4-BE49-F238E27FC236}">
                <a16:creationId xmlns:a16="http://schemas.microsoft.com/office/drawing/2014/main" id="{C88B5C6A-0AF4-4DA6-867A-2F5723BCF530}"/>
              </a:ext>
            </a:extLst>
          </p:cNvPr>
          <p:cNvSpPr txBox="1"/>
          <p:nvPr/>
        </p:nvSpPr>
        <p:spPr>
          <a:xfrm>
            <a:off x="3308949" y="1723060"/>
            <a:ext cx="4053203" cy="523220"/>
          </a:xfrm>
          <a:prstGeom prst="rect">
            <a:avLst/>
          </a:prstGeom>
          <a:noFill/>
        </p:spPr>
        <p:txBody>
          <a:bodyPr wrap="square" rtlCol="0">
            <a:spAutoFit/>
          </a:bodyPr>
          <a:lstStyle/>
          <a:p>
            <a:r>
              <a:rPr lang="en-US" altLang="ko-KR" sz="1400" b="1" dirty="0">
                <a:solidFill>
                  <a:schemeClr val="accent3"/>
                </a:solidFill>
                <a:latin typeface="Segoe UI" panose="020B0502040204020203" pitchFamily="34" charset="0"/>
                <a:cs typeface="Segoe UI" panose="020B0502040204020203" pitchFamily="34" charset="0"/>
              </a:rPr>
              <a:t>Reconstruct on </a:t>
            </a:r>
            <a:r>
              <a:rPr lang="el-GR" altLang="ko-KR" sz="1400" b="1" dirty="0">
                <a:solidFill>
                  <a:schemeClr val="accent3"/>
                </a:solidFill>
                <a:latin typeface="Segoe UI" panose="020B0502040204020203" pitchFamily="34" charset="0"/>
                <a:cs typeface="Segoe UI" panose="020B0502040204020203" pitchFamily="34" charset="0"/>
              </a:rPr>
              <a:t>α</a:t>
            </a:r>
            <a:r>
              <a:rPr lang="en-US" altLang="ko-KR" sz="1400" b="1" dirty="0">
                <a:solidFill>
                  <a:schemeClr val="accent3"/>
                </a:solidFill>
                <a:latin typeface="Segoe UI" panose="020B0502040204020203" pitchFamily="34" charset="0"/>
                <a:cs typeface="Segoe UI" panose="020B0502040204020203" pitchFamily="34" charset="0"/>
              </a:rPr>
              <a:t> </a:t>
            </a:r>
          </a:p>
          <a:p>
            <a:r>
              <a:rPr lang="en-US" altLang="ko-KR" sz="1300" dirty="0">
                <a:solidFill>
                  <a:schemeClr val="accent3"/>
                </a:solidFill>
                <a:latin typeface="Segoe UI" panose="020B0502040204020203" pitchFamily="34" charset="0"/>
                <a:cs typeface="Segoe UI" panose="020B0502040204020203" pitchFamily="34" charset="0"/>
              </a:rPr>
              <a:t>and broadcast X = S -</a:t>
            </a:r>
            <a:r>
              <a:rPr lang="el-GR" altLang="ko-KR" sz="1300" dirty="0">
                <a:solidFill>
                  <a:schemeClr val="accent3"/>
                </a:solidFill>
                <a:latin typeface="Segoe UI" panose="020B0502040204020203" pitchFamily="34" charset="0"/>
                <a:cs typeface="Segoe UI" panose="020B0502040204020203" pitchFamily="34" charset="0"/>
              </a:rPr>
              <a:t> α</a:t>
            </a:r>
            <a:r>
              <a:rPr lang="en-US" altLang="ko-KR" sz="1400" dirty="0">
                <a:solidFill>
                  <a:schemeClr val="accent3"/>
                </a:solidFill>
                <a:latin typeface="Segoe UI" panose="020B0502040204020203" pitchFamily="34" charset="0"/>
                <a:cs typeface="Segoe UI" panose="020B0502040204020203" pitchFamily="34" charset="0"/>
              </a:rPr>
              <a:t>.</a:t>
            </a:r>
            <a:endParaRPr lang="ko-KR" altLang="en-US" sz="1400" dirty="0">
              <a:solidFill>
                <a:schemeClr val="accent3"/>
              </a:solidFill>
              <a:latin typeface="Segoe UI" panose="020B0502040204020203" pitchFamily="34" charset="0"/>
              <a:cs typeface="Segoe UI" panose="020B0502040204020203" pitchFamily="34" charset="0"/>
            </a:endParaRPr>
          </a:p>
        </p:txBody>
      </p:sp>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0856344E-D18F-48B4-9618-B606B580A861}"/>
                  </a:ext>
                </a:extLst>
              </p:cNvPr>
              <p:cNvSpPr txBox="1"/>
              <p:nvPr/>
            </p:nvSpPr>
            <p:spPr>
              <a:xfrm>
                <a:off x="5225160" y="897189"/>
                <a:ext cx="2919103" cy="307777"/>
              </a:xfrm>
              <a:prstGeom prst="rect">
                <a:avLst/>
              </a:prstGeom>
              <a:noFill/>
            </p:spPr>
            <p:txBody>
              <a:bodyPr wrap="square" rtlCol="0">
                <a:spAutoFit/>
              </a:bodyPr>
              <a:lstStyle/>
              <a:p>
                <a:r>
                  <a:rPr lang="en-US" altLang="ko-KR" sz="1400" b="1" dirty="0">
                    <a:solidFill>
                      <a:schemeClr val="accent3"/>
                    </a:solidFill>
                    <a:latin typeface="Segoe UI" panose="020B0502040204020203" pitchFamily="34" charset="0"/>
                    <a:cs typeface="Segoe UI" panose="020B0502040204020203" pitchFamily="34" charset="0"/>
                  </a:rPr>
                  <a:t>Each Party </a:t>
                </a:r>
                <a14:m>
                  <m:oMath xmlns:m="http://schemas.openxmlformats.org/officeDocument/2006/math">
                    <m:sSub>
                      <m:sSubPr>
                        <m:ctrlPr>
                          <a:rPr lang="ko-KR" altLang="en-US" sz="1400" b="1" i="1" dirty="0" smtClean="0">
                            <a:solidFill>
                              <a:schemeClr val="accent3"/>
                            </a:solidFill>
                            <a:latin typeface="Cambria Math" panose="02040503050406030204" pitchFamily="18" charset="0"/>
                          </a:rPr>
                        </m:ctrlPr>
                      </m:sSubPr>
                      <m:e>
                        <m:r>
                          <a:rPr lang="ko-KR" altLang="en-US" sz="1400" b="1" i="1" dirty="0">
                            <a:solidFill>
                              <a:schemeClr val="accent3"/>
                            </a:solidFill>
                            <a:latin typeface="Cambria Math" panose="02040503050406030204" pitchFamily="18" charset="0"/>
                          </a:rPr>
                          <m:t>𝑃</m:t>
                        </m:r>
                      </m:e>
                      <m:sub>
                        <m:r>
                          <a:rPr lang="ko-KR" altLang="en-US" sz="1400" b="1" i="1" dirty="0">
                            <a:solidFill>
                              <a:schemeClr val="accent3"/>
                            </a:solidFill>
                            <a:latin typeface="Cambria Math" panose="02040503050406030204" pitchFamily="18" charset="0"/>
                          </a:rPr>
                          <m:t>𝑖</m:t>
                        </m:r>
                      </m:sub>
                    </m:sSub>
                  </m:oMath>
                </a14:m>
                <a:r>
                  <a:rPr lang="ko-KR" altLang="en-US" sz="1400" b="1" dirty="0">
                    <a:solidFill>
                      <a:schemeClr val="accent3"/>
                    </a:solidFill>
                    <a:latin typeface="Segoe UI" panose="020B0502040204020203" pitchFamily="34" charset="0"/>
                    <a:cs typeface="Segoe UI" panose="020B0502040204020203" pitchFamily="34" charset="0"/>
                  </a:rPr>
                  <a:t> </a:t>
                </a:r>
                <a:r>
                  <a:rPr lang="en-US" altLang="ko-KR" sz="1400" b="1" dirty="0">
                    <a:solidFill>
                      <a:schemeClr val="accent3"/>
                    </a:solidFill>
                    <a:latin typeface="Segoe UI" panose="020B0502040204020203" pitchFamily="34" charset="0"/>
                    <a:cs typeface="Segoe UI" panose="020B0502040204020203" pitchFamily="34" charset="0"/>
                  </a:rPr>
                  <a:t>calculate its share</a:t>
                </a:r>
                <a:endParaRPr lang="ko-KR" altLang="en-US" sz="1400" b="1" dirty="0">
                  <a:solidFill>
                    <a:schemeClr val="accent3"/>
                  </a:solidFill>
                  <a:latin typeface="Segoe UI" panose="020B0502040204020203" pitchFamily="34" charset="0"/>
                  <a:cs typeface="Segoe UI" panose="020B0502040204020203" pitchFamily="34" charset="0"/>
                </a:endParaRPr>
              </a:p>
            </p:txBody>
          </p:sp>
        </mc:Choice>
        <mc:Fallback xmlns="">
          <p:sp>
            <p:nvSpPr>
              <p:cNvPr id="99" name="TextBox 98">
                <a:extLst>
                  <a:ext uri="{FF2B5EF4-FFF2-40B4-BE49-F238E27FC236}">
                    <a16:creationId xmlns:a16="http://schemas.microsoft.com/office/drawing/2014/main" id="{0856344E-D18F-48B4-9618-B606B580A861}"/>
                  </a:ext>
                </a:extLst>
              </p:cNvPr>
              <p:cNvSpPr txBox="1">
                <a:spLocks noRot="1" noChangeAspect="1" noMove="1" noResize="1" noEditPoints="1" noAdjustHandles="1" noChangeArrowheads="1" noChangeShapeType="1" noTextEdit="1"/>
              </p:cNvSpPr>
              <p:nvPr/>
            </p:nvSpPr>
            <p:spPr>
              <a:xfrm>
                <a:off x="5225160" y="897189"/>
                <a:ext cx="2919103" cy="307777"/>
              </a:xfrm>
              <a:prstGeom prst="rect">
                <a:avLst/>
              </a:prstGeom>
              <a:blipFill>
                <a:blip r:embed="rId8"/>
                <a:stretch>
                  <a:fillRect l="-626" t="-5882" b="-17647"/>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C3037A0C-4762-42B3-AA2F-A86922EF3935}"/>
                  </a:ext>
                </a:extLst>
              </p:cNvPr>
              <p:cNvSpPr txBox="1"/>
              <p:nvPr/>
            </p:nvSpPr>
            <p:spPr>
              <a:xfrm>
                <a:off x="5225160" y="1129944"/>
                <a:ext cx="2880320" cy="692497"/>
              </a:xfrm>
              <a:prstGeom prst="rect">
                <a:avLst/>
              </a:prstGeom>
              <a:noFill/>
            </p:spPr>
            <p:txBody>
              <a:bodyPr wrap="square" rtlCol="0">
                <a:spAutoFit/>
              </a:bodyPr>
              <a:lstStyle/>
              <a:p>
                <a:r>
                  <a:rPr lang="en-US" altLang="ko-KR" sz="1300" dirty="0">
                    <a:solidFill>
                      <a:schemeClr val="accent3"/>
                    </a:solidFill>
                    <a:latin typeface="Segoe UI" panose="020B0502040204020203" pitchFamily="34" charset="0"/>
                    <a:cs typeface="Segoe UI" panose="020B0502040204020203" pitchFamily="34" charset="0"/>
                  </a:rPr>
                  <a:t>Party </a:t>
                </a:r>
                <a14:m>
                  <m:oMath xmlns:m="http://schemas.openxmlformats.org/officeDocument/2006/math">
                    <m:sSub>
                      <m:sSubPr>
                        <m:ctrlPr>
                          <a:rPr lang="ko-KR" altLang="en-US" sz="1300" b="1" i="1" dirty="0">
                            <a:solidFill>
                              <a:schemeClr val="accent3"/>
                            </a:solidFill>
                            <a:latin typeface="Cambria Math" panose="02040503050406030204" pitchFamily="18" charset="0"/>
                          </a:rPr>
                        </m:ctrlPr>
                      </m:sSubPr>
                      <m:e>
                        <m:r>
                          <a:rPr lang="ko-KR" altLang="en-US" sz="1300" b="1" i="1" dirty="0">
                            <a:solidFill>
                              <a:schemeClr val="accent3"/>
                            </a:solidFill>
                            <a:latin typeface="Cambria Math" panose="02040503050406030204" pitchFamily="18" charset="0"/>
                          </a:rPr>
                          <m:t>𝑃</m:t>
                        </m:r>
                      </m:e>
                      <m:sub>
                        <m:r>
                          <a:rPr lang="ko-KR" altLang="en-US" sz="1300" b="1" i="1" dirty="0">
                            <a:solidFill>
                              <a:schemeClr val="accent3"/>
                            </a:solidFill>
                            <a:latin typeface="Cambria Math" panose="02040503050406030204" pitchFamily="18" charset="0"/>
                          </a:rPr>
                          <m:t>𝑖</m:t>
                        </m:r>
                      </m:sub>
                    </m:sSub>
                  </m:oMath>
                </a14:m>
                <a:r>
                  <a:rPr lang="en-US" altLang="ko-KR" sz="1300" dirty="0">
                    <a:solidFill>
                      <a:schemeClr val="accent3"/>
                    </a:solidFill>
                    <a:latin typeface="Segoe UI" panose="020B0502040204020203" pitchFamily="34" charset="0"/>
                    <a:cs typeface="Segoe UI" panose="020B0502040204020203" pitchFamily="34" charset="0"/>
                  </a:rPr>
                  <a:t> take the received S –</a:t>
                </a:r>
                <a:r>
                  <a:rPr lang="el-GR" altLang="ko-KR" sz="1300" dirty="0">
                    <a:solidFill>
                      <a:schemeClr val="accent3"/>
                    </a:solidFill>
                    <a:latin typeface="Segoe UI" panose="020B0502040204020203" pitchFamily="34" charset="0"/>
                    <a:cs typeface="Segoe UI" panose="020B0502040204020203" pitchFamily="34" charset="0"/>
                  </a:rPr>
                  <a:t> α</a:t>
                </a:r>
                <a:r>
                  <a:rPr lang="en-US" altLang="ko-KR" sz="1300" dirty="0">
                    <a:solidFill>
                      <a:schemeClr val="accent3"/>
                    </a:solidFill>
                    <a:latin typeface="Segoe UI" panose="020B0502040204020203" pitchFamily="34" charset="0"/>
                    <a:cs typeface="Segoe UI" panose="020B0502040204020203" pitchFamily="34" charset="0"/>
                  </a:rPr>
                  <a:t> and sums it with its own shares of </a:t>
                </a:r>
                <a:r>
                  <a:rPr lang="el-GR" altLang="ko-KR" sz="1300" dirty="0">
                    <a:solidFill>
                      <a:schemeClr val="accent3"/>
                    </a:solidFill>
                    <a:latin typeface="Segoe UI" panose="020B0502040204020203" pitchFamily="34" charset="0"/>
                    <a:cs typeface="Segoe UI" panose="020B0502040204020203" pitchFamily="34" charset="0"/>
                  </a:rPr>
                  <a:t>α</a:t>
                </a:r>
                <a:r>
                  <a:rPr lang="en-US" altLang="ko-KR" sz="1300" dirty="0">
                    <a:solidFill>
                      <a:schemeClr val="accent3"/>
                    </a:solidFill>
                    <a:latin typeface="Segoe UI" panose="020B0502040204020203" pitchFamily="34" charset="0"/>
                    <a:cs typeface="Segoe UI" panose="020B0502040204020203" pitchFamily="34" charset="0"/>
                  </a:rPr>
                  <a:t> to receive its share of S</a:t>
                </a:r>
              </a:p>
            </p:txBody>
          </p:sp>
        </mc:Choice>
        <mc:Fallback xmlns="">
          <p:sp>
            <p:nvSpPr>
              <p:cNvPr id="100" name="TextBox 99">
                <a:extLst>
                  <a:ext uri="{FF2B5EF4-FFF2-40B4-BE49-F238E27FC236}">
                    <a16:creationId xmlns:a16="http://schemas.microsoft.com/office/drawing/2014/main" id="{C3037A0C-4762-42B3-AA2F-A86922EF3935}"/>
                  </a:ext>
                </a:extLst>
              </p:cNvPr>
              <p:cNvSpPr txBox="1">
                <a:spLocks noRot="1" noChangeAspect="1" noMove="1" noResize="1" noEditPoints="1" noAdjustHandles="1" noChangeArrowheads="1" noChangeShapeType="1" noTextEdit="1"/>
              </p:cNvSpPr>
              <p:nvPr/>
            </p:nvSpPr>
            <p:spPr>
              <a:xfrm>
                <a:off x="5225160" y="1129944"/>
                <a:ext cx="2880320" cy="692497"/>
              </a:xfrm>
              <a:prstGeom prst="rect">
                <a:avLst/>
              </a:prstGeom>
              <a:blipFill>
                <a:blip r:embed="rId9"/>
                <a:stretch>
                  <a:fillRect l="-211" t="-877" b="-6140"/>
                </a:stretch>
              </a:blipFill>
            </p:spPr>
            <p:txBody>
              <a:bodyPr/>
              <a:lstStyle/>
              <a:p>
                <a:r>
                  <a:rPr lang="LID4096">
                    <a:noFill/>
                  </a:rPr>
                  <a:t> </a:t>
                </a:r>
              </a:p>
            </p:txBody>
          </p:sp>
        </mc:Fallback>
      </mc:AlternateContent>
      <p:sp>
        <p:nvSpPr>
          <p:cNvPr id="102" name="Rectangle 101">
            <a:extLst>
              <a:ext uri="{FF2B5EF4-FFF2-40B4-BE49-F238E27FC236}">
                <a16:creationId xmlns:a16="http://schemas.microsoft.com/office/drawing/2014/main" id="{365843B1-8305-4AE3-A666-255C69947D1A}"/>
              </a:ext>
            </a:extLst>
          </p:cNvPr>
          <p:cNvSpPr/>
          <p:nvPr/>
        </p:nvSpPr>
        <p:spPr>
          <a:xfrm rot="10800000">
            <a:off x="1474401" y="3072991"/>
            <a:ext cx="87318" cy="536795"/>
          </a:xfrm>
          <a:prstGeom prst="rect">
            <a:avLst/>
          </a:prstGeom>
          <a:solidFill>
            <a:schemeClr val="accent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179A9D"/>
              </a:solidFill>
            </a:endParaRPr>
          </a:p>
        </p:txBody>
      </p:sp>
      <p:sp>
        <p:nvSpPr>
          <p:cNvPr id="103" name="Rectangle 102">
            <a:extLst>
              <a:ext uri="{FF2B5EF4-FFF2-40B4-BE49-F238E27FC236}">
                <a16:creationId xmlns:a16="http://schemas.microsoft.com/office/drawing/2014/main" id="{8AB7C8CC-6084-42B4-B7AA-63A654BC65E7}"/>
              </a:ext>
            </a:extLst>
          </p:cNvPr>
          <p:cNvSpPr/>
          <p:nvPr/>
        </p:nvSpPr>
        <p:spPr>
          <a:xfrm>
            <a:off x="2028610" y="2386748"/>
            <a:ext cx="87318" cy="536795"/>
          </a:xfrm>
          <a:prstGeom prst="rect">
            <a:avLst/>
          </a:prstGeom>
          <a:solidFill>
            <a:schemeClr val="accent1"/>
          </a:solidFill>
          <a:ln w="3302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179A9D"/>
              </a:solidFill>
            </a:endParaRPr>
          </a:p>
        </p:txBody>
      </p:sp>
      <p:sp>
        <p:nvSpPr>
          <p:cNvPr id="104" name="Rectangle 103">
            <a:extLst>
              <a:ext uri="{FF2B5EF4-FFF2-40B4-BE49-F238E27FC236}">
                <a16:creationId xmlns:a16="http://schemas.microsoft.com/office/drawing/2014/main" id="{05005621-B449-463D-BEED-2C833A3BC48E}"/>
              </a:ext>
            </a:extLst>
          </p:cNvPr>
          <p:cNvSpPr/>
          <p:nvPr/>
        </p:nvSpPr>
        <p:spPr>
          <a:xfrm>
            <a:off x="3208234" y="1727333"/>
            <a:ext cx="87318" cy="536795"/>
          </a:xfrm>
          <a:prstGeom prst="rect">
            <a:avLst/>
          </a:prstGeom>
          <a:solidFill>
            <a:schemeClr val="accent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179A9D"/>
              </a:solidFill>
            </a:endParaRPr>
          </a:p>
        </p:txBody>
      </p:sp>
      <p:sp>
        <p:nvSpPr>
          <p:cNvPr id="110" name="Rectangle 109">
            <a:extLst>
              <a:ext uri="{FF2B5EF4-FFF2-40B4-BE49-F238E27FC236}">
                <a16:creationId xmlns:a16="http://schemas.microsoft.com/office/drawing/2014/main" id="{82E46BF6-C41D-4815-B4A8-F13FE82B4A15}"/>
              </a:ext>
            </a:extLst>
          </p:cNvPr>
          <p:cNvSpPr/>
          <p:nvPr/>
        </p:nvSpPr>
        <p:spPr>
          <a:xfrm>
            <a:off x="5137842" y="1075306"/>
            <a:ext cx="87318" cy="536795"/>
          </a:xfrm>
          <a:prstGeom prst="rect">
            <a:avLst/>
          </a:prstGeom>
          <a:solidFill>
            <a:schemeClr val="accent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179A9D"/>
              </a:solidFill>
            </a:endParaRPr>
          </a:p>
        </p:txBody>
      </p:sp>
      <p:sp>
        <p:nvSpPr>
          <p:cNvPr id="112" name="TextBox 111">
            <a:extLst>
              <a:ext uri="{FF2B5EF4-FFF2-40B4-BE49-F238E27FC236}">
                <a16:creationId xmlns:a16="http://schemas.microsoft.com/office/drawing/2014/main" id="{7F2ADDD8-FEE5-4686-AD00-1FAC6B780816}"/>
              </a:ext>
            </a:extLst>
          </p:cNvPr>
          <p:cNvSpPr txBox="1"/>
          <p:nvPr/>
        </p:nvSpPr>
        <p:spPr>
          <a:xfrm>
            <a:off x="5071261" y="712955"/>
            <a:ext cx="308920" cy="338554"/>
          </a:xfrm>
          <a:prstGeom prst="rect">
            <a:avLst/>
          </a:prstGeom>
          <a:noFill/>
        </p:spPr>
        <p:txBody>
          <a:bodyPr wrap="square" rtlCol="0">
            <a:spAutoFit/>
          </a:bodyPr>
          <a:lstStyle/>
          <a:p>
            <a:r>
              <a:rPr lang="en-US" altLang="ko-KR" sz="1600" b="1" dirty="0">
                <a:solidFill>
                  <a:schemeClr val="accent3"/>
                </a:solidFill>
                <a:latin typeface="Arial" pitchFamily="34" charset="0"/>
                <a:cs typeface="Arial" pitchFamily="34" charset="0"/>
              </a:rPr>
              <a:t>7</a:t>
            </a:r>
            <a:endParaRPr lang="ko-KR" altLang="en-US" sz="1600" b="1" dirty="0">
              <a:solidFill>
                <a:schemeClr val="accent3"/>
              </a:solidFill>
              <a:latin typeface="Arial" pitchFamily="34" charset="0"/>
              <a:cs typeface="Arial" pitchFamily="34" charset="0"/>
            </a:endParaRPr>
          </a:p>
        </p:txBody>
      </p:sp>
      <p:sp>
        <p:nvSpPr>
          <p:cNvPr id="113" name="TextBox 112">
            <a:extLst>
              <a:ext uri="{FF2B5EF4-FFF2-40B4-BE49-F238E27FC236}">
                <a16:creationId xmlns:a16="http://schemas.microsoft.com/office/drawing/2014/main" id="{C69F544E-70C4-4549-8561-5E5A06AC475B}"/>
              </a:ext>
            </a:extLst>
          </p:cNvPr>
          <p:cNvSpPr txBox="1"/>
          <p:nvPr/>
        </p:nvSpPr>
        <p:spPr>
          <a:xfrm>
            <a:off x="73176" y="925227"/>
            <a:ext cx="308920" cy="338554"/>
          </a:xfrm>
          <a:prstGeom prst="rect">
            <a:avLst/>
          </a:prstGeom>
          <a:noFill/>
        </p:spPr>
        <p:txBody>
          <a:bodyPr wrap="square" rtlCol="0">
            <a:spAutoFit/>
          </a:bodyPr>
          <a:lstStyle/>
          <a:p>
            <a:r>
              <a:rPr lang="en-US" altLang="ko-KR" sz="1600" b="1" dirty="0">
                <a:solidFill>
                  <a:schemeClr val="accent3"/>
                </a:solidFill>
                <a:latin typeface="Arial" pitchFamily="34" charset="0"/>
                <a:cs typeface="Arial" pitchFamily="34" charset="0"/>
              </a:rPr>
              <a:t>1</a:t>
            </a:r>
            <a:endParaRPr lang="ko-KR" altLang="en-US" sz="1600" b="1" dirty="0">
              <a:solidFill>
                <a:schemeClr val="accent3"/>
              </a:solidFill>
              <a:latin typeface="Arial" pitchFamily="34" charset="0"/>
              <a:cs typeface="Arial" pitchFamily="34" charset="0"/>
            </a:endParaRPr>
          </a:p>
        </p:txBody>
      </p:sp>
      <p:sp>
        <p:nvSpPr>
          <p:cNvPr id="115" name="TextBox 114">
            <a:extLst>
              <a:ext uri="{FF2B5EF4-FFF2-40B4-BE49-F238E27FC236}">
                <a16:creationId xmlns:a16="http://schemas.microsoft.com/office/drawing/2014/main" id="{3AADC4D4-7CA4-472B-A763-A1B99756C0A9}"/>
              </a:ext>
            </a:extLst>
          </p:cNvPr>
          <p:cNvSpPr txBox="1"/>
          <p:nvPr/>
        </p:nvSpPr>
        <p:spPr>
          <a:xfrm>
            <a:off x="446323" y="936923"/>
            <a:ext cx="308920" cy="338554"/>
          </a:xfrm>
          <a:prstGeom prst="rect">
            <a:avLst/>
          </a:prstGeom>
          <a:noFill/>
        </p:spPr>
        <p:txBody>
          <a:bodyPr wrap="square" rtlCol="0">
            <a:spAutoFit/>
          </a:bodyPr>
          <a:lstStyle/>
          <a:p>
            <a:r>
              <a:rPr lang="en-US" altLang="ko-KR" sz="1600" b="1" dirty="0">
                <a:solidFill>
                  <a:schemeClr val="accent3"/>
                </a:solidFill>
                <a:latin typeface="Arial" pitchFamily="34" charset="0"/>
                <a:cs typeface="Arial" pitchFamily="34" charset="0"/>
              </a:rPr>
              <a:t>2</a:t>
            </a:r>
            <a:endParaRPr lang="ko-KR" altLang="en-US" sz="1600" b="1" dirty="0">
              <a:solidFill>
                <a:schemeClr val="accent3"/>
              </a:solidFill>
              <a:latin typeface="Arial" pitchFamily="34" charset="0"/>
              <a:cs typeface="Arial" pitchFamily="34" charset="0"/>
            </a:endParaRPr>
          </a:p>
        </p:txBody>
      </p:sp>
      <p:sp>
        <p:nvSpPr>
          <p:cNvPr id="116" name="TextBox 115">
            <a:extLst>
              <a:ext uri="{FF2B5EF4-FFF2-40B4-BE49-F238E27FC236}">
                <a16:creationId xmlns:a16="http://schemas.microsoft.com/office/drawing/2014/main" id="{32CA06CE-C535-4806-BEEC-D8327EDC398C}"/>
              </a:ext>
            </a:extLst>
          </p:cNvPr>
          <p:cNvSpPr txBox="1"/>
          <p:nvPr/>
        </p:nvSpPr>
        <p:spPr>
          <a:xfrm>
            <a:off x="930152" y="948096"/>
            <a:ext cx="308920" cy="338554"/>
          </a:xfrm>
          <a:prstGeom prst="rect">
            <a:avLst/>
          </a:prstGeom>
          <a:noFill/>
        </p:spPr>
        <p:txBody>
          <a:bodyPr wrap="square" rtlCol="0">
            <a:spAutoFit/>
          </a:bodyPr>
          <a:lstStyle/>
          <a:p>
            <a:r>
              <a:rPr lang="en-US" altLang="ko-KR" sz="1600" b="1" dirty="0">
                <a:solidFill>
                  <a:schemeClr val="accent3"/>
                </a:solidFill>
                <a:latin typeface="Arial" pitchFamily="34" charset="0"/>
                <a:cs typeface="Arial" pitchFamily="34" charset="0"/>
              </a:rPr>
              <a:t>3</a:t>
            </a:r>
            <a:endParaRPr lang="ko-KR" altLang="en-US" sz="1600" b="1" dirty="0">
              <a:solidFill>
                <a:schemeClr val="accent3"/>
              </a:solidFill>
              <a:latin typeface="Arial" pitchFamily="34" charset="0"/>
              <a:cs typeface="Arial" pitchFamily="34" charset="0"/>
            </a:endParaRPr>
          </a:p>
        </p:txBody>
      </p:sp>
      <p:sp>
        <p:nvSpPr>
          <p:cNvPr id="117" name="TextBox 116">
            <a:extLst>
              <a:ext uri="{FF2B5EF4-FFF2-40B4-BE49-F238E27FC236}">
                <a16:creationId xmlns:a16="http://schemas.microsoft.com/office/drawing/2014/main" id="{C5697612-C9BD-4066-B240-9398C971F54B}"/>
              </a:ext>
            </a:extLst>
          </p:cNvPr>
          <p:cNvSpPr txBox="1"/>
          <p:nvPr/>
        </p:nvSpPr>
        <p:spPr>
          <a:xfrm>
            <a:off x="1475018" y="936923"/>
            <a:ext cx="308920" cy="338554"/>
          </a:xfrm>
          <a:prstGeom prst="rect">
            <a:avLst/>
          </a:prstGeom>
          <a:noFill/>
        </p:spPr>
        <p:txBody>
          <a:bodyPr wrap="square" rtlCol="0">
            <a:spAutoFit/>
          </a:bodyPr>
          <a:lstStyle/>
          <a:p>
            <a:r>
              <a:rPr lang="en-US" altLang="ko-KR" sz="1600" b="1" dirty="0">
                <a:solidFill>
                  <a:schemeClr val="accent3"/>
                </a:solidFill>
                <a:latin typeface="Arial" pitchFamily="34" charset="0"/>
                <a:cs typeface="Arial" pitchFamily="34" charset="0"/>
              </a:rPr>
              <a:t>4</a:t>
            </a:r>
            <a:endParaRPr lang="ko-KR" altLang="en-US" sz="1600" b="1" dirty="0">
              <a:solidFill>
                <a:schemeClr val="accent3"/>
              </a:solidFill>
              <a:latin typeface="Arial" pitchFamily="34" charset="0"/>
              <a:cs typeface="Arial" pitchFamily="34" charset="0"/>
            </a:endParaRPr>
          </a:p>
        </p:txBody>
      </p:sp>
      <p:sp>
        <p:nvSpPr>
          <p:cNvPr id="118" name="TextBox 117">
            <a:extLst>
              <a:ext uri="{FF2B5EF4-FFF2-40B4-BE49-F238E27FC236}">
                <a16:creationId xmlns:a16="http://schemas.microsoft.com/office/drawing/2014/main" id="{53C6F430-0B4C-422B-9D78-46E9BC336AE1}"/>
              </a:ext>
            </a:extLst>
          </p:cNvPr>
          <p:cNvSpPr txBox="1"/>
          <p:nvPr/>
        </p:nvSpPr>
        <p:spPr>
          <a:xfrm>
            <a:off x="2257057" y="941134"/>
            <a:ext cx="308920" cy="338554"/>
          </a:xfrm>
          <a:prstGeom prst="rect">
            <a:avLst/>
          </a:prstGeom>
          <a:noFill/>
        </p:spPr>
        <p:txBody>
          <a:bodyPr wrap="square" rtlCol="0">
            <a:spAutoFit/>
          </a:bodyPr>
          <a:lstStyle/>
          <a:p>
            <a:r>
              <a:rPr lang="en-US" altLang="ko-KR" sz="1600" b="1" dirty="0">
                <a:solidFill>
                  <a:schemeClr val="accent3"/>
                </a:solidFill>
                <a:latin typeface="Arial" pitchFamily="34" charset="0"/>
                <a:cs typeface="Arial" pitchFamily="34" charset="0"/>
              </a:rPr>
              <a:t>5</a:t>
            </a:r>
            <a:endParaRPr lang="ko-KR" altLang="en-US" sz="1600" b="1" dirty="0">
              <a:solidFill>
                <a:schemeClr val="accent3"/>
              </a:solidFill>
              <a:latin typeface="Arial" pitchFamily="34" charset="0"/>
              <a:cs typeface="Arial" pitchFamily="34" charset="0"/>
            </a:endParaRPr>
          </a:p>
        </p:txBody>
      </p:sp>
      <p:cxnSp>
        <p:nvCxnSpPr>
          <p:cNvPr id="35" name="Straight Arrow Connector 34">
            <a:extLst>
              <a:ext uri="{FF2B5EF4-FFF2-40B4-BE49-F238E27FC236}">
                <a16:creationId xmlns:a16="http://schemas.microsoft.com/office/drawing/2014/main" id="{5C06777E-D416-4A1A-B8BC-3688BE3751F2}"/>
              </a:ext>
            </a:extLst>
          </p:cNvPr>
          <p:cNvCxnSpPr>
            <a:cxnSpLocks/>
          </p:cNvCxnSpPr>
          <p:nvPr/>
        </p:nvCxnSpPr>
        <p:spPr>
          <a:xfrm flipV="1">
            <a:off x="4060466" y="1322388"/>
            <a:ext cx="1058416" cy="734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6" name="Trapezoid 13">
            <a:extLst>
              <a:ext uri="{FF2B5EF4-FFF2-40B4-BE49-F238E27FC236}">
                <a16:creationId xmlns:a16="http://schemas.microsoft.com/office/drawing/2014/main" id="{DA896815-2615-417E-8173-2C5382F044ED}"/>
              </a:ext>
            </a:extLst>
          </p:cNvPr>
          <p:cNvSpPr/>
          <p:nvPr/>
        </p:nvSpPr>
        <p:spPr>
          <a:xfrm>
            <a:off x="5434138" y="3577495"/>
            <a:ext cx="454464" cy="399302"/>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FF85C05E-D529-4A6F-81D2-B0F23722CC7A}"/>
                  </a:ext>
                </a:extLst>
              </p:cNvPr>
              <p:cNvSpPr txBox="1"/>
              <p:nvPr/>
            </p:nvSpPr>
            <p:spPr>
              <a:xfrm>
                <a:off x="4794910" y="4222773"/>
                <a:ext cx="429790" cy="2923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ko-KR" sz="1300" i="1" dirty="0" smtClean="0">
                          <a:solidFill>
                            <a:schemeClr val="accent3"/>
                          </a:solidFill>
                          <a:latin typeface="Cambria Math" panose="02040503050406030204" pitchFamily="18" charset="0"/>
                        </a:rPr>
                        <m:t>𝑆𝐸𝑄</m:t>
                      </m:r>
                    </m:oMath>
                  </m:oMathPara>
                </a14:m>
                <a:endParaRPr lang="en-US" altLang="ko-KR" sz="1300" dirty="0">
                  <a:solidFill>
                    <a:schemeClr val="accent3"/>
                  </a:solidFill>
                  <a:latin typeface="Segoe UI" panose="020B0502040204020203" pitchFamily="34" charset="0"/>
                  <a:cs typeface="Segoe UI" panose="020B0502040204020203" pitchFamily="34" charset="0"/>
                </a:endParaRPr>
              </a:p>
            </p:txBody>
          </p:sp>
        </mc:Choice>
        <mc:Fallback>
          <p:sp>
            <p:nvSpPr>
              <p:cNvPr id="37" name="TextBox 36">
                <a:extLst>
                  <a:ext uri="{FF2B5EF4-FFF2-40B4-BE49-F238E27FC236}">
                    <a16:creationId xmlns:a16="http://schemas.microsoft.com/office/drawing/2014/main" id="{FF85C05E-D529-4A6F-81D2-B0F23722CC7A}"/>
                  </a:ext>
                </a:extLst>
              </p:cNvPr>
              <p:cNvSpPr txBox="1">
                <a:spLocks noRot="1" noChangeAspect="1" noMove="1" noResize="1" noEditPoints="1" noAdjustHandles="1" noChangeArrowheads="1" noChangeShapeType="1" noTextEdit="1"/>
              </p:cNvSpPr>
              <p:nvPr/>
            </p:nvSpPr>
            <p:spPr>
              <a:xfrm>
                <a:off x="4794910" y="4222773"/>
                <a:ext cx="429790" cy="292388"/>
              </a:xfrm>
              <a:prstGeom prst="rect">
                <a:avLst/>
              </a:prstGeom>
              <a:blipFill>
                <a:blip r:embed="rId10"/>
                <a:stretch>
                  <a:fillRect r="-8571" b="-8333"/>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30D5FF28-6436-44D3-93BD-52E961A44B25}"/>
                  </a:ext>
                </a:extLst>
              </p:cNvPr>
              <p:cNvSpPr txBox="1"/>
              <p:nvPr/>
            </p:nvSpPr>
            <p:spPr>
              <a:xfrm>
                <a:off x="4671982" y="3901397"/>
                <a:ext cx="626390" cy="292388"/>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altLang="ko-KR" sz="1300" i="1" dirty="0" smtClean="0">
                              <a:solidFill>
                                <a:schemeClr val="accent3"/>
                              </a:solidFill>
                              <a:latin typeface="Cambria Math" panose="02040503050406030204" pitchFamily="18" charset="0"/>
                            </a:rPr>
                          </m:ctrlPr>
                        </m:sSubPr>
                        <m:e>
                          <m:r>
                            <a:rPr lang="en-US" altLang="ko-KR" sz="1300" i="1" dirty="0">
                              <a:solidFill>
                                <a:schemeClr val="accent3"/>
                              </a:solidFill>
                              <a:latin typeface="Cambria Math" panose="02040503050406030204" pitchFamily="18" charset="0"/>
                            </a:rPr>
                            <m:t>𝑘</m:t>
                          </m:r>
                        </m:e>
                        <m:sub>
                          <m:r>
                            <a:rPr lang="en-US" altLang="ko-KR" sz="1300" b="0" i="1" dirty="0" smtClean="0">
                              <a:solidFill>
                                <a:schemeClr val="accent3"/>
                              </a:solidFill>
                              <a:latin typeface="Cambria Math" panose="02040503050406030204" pitchFamily="18" charset="0"/>
                            </a:rPr>
                            <m:t>1</m:t>
                          </m:r>
                        </m:sub>
                      </m:sSub>
                      <m:r>
                        <a:rPr lang="en-US" altLang="ko-KR" sz="1300" dirty="0">
                          <a:solidFill>
                            <a:schemeClr val="accent3"/>
                          </a:solidFill>
                          <a:latin typeface="Cambria Math" panose="02040503050406030204" pitchFamily="18" charset="0"/>
                        </a:rPr>
                        <m:t>,</m:t>
                      </m:r>
                      <m:sSub>
                        <m:sSubPr>
                          <m:ctrlPr>
                            <a:rPr lang="en-US" altLang="ko-KR" sz="1300" i="1" dirty="0">
                              <a:solidFill>
                                <a:schemeClr val="accent3"/>
                              </a:solidFill>
                              <a:latin typeface="Cambria Math" panose="02040503050406030204" pitchFamily="18" charset="0"/>
                            </a:rPr>
                          </m:ctrlPr>
                        </m:sSubPr>
                        <m:e>
                          <m:r>
                            <a:rPr lang="en-US" altLang="ko-KR" sz="1300" i="1" dirty="0">
                              <a:solidFill>
                                <a:schemeClr val="accent3"/>
                              </a:solidFill>
                              <a:latin typeface="Cambria Math" panose="02040503050406030204" pitchFamily="18" charset="0"/>
                            </a:rPr>
                            <m:t>𝑘</m:t>
                          </m:r>
                        </m:e>
                        <m:sub>
                          <m:r>
                            <a:rPr lang="en-US" altLang="ko-KR" sz="1300" b="0" i="1" dirty="0" smtClean="0">
                              <a:solidFill>
                                <a:schemeClr val="accent3"/>
                              </a:solidFill>
                              <a:latin typeface="Cambria Math" panose="02040503050406030204" pitchFamily="18" charset="0"/>
                            </a:rPr>
                            <m:t>3</m:t>
                          </m:r>
                        </m:sub>
                      </m:sSub>
                    </m:oMath>
                  </m:oMathPara>
                </a14:m>
                <a:endParaRPr lang="LID4096" sz="1300" dirty="0"/>
              </a:p>
            </p:txBody>
          </p:sp>
        </mc:Choice>
        <mc:Fallback>
          <p:sp>
            <p:nvSpPr>
              <p:cNvPr id="3" name="TextBox 2">
                <a:extLst>
                  <a:ext uri="{FF2B5EF4-FFF2-40B4-BE49-F238E27FC236}">
                    <a16:creationId xmlns:a16="http://schemas.microsoft.com/office/drawing/2014/main" id="{30D5FF28-6436-44D3-93BD-52E961A44B25}"/>
                  </a:ext>
                </a:extLst>
              </p:cNvPr>
              <p:cNvSpPr txBox="1">
                <a:spLocks noRot="1" noChangeAspect="1" noMove="1" noResize="1" noEditPoints="1" noAdjustHandles="1" noChangeArrowheads="1" noChangeShapeType="1" noTextEdit="1"/>
              </p:cNvSpPr>
              <p:nvPr/>
            </p:nvSpPr>
            <p:spPr>
              <a:xfrm>
                <a:off x="4671982" y="3901397"/>
                <a:ext cx="626390" cy="292388"/>
              </a:xfrm>
              <a:prstGeom prst="rect">
                <a:avLst/>
              </a:prstGeom>
              <a:blipFill>
                <a:blip r:embed="rId11"/>
                <a:stretch>
                  <a:fillRect/>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653B0838-5B59-4C77-9A78-22A95B7AB610}"/>
                  </a:ext>
                </a:extLst>
              </p:cNvPr>
              <p:cNvSpPr txBox="1"/>
              <p:nvPr/>
            </p:nvSpPr>
            <p:spPr>
              <a:xfrm>
                <a:off x="4666426" y="3589513"/>
                <a:ext cx="629596" cy="292388"/>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altLang="ko-KR" sz="1300" i="1" dirty="0" smtClean="0">
                              <a:solidFill>
                                <a:schemeClr val="accent3"/>
                              </a:solidFill>
                              <a:latin typeface="Cambria Math" panose="02040503050406030204" pitchFamily="18" charset="0"/>
                            </a:rPr>
                          </m:ctrlPr>
                        </m:sSubPr>
                        <m:e>
                          <m:r>
                            <a:rPr lang="en-US" altLang="ko-KR" sz="1300" i="1" dirty="0">
                              <a:solidFill>
                                <a:schemeClr val="accent3"/>
                              </a:solidFill>
                              <a:latin typeface="Cambria Math" panose="02040503050406030204" pitchFamily="18" charset="0"/>
                            </a:rPr>
                            <m:t>𝑎</m:t>
                          </m:r>
                        </m:e>
                        <m:sub>
                          <m:r>
                            <a:rPr lang="en-US" altLang="ko-KR" sz="1300" b="0" i="1" dirty="0" smtClean="0">
                              <a:solidFill>
                                <a:schemeClr val="accent3"/>
                              </a:solidFill>
                              <a:latin typeface="Cambria Math" panose="02040503050406030204" pitchFamily="18" charset="0"/>
                            </a:rPr>
                            <m:t>1</m:t>
                          </m:r>
                        </m:sub>
                      </m:sSub>
                      <m:r>
                        <a:rPr lang="en-US" altLang="ko-KR" sz="1300" b="0" i="0" dirty="0" smtClean="0">
                          <a:solidFill>
                            <a:schemeClr val="accent3"/>
                          </a:solidFill>
                          <a:latin typeface="Cambria Math" panose="02040503050406030204" pitchFamily="18" charset="0"/>
                        </a:rPr>
                        <m:t>,</m:t>
                      </m:r>
                      <m:r>
                        <a:rPr lang="en-US" altLang="ko-KR" sz="1300" dirty="0">
                          <a:solidFill>
                            <a:schemeClr val="accent3"/>
                          </a:solidFill>
                          <a:latin typeface="Cambria Math" panose="02040503050406030204" pitchFamily="18" charset="0"/>
                        </a:rPr>
                        <m:t> </m:t>
                      </m:r>
                      <m:sSub>
                        <m:sSubPr>
                          <m:ctrlPr>
                            <a:rPr lang="en-US" altLang="ko-KR" sz="1300" i="1" dirty="0">
                              <a:solidFill>
                                <a:schemeClr val="accent3"/>
                              </a:solidFill>
                              <a:latin typeface="Cambria Math" panose="02040503050406030204" pitchFamily="18" charset="0"/>
                            </a:rPr>
                          </m:ctrlPr>
                        </m:sSubPr>
                        <m:e>
                          <m:r>
                            <a:rPr lang="en-US" altLang="ko-KR" sz="1300" i="1" dirty="0">
                              <a:solidFill>
                                <a:schemeClr val="accent3"/>
                              </a:solidFill>
                              <a:latin typeface="Cambria Math" panose="02040503050406030204" pitchFamily="18" charset="0"/>
                            </a:rPr>
                            <m:t>𝑎</m:t>
                          </m:r>
                        </m:e>
                        <m:sub>
                          <m:r>
                            <a:rPr lang="en-US" altLang="ko-KR" sz="1300" b="0" i="1" dirty="0" smtClean="0">
                              <a:solidFill>
                                <a:schemeClr val="accent3"/>
                              </a:solidFill>
                              <a:latin typeface="Cambria Math" panose="02040503050406030204" pitchFamily="18" charset="0"/>
                            </a:rPr>
                            <m:t>3</m:t>
                          </m:r>
                        </m:sub>
                      </m:sSub>
                    </m:oMath>
                  </m:oMathPara>
                </a14:m>
                <a:endParaRPr lang="LID4096" sz="1300" dirty="0"/>
              </a:p>
            </p:txBody>
          </p:sp>
        </mc:Choice>
        <mc:Fallback>
          <p:sp>
            <p:nvSpPr>
              <p:cNvPr id="4" name="TextBox 3">
                <a:extLst>
                  <a:ext uri="{FF2B5EF4-FFF2-40B4-BE49-F238E27FC236}">
                    <a16:creationId xmlns:a16="http://schemas.microsoft.com/office/drawing/2014/main" id="{653B0838-5B59-4C77-9A78-22A95B7AB610}"/>
                  </a:ext>
                </a:extLst>
              </p:cNvPr>
              <p:cNvSpPr txBox="1">
                <a:spLocks noRot="1" noChangeAspect="1" noMove="1" noResize="1" noEditPoints="1" noAdjustHandles="1" noChangeArrowheads="1" noChangeShapeType="1" noTextEdit="1"/>
              </p:cNvSpPr>
              <p:nvPr/>
            </p:nvSpPr>
            <p:spPr>
              <a:xfrm>
                <a:off x="4666426" y="3589513"/>
                <a:ext cx="629596" cy="292388"/>
              </a:xfrm>
              <a:prstGeom prst="rect">
                <a:avLst/>
              </a:prstGeom>
              <a:blipFill>
                <a:blip r:embed="rId12"/>
                <a:stretch>
                  <a:fillRect/>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4154F98D-E3BA-4068-AA27-4654A933422B}"/>
                  </a:ext>
                </a:extLst>
              </p:cNvPr>
              <p:cNvSpPr txBox="1"/>
              <p:nvPr/>
            </p:nvSpPr>
            <p:spPr>
              <a:xfrm>
                <a:off x="5708143" y="4210755"/>
                <a:ext cx="2172959"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ko-KR" i="1" dirty="0" smtClean="0">
                              <a:solidFill>
                                <a:schemeClr val="accent3"/>
                              </a:solidFill>
                              <a:latin typeface="Cambria Math" panose="02040503050406030204" pitchFamily="18" charset="0"/>
                            </a:rPr>
                          </m:ctrlPr>
                        </m:sSubPr>
                        <m:e>
                          <m:r>
                            <a:rPr lang="en-US" altLang="ko-KR" i="1" dirty="0">
                              <a:solidFill>
                                <a:schemeClr val="accent3"/>
                              </a:solidFill>
                              <a:latin typeface="Cambria Math" panose="02040503050406030204" pitchFamily="18" charset="0"/>
                            </a:rPr>
                            <m:t>𝑎</m:t>
                          </m:r>
                        </m:e>
                        <m:sub>
                          <m:r>
                            <a:rPr lang="en-US" altLang="ko-KR" b="0" i="1" dirty="0" smtClean="0">
                              <a:solidFill>
                                <a:schemeClr val="accent3"/>
                              </a:solidFill>
                              <a:latin typeface="Cambria Math" panose="02040503050406030204" pitchFamily="18" charset="0"/>
                            </a:rPr>
                            <m:t>1</m:t>
                          </m:r>
                        </m:sub>
                      </m:sSub>
                      <m:r>
                        <a:rPr lang="en-US" altLang="ko-KR" b="0" i="0" dirty="0" smtClean="0">
                          <a:solidFill>
                            <a:schemeClr val="accent3"/>
                          </a:solidFill>
                          <a:latin typeface="Cambria Math" panose="02040503050406030204" pitchFamily="18" charset="0"/>
                        </a:rPr>
                        <m:t>, </m:t>
                      </m:r>
                      <m:sSub>
                        <m:sSubPr>
                          <m:ctrlPr>
                            <a:rPr lang="en-US" altLang="ko-KR" i="1" dirty="0" smtClean="0">
                              <a:solidFill>
                                <a:schemeClr val="accent3"/>
                              </a:solidFill>
                              <a:latin typeface="Cambria Math" panose="02040503050406030204" pitchFamily="18" charset="0"/>
                            </a:rPr>
                          </m:ctrlPr>
                        </m:sSubPr>
                        <m:e>
                          <m:r>
                            <a:rPr lang="en-US" altLang="ko-KR" i="1" dirty="0">
                              <a:solidFill>
                                <a:schemeClr val="accent3"/>
                              </a:solidFill>
                              <a:latin typeface="Cambria Math" panose="02040503050406030204" pitchFamily="18" charset="0"/>
                            </a:rPr>
                            <m:t>𝑎</m:t>
                          </m:r>
                        </m:e>
                        <m:sub>
                          <m:r>
                            <a:rPr lang="en-US" altLang="ko-KR" b="0" i="1" dirty="0" smtClean="0">
                              <a:solidFill>
                                <a:schemeClr val="accent3"/>
                              </a:solidFill>
                              <a:latin typeface="Cambria Math" panose="02040503050406030204" pitchFamily="18" charset="0"/>
                            </a:rPr>
                            <m:t>2</m:t>
                          </m:r>
                        </m:sub>
                      </m:sSub>
                      <m:r>
                        <a:rPr lang="en-US" altLang="ko-KR" b="0" i="0" dirty="0" smtClean="0">
                          <a:solidFill>
                            <a:schemeClr val="accent3"/>
                          </a:solidFill>
                          <a:latin typeface="Cambria Math" panose="02040503050406030204" pitchFamily="18" charset="0"/>
                        </a:rPr>
                        <m:t>,</m:t>
                      </m:r>
                      <m:sSub>
                        <m:sSubPr>
                          <m:ctrlPr>
                            <a:rPr lang="en-US" altLang="ko-KR" i="1" dirty="0">
                              <a:solidFill>
                                <a:schemeClr val="accent3"/>
                              </a:solidFill>
                              <a:latin typeface="Cambria Math" panose="02040503050406030204" pitchFamily="18" charset="0"/>
                            </a:rPr>
                          </m:ctrlPr>
                        </m:sSubPr>
                        <m:e>
                          <m:r>
                            <a:rPr lang="en-US" altLang="ko-KR" i="1" dirty="0">
                              <a:solidFill>
                                <a:schemeClr val="accent3"/>
                              </a:solidFill>
                              <a:latin typeface="Cambria Math" panose="02040503050406030204" pitchFamily="18" charset="0"/>
                            </a:rPr>
                            <m:t>𝑎</m:t>
                          </m:r>
                        </m:e>
                        <m:sub>
                          <m:r>
                            <a:rPr lang="en-US" altLang="ko-KR" b="0" i="1" dirty="0" smtClean="0">
                              <a:solidFill>
                                <a:schemeClr val="accent3"/>
                              </a:solidFill>
                              <a:latin typeface="Cambria Math" panose="02040503050406030204" pitchFamily="18" charset="0"/>
                            </a:rPr>
                            <m:t>3</m:t>
                          </m:r>
                        </m:sub>
                      </m:sSub>
                    </m:oMath>
                  </m:oMathPara>
                </a14:m>
                <a:endParaRPr lang="LID4096" dirty="0"/>
              </a:p>
            </p:txBody>
          </p:sp>
        </mc:Choice>
        <mc:Fallback>
          <p:sp>
            <p:nvSpPr>
              <p:cNvPr id="6" name="TextBox 5">
                <a:extLst>
                  <a:ext uri="{FF2B5EF4-FFF2-40B4-BE49-F238E27FC236}">
                    <a16:creationId xmlns:a16="http://schemas.microsoft.com/office/drawing/2014/main" id="{4154F98D-E3BA-4068-AA27-4654A933422B}"/>
                  </a:ext>
                </a:extLst>
              </p:cNvPr>
              <p:cNvSpPr txBox="1">
                <a:spLocks noRot="1" noChangeAspect="1" noMove="1" noResize="1" noEditPoints="1" noAdjustHandles="1" noChangeArrowheads="1" noChangeShapeType="1" noTextEdit="1"/>
              </p:cNvSpPr>
              <p:nvPr/>
            </p:nvSpPr>
            <p:spPr>
              <a:xfrm>
                <a:off x="5708143" y="4210755"/>
                <a:ext cx="2172959" cy="369332"/>
              </a:xfrm>
              <a:prstGeom prst="rect">
                <a:avLst/>
              </a:prstGeom>
              <a:blipFill>
                <a:blip r:embed="rId13"/>
                <a:stretch>
                  <a:fillRect b="-1667"/>
                </a:stretch>
              </a:blipFill>
            </p:spPr>
            <p:txBody>
              <a:bodyPr/>
              <a:lstStyle/>
              <a:p>
                <a:r>
                  <a:rPr lang="LID4096">
                    <a:noFill/>
                  </a:rPr>
                  <a:t> </a:t>
                </a:r>
              </a:p>
            </p:txBody>
          </p:sp>
        </mc:Fallback>
      </mc:AlternateContent>
      <p:sp>
        <p:nvSpPr>
          <p:cNvPr id="9" name="Arrow: Right 8">
            <a:extLst>
              <a:ext uri="{FF2B5EF4-FFF2-40B4-BE49-F238E27FC236}">
                <a16:creationId xmlns:a16="http://schemas.microsoft.com/office/drawing/2014/main" id="{027BBF2C-A986-4E15-83C9-214EE5E23A7C}"/>
              </a:ext>
            </a:extLst>
          </p:cNvPr>
          <p:cNvSpPr/>
          <p:nvPr/>
        </p:nvSpPr>
        <p:spPr>
          <a:xfrm rot="10800000">
            <a:off x="6137693" y="3969665"/>
            <a:ext cx="1313862" cy="31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46" name="TextBox 45">
            <a:extLst>
              <a:ext uri="{FF2B5EF4-FFF2-40B4-BE49-F238E27FC236}">
                <a16:creationId xmlns:a16="http://schemas.microsoft.com/office/drawing/2014/main" id="{830B869E-BDB0-4FA4-BA43-F6957C4F8F66}"/>
              </a:ext>
            </a:extLst>
          </p:cNvPr>
          <p:cNvSpPr txBox="1"/>
          <p:nvPr/>
        </p:nvSpPr>
        <p:spPr>
          <a:xfrm>
            <a:off x="6355437" y="3697236"/>
            <a:ext cx="1203760" cy="307777"/>
          </a:xfrm>
          <a:prstGeom prst="rect">
            <a:avLst/>
          </a:prstGeom>
          <a:noFill/>
        </p:spPr>
        <p:txBody>
          <a:bodyPr wrap="square" rtlCol="0">
            <a:spAutoFit/>
          </a:bodyPr>
          <a:lstStyle/>
          <a:p>
            <a:r>
              <a:rPr lang="en-US" altLang="ko-KR" sz="1400" b="1" dirty="0">
                <a:solidFill>
                  <a:schemeClr val="accent3"/>
                </a:solidFill>
                <a:latin typeface="Segoe UI" panose="020B0502040204020203" pitchFamily="34" charset="0"/>
                <a:cs typeface="Segoe UI" panose="020B0502040204020203" pitchFamily="34" charset="0"/>
              </a:rPr>
              <a:t>Reconstruct</a:t>
            </a:r>
            <a:r>
              <a:rPr lang="en-US" altLang="ko-KR" sz="1400" dirty="0">
                <a:solidFill>
                  <a:schemeClr val="accent3"/>
                </a:solidFill>
                <a:latin typeface="Segoe UI" panose="020B0502040204020203" pitchFamily="34" charset="0"/>
                <a:cs typeface="Segoe UI" panose="020B0502040204020203" pitchFamily="34" charset="0"/>
              </a:rPr>
              <a:t>.</a:t>
            </a:r>
            <a:endParaRPr lang="ko-KR" altLang="en-US" sz="1400" dirty="0">
              <a:solidFill>
                <a:schemeClr val="accent3"/>
              </a:solidFill>
              <a:latin typeface="Segoe UI" panose="020B0502040204020203" pitchFamily="34" charset="0"/>
              <a:cs typeface="Segoe UI" panose="020B0502040204020203" pitchFamily="34" charset="0"/>
            </a:endParaRPr>
          </a:p>
        </p:txBody>
      </p:sp>
      <mc:AlternateContent xmlns:mc="http://schemas.openxmlformats.org/markup-compatibility/2006">
        <mc:Choice xmlns:a14="http://schemas.microsoft.com/office/drawing/2010/main" Requires="a14">
          <p:sp>
            <p:nvSpPr>
              <p:cNvPr id="47" name="TextBox 46">
                <a:extLst>
                  <a:ext uri="{FF2B5EF4-FFF2-40B4-BE49-F238E27FC236}">
                    <a16:creationId xmlns:a16="http://schemas.microsoft.com/office/drawing/2014/main" id="{9A1FCA41-EFFD-4A0F-BF6F-4EB3E8ABA374}"/>
                  </a:ext>
                </a:extLst>
              </p:cNvPr>
              <p:cNvSpPr txBox="1"/>
              <p:nvPr/>
            </p:nvSpPr>
            <p:spPr>
              <a:xfrm>
                <a:off x="4820325" y="3297125"/>
                <a:ext cx="327333" cy="292388"/>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m:rPr>
                          <m:sty m:val="p"/>
                        </m:rPr>
                        <a:rPr lang="el-GR" altLang="ko-KR" sz="1300" i="1" dirty="0" smtClean="0">
                          <a:solidFill>
                            <a:schemeClr val="accent3"/>
                          </a:solidFill>
                          <a:latin typeface="Cambria Math" panose="02040503050406030204" pitchFamily="18" charset="0"/>
                        </a:rPr>
                        <m:t>α</m:t>
                      </m:r>
                    </m:oMath>
                  </m:oMathPara>
                </a14:m>
                <a:endParaRPr lang="LID4096" sz="1300" dirty="0"/>
              </a:p>
            </p:txBody>
          </p:sp>
        </mc:Choice>
        <mc:Fallback>
          <p:sp>
            <p:nvSpPr>
              <p:cNvPr id="47" name="TextBox 46">
                <a:extLst>
                  <a:ext uri="{FF2B5EF4-FFF2-40B4-BE49-F238E27FC236}">
                    <a16:creationId xmlns:a16="http://schemas.microsoft.com/office/drawing/2014/main" id="{9A1FCA41-EFFD-4A0F-BF6F-4EB3E8ABA374}"/>
                  </a:ext>
                </a:extLst>
              </p:cNvPr>
              <p:cNvSpPr txBox="1">
                <a:spLocks noRot="1" noChangeAspect="1" noMove="1" noResize="1" noEditPoints="1" noAdjustHandles="1" noChangeArrowheads="1" noChangeShapeType="1" noTextEdit="1"/>
              </p:cNvSpPr>
              <p:nvPr/>
            </p:nvSpPr>
            <p:spPr>
              <a:xfrm>
                <a:off x="4820325" y="3297125"/>
                <a:ext cx="327333" cy="292388"/>
              </a:xfrm>
              <a:prstGeom prst="rect">
                <a:avLst/>
              </a:prstGeom>
              <a:blipFill>
                <a:blip r:embed="rId14"/>
                <a:stretch>
                  <a:fillRect/>
                </a:stretch>
              </a:blipFill>
            </p:spPr>
            <p:txBody>
              <a:bodyPr/>
              <a:lstStyle/>
              <a:p>
                <a:r>
                  <a:rPr lang="LID4096">
                    <a:noFill/>
                  </a:rPr>
                  <a:t> </a:t>
                </a:r>
              </a:p>
            </p:txBody>
          </p:sp>
        </mc:Fallback>
      </mc:AlternateContent>
      <p:sp>
        <p:nvSpPr>
          <p:cNvPr id="48" name="Trapezoid 13">
            <a:extLst>
              <a:ext uri="{FF2B5EF4-FFF2-40B4-BE49-F238E27FC236}">
                <a16:creationId xmlns:a16="http://schemas.microsoft.com/office/drawing/2014/main" id="{EC99F9BF-D32A-48E7-BA97-EF322F01C146}"/>
              </a:ext>
            </a:extLst>
          </p:cNvPr>
          <p:cNvSpPr/>
          <p:nvPr/>
        </p:nvSpPr>
        <p:spPr>
          <a:xfrm>
            <a:off x="8271414" y="3394993"/>
            <a:ext cx="454464" cy="399302"/>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9" name="Arrow: Right 48">
            <a:extLst>
              <a:ext uri="{FF2B5EF4-FFF2-40B4-BE49-F238E27FC236}">
                <a16:creationId xmlns:a16="http://schemas.microsoft.com/office/drawing/2014/main" id="{77F92905-6833-4CD3-B531-6C4E0E45389C}"/>
              </a:ext>
            </a:extLst>
          </p:cNvPr>
          <p:cNvSpPr/>
          <p:nvPr/>
        </p:nvSpPr>
        <p:spPr>
          <a:xfrm>
            <a:off x="6167052" y="3421200"/>
            <a:ext cx="1313862" cy="31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0" name="TextBox 49">
            <a:extLst>
              <a:ext uri="{FF2B5EF4-FFF2-40B4-BE49-F238E27FC236}">
                <a16:creationId xmlns:a16="http://schemas.microsoft.com/office/drawing/2014/main" id="{1D3EEE42-33BD-4D78-9BFC-467AEF7297DE}"/>
              </a:ext>
            </a:extLst>
          </p:cNvPr>
          <p:cNvSpPr txBox="1"/>
          <p:nvPr/>
        </p:nvSpPr>
        <p:spPr>
          <a:xfrm>
            <a:off x="6087351" y="3110299"/>
            <a:ext cx="1847897" cy="307777"/>
          </a:xfrm>
          <a:prstGeom prst="rect">
            <a:avLst/>
          </a:prstGeom>
          <a:noFill/>
        </p:spPr>
        <p:txBody>
          <a:bodyPr wrap="square" rtlCol="0">
            <a:spAutoFit/>
          </a:bodyPr>
          <a:lstStyle/>
          <a:p>
            <a:r>
              <a:rPr lang="en-US" altLang="ko-KR" sz="1400" b="1" dirty="0">
                <a:solidFill>
                  <a:schemeClr val="accent3"/>
                </a:solidFill>
                <a:latin typeface="Segoe UI" panose="020B0502040204020203" pitchFamily="34" charset="0"/>
                <a:cs typeface="Segoe UI" panose="020B0502040204020203" pitchFamily="34" charset="0"/>
              </a:rPr>
              <a:t>broadcast X = S -</a:t>
            </a:r>
            <a:r>
              <a:rPr lang="el-GR" altLang="ko-KR" sz="1400" b="1" dirty="0">
                <a:solidFill>
                  <a:schemeClr val="accent3"/>
                </a:solidFill>
                <a:latin typeface="Segoe UI" panose="020B0502040204020203" pitchFamily="34" charset="0"/>
                <a:cs typeface="Segoe UI" panose="020B0502040204020203" pitchFamily="34" charset="0"/>
              </a:rPr>
              <a:t> α</a:t>
            </a:r>
            <a:endParaRPr lang="ko-KR" altLang="en-US" sz="1400" b="1" dirty="0">
              <a:solidFill>
                <a:schemeClr val="accent3"/>
              </a:solidFill>
              <a:latin typeface="Segoe UI" panose="020B0502040204020203" pitchFamily="34" charset="0"/>
              <a:cs typeface="Segoe UI" panose="020B0502040204020203" pitchFamily="34" charset="0"/>
            </a:endParaRPr>
          </a:p>
        </p:txBody>
      </p:sp>
      <mc:AlternateContent xmlns:mc="http://schemas.openxmlformats.org/markup-compatibility/2006">
        <mc:Choice xmlns:a14="http://schemas.microsoft.com/office/drawing/2010/main" Requires="a14">
          <p:sp>
            <p:nvSpPr>
              <p:cNvPr id="52" name="TextBox 51">
                <a:extLst>
                  <a:ext uri="{FF2B5EF4-FFF2-40B4-BE49-F238E27FC236}">
                    <a16:creationId xmlns:a16="http://schemas.microsoft.com/office/drawing/2014/main" id="{DD657A33-9FFA-4820-92B1-049AA6740A0C}"/>
                  </a:ext>
                </a:extLst>
              </p:cNvPr>
              <p:cNvSpPr txBox="1"/>
              <p:nvPr/>
            </p:nvSpPr>
            <p:spPr>
              <a:xfrm>
                <a:off x="7605714" y="3325093"/>
                <a:ext cx="659090" cy="292388"/>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altLang="ko-KR" sz="1300" b="1" i="1" dirty="0" smtClean="0">
                              <a:solidFill>
                                <a:schemeClr val="accent3"/>
                              </a:solidFill>
                              <a:latin typeface="Cambria Math" panose="02040503050406030204" pitchFamily="18" charset="0"/>
                            </a:rPr>
                          </m:ctrlPr>
                        </m:sSubPr>
                        <m:e>
                          <m:r>
                            <a:rPr lang="en-US" altLang="ko-KR" sz="1300" b="1" i="1" dirty="0">
                              <a:solidFill>
                                <a:schemeClr val="accent3"/>
                              </a:solidFill>
                              <a:latin typeface="Cambria Math" panose="02040503050406030204" pitchFamily="18" charset="0"/>
                            </a:rPr>
                            <m:t>𝒂</m:t>
                          </m:r>
                        </m:e>
                        <m:sub>
                          <m:r>
                            <a:rPr lang="en-US" altLang="ko-KR" sz="1300" b="1" i="1" dirty="0" smtClean="0">
                              <a:solidFill>
                                <a:schemeClr val="accent3"/>
                              </a:solidFill>
                              <a:latin typeface="Cambria Math" panose="02040503050406030204" pitchFamily="18" charset="0"/>
                            </a:rPr>
                            <m:t>𝟐</m:t>
                          </m:r>
                        </m:sub>
                      </m:sSub>
                      <m:r>
                        <a:rPr lang="en-US" altLang="ko-KR" sz="1300" b="1" i="0" dirty="0" smtClean="0">
                          <a:solidFill>
                            <a:schemeClr val="accent3"/>
                          </a:solidFill>
                          <a:latin typeface="Cambria Math" panose="02040503050406030204" pitchFamily="18" charset="0"/>
                        </a:rPr>
                        <m:t>,</m:t>
                      </m:r>
                      <m:r>
                        <a:rPr lang="en-US" altLang="ko-KR" sz="1300" b="1" dirty="0">
                          <a:solidFill>
                            <a:schemeClr val="accent3"/>
                          </a:solidFill>
                          <a:latin typeface="Cambria Math" panose="02040503050406030204" pitchFamily="18" charset="0"/>
                        </a:rPr>
                        <m:t> </m:t>
                      </m:r>
                      <m:sSub>
                        <m:sSubPr>
                          <m:ctrlPr>
                            <a:rPr lang="en-US" altLang="ko-KR" sz="1300" b="1" i="1" dirty="0">
                              <a:solidFill>
                                <a:schemeClr val="accent3"/>
                              </a:solidFill>
                              <a:latin typeface="Cambria Math" panose="02040503050406030204" pitchFamily="18" charset="0"/>
                            </a:rPr>
                          </m:ctrlPr>
                        </m:sSubPr>
                        <m:e>
                          <m:r>
                            <a:rPr lang="en-US" altLang="ko-KR" sz="1300" b="1" i="1" dirty="0">
                              <a:solidFill>
                                <a:schemeClr val="accent3"/>
                              </a:solidFill>
                              <a:latin typeface="Cambria Math" panose="02040503050406030204" pitchFamily="18" charset="0"/>
                            </a:rPr>
                            <m:t>𝒂</m:t>
                          </m:r>
                        </m:e>
                        <m:sub>
                          <m:r>
                            <a:rPr lang="en-US" altLang="ko-KR" sz="1300" b="1" i="1" dirty="0" smtClean="0">
                              <a:solidFill>
                                <a:schemeClr val="accent3"/>
                              </a:solidFill>
                              <a:latin typeface="Cambria Math" panose="02040503050406030204" pitchFamily="18" charset="0"/>
                            </a:rPr>
                            <m:t>𝟏</m:t>
                          </m:r>
                        </m:sub>
                      </m:sSub>
                    </m:oMath>
                  </m:oMathPara>
                </a14:m>
                <a:endParaRPr lang="LID4096" sz="1300" b="1" dirty="0"/>
              </a:p>
            </p:txBody>
          </p:sp>
        </mc:Choice>
        <mc:Fallback>
          <p:sp>
            <p:nvSpPr>
              <p:cNvPr id="52" name="TextBox 51">
                <a:extLst>
                  <a:ext uri="{FF2B5EF4-FFF2-40B4-BE49-F238E27FC236}">
                    <a16:creationId xmlns:a16="http://schemas.microsoft.com/office/drawing/2014/main" id="{DD657A33-9FFA-4820-92B1-049AA6740A0C}"/>
                  </a:ext>
                </a:extLst>
              </p:cNvPr>
              <p:cNvSpPr txBox="1">
                <a:spLocks noRot="1" noChangeAspect="1" noMove="1" noResize="1" noEditPoints="1" noAdjustHandles="1" noChangeArrowheads="1" noChangeShapeType="1" noTextEdit="1"/>
              </p:cNvSpPr>
              <p:nvPr/>
            </p:nvSpPr>
            <p:spPr>
              <a:xfrm>
                <a:off x="7605714" y="3325093"/>
                <a:ext cx="659090" cy="292388"/>
              </a:xfrm>
              <a:prstGeom prst="rect">
                <a:avLst/>
              </a:prstGeom>
              <a:blipFill>
                <a:blip r:embed="rId15"/>
                <a:stretch>
                  <a:fillRect/>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53" name="TextBox 52">
                <a:extLst>
                  <a:ext uri="{FF2B5EF4-FFF2-40B4-BE49-F238E27FC236}">
                    <a16:creationId xmlns:a16="http://schemas.microsoft.com/office/drawing/2014/main" id="{D47023A0-18AC-46B9-9028-EECC47AD6923}"/>
                  </a:ext>
                </a:extLst>
              </p:cNvPr>
              <p:cNvSpPr txBox="1"/>
              <p:nvPr/>
            </p:nvSpPr>
            <p:spPr>
              <a:xfrm>
                <a:off x="7455923" y="2407947"/>
                <a:ext cx="1473263" cy="794448"/>
              </a:xfrm>
              <a:prstGeom prst="rect">
                <a:avLst/>
              </a:prstGeom>
              <a:noFill/>
            </p:spPr>
            <p:txBody>
              <a:bodyPr wrap="square" rtlCol="0">
                <a:spAutoFit/>
              </a:bodyPr>
              <a:lstStyle/>
              <a:p>
                <a:r>
                  <a:rPr lang="en-US" altLang="ko-KR" sz="1400" b="1" dirty="0">
                    <a:solidFill>
                      <a:schemeClr val="accent3"/>
                    </a:solidFill>
                    <a:latin typeface="Segoe UI" panose="020B0502040204020203" pitchFamily="34" charset="0"/>
                    <a:cs typeface="Segoe UI" panose="020B0502040204020203" pitchFamily="34" charset="0"/>
                  </a:rPr>
                  <a:t>           ( X+</a:t>
                </a:r>
                <a14:m>
                  <m:oMath xmlns:m="http://schemas.openxmlformats.org/officeDocument/2006/math">
                    <m:sSub>
                      <m:sSubPr>
                        <m:ctrlPr>
                          <a:rPr lang="ko-KR" altLang="en-US" sz="1400" b="1" i="1" dirty="0">
                            <a:solidFill>
                              <a:schemeClr val="accent3"/>
                            </a:solidFill>
                            <a:latin typeface="Cambria Math" panose="02040503050406030204" pitchFamily="18" charset="0"/>
                          </a:rPr>
                        </m:ctrlPr>
                      </m:sSubPr>
                      <m:e>
                        <m:r>
                          <a:rPr lang="ko-KR" altLang="en-US" sz="1400" b="1" i="1" dirty="0">
                            <a:solidFill>
                              <a:schemeClr val="accent3"/>
                            </a:solidFill>
                            <a:latin typeface="Cambria Math" panose="02040503050406030204" pitchFamily="18" charset="0"/>
                          </a:rPr>
                          <m:t>𝜶</m:t>
                        </m:r>
                      </m:e>
                      <m:sub>
                        <m:r>
                          <a:rPr lang="en-US" altLang="ko-KR" sz="1400" b="1" i="1" dirty="0" smtClean="0">
                            <a:solidFill>
                              <a:schemeClr val="accent3"/>
                            </a:solidFill>
                            <a:latin typeface="Cambria Math" panose="02040503050406030204" pitchFamily="18" charset="0"/>
                          </a:rPr>
                          <m:t>𝟐</m:t>
                        </m:r>
                      </m:sub>
                    </m:sSub>
                  </m:oMath>
                </a14:m>
                <a:r>
                  <a:rPr lang="en-US" altLang="ko-KR" sz="1400" b="1" dirty="0">
                    <a:solidFill>
                      <a:schemeClr val="accent3"/>
                    </a:solidFill>
                    <a:latin typeface="Segoe UI" panose="020B0502040204020203" pitchFamily="34" charset="0"/>
                    <a:cs typeface="Segoe UI" panose="020B0502040204020203" pitchFamily="34" charset="0"/>
                  </a:rPr>
                  <a:t>)</a:t>
                </a:r>
              </a:p>
              <a:p>
                <a14:m>
                  <m:oMath xmlns:m="http://schemas.openxmlformats.org/officeDocument/2006/math">
                    <m:sSub>
                      <m:sSubPr>
                        <m:ctrlPr>
                          <a:rPr lang="en-US" altLang="ko-KR" sz="1400" b="1" i="1" dirty="0" smtClean="0">
                            <a:solidFill>
                              <a:schemeClr val="accent3"/>
                            </a:solidFill>
                            <a:latin typeface="Cambria Math" panose="02040503050406030204" pitchFamily="18" charset="0"/>
                          </a:rPr>
                        </m:ctrlPr>
                      </m:sSubPr>
                      <m:e>
                        <m:d>
                          <m:dPr>
                            <m:begChr m:val="["/>
                            <m:endChr m:val="]"/>
                            <m:ctrlPr>
                              <a:rPr lang="en-US" altLang="ko-KR" sz="1400" b="1" i="1" dirty="0" smtClean="0">
                                <a:solidFill>
                                  <a:schemeClr val="accent3"/>
                                </a:solidFill>
                                <a:latin typeface="Cambria Math" panose="02040503050406030204" pitchFamily="18" charset="0"/>
                              </a:rPr>
                            </m:ctrlPr>
                          </m:dPr>
                          <m:e>
                            <m:d>
                              <m:dPr>
                                <m:begChr m:val="["/>
                                <m:endChr m:val="]"/>
                                <m:ctrlPr>
                                  <a:rPr lang="en-US" altLang="ko-KR" sz="1400" b="1" i="1" dirty="0" smtClean="0">
                                    <a:solidFill>
                                      <a:schemeClr val="accent3"/>
                                    </a:solidFill>
                                    <a:latin typeface="Cambria Math" panose="02040503050406030204" pitchFamily="18" charset="0"/>
                                  </a:rPr>
                                </m:ctrlPr>
                              </m:dPr>
                              <m:e>
                                <m:r>
                                  <a:rPr lang="en-US" altLang="ko-KR" sz="1400" b="1" i="1" dirty="0" smtClean="0">
                                    <a:solidFill>
                                      <a:schemeClr val="accent3"/>
                                    </a:solidFill>
                                    <a:latin typeface="Cambria Math" panose="02040503050406030204" pitchFamily="18" charset="0"/>
                                  </a:rPr>
                                  <m:t>𝒔</m:t>
                                </m:r>
                              </m:e>
                            </m:d>
                          </m:e>
                        </m:d>
                      </m:e>
                      <m:sub>
                        <m:r>
                          <a:rPr lang="en-US" altLang="ko-KR" sz="1400" b="1" i="1" dirty="0" smtClean="0">
                            <a:solidFill>
                              <a:schemeClr val="accent3"/>
                            </a:solidFill>
                            <a:latin typeface="Cambria Math" panose="02040503050406030204" pitchFamily="18" charset="0"/>
                          </a:rPr>
                          <m:t>𝟐</m:t>
                        </m:r>
                      </m:sub>
                    </m:sSub>
                  </m:oMath>
                </a14:m>
                <a:r>
                  <a:rPr lang="en-US" altLang="ko-KR" sz="1400" b="1" dirty="0">
                    <a:solidFill>
                      <a:schemeClr val="accent3"/>
                    </a:solidFill>
                    <a:latin typeface="Segoe UI" panose="020B0502040204020203" pitchFamily="34" charset="0"/>
                    <a:cs typeface="Segoe UI" panose="020B0502040204020203" pitchFamily="34" charset="0"/>
                  </a:rPr>
                  <a:t> =</a:t>
                </a:r>
                <a:r>
                  <a:rPr lang="el-GR" altLang="ko-KR" sz="1400" b="1" dirty="0">
                    <a:solidFill>
                      <a:schemeClr val="accent3"/>
                    </a:solidFill>
                    <a:latin typeface="Segoe UI" panose="020B0502040204020203" pitchFamily="34" charset="0"/>
                    <a:cs typeface="Segoe UI" panose="020B0502040204020203" pitchFamily="34" charset="0"/>
                  </a:rPr>
                  <a:t> </a:t>
                </a:r>
                <a:endParaRPr lang="en-US" altLang="ko-KR" sz="1400" b="1" dirty="0">
                  <a:solidFill>
                    <a:schemeClr val="accent3"/>
                  </a:solidFill>
                  <a:latin typeface="Segoe UI" panose="020B0502040204020203" pitchFamily="34" charset="0"/>
                </a:endParaRPr>
              </a:p>
              <a:p>
                <a:r>
                  <a:rPr lang="en-US" altLang="ko-KR" sz="1400" b="1" dirty="0">
                    <a:solidFill>
                      <a:schemeClr val="accent3"/>
                    </a:solidFill>
                    <a:latin typeface="Segoe UI" panose="020B0502040204020203" pitchFamily="34" charset="0"/>
                    <a:cs typeface="Segoe UI" panose="020B0502040204020203" pitchFamily="34" charset="0"/>
                  </a:rPr>
                  <a:t>           ( X+</a:t>
                </a:r>
                <a14:m>
                  <m:oMath xmlns:m="http://schemas.openxmlformats.org/officeDocument/2006/math">
                    <m:sSub>
                      <m:sSubPr>
                        <m:ctrlPr>
                          <a:rPr lang="ko-KR" altLang="en-US" sz="1400" b="1" i="1" dirty="0">
                            <a:solidFill>
                              <a:schemeClr val="accent3"/>
                            </a:solidFill>
                            <a:latin typeface="Cambria Math" panose="02040503050406030204" pitchFamily="18" charset="0"/>
                          </a:rPr>
                        </m:ctrlPr>
                      </m:sSubPr>
                      <m:e>
                        <m:r>
                          <a:rPr lang="ko-KR" altLang="en-US" sz="1400" b="1" i="1" dirty="0">
                            <a:solidFill>
                              <a:schemeClr val="accent3"/>
                            </a:solidFill>
                            <a:latin typeface="Cambria Math" panose="02040503050406030204" pitchFamily="18" charset="0"/>
                          </a:rPr>
                          <m:t>𝜶</m:t>
                        </m:r>
                      </m:e>
                      <m:sub>
                        <m:r>
                          <a:rPr lang="en-US" altLang="ko-KR" sz="1400" b="1" i="1" dirty="0" smtClean="0">
                            <a:solidFill>
                              <a:schemeClr val="accent3"/>
                            </a:solidFill>
                            <a:latin typeface="Cambria Math" panose="02040503050406030204" pitchFamily="18" charset="0"/>
                          </a:rPr>
                          <m:t>𝟏</m:t>
                        </m:r>
                      </m:sub>
                    </m:sSub>
                  </m:oMath>
                </a14:m>
                <a:r>
                  <a:rPr lang="en-US" altLang="ko-KR" sz="1400" b="1" dirty="0">
                    <a:solidFill>
                      <a:schemeClr val="accent3"/>
                    </a:solidFill>
                    <a:latin typeface="Segoe UI" panose="020B0502040204020203" pitchFamily="34" charset="0"/>
                    <a:cs typeface="Segoe UI" panose="020B0502040204020203" pitchFamily="34" charset="0"/>
                  </a:rPr>
                  <a:t>)</a:t>
                </a:r>
                <a:endParaRPr lang="ko-KR" altLang="en-US" sz="1400" b="1" dirty="0">
                  <a:solidFill>
                    <a:schemeClr val="accent3"/>
                  </a:solidFill>
                  <a:latin typeface="Segoe UI" panose="020B0502040204020203" pitchFamily="34" charset="0"/>
                  <a:cs typeface="Segoe UI" panose="020B0502040204020203" pitchFamily="34" charset="0"/>
                </a:endParaRPr>
              </a:p>
            </p:txBody>
          </p:sp>
        </mc:Choice>
        <mc:Fallback>
          <p:sp>
            <p:nvSpPr>
              <p:cNvPr id="53" name="TextBox 52">
                <a:extLst>
                  <a:ext uri="{FF2B5EF4-FFF2-40B4-BE49-F238E27FC236}">
                    <a16:creationId xmlns:a16="http://schemas.microsoft.com/office/drawing/2014/main" id="{D47023A0-18AC-46B9-9028-EECC47AD6923}"/>
                  </a:ext>
                </a:extLst>
              </p:cNvPr>
              <p:cNvSpPr txBox="1">
                <a:spLocks noRot="1" noChangeAspect="1" noMove="1" noResize="1" noEditPoints="1" noAdjustHandles="1" noChangeArrowheads="1" noChangeShapeType="1" noTextEdit="1"/>
              </p:cNvSpPr>
              <p:nvPr/>
            </p:nvSpPr>
            <p:spPr>
              <a:xfrm>
                <a:off x="7455923" y="2407947"/>
                <a:ext cx="1473263" cy="794448"/>
              </a:xfrm>
              <a:prstGeom prst="rect">
                <a:avLst/>
              </a:prstGeom>
              <a:blipFill>
                <a:blip r:embed="rId16"/>
                <a:stretch>
                  <a:fillRect t="-2308" b="-6923"/>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55" name="TextBox 54">
                <a:extLst>
                  <a:ext uri="{FF2B5EF4-FFF2-40B4-BE49-F238E27FC236}">
                    <a16:creationId xmlns:a16="http://schemas.microsoft.com/office/drawing/2014/main" id="{AE6DAFCD-C9C0-412A-B949-05E92021A157}"/>
                  </a:ext>
                </a:extLst>
              </p:cNvPr>
              <p:cNvSpPr txBox="1"/>
              <p:nvPr/>
            </p:nvSpPr>
            <p:spPr>
              <a:xfrm>
                <a:off x="7773263" y="3636498"/>
                <a:ext cx="429790" cy="2923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ko-KR" sz="1300" b="1" i="1" smtClean="0">
                          <a:solidFill>
                            <a:schemeClr val="accent3"/>
                          </a:solidFill>
                          <a:latin typeface="Cambria Math" panose="02040503050406030204" pitchFamily="18" charset="0"/>
                          <a:cs typeface="Segoe UI" panose="020B0502040204020203" pitchFamily="34" charset="0"/>
                        </a:rPr>
                        <m:t>𝑿</m:t>
                      </m:r>
                    </m:oMath>
                  </m:oMathPara>
                </a14:m>
                <a:endParaRPr lang="en-US" altLang="ko-KR" sz="1300" b="1" dirty="0">
                  <a:solidFill>
                    <a:schemeClr val="accent3"/>
                  </a:solidFill>
                  <a:latin typeface="Segoe UI" panose="020B0502040204020203" pitchFamily="34" charset="0"/>
                  <a:cs typeface="Segoe UI" panose="020B0502040204020203" pitchFamily="34" charset="0"/>
                </a:endParaRPr>
              </a:p>
            </p:txBody>
          </p:sp>
        </mc:Choice>
        <mc:Fallback>
          <p:sp>
            <p:nvSpPr>
              <p:cNvPr id="55" name="TextBox 54">
                <a:extLst>
                  <a:ext uri="{FF2B5EF4-FFF2-40B4-BE49-F238E27FC236}">
                    <a16:creationId xmlns:a16="http://schemas.microsoft.com/office/drawing/2014/main" id="{AE6DAFCD-C9C0-412A-B949-05E92021A157}"/>
                  </a:ext>
                </a:extLst>
              </p:cNvPr>
              <p:cNvSpPr txBox="1">
                <a:spLocks noRot="1" noChangeAspect="1" noMove="1" noResize="1" noEditPoints="1" noAdjustHandles="1" noChangeArrowheads="1" noChangeShapeType="1" noTextEdit="1"/>
              </p:cNvSpPr>
              <p:nvPr/>
            </p:nvSpPr>
            <p:spPr>
              <a:xfrm>
                <a:off x="7773263" y="3636498"/>
                <a:ext cx="429790" cy="292388"/>
              </a:xfrm>
              <a:prstGeom prst="rect">
                <a:avLst/>
              </a:prstGeom>
              <a:blipFill>
                <a:blip r:embed="rId17"/>
                <a:stretch>
                  <a:fillRect/>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56" name="TextBox 55">
                <a:extLst>
                  <a:ext uri="{FF2B5EF4-FFF2-40B4-BE49-F238E27FC236}">
                    <a16:creationId xmlns:a16="http://schemas.microsoft.com/office/drawing/2014/main" id="{C69C50D7-747C-4AEA-BB36-603C5CAF02B7}"/>
                  </a:ext>
                </a:extLst>
              </p:cNvPr>
              <p:cNvSpPr txBox="1"/>
              <p:nvPr/>
            </p:nvSpPr>
            <p:spPr>
              <a:xfrm>
                <a:off x="5456121" y="3514480"/>
                <a:ext cx="429790" cy="2923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00" b="1" i="1" smtClean="0">
                              <a:solidFill>
                                <a:schemeClr val="accent3"/>
                              </a:solidFill>
                              <a:latin typeface="Cambria Math" panose="02040503050406030204" pitchFamily="18" charset="0"/>
                            </a:rPr>
                          </m:ctrlPr>
                        </m:sSubPr>
                        <m:e>
                          <m:r>
                            <a:rPr lang="en-US" altLang="ko-KR" sz="1300" b="1" i="1" smtClean="0">
                              <a:solidFill>
                                <a:schemeClr val="accent3"/>
                              </a:solidFill>
                              <a:latin typeface="Cambria Math" panose="02040503050406030204" pitchFamily="18" charset="0"/>
                            </a:rPr>
                            <m:t>𝒑</m:t>
                          </m:r>
                        </m:e>
                        <m:sub>
                          <m:r>
                            <a:rPr lang="en-US" altLang="ko-KR" sz="1300" b="1" i="1" smtClean="0">
                              <a:solidFill>
                                <a:schemeClr val="accent3"/>
                              </a:solidFill>
                              <a:latin typeface="Cambria Math" panose="02040503050406030204" pitchFamily="18" charset="0"/>
                            </a:rPr>
                            <m:t>𝟏</m:t>
                          </m:r>
                        </m:sub>
                      </m:sSub>
                    </m:oMath>
                  </m:oMathPara>
                </a14:m>
                <a:endParaRPr lang="en-US" altLang="ko-KR" sz="1300" b="1" dirty="0">
                  <a:solidFill>
                    <a:schemeClr val="accent3"/>
                  </a:solidFill>
                  <a:latin typeface="Segoe UI" panose="020B0502040204020203" pitchFamily="34" charset="0"/>
                  <a:cs typeface="Segoe UI" panose="020B0502040204020203" pitchFamily="34" charset="0"/>
                </a:endParaRPr>
              </a:p>
            </p:txBody>
          </p:sp>
        </mc:Choice>
        <mc:Fallback>
          <p:sp>
            <p:nvSpPr>
              <p:cNvPr id="56" name="TextBox 55">
                <a:extLst>
                  <a:ext uri="{FF2B5EF4-FFF2-40B4-BE49-F238E27FC236}">
                    <a16:creationId xmlns:a16="http://schemas.microsoft.com/office/drawing/2014/main" id="{C69C50D7-747C-4AEA-BB36-603C5CAF02B7}"/>
                  </a:ext>
                </a:extLst>
              </p:cNvPr>
              <p:cNvSpPr txBox="1">
                <a:spLocks noRot="1" noChangeAspect="1" noMove="1" noResize="1" noEditPoints="1" noAdjustHandles="1" noChangeArrowheads="1" noChangeShapeType="1" noTextEdit="1"/>
              </p:cNvSpPr>
              <p:nvPr/>
            </p:nvSpPr>
            <p:spPr>
              <a:xfrm>
                <a:off x="5456121" y="3514480"/>
                <a:ext cx="429790" cy="292388"/>
              </a:xfrm>
              <a:prstGeom prst="rect">
                <a:avLst/>
              </a:prstGeom>
              <a:blipFill>
                <a:blip r:embed="rId18"/>
                <a:stretch>
                  <a:fillRect b="-4255"/>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58" name="TextBox 57">
                <a:extLst>
                  <a:ext uri="{FF2B5EF4-FFF2-40B4-BE49-F238E27FC236}">
                    <a16:creationId xmlns:a16="http://schemas.microsoft.com/office/drawing/2014/main" id="{C91ED1B7-C26F-4D2D-8E51-6E30DF6A93DD}"/>
                  </a:ext>
                </a:extLst>
              </p:cNvPr>
              <p:cNvSpPr txBox="1"/>
              <p:nvPr/>
            </p:nvSpPr>
            <p:spPr>
              <a:xfrm>
                <a:off x="8298371" y="3317398"/>
                <a:ext cx="429790" cy="2923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00" b="1" i="1" smtClean="0">
                              <a:solidFill>
                                <a:schemeClr val="accent3"/>
                              </a:solidFill>
                              <a:latin typeface="Cambria Math" panose="02040503050406030204" pitchFamily="18" charset="0"/>
                            </a:rPr>
                          </m:ctrlPr>
                        </m:sSubPr>
                        <m:e>
                          <m:r>
                            <a:rPr lang="en-US" altLang="ko-KR" sz="1300" b="1" i="1" smtClean="0">
                              <a:solidFill>
                                <a:schemeClr val="accent3"/>
                              </a:solidFill>
                              <a:latin typeface="Cambria Math" panose="02040503050406030204" pitchFamily="18" charset="0"/>
                            </a:rPr>
                            <m:t>𝒑</m:t>
                          </m:r>
                        </m:e>
                        <m:sub>
                          <m:r>
                            <a:rPr lang="en-US" altLang="ko-KR" sz="1300" b="1" i="1" smtClean="0">
                              <a:solidFill>
                                <a:schemeClr val="accent3"/>
                              </a:solidFill>
                              <a:latin typeface="Cambria Math" panose="02040503050406030204" pitchFamily="18" charset="0"/>
                            </a:rPr>
                            <m:t>𝟐</m:t>
                          </m:r>
                        </m:sub>
                      </m:sSub>
                    </m:oMath>
                  </m:oMathPara>
                </a14:m>
                <a:endParaRPr lang="en-US" altLang="ko-KR" sz="1300" b="1" dirty="0">
                  <a:solidFill>
                    <a:schemeClr val="accent3"/>
                  </a:solidFill>
                  <a:latin typeface="Segoe UI" panose="020B0502040204020203" pitchFamily="34" charset="0"/>
                  <a:cs typeface="Segoe UI" panose="020B0502040204020203" pitchFamily="34" charset="0"/>
                </a:endParaRPr>
              </a:p>
            </p:txBody>
          </p:sp>
        </mc:Choice>
        <mc:Fallback>
          <p:sp>
            <p:nvSpPr>
              <p:cNvPr id="58" name="TextBox 57">
                <a:extLst>
                  <a:ext uri="{FF2B5EF4-FFF2-40B4-BE49-F238E27FC236}">
                    <a16:creationId xmlns:a16="http://schemas.microsoft.com/office/drawing/2014/main" id="{C91ED1B7-C26F-4D2D-8E51-6E30DF6A93DD}"/>
                  </a:ext>
                </a:extLst>
              </p:cNvPr>
              <p:cNvSpPr txBox="1">
                <a:spLocks noRot="1" noChangeAspect="1" noMove="1" noResize="1" noEditPoints="1" noAdjustHandles="1" noChangeArrowheads="1" noChangeShapeType="1" noTextEdit="1"/>
              </p:cNvSpPr>
              <p:nvPr/>
            </p:nvSpPr>
            <p:spPr>
              <a:xfrm>
                <a:off x="8298371" y="3317398"/>
                <a:ext cx="429790" cy="292388"/>
              </a:xfrm>
              <a:prstGeom prst="rect">
                <a:avLst/>
              </a:prstGeom>
              <a:blipFill>
                <a:blip r:embed="rId19"/>
                <a:stretch>
                  <a:fillRect b="-4167"/>
                </a:stretch>
              </a:blipFill>
            </p:spPr>
            <p:txBody>
              <a:bodyPr/>
              <a:lstStyle/>
              <a:p>
                <a:r>
                  <a:rPr lang="LID4096">
                    <a:noFill/>
                  </a:rPr>
                  <a:t> </a:t>
                </a:r>
              </a:p>
            </p:txBody>
          </p:sp>
        </mc:Fallback>
      </mc:AlternateContent>
    </p:spTree>
    <p:extLst>
      <p:ext uri="{BB962C8B-B14F-4D97-AF65-F5344CB8AC3E}">
        <p14:creationId xmlns:p14="http://schemas.microsoft.com/office/powerpoint/2010/main" val="20743359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fade">
                                      <p:cBhvr>
                                        <p:cTn id="7" dur="500"/>
                                        <p:tgtEl>
                                          <p:spTgt spid="113"/>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62"/>
                                        </p:tgtEl>
                                        <p:attrNameLst>
                                          <p:attrName>style.visibility</p:attrName>
                                        </p:attrNameLst>
                                      </p:cBhvr>
                                      <p:to>
                                        <p:strVal val="visible"/>
                                      </p:to>
                                    </p:set>
                                    <p:animEffect transition="in" filter="fade">
                                      <p:cBhvr>
                                        <p:cTn id="13" dur="500"/>
                                        <p:tgtEl>
                                          <p:spTgt spid="62"/>
                                        </p:tgtEl>
                                      </p:cBhvr>
                                    </p:animEffect>
                                  </p:childTnLst>
                                </p:cTn>
                              </p:par>
                              <p:par>
                                <p:cTn id="14" presetID="10" presetClass="entr" presetSubtype="0" fill="hold" nodeType="with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fade">
                                      <p:cBhvr>
                                        <p:cTn id="16" dur="500"/>
                                        <p:tgtEl>
                                          <p:spTgt spid="4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4"/>
                                        </p:tgtEl>
                                        <p:attrNameLst>
                                          <p:attrName>style.visibility</p:attrName>
                                        </p:attrNameLst>
                                      </p:cBhvr>
                                      <p:to>
                                        <p:strVal val="visible"/>
                                      </p:to>
                                    </p:set>
                                    <p:animEffect transition="in" filter="fade">
                                      <p:cBhvr>
                                        <p:cTn id="19" dur="500"/>
                                        <p:tgtEl>
                                          <p:spTgt spid="6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500"/>
                                        <p:tgtEl>
                                          <p:spTgt spid="3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500"/>
                                        <p:tgtEl>
                                          <p:spTgt spid="4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6"/>
                                        </p:tgtEl>
                                        <p:attrNameLst>
                                          <p:attrName>style.visibility</p:attrName>
                                        </p:attrNameLst>
                                      </p:cBhvr>
                                      <p:to>
                                        <p:strVal val="visible"/>
                                      </p:to>
                                    </p:set>
                                    <p:animEffect transition="in" filter="fade">
                                      <p:cBhvr>
                                        <p:cTn id="28" dur="500"/>
                                        <p:tgtEl>
                                          <p:spTgt spid="5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8"/>
                                        </p:tgtEl>
                                        <p:attrNameLst>
                                          <p:attrName>style.visibility</p:attrName>
                                        </p:attrNameLst>
                                      </p:cBhvr>
                                      <p:to>
                                        <p:strVal val="visible"/>
                                      </p:to>
                                    </p:set>
                                    <p:animEffect transition="in" filter="fade">
                                      <p:cBhvr>
                                        <p:cTn id="31" dur="500"/>
                                        <p:tgtEl>
                                          <p:spTgt spid="5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15"/>
                                        </p:tgtEl>
                                        <p:attrNameLst>
                                          <p:attrName>style.visibility</p:attrName>
                                        </p:attrNameLst>
                                      </p:cBhvr>
                                      <p:to>
                                        <p:strVal val="visible"/>
                                      </p:to>
                                    </p:set>
                                    <p:animEffect transition="in" filter="fade">
                                      <p:cBhvr>
                                        <p:cTn id="36" dur="500"/>
                                        <p:tgtEl>
                                          <p:spTgt spid="115"/>
                                        </p:tgtEl>
                                      </p:cBhvr>
                                    </p:animEffect>
                                  </p:childTnLst>
                                </p:cTn>
                              </p:par>
                              <p:par>
                                <p:cTn id="37" presetID="10"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1"/>
                                        </p:tgtEl>
                                        <p:attrNameLst>
                                          <p:attrName>style.visibility</p:attrName>
                                        </p:attrNameLst>
                                      </p:cBhvr>
                                      <p:to>
                                        <p:strVal val="visible"/>
                                      </p:to>
                                    </p:set>
                                    <p:animEffect transition="in" filter="fade">
                                      <p:cBhvr>
                                        <p:cTn id="42" dur="500"/>
                                        <p:tgtEl>
                                          <p:spTgt spid="6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fade">
                                      <p:cBhvr>
                                        <p:cTn id="45" dur="500"/>
                                        <p:tgtEl>
                                          <p:spTgt spid="37"/>
                                        </p:tgtEl>
                                      </p:cBhvr>
                                    </p:animEffect>
                                  </p:childTnLst>
                                </p:cTn>
                              </p:par>
                              <p:par>
                                <p:cTn id="46" presetID="10" presetClass="entr" presetSubtype="0" fill="hold"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500"/>
                                        <p:tgtEl>
                                          <p:spTgt spid="31"/>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16"/>
                                        </p:tgtEl>
                                        <p:attrNameLst>
                                          <p:attrName>style.visibility</p:attrName>
                                        </p:attrNameLst>
                                      </p:cBhvr>
                                      <p:to>
                                        <p:strVal val="visible"/>
                                      </p:to>
                                    </p:set>
                                    <p:animEffect transition="in" filter="fade">
                                      <p:cBhvr>
                                        <p:cTn id="53" dur="500"/>
                                        <p:tgtEl>
                                          <p:spTgt spid="116"/>
                                        </p:tgtEl>
                                      </p:cBhvr>
                                    </p:animEffect>
                                  </p:childTnLst>
                                </p:cTn>
                              </p:par>
                              <p:par>
                                <p:cTn id="54" presetID="10" presetClass="entr" presetSubtype="0" fill="hold" nodeType="withEffect">
                                  <p:stCondLst>
                                    <p:cond delay="0"/>
                                  </p:stCondLst>
                                  <p:childTnLst>
                                    <p:set>
                                      <p:cBhvr>
                                        <p:cTn id="55" dur="1" fill="hold">
                                          <p:stCondLst>
                                            <p:cond delay="0"/>
                                          </p:stCondLst>
                                        </p:cTn>
                                        <p:tgtEl>
                                          <p:spTgt spid="70"/>
                                        </p:tgtEl>
                                        <p:attrNameLst>
                                          <p:attrName>style.visibility</p:attrName>
                                        </p:attrNameLst>
                                      </p:cBhvr>
                                      <p:to>
                                        <p:strVal val="visible"/>
                                      </p:to>
                                    </p:set>
                                    <p:animEffect transition="in" filter="fade">
                                      <p:cBhvr>
                                        <p:cTn id="56" dur="500"/>
                                        <p:tgtEl>
                                          <p:spTgt spid="7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02"/>
                                        </p:tgtEl>
                                        <p:attrNameLst>
                                          <p:attrName>style.visibility</p:attrName>
                                        </p:attrNameLst>
                                      </p:cBhvr>
                                      <p:to>
                                        <p:strVal val="visible"/>
                                      </p:to>
                                    </p:set>
                                    <p:animEffect transition="in" filter="fade">
                                      <p:cBhvr>
                                        <p:cTn id="59" dur="500"/>
                                        <p:tgtEl>
                                          <p:spTgt spid="102"/>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75"/>
                                        </p:tgtEl>
                                        <p:attrNameLst>
                                          <p:attrName>style.visibility</p:attrName>
                                        </p:attrNameLst>
                                      </p:cBhvr>
                                      <p:to>
                                        <p:strVal val="visible"/>
                                      </p:to>
                                    </p:set>
                                    <p:animEffect transition="in" filter="fade">
                                      <p:cBhvr>
                                        <p:cTn id="62" dur="500"/>
                                        <p:tgtEl>
                                          <p:spTgt spid="75"/>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76"/>
                                        </p:tgtEl>
                                        <p:attrNameLst>
                                          <p:attrName>style.visibility</p:attrName>
                                        </p:attrNameLst>
                                      </p:cBhvr>
                                      <p:to>
                                        <p:strVal val="visible"/>
                                      </p:to>
                                    </p:set>
                                    <p:animEffect transition="in" filter="fade">
                                      <p:cBhvr>
                                        <p:cTn id="65" dur="500"/>
                                        <p:tgtEl>
                                          <p:spTgt spid="76"/>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
                                        </p:tgtEl>
                                        <p:attrNameLst>
                                          <p:attrName>style.visibility</p:attrName>
                                        </p:attrNameLst>
                                      </p:cBhvr>
                                      <p:to>
                                        <p:strVal val="visible"/>
                                      </p:to>
                                    </p:set>
                                    <p:animEffect transition="in" filter="fade">
                                      <p:cBhvr>
                                        <p:cTn id="68" dur="500"/>
                                        <p:tgtEl>
                                          <p:spTgt spid="3"/>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17"/>
                                        </p:tgtEl>
                                        <p:attrNameLst>
                                          <p:attrName>style.visibility</p:attrName>
                                        </p:attrNameLst>
                                      </p:cBhvr>
                                      <p:to>
                                        <p:strVal val="visible"/>
                                      </p:to>
                                    </p:set>
                                    <p:animEffect transition="in" filter="fade">
                                      <p:cBhvr>
                                        <p:cTn id="73" dur="500"/>
                                        <p:tgtEl>
                                          <p:spTgt spid="117"/>
                                        </p:tgtEl>
                                      </p:cBhvr>
                                    </p:animEffect>
                                  </p:childTnLst>
                                </p:cTn>
                              </p:par>
                              <p:par>
                                <p:cTn id="74" presetID="10" presetClass="entr" presetSubtype="0" fill="hold" nodeType="withEffect">
                                  <p:stCondLst>
                                    <p:cond delay="0"/>
                                  </p:stCondLst>
                                  <p:childTnLst>
                                    <p:set>
                                      <p:cBhvr>
                                        <p:cTn id="75" dur="1" fill="hold">
                                          <p:stCondLst>
                                            <p:cond delay="0"/>
                                          </p:stCondLst>
                                        </p:cTn>
                                        <p:tgtEl>
                                          <p:spTgt spid="77"/>
                                        </p:tgtEl>
                                        <p:attrNameLst>
                                          <p:attrName>style.visibility</p:attrName>
                                        </p:attrNameLst>
                                      </p:cBhvr>
                                      <p:to>
                                        <p:strVal val="visible"/>
                                      </p:to>
                                    </p:set>
                                    <p:animEffect transition="in" filter="fade">
                                      <p:cBhvr>
                                        <p:cTn id="76" dur="500"/>
                                        <p:tgtEl>
                                          <p:spTgt spid="77"/>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03"/>
                                        </p:tgtEl>
                                        <p:attrNameLst>
                                          <p:attrName>style.visibility</p:attrName>
                                        </p:attrNameLst>
                                      </p:cBhvr>
                                      <p:to>
                                        <p:strVal val="visible"/>
                                      </p:to>
                                    </p:set>
                                    <p:animEffect transition="in" filter="fade">
                                      <p:cBhvr>
                                        <p:cTn id="79" dur="500"/>
                                        <p:tgtEl>
                                          <p:spTgt spid="103"/>
                                        </p:tgtEl>
                                      </p:cBhvr>
                                    </p:animEffect>
                                  </p:childTnLst>
                                </p:cTn>
                              </p:par>
                              <p:par>
                                <p:cTn id="80" presetID="10" presetClass="entr" presetSubtype="0" fill="hold" nodeType="withEffect">
                                  <p:stCondLst>
                                    <p:cond delay="0"/>
                                  </p:stCondLst>
                                  <p:childTnLst>
                                    <p:set>
                                      <p:cBhvr>
                                        <p:cTn id="81" dur="1" fill="hold">
                                          <p:stCondLst>
                                            <p:cond delay="0"/>
                                          </p:stCondLst>
                                        </p:cTn>
                                        <p:tgtEl>
                                          <p:spTgt spid="90"/>
                                        </p:tgtEl>
                                        <p:attrNameLst>
                                          <p:attrName>style.visibility</p:attrName>
                                        </p:attrNameLst>
                                      </p:cBhvr>
                                      <p:to>
                                        <p:strVal val="visible"/>
                                      </p:to>
                                    </p:set>
                                    <p:animEffect transition="in" filter="fade">
                                      <p:cBhvr>
                                        <p:cTn id="82" dur="500"/>
                                        <p:tgtEl>
                                          <p:spTgt spid="90"/>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
                                        </p:tgtEl>
                                        <p:attrNameLst>
                                          <p:attrName>style.visibility</p:attrName>
                                        </p:attrNameLst>
                                      </p:cBhvr>
                                      <p:to>
                                        <p:strVal val="visible"/>
                                      </p:to>
                                    </p:set>
                                    <p:animEffect transition="in" filter="fade">
                                      <p:cBhvr>
                                        <p:cTn id="85" dur="500"/>
                                        <p:tgtEl>
                                          <p:spTgt spid="4"/>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52"/>
                                        </p:tgtEl>
                                        <p:attrNameLst>
                                          <p:attrName>style.visibility</p:attrName>
                                        </p:attrNameLst>
                                      </p:cBhvr>
                                      <p:to>
                                        <p:strVal val="visible"/>
                                      </p:to>
                                    </p:set>
                                    <p:animEffect transition="in" filter="fade">
                                      <p:cBhvr>
                                        <p:cTn id="88" dur="500"/>
                                        <p:tgtEl>
                                          <p:spTgt spid="52"/>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118"/>
                                        </p:tgtEl>
                                        <p:attrNameLst>
                                          <p:attrName>style.visibility</p:attrName>
                                        </p:attrNameLst>
                                      </p:cBhvr>
                                      <p:to>
                                        <p:strVal val="visible"/>
                                      </p:to>
                                    </p:set>
                                    <p:animEffect transition="in" filter="fade">
                                      <p:cBhvr>
                                        <p:cTn id="93" dur="500"/>
                                        <p:tgtEl>
                                          <p:spTgt spid="118"/>
                                        </p:tgtEl>
                                      </p:cBhvr>
                                    </p:animEffect>
                                  </p:childTnLst>
                                </p:cTn>
                              </p:par>
                              <p:par>
                                <p:cTn id="94" presetID="10" presetClass="entr" presetSubtype="0" fill="hold" nodeType="withEffect">
                                  <p:stCondLst>
                                    <p:cond delay="0"/>
                                  </p:stCondLst>
                                  <p:childTnLst>
                                    <p:set>
                                      <p:cBhvr>
                                        <p:cTn id="95" dur="1" fill="hold">
                                          <p:stCondLst>
                                            <p:cond delay="0"/>
                                          </p:stCondLst>
                                        </p:cTn>
                                        <p:tgtEl>
                                          <p:spTgt spid="82"/>
                                        </p:tgtEl>
                                        <p:attrNameLst>
                                          <p:attrName>style.visibility</p:attrName>
                                        </p:attrNameLst>
                                      </p:cBhvr>
                                      <p:to>
                                        <p:strVal val="visible"/>
                                      </p:to>
                                    </p:set>
                                    <p:animEffect transition="in" filter="fade">
                                      <p:cBhvr>
                                        <p:cTn id="96" dur="500"/>
                                        <p:tgtEl>
                                          <p:spTgt spid="82"/>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04"/>
                                        </p:tgtEl>
                                        <p:attrNameLst>
                                          <p:attrName>style.visibility</p:attrName>
                                        </p:attrNameLst>
                                      </p:cBhvr>
                                      <p:to>
                                        <p:strVal val="visible"/>
                                      </p:to>
                                    </p:set>
                                    <p:animEffect transition="in" filter="fade">
                                      <p:cBhvr>
                                        <p:cTn id="99" dur="500"/>
                                        <p:tgtEl>
                                          <p:spTgt spid="104"/>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95"/>
                                        </p:tgtEl>
                                        <p:attrNameLst>
                                          <p:attrName>style.visibility</p:attrName>
                                        </p:attrNameLst>
                                      </p:cBhvr>
                                      <p:to>
                                        <p:strVal val="visible"/>
                                      </p:to>
                                    </p:set>
                                    <p:animEffect transition="in" filter="fade">
                                      <p:cBhvr>
                                        <p:cTn id="102" dur="500"/>
                                        <p:tgtEl>
                                          <p:spTgt spid="95"/>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9"/>
                                        </p:tgtEl>
                                        <p:attrNameLst>
                                          <p:attrName>style.visibility</p:attrName>
                                        </p:attrNameLst>
                                      </p:cBhvr>
                                      <p:to>
                                        <p:strVal val="visible"/>
                                      </p:to>
                                    </p:set>
                                    <p:animEffect transition="in" filter="fade">
                                      <p:cBhvr>
                                        <p:cTn id="105" dur="500"/>
                                        <p:tgtEl>
                                          <p:spTgt spid="9"/>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6"/>
                                        </p:tgtEl>
                                        <p:attrNameLst>
                                          <p:attrName>style.visibility</p:attrName>
                                        </p:attrNameLst>
                                      </p:cBhvr>
                                      <p:to>
                                        <p:strVal val="visible"/>
                                      </p:to>
                                    </p:set>
                                    <p:animEffect transition="in" filter="fade">
                                      <p:cBhvr>
                                        <p:cTn id="108" dur="500"/>
                                        <p:tgtEl>
                                          <p:spTgt spid="6"/>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46"/>
                                        </p:tgtEl>
                                        <p:attrNameLst>
                                          <p:attrName>style.visibility</p:attrName>
                                        </p:attrNameLst>
                                      </p:cBhvr>
                                      <p:to>
                                        <p:strVal val="visible"/>
                                      </p:to>
                                    </p:set>
                                    <p:animEffect transition="in" filter="fade">
                                      <p:cBhvr>
                                        <p:cTn id="111" dur="500"/>
                                        <p:tgtEl>
                                          <p:spTgt spid="46"/>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47"/>
                                        </p:tgtEl>
                                        <p:attrNameLst>
                                          <p:attrName>style.visibility</p:attrName>
                                        </p:attrNameLst>
                                      </p:cBhvr>
                                      <p:to>
                                        <p:strVal val="visible"/>
                                      </p:to>
                                    </p:set>
                                    <p:animEffect transition="in" filter="fade">
                                      <p:cBhvr>
                                        <p:cTn id="114" dur="500"/>
                                        <p:tgtEl>
                                          <p:spTgt spid="47"/>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xit" presetSubtype="0" fill="hold" grpId="1" nodeType="clickEffect">
                                  <p:stCondLst>
                                    <p:cond delay="0"/>
                                  </p:stCondLst>
                                  <p:childTnLst>
                                    <p:animEffect transition="out" filter="fade">
                                      <p:cBhvr>
                                        <p:cTn id="118" dur="500"/>
                                        <p:tgtEl>
                                          <p:spTgt spid="9"/>
                                        </p:tgtEl>
                                      </p:cBhvr>
                                    </p:animEffect>
                                    <p:set>
                                      <p:cBhvr>
                                        <p:cTn id="119" dur="1" fill="hold">
                                          <p:stCondLst>
                                            <p:cond delay="499"/>
                                          </p:stCondLst>
                                        </p:cTn>
                                        <p:tgtEl>
                                          <p:spTgt spid="9"/>
                                        </p:tgtEl>
                                        <p:attrNameLst>
                                          <p:attrName>style.visibility</p:attrName>
                                        </p:attrNameLst>
                                      </p:cBhvr>
                                      <p:to>
                                        <p:strVal val="hidden"/>
                                      </p:to>
                                    </p:set>
                                  </p:childTnLst>
                                </p:cTn>
                              </p:par>
                              <p:par>
                                <p:cTn id="120" presetID="10" presetClass="exit" presetSubtype="0" fill="hold" grpId="1" nodeType="withEffect">
                                  <p:stCondLst>
                                    <p:cond delay="0"/>
                                  </p:stCondLst>
                                  <p:childTnLst>
                                    <p:animEffect transition="out" filter="fade">
                                      <p:cBhvr>
                                        <p:cTn id="121" dur="500"/>
                                        <p:tgtEl>
                                          <p:spTgt spid="6"/>
                                        </p:tgtEl>
                                      </p:cBhvr>
                                    </p:animEffect>
                                    <p:set>
                                      <p:cBhvr>
                                        <p:cTn id="122" dur="1" fill="hold">
                                          <p:stCondLst>
                                            <p:cond delay="499"/>
                                          </p:stCondLst>
                                        </p:cTn>
                                        <p:tgtEl>
                                          <p:spTgt spid="6"/>
                                        </p:tgtEl>
                                        <p:attrNameLst>
                                          <p:attrName>style.visibility</p:attrName>
                                        </p:attrNameLst>
                                      </p:cBhvr>
                                      <p:to>
                                        <p:strVal val="hidden"/>
                                      </p:to>
                                    </p:set>
                                  </p:childTnLst>
                                </p:cTn>
                              </p:par>
                              <p:par>
                                <p:cTn id="123" presetID="10" presetClass="exit" presetSubtype="0" fill="hold" grpId="1" nodeType="withEffect">
                                  <p:stCondLst>
                                    <p:cond delay="0"/>
                                  </p:stCondLst>
                                  <p:childTnLst>
                                    <p:animEffect transition="out" filter="fade">
                                      <p:cBhvr>
                                        <p:cTn id="124" dur="500"/>
                                        <p:tgtEl>
                                          <p:spTgt spid="46"/>
                                        </p:tgtEl>
                                      </p:cBhvr>
                                    </p:animEffect>
                                    <p:set>
                                      <p:cBhvr>
                                        <p:cTn id="125" dur="1" fill="hold">
                                          <p:stCondLst>
                                            <p:cond delay="499"/>
                                          </p:stCondLst>
                                        </p:cTn>
                                        <p:tgtEl>
                                          <p:spTgt spid="46"/>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grpId="0" nodeType="clickEffect">
                                  <p:stCondLst>
                                    <p:cond delay="0"/>
                                  </p:stCondLst>
                                  <p:childTnLst>
                                    <p:set>
                                      <p:cBhvr>
                                        <p:cTn id="129" dur="1" fill="hold">
                                          <p:stCondLst>
                                            <p:cond delay="0"/>
                                          </p:stCondLst>
                                        </p:cTn>
                                        <p:tgtEl>
                                          <p:spTgt spid="50"/>
                                        </p:tgtEl>
                                        <p:attrNameLst>
                                          <p:attrName>style.visibility</p:attrName>
                                        </p:attrNameLst>
                                      </p:cBhvr>
                                      <p:to>
                                        <p:strVal val="visible"/>
                                      </p:to>
                                    </p:set>
                                    <p:animEffect transition="in" filter="fade">
                                      <p:cBhvr>
                                        <p:cTn id="130" dur="500"/>
                                        <p:tgtEl>
                                          <p:spTgt spid="50"/>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49"/>
                                        </p:tgtEl>
                                        <p:attrNameLst>
                                          <p:attrName>style.visibility</p:attrName>
                                        </p:attrNameLst>
                                      </p:cBhvr>
                                      <p:to>
                                        <p:strVal val="visible"/>
                                      </p:to>
                                    </p:set>
                                    <p:animEffect transition="in" filter="fade">
                                      <p:cBhvr>
                                        <p:cTn id="133" dur="500"/>
                                        <p:tgtEl>
                                          <p:spTgt spid="49"/>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55"/>
                                        </p:tgtEl>
                                        <p:attrNameLst>
                                          <p:attrName>style.visibility</p:attrName>
                                        </p:attrNameLst>
                                      </p:cBhvr>
                                      <p:to>
                                        <p:strVal val="visible"/>
                                      </p:to>
                                    </p:set>
                                    <p:animEffect transition="in" filter="fade">
                                      <p:cBhvr>
                                        <p:cTn id="136" dur="500"/>
                                        <p:tgtEl>
                                          <p:spTgt spid="55"/>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xit" presetSubtype="0" fill="hold" grpId="1" nodeType="clickEffect">
                                  <p:stCondLst>
                                    <p:cond delay="0"/>
                                  </p:stCondLst>
                                  <p:childTnLst>
                                    <p:animEffect transition="out" filter="fade">
                                      <p:cBhvr>
                                        <p:cTn id="140" dur="500"/>
                                        <p:tgtEl>
                                          <p:spTgt spid="50"/>
                                        </p:tgtEl>
                                      </p:cBhvr>
                                    </p:animEffect>
                                    <p:set>
                                      <p:cBhvr>
                                        <p:cTn id="141" dur="1" fill="hold">
                                          <p:stCondLst>
                                            <p:cond delay="499"/>
                                          </p:stCondLst>
                                        </p:cTn>
                                        <p:tgtEl>
                                          <p:spTgt spid="50"/>
                                        </p:tgtEl>
                                        <p:attrNameLst>
                                          <p:attrName>style.visibility</p:attrName>
                                        </p:attrNameLst>
                                      </p:cBhvr>
                                      <p:to>
                                        <p:strVal val="hidden"/>
                                      </p:to>
                                    </p:set>
                                  </p:childTnLst>
                                </p:cTn>
                              </p:par>
                              <p:par>
                                <p:cTn id="142" presetID="10" presetClass="exit" presetSubtype="0" fill="hold" grpId="1" nodeType="withEffect">
                                  <p:stCondLst>
                                    <p:cond delay="0"/>
                                  </p:stCondLst>
                                  <p:childTnLst>
                                    <p:animEffect transition="out" filter="fade">
                                      <p:cBhvr>
                                        <p:cTn id="143" dur="500"/>
                                        <p:tgtEl>
                                          <p:spTgt spid="49"/>
                                        </p:tgtEl>
                                      </p:cBhvr>
                                    </p:animEffect>
                                    <p:set>
                                      <p:cBhvr>
                                        <p:cTn id="144" dur="1" fill="hold">
                                          <p:stCondLst>
                                            <p:cond delay="499"/>
                                          </p:stCondLst>
                                        </p:cTn>
                                        <p:tgtEl>
                                          <p:spTgt spid="49"/>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grpId="0" nodeType="clickEffect">
                                  <p:stCondLst>
                                    <p:cond delay="0"/>
                                  </p:stCondLst>
                                  <p:childTnLst>
                                    <p:set>
                                      <p:cBhvr>
                                        <p:cTn id="148" dur="1" fill="hold">
                                          <p:stCondLst>
                                            <p:cond delay="0"/>
                                          </p:stCondLst>
                                        </p:cTn>
                                        <p:tgtEl>
                                          <p:spTgt spid="112"/>
                                        </p:tgtEl>
                                        <p:attrNameLst>
                                          <p:attrName>style.visibility</p:attrName>
                                        </p:attrNameLst>
                                      </p:cBhvr>
                                      <p:to>
                                        <p:strVal val="visible"/>
                                      </p:to>
                                    </p:set>
                                    <p:animEffect transition="in" filter="fade">
                                      <p:cBhvr>
                                        <p:cTn id="149" dur="500"/>
                                        <p:tgtEl>
                                          <p:spTgt spid="112"/>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110"/>
                                        </p:tgtEl>
                                        <p:attrNameLst>
                                          <p:attrName>style.visibility</p:attrName>
                                        </p:attrNameLst>
                                      </p:cBhvr>
                                      <p:to>
                                        <p:strVal val="visible"/>
                                      </p:to>
                                    </p:set>
                                    <p:animEffect transition="in" filter="fade">
                                      <p:cBhvr>
                                        <p:cTn id="152" dur="500"/>
                                        <p:tgtEl>
                                          <p:spTgt spid="110"/>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100"/>
                                        </p:tgtEl>
                                        <p:attrNameLst>
                                          <p:attrName>style.visibility</p:attrName>
                                        </p:attrNameLst>
                                      </p:cBhvr>
                                      <p:to>
                                        <p:strVal val="visible"/>
                                      </p:to>
                                    </p:set>
                                    <p:animEffect transition="in" filter="fade">
                                      <p:cBhvr>
                                        <p:cTn id="155" dur="500"/>
                                        <p:tgtEl>
                                          <p:spTgt spid="100"/>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99"/>
                                        </p:tgtEl>
                                        <p:attrNameLst>
                                          <p:attrName>style.visibility</p:attrName>
                                        </p:attrNameLst>
                                      </p:cBhvr>
                                      <p:to>
                                        <p:strVal val="visible"/>
                                      </p:to>
                                    </p:set>
                                    <p:animEffect transition="in" filter="fade">
                                      <p:cBhvr>
                                        <p:cTn id="158" dur="500"/>
                                        <p:tgtEl>
                                          <p:spTgt spid="99"/>
                                        </p:tgtEl>
                                      </p:cBhvr>
                                    </p:animEffect>
                                  </p:childTnLst>
                                </p:cTn>
                              </p:par>
                              <p:par>
                                <p:cTn id="159" presetID="10" presetClass="entr" presetSubtype="0" fill="hold" nodeType="withEffect">
                                  <p:stCondLst>
                                    <p:cond delay="0"/>
                                  </p:stCondLst>
                                  <p:childTnLst>
                                    <p:set>
                                      <p:cBhvr>
                                        <p:cTn id="160" dur="1" fill="hold">
                                          <p:stCondLst>
                                            <p:cond delay="0"/>
                                          </p:stCondLst>
                                        </p:cTn>
                                        <p:tgtEl>
                                          <p:spTgt spid="35"/>
                                        </p:tgtEl>
                                        <p:attrNameLst>
                                          <p:attrName>style.visibility</p:attrName>
                                        </p:attrNameLst>
                                      </p:cBhvr>
                                      <p:to>
                                        <p:strVal val="visible"/>
                                      </p:to>
                                    </p:set>
                                    <p:animEffect transition="in" filter="fade">
                                      <p:cBhvr>
                                        <p:cTn id="161" dur="500"/>
                                        <p:tgtEl>
                                          <p:spTgt spid="35"/>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53"/>
                                        </p:tgtEl>
                                        <p:attrNameLst>
                                          <p:attrName>style.visibility</p:attrName>
                                        </p:attrNameLst>
                                      </p:cBhvr>
                                      <p:to>
                                        <p:strVal val="visible"/>
                                      </p:to>
                                    </p:set>
                                    <p:animEffect transition="in" filter="fade">
                                      <p:cBhvr>
                                        <p:cTn id="164"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4" grpId="0" animBg="1"/>
      <p:bldP spid="75" grpId="0"/>
      <p:bldP spid="76" grpId="0"/>
      <p:bldP spid="95" grpId="0"/>
      <p:bldP spid="99" grpId="0"/>
      <p:bldP spid="100" grpId="0"/>
      <p:bldP spid="102" grpId="0" animBg="1"/>
      <p:bldP spid="103" grpId="0" animBg="1"/>
      <p:bldP spid="104" grpId="0" animBg="1"/>
      <p:bldP spid="110" grpId="0" animBg="1"/>
      <p:bldP spid="112" grpId="0"/>
      <p:bldP spid="113" grpId="0"/>
      <p:bldP spid="115" grpId="0"/>
      <p:bldP spid="116" grpId="0"/>
      <p:bldP spid="117" grpId="0"/>
      <p:bldP spid="118" grpId="0"/>
      <p:bldP spid="36" grpId="0" animBg="1"/>
      <p:bldP spid="37" grpId="0"/>
      <p:bldP spid="3" grpId="0"/>
      <p:bldP spid="4" grpId="0"/>
      <p:bldP spid="6" grpId="0"/>
      <p:bldP spid="6" grpId="1"/>
      <p:bldP spid="9" grpId="0" animBg="1"/>
      <p:bldP spid="9" grpId="1" animBg="1"/>
      <p:bldP spid="46" grpId="0"/>
      <p:bldP spid="46" grpId="1"/>
      <p:bldP spid="47" grpId="0"/>
      <p:bldP spid="48" grpId="0" animBg="1"/>
      <p:bldP spid="49" grpId="0" animBg="1"/>
      <p:bldP spid="49" grpId="1" animBg="1"/>
      <p:bldP spid="50" grpId="0"/>
      <p:bldP spid="50" grpId="1"/>
      <p:bldP spid="52" grpId="0"/>
      <p:bldP spid="53" grpId="0"/>
      <p:bldP spid="55" grpId="0"/>
      <p:bldP spid="56" grpId="0"/>
      <p:bldP spid="5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Down 3">
            <a:extLst>
              <a:ext uri="{FF2B5EF4-FFF2-40B4-BE49-F238E27FC236}">
                <a16:creationId xmlns:a16="http://schemas.microsoft.com/office/drawing/2014/main" id="{7D1828E7-6BD1-4091-99BF-B27154D164C4}"/>
              </a:ext>
            </a:extLst>
          </p:cNvPr>
          <p:cNvSpPr/>
          <p:nvPr/>
        </p:nvSpPr>
        <p:spPr>
          <a:xfrm rot="18994717">
            <a:off x="7728176" y="3585278"/>
            <a:ext cx="1541619" cy="18263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 name="Text Placeholder 1"/>
          <p:cNvSpPr>
            <a:spLocks noGrp="1"/>
          </p:cNvSpPr>
          <p:nvPr>
            <p:ph type="body" sz="quarter" idx="10"/>
          </p:nvPr>
        </p:nvSpPr>
        <p:spPr/>
        <p:txBody>
          <a:bodyPr/>
          <a:lstStyle/>
          <a:p>
            <a:r>
              <a:rPr lang="en-US" altLang="ko-KR" dirty="0">
                <a:solidFill>
                  <a:schemeClr val="bg2"/>
                </a:solidFill>
                <a:latin typeface="+mn-lt"/>
              </a:rPr>
              <a:t>Operations</a:t>
            </a:r>
            <a:endParaRPr lang="ko-KR" altLang="en-US" dirty="0">
              <a:solidFill>
                <a:schemeClr val="bg2"/>
              </a:solidFill>
              <a:latin typeface="+mn-lt"/>
            </a:endParaRPr>
          </a:p>
        </p:txBody>
      </p:sp>
      <p:cxnSp>
        <p:nvCxnSpPr>
          <p:cNvPr id="10" name="Straight Arrow Connector 9"/>
          <p:cNvCxnSpPr>
            <a:cxnSpLocks/>
          </p:cNvCxnSpPr>
          <p:nvPr/>
        </p:nvCxnSpPr>
        <p:spPr>
          <a:xfrm flipH="1">
            <a:off x="3254976" y="1646615"/>
            <a:ext cx="859748" cy="0"/>
          </a:xfrm>
          <a:prstGeom prst="straightConnector1">
            <a:avLst/>
          </a:prstGeom>
          <a:ln w="38100">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016220" y="2181077"/>
            <a:ext cx="487740" cy="576404"/>
          </a:xfrm>
          <a:prstGeom prst="straightConnector1">
            <a:avLst/>
          </a:prstGeom>
          <a:ln w="38100">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1317369" y="2824911"/>
            <a:ext cx="914400" cy="914400"/>
          </a:xfrm>
          <a:prstGeom prst="ellipse">
            <a:avLst/>
          </a:prstGeom>
          <a:solidFill>
            <a:schemeClr val="accent3"/>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TextBox 28"/>
          <p:cNvSpPr txBox="1"/>
          <p:nvPr/>
        </p:nvSpPr>
        <p:spPr>
          <a:xfrm>
            <a:off x="1317369" y="3003798"/>
            <a:ext cx="885778" cy="646331"/>
          </a:xfrm>
          <a:prstGeom prst="rect">
            <a:avLst/>
          </a:prstGeom>
          <a:noFill/>
          <a:ln>
            <a:noFill/>
          </a:ln>
        </p:spPr>
        <p:txBody>
          <a:bodyPr wrap="square" rtlCol="0">
            <a:spAutoFit/>
          </a:bodyPr>
          <a:lstStyle/>
          <a:p>
            <a:pPr algn="ctr"/>
            <a:r>
              <a:rPr lang="en-US" altLang="ko-KR" sz="1200" b="1" dirty="0">
                <a:solidFill>
                  <a:schemeClr val="bg1"/>
                </a:solidFill>
                <a:latin typeface="Segoe UI" panose="020B0502040204020203" pitchFamily="34" charset="0"/>
                <a:cs typeface="Segoe UI" panose="020B0502040204020203" pitchFamily="34" charset="0"/>
              </a:rPr>
              <a:t>Constant</a:t>
            </a:r>
          </a:p>
          <a:p>
            <a:pPr algn="ctr"/>
            <a:r>
              <a:rPr lang="en-US" altLang="ko-KR" sz="1200" b="1" dirty="0">
                <a:solidFill>
                  <a:schemeClr val="bg1"/>
                </a:solidFill>
                <a:latin typeface="Segoe UI" panose="020B0502040204020203" pitchFamily="34" charset="0"/>
                <a:cs typeface="Segoe UI" panose="020B0502040204020203" pitchFamily="34" charset="0"/>
              </a:rPr>
              <a:t>+</a:t>
            </a:r>
          </a:p>
          <a:p>
            <a:pPr algn="ctr"/>
            <a:r>
              <a:rPr lang="en-US" altLang="ko-KR" sz="1200" b="1" dirty="0">
                <a:solidFill>
                  <a:schemeClr val="bg1"/>
                </a:solidFill>
                <a:latin typeface="Segoe UI" panose="020B0502040204020203" pitchFamily="34" charset="0"/>
                <a:cs typeface="Segoe UI" panose="020B0502040204020203" pitchFamily="34" charset="0"/>
              </a:rPr>
              <a:t>Share</a:t>
            </a:r>
            <a:endParaRPr lang="ko-KR" altLang="en-US" sz="1200" b="1" dirty="0">
              <a:solidFill>
                <a:schemeClr val="bg1"/>
              </a:solidFill>
              <a:latin typeface="Segoe UI" panose="020B0502040204020203" pitchFamily="34" charset="0"/>
              <a:cs typeface="Segoe UI" panose="020B0502040204020203" pitchFamily="34" charset="0"/>
            </a:endParaRPr>
          </a:p>
        </p:txBody>
      </p:sp>
      <p:pic>
        <p:nvPicPr>
          <p:cNvPr id="11" name="Graphic 10" descr="Abacus">
            <a:extLst>
              <a:ext uri="{FF2B5EF4-FFF2-40B4-BE49-F238E27FC236}">
                <a16:creationId xmlns:a16="http://schemas.microsoft.com/office/drawing/2014/main" id="{5CACEB2D-30F5-4183-B381-6FACBE4CB31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14724" y="1178446"/>
            <a:ext cx="914400" cy="914400"/>
          </a:xfrm>
          <a:prstGeom prst="rect">
            <a:avLst/>
          </a:prstGeom>
        </p:spPr>
      </p:pic>
      <p:pic>
        <p:nvPicPr>
          <p:cNvPr id="13" name="Graphic 12" descr="Add">
            <a:extLst>
              <a:ext uri="{FF2B5EF4-FFF2-40B4-BE49-F238E27FC236}">
                <a16:creationId xmlns:a16="http://schemas.microsoft.com/office/drawing/2014/main" id="{2B073307-82CD-4A31-8176-4AA6D19CFD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31769" y="1203894"/>
            <a:ext cx="914400" cy="914400"/>
          </a:xfrm>
          <a:prstGeom prst="rect">
            <a:avLst/>
          </a:prstGeom>
        </p:spPr>
      </p:pic>
      <p:cxnSp>
        <p:nvCxnSpPr>
          <p:cNvPr id="33" name="Straight Arrow Connector 32">
            <a:extLst>
              <a:ext uri="{FF2B5EF4-FFF2-40B4-BE49-F238E27FC236}">
                <a16:creationId xmlns:a16="http://schemas.microsoft.com/office/drawing/2014/main" id="{91535EA4-E8BD-48E6-8677-42203BC76BA3}"/>
              </a:ext>
            </a:extLst>
          </p:cNvPr>
          <p:cNvCxnSpPr>
            <a:cxnSpLocks/>
          </p:cNvCxnSpPr>
          <p:nvPr/>
        </p:nvCxnSpPr>
        <p:spPr>
          <a:xfrm flipH="1">
            <a:off x="5004048" y="1635646"/>
            <a:ext cx="859748" cy="0"/>
          </a:xfrm>
          <a:prstGeom prst="straightConnector1">
            <a:avLst/>
          </a:prstGeom>
          <a:ln w="38100">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17" name="Multiplication Sign 16">
            <a:extLst>
              <a:ext uri="{FF2B5EF4-FFF2-40B4-BE49-F238E27FC236}">
                <a16:creationId xmlns:a16="http://schemas.microsoft.com/office/drawing/2014/main" id="{775B6F35-AFF5-42E2-8901-A38218CEA9FE}"/>
              </a:ext>
            </a:extLst>
          </p:cNvPr>
          <p:cNvSpPr/>
          <p:nvPr/>
        </p:nvSpPr>
        <p:spPr>
          <a:xfrm>
            <a:off x="6295920" y="1167520"/>
            <a:ext cx="914400" cy="914400"/>
          </a:xfrm>
          <a:prstGeom prst="mathMultiply">
            <a:avLst/>
          </a:prstGeom>
          <a:solidFill>
            <a:schemeClr val="accent5">
              <a:lumMod val="75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4" name="Oval 33">
            <a:extLst>
              <a:ext uri="{FF2B5EF4-FFF2-40B4-BE49-F238E27FC236}">
                <a16:creationId xmlns:a16="http://schemas.microsoft.com/office/drawing/2014/main" id="{036183EB-D8D4-4340-BFCD-DF6E3022EEC2}"/>
              </a:ext>
            </a:extLst>
          </p:cNvPr>
          <p:cNvSpPr/>
          <p:nvPr/>
        </p:nvSpPr>
        <p:spPr>
          <a:xfrm>
            <a:off x="3133990" y="2823316"/>
            <a:ext cx="914400" cy="914400"/>
          </a:xfrm>
          <a:prstGeom prst="ellipse">
            <a:avLst/>
          </a:prstGeom>
          <a:solidFill>
            <a:schemeClr val="accent3"/>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TextBox 34">
            <a:extLst>
              <a:ext uri="{FF2B5EF4-FFF2-40B4-BE49-F238E27FC236}">
                <a16:creationId xmlns:a16="http://schemas.microsoft.com/office/drawing/2014/main" id="{DDB66F55-9E70-417A-BD5D-E633E915ACAB}"/>
              </a:ext>
            </a:extLst>
          </p:cNvPr>
          <p:cNvSpPr txBox="1"/>
          <p:nvPr/>
        </p:nvSpPr>
        <p:spPr>
          <a:xfrm>
            <a:off x="3133990" y="3005539"/>
            <a:ext cx="885778" cy="646331"/>
          </a:xfrm>
          <a:prstGeom prst="rect">
            <a:avLst/>
          </a:prstGeom>
          <a:noFill/>
          <a:ln>
            <a:noFill/>
          </a:ln>
        </p:spPr>
        <p:txBody>
          <a:bodyPr wrap="square" rtlCol="0">
            <a:spAutoFit/>
          </a:bodyPr>
          <a:lstStyle/>
          <a:p>
            <a:pPr algn="ctr"/>
            <a:r>
              <a:rPr lang="en-US" altLang="ko-KR" sz="1200" b="1" dirty="0">
                <a:solidFill>
                  <a:schemeClr val="bg1"/>
                </a:solidFill>
                <a:latin typeface="Segoe UI" panose="020B0502040204020203" pitchFamily="34" charset="0"/>
                <a:cs typeface="Segoe UI" panose="020B0502040204020203" pitchFamily="34" charset="0"/>
              </a:rPr>
              <a:t>Share</a:t>
            </a:r>
          </a:p>
          <a:p>
            <a:pPr algn="ctr"/>
            <a:r>
              <a:rPr lang="en-US" altLang="ko-KR" sz="1200" b="1" dirty="0">
                <a:solidFill>
                  <a:schemeClr val="bg1"/>
                </a:solidFill>
                <a:latin typeface="Segoe UI" panose="020B0502040204020203" pitchFamily="34" charset="0"/>
                <a:cs typeface="Segoe UI" panose="020B0502040204020203" pitchFamily="34" charset="0"/>
              </a:rPr>
              <a:t>+</a:t>
            </a:r>
          </a:p>
          <a:p>
            <a:pPr algn="ctr"/>
            <a:r>
              <a:rPr lang="en-US" altLang="ko-KR" sz="1200" b="1" dirty="0">
                <a:solidFill>
                  <a:schemeClr val="bg1"/>
                </a:solidFill>
                <a:latin typeface="Segoe UI" panose="020B0502040204020203" pitchFamily="34" charset="0"/>
                <a:cs typeface="Segoe UI" panose="020B0502040204020203" pitchFamily="34" charset="0"/>
              </a:rPr>
              <a:t>Share</a:t>
            </a:r>
            <a:endParaRPr lang="ko-KR" altLang="en-US" sz="1200" b="1" dirty="0">
              <a:solidFill>
                <a:schemeClr val="bg1"/>
              </a:solidFill>
              <a:latin typeface="Segoe UI" panose="020B0502040204020203" pitchFamily="34" charset="0"/>
              <a:cs typeface="Segoe UI" panose="020B0502040204020203" pitchFamily="34" charset="0"/>
            </a:endParaRPr>
          </a:p>
        </p:txBody>
      </p:sp>
      <p:cxnSp>
        <p:nvCxnSpPr>
          <p:cNvPr id="37" name="Straight Arrow Connector 36">
            <a:extLst>
              <a:ext uri="{FF2B5EF4-FFF2-40B4-BE49-F238E27FC236}">
                <a16:creationId xmlns:a16="http://schemas.microsoft.com/office/drawing/2014/main" id="{B7487614-EB4B-471B-A914-21B497216F11}"/>
              </a:ext>
            </a:extLst>
          </p:cNvPr>
          <p:cNvCxnSpPr>
            <a:cxnSpLocks/>
          </p:cNvCxnSpPr>
          <p:nvPr/>
        </p:nvCxnSpPr>
        <p:spPr>
          <a:xfrm>
            <a:off x="2824268" y="2186807"/>
            <a:ext cx="489927" cy="597066"/>
          </a:xfrm>
          <a:prstGeom prst="straightConnector1">
            <a:avLst/>
          </a:prstGeom>
          <a:ln w="38100">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C9FCBB8-9A4D-4227-BFAC-2E1B78B9E8CA}"/>
              </a:ext>
            </a:extLst>
          </p:cNvPr>
          <p:cNvCxnSpPr/>
          <p:nvPr/>
        </p:nvCxnSpPr>
        <p:spPr>
          <a:xfrm flipH="1">
            <a:off x="6151446" y="2185910"/>
            <a:ext cx="487740" cy="576404"/>
          </a:xfrm>
          <a:prstGeom prst="straightConnector1">
            <a:avLst/>
          </a:prstGeom>
          <a:ln w="38100">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703ADFA2-874C-4C10-94AF-0C9B86F45BCA}"/>
              </a:ext>
            </a:extLst>
          </p:cNvPr>
          <p:cNvSpPr/>
          <p:nvPr/>
        </p:nvSpPr>
        <p:spPr>
          <a:xfrm>
            <a:off x="5452595" y="2809478"/>
            <a:ext cx="914400" cy="914400"/>
          </a:xfrm>
          <a:prstGeom prst="ellipse">
            <a:avLst/>
          </a:prstGeom>
          <a:solidFill>
            <a:schemeClr val="accent3"/>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TextBox 47">
            <a:extLst>
              <a:ext uri="{FF2B5EF4-FFF2-40B4-BE49-F238E27FC236}">
                <a16:creationId xmlns:a16="http://schemas.microsoft.com/office/drawing/2014/main" id="{F3705D04-78AF-46C2-ADB6-3AA0E66C9DAE}"/>
              </a:ext>
            </a:extLst>
          </p:cNvPr>
          <p:cNvSpPr txBox="1"/>
          <p:nvPr/>
        </p:nvSpPr>
        <p:spPr>
          <a:xfrm>
            <a:off x="5452595" y="3003798"/>
            <a:ext cx="885778" cy="646331"/>
          </a:xfrm>
          <a:prstGeom prst="rect">
            <a:avLst/>
          </a:prstGeom>
          <a:noFill/>
          <a:ln>
            <a:noFill/>
          </a:ln>
        </p:spPr>
        <p:txBody>
          <a:bodyPr wrap="square" rtlCol="0">
            <a:spAutoFit/>
          </a:bodyPr>
          <a:lstStyle/>
          <a:p>
            <a:pPr algn="ctr"/>
            <a:r>
              <a:rPr lang="en-US" altLang="ko-KR" sz="1200" b="1" dirty="0">
                <a:solidFill>
                  <a:schemeClr val="bg1"/>
                </a:solidFill>
                <a:latin typeface="Segoe UI" panose="020B0502040204020203" pitchFamily="34" charset="0"/>
                <a:cs typeface="Segoe UI" panose="020B0502040204020203" pitchFamily="34" charset="0"/>
              </a:rPr>
              <a:t>Constant</a:t>
            </a:r>
          </a:p>
          <a:p>
            <a:pPr algn="ctr"/>
            <a:endParaRPr lang="en-US" altLang="ko-KR" sz="1200" b="1" dirty="0">
              <a:solidFill>
                <a:schemeClr val="bg1"/>
              </a:solidFill>
              <a:latin typeface="Segoe UI" panose="020B0502040204020203" pitchFamily="34" charset="0"/>
              <a:cs typeface="Segoe UI" panose="020B0502040204020203" pitchFamily="34" charset="0"/>
            </a:endParaRPr>
          </a:p>
          <a:p>
            <a:pPr algn="ctr"/>
            <a:r>
              <a:rPr lang="en-US" altLang="ko-KR" sz="1200" b="1" dirty="0">
                <a:solidFill>
                  <a:schemeClr val="bg1"/>
                </a:solidFill>
                <a:latin typeface="Segoe UI" panose="020B0502040204020203" pitchFamily="34" charset="0"/>
                <a:cs typeface="Segoe UI" panose="020B0502040204020203" pitchFamily="34" charset="0"/>
              </a:rPr>
              <a:t>Share</a:t>
            </a:r>
            <a:endParaRPr lang="ko-KR" altLang="en-US" sz="1200" b="1" dirty="0">
              <a:solidFill>
                <a:schemeClr val="bg1"/>
              </a:solidFill>
              <a:latin typeface="Segoe UI" panose="020B0502040204020203" pitchFamily="34" charset="0"/>
              <a:cs typeface="Segoe UI" panose="020B0502040204020203" pitchFamily="34" charset="0"/>
            </a:endParaRPr>
          </a:p>
        </p:txBody>
      </p:sp>
      <p:sp>
        <p:nvSpPr>
          <p:cNvPr id="49" name="Oval 48">
            <a:extLst>
              <a:ext uri="{FF2B5EF4-FFF2-40B4-BE49-F238E27FC236}">
                <a16:creationId xmlns:a16="http://schemas.microsoft.com/office/drawing/2014/main" id="{CFA76126-DC88-48C8-A985-16A943C47607}"/>
              </a:ext>
            </a:extLst>
          </p:cNvPr>
          <p:cNvSpPr/>
          <p:nvPr/>
        </p:nvSpPr>
        <p:spPr>
          <a:xfrm>
            <a:off x="7269216" y="2828149"/>
            <a:ext cx="914400" cy="914400"/>
          </a:xfrm>
          <a:prstGeom prst="ellipse">
            <a:avLst/>
          </a:prstGeom>
          <a:solidFill>
            <a:schemeClr val="accent3"/>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TextBox 49">
            <a:extLst>
              <a:ext uri="{FF2B5EF4-FFF2-40B4-BE49-F238E27FC236}">
                <a16:creationId xmlns:a16="http://schemas.microsoft.com/office/drawing/2014/main" id="{B62C4BEB-200D-48A7-9EA0-CAB8CB44541F}"/>
              </a:ext>
            </a:extLst>
          </p:cNvPr>
          <p:cNvSpPr txBox="1"/>
          <p:nvPr/>
        </p:nvSpPr>
        <p:spPr>
          <a:xfrm>
            <a:off x="7269216" y="3003798"/>
            <a:ext cx="885778" cy="646331"/>
          </a:xfrm>
          <a:prstGeom prst="rect">
            <a:avLst/>
          </a:prstGeom>
          <a:noFill/>
          <a:ln>
            <a:noFill/>
          </a:ln>
        </p:spPr>
        <p:txBody>
          <a:bodyPr wrap="square" rtlCol="0">
            <a:spAutoFit/>
          </a:bodyPr>
          <a:lstStyle/>
          <a:p>
            <a:pPr algn="ctr"/>
            <a:r>
              <a:rPr lang="en-US" altLang="ko-KR" sz="1200" b="1" dirty="0">
                <a:solidFill>
                  <a:schemeClr val="bg1"/>
                </a:solidFill>
                <a:latin typeface="Segoe UI" panose="020B0502040204020203" pitchFamily="34" charset="0"/>
                <a:cs typeface="Segoe UI" panose="020B0502040204020203" pitchFamily="34" charset="0"/>
              </a:rPr>
              <a:t>Share</a:t>
            </a:r>
          </a:p>
          <a:p>
            <a:pPr algn="ctr"/>
            <a:endParaRPr lang="en-US" altLang="ko-KR" sz="1200" b="1" dirty="0">
              <a:solidFill>
                <a:schemeClr val="bg1"/>
              </a:solidFill>
              <a:latin typeface="Segoe UI" panose="020B0502040204020203" pitchFamily="34" charset="0"/>
              <a:cs typeface="Segoe UI" panose="020B0502040204020203" pitchFamily="34" charset="0"/>
            </a:endParaRPr>
          </a:p>
          <a:p>
            <a:pPr algn="ctr"/>
            <a:r>
              <a:rPr lang="en-US" altLang="ko-KR" sz="1200" b="1" dirty="0">
                <a:solidFill>
                  <a:schemeClr val="bg1"/>
                </a:solidFill>
                <a:latin typeface="Segoe UI" panose="020B0502040204020203" pitchFamily="34" charset="0"/>
                <a:cs typeface="Segoe UI" panose="020B0502040204020203" pitchFamily="34" charset="0"/>
              </a:rPr>
              <a:t>Share</a:t>
            </a:r>
            <a:endParaRPr lang="ko-KR" altLang="en-US" sz="1200" b="1" dirty="0">
              <a:solidFill>
                <a:schemeClr val="bg1"/>
              </a:solidFill>
              <a:latin typeface="Segoe UI" panose="020B0502040204020203" pitchFamily="34" charset="0"/>
              <a:cs typeface="Segoe UI" panose="020B0502040204020203" pitchFamily="34" charset="0"/>
            </a:endParaRPr>
          </a:p>
        </p:txBody>
      </p:sp>
      <p:cxnSp>
        <p:nvCxnSpPr>
          <p:cNvPr id="51" name="Straight Arrow Connector 50">
            <a:extLst>
              <a:ext uri="{FF2B5EF4-FFF2-40B4-BE49-F238E27FC236}">
                <a16:creationId xmlns:a16="http://schemas.microsoft.com/office/drawing/2014/main" id="{9AB59DF8-091E-420A-BB03-4B1AEDE3B622}"/>
              </a:ext>
            </a:extLst>
          </p:cNvPr>
          <p:cNvCxnSpPr>
            <a:cxnSpLocks/>
          </p:cNvCxnSpPr>
          <p:nvPr/>
        </p:nvCxnSpPr>
        <p:spPr>
          <a:xfrm>
            <a:off x="6959494" y="2191640"/>
            <a:ext cx="489927" cy="597066"/>
          </a:xfrm>
          <a:prstGeom prst="straightConnector1">
            <a:avLst/>
          </a:prstGeom>
          <a:ln w="38100">
            <a:solidFill>
              <a:schemeClr val="bg2"/>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D46FBA56-6C61-4294-9294-C2D271CC83CC}"/>
                  </a:ext>
                </a:extLst>
              </p:cNvPr>
              <p:cNvSpPr txBox="1"/>
              <p:nvPr/>
            </p:nvSpPr>
            <p:spPr>
              <a:xfrm>
                <a:off x="2542859" y="3949665"/>
                <a:ext cx="2068040" cy="550920"/>
              </a:xfrm>
              <a:prstGeom prst="rect">
                <a:avLst/>
              </a:prstGeom>
              <a:noFill/>
            </p:spPr>
            <p:txBody>
              <a:bodyPr wrap="square" rtlCol="0">
                <a:spAutoFit/>
              </a:bodyPr>
              <a:lstStyle/>
              <a:p>
                <a:pPr algn="ctr"/>
                <a14:m>
                  <m:oMath xmlns:m="http://schemas.openxmlformats.org/officeDocument/2006/math">
                    <m:d>
                      <m:dPr>
                        <m:begChr m:val="["/>
                        <m:endChr m:val="]"/>
                        <m:ctrlPr>
                          <a:rPr lang="en-US" altLang="ko-KR" sz="1400" b="1" i="1" dirty="0" smtClean="0">
                            <a:solidFill>
                              <a:schemeClr val="accent6">
                                <a:lumMod val="50000"/>
                              </a:schemeClr>
                            </a:solidFill>
                            <a:latin typeface="Cambria Math" panose="02040503050406030204" pitchFamily="18" charset="0"/>
                          </a:rPr>
                        </m:ctrlPr>
                      </m:dPr>
                      <m:e>
                        <m:d>
                          <m:dPr>
                            <m:begChr m:val="["/>
                            <m:endChr m:val="]"/>
                            <m:ctrlPr>
                              <a:rPr lang="en-US" altLang="ko-KR" sz="1400" b="1" i="1" dirty="0">
                                <a:solidFill>
                                  <a:schemeClr val="accent6">
                                    <a:lumMod val="50000"/>
                                  </a:schemeClr>
                                </a:solidFill>
                                <a:latin typeface="Cambria Math" panose="02040503050406030204" pitchFamily="18" charset="0"/>
                              </a:rPr>
                            </m:ctrlPr>
                          </m:dPr>
                          <m:e>
                            <m:r>
                              <a:rPr lang="en-US" altLang="ko-KR" sz="1400" b="1" i="1" dirty="0">
                                <a:solidFill>
                                  <a:schemeClr val="accent6">
                                    <a:lumMod val="50000"/>
                                  </a:schemeClr>
                                </a:solidFill>
                                <a:latin typeface="Cambria Math" panose="02040503050406030204" pitchFamily="18" charset="0"/>
                              </a:rPr>
                              <m:t>𝑢</m:t>
                            </m:r>
                          </m:e>
                        </m:d>
                      </m:e>
                    </m:d>
                    <m:r>
                      <a:rPr lang="en-US" altLang="ko-KR" sz="1400" b="1" i="0" dirty="0">
                        <a:solidFill>
                          <a:schemeClr val="accent6">
                            <a:lumMod val="50000"/>
                          </a:schemeClr>
                        </a:solidFill>
                        <a:latin typeface="Cambria Math" panose="02040503050406030204" pitchFamily="18" charset="0"/>
                      </a:rPr>
                      <m:t>+</m:t>
                    </m:r>
                    <m:d>
                      <m:dPr>
                        <m:begChr m:val="["/>
                        <m:endChr m:val="]"/>
                        <m:ctrlPr>
                          <a:rPr lang="en-US" altLang="ko-KR" sz="1400" b="1" i="1" dirty="0">
                            <a:solidFill>
                              <a:schemeClr val="accent6">
                                <a:lumMod val="50000"/>
                              </a:schemeClr>
                            </a:solidFill>
                            <a:latin typeface="Cambria Math" panose="02040503050406030204" pitchFamily="18" charset="0"/>
                          </a:rPr>
                        </m:ctrlPr>
                      </m:dPr>
                      <m:e>
                        <m:d>
                          <m:dPr>
                            <m:begChr m:val="["/>
                            <m:endChr m:val="]"/>
                            <m:ctrlPr>
                              <a:rPr lang="en-US" altLang="ko-KR" sz="1400" b="1" i="1" dirty="0">
                                <a:solidFill>
                                  <a:schemeClr val="accent6">
                                    <a:lumMod val="50000"/>
                                  </a:schemeClr>
                                </a:solidFill>
                                <a:latin typeface="Cambria Math" panose="02040503050406030204" pitchFamily="18" charset="0"/>
                              </a:rPr>
                            </m:ctrlPr>
                          </m:dPr>
                          <m:e>
                            <m:r>
                              <a:rPr lang="en-US" altLang="ko-KR" sz="1400" b="1" i="1" dirty="0">
                                <a:solidFill>
                                  <a:schemeClr val="accent6">
                                    <a:lumMod val="50000"/>
                                  </a:schemeClr>
                                </a:solidFill>
                                <a:latin typeface="Cambria Math" panose="02040503050406030204" pitchFamily="18" charset="0"/>
                              </a:rPr>
                              <m:t>𝑣</m:t>
                            </m:r>
                          </m:e>
                        </m:d>
                      </m:e>
                    </m:d>
                  </m:oMath>
                </a14:m>
                <a:r>
                  <a:rPr lang="ko-KR" altLang="en-US" sz="1400" b="1" dirty="0">
                    <a:solidFill>
                      <a:schemeClr val="accent6">
                        <a:lumMod val="50000"/>
                      </a:schemeClr>
                    </a:solidFill>
                    <a:cs typeface="Arial" pitchFamily="34" charset="0"/>
                  </a:rPr>
                  <a:t> </a:t>
                </a:r>
                <a:r>
                  <a:rPr lang="en-US" altLang="ko-KR" sz="1400" b="1" dirty="0">
                    <a:solidFill>
                      <a:schemeClr val="accent6">
                        <a:lumMod val="50000"/>
                      </a:schemeClr>
                    </a:solidFill>
                    <a:cs typeface="Arial" pitchFamily="34" charset="0"/>
                  </a:rPr>
                  <a:t>= </a:t>
                </a:r>
                <a14:m>
                  <m:oMath xmlns:m="http://schemas.openxmlformats.org/officeDocument/2006/math">
                    <m:d>
                      <m:dPr>
                        <m:ctrlPr>
                          <a:rPr lang="ko-KR" altLang="en-US" sz="1400" b="1" i="1" dirty="0" smtClean="0">
                            <a:solidFill>
                              <a:schemeClr val="accent6">
                                <a:lumMod val="50000"/>
                              </a:schemeClr>
                            </a:solidFill>
                            <a:latin typeface="Cambria Math" panose="02040503050406030204" pitchFamily="18" charset="0"/>
                          </a:rPr>
                        </m:ctrlPr>
                      </m:dPr>
                      <m:e>
                        <m:sSub>
                          <m:sSubPr>
                            <m:ctrlPr>
                              <a:rPr lang="ko-KR" altLang="en-US" sz="1400" b="1" i="1" dirty="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𝑢</m:t>
                            </m:r>
                          </m:e>
                          <m:sub>
                            <m:r>
                              <a:rPr lang="ko-KR" altLang="en-US" sz="1400" b="1" i="1" dirty="0">
                                <a:solidFill>
                                  <a:schemeClr val="accent6">
                                    <a:lumMod val="50000"/>
                                  </a:schemeClr>
                                </a:solidFill>
                                <a:latin typeface="Cambria Math" panose="02040503050406030204" pitchFamily="18" charset="0"/>
                              </a:rPr>
                              <m:t>𝑖</m:t>
                            </m:r>
                          </m:sub>
                        </m:sSub>
                        <m:r>
                          <a:rPr lang="ko-KR" altLang="en-US" sz="1400" b="1" i="0" dirty="0">
                            <a:solidFill>
                              <a:schemeClr val="accent6">
                                <a:lumMod val="50000"/>
                              </a:schemeClr>
                            </a:solidFill>
                            <a:latin typeface="Cambria Math" panose="02040503050406030204" pitchFamily="18" charset="0"/>
                          </a:rPr>
                          <m:t>+</m:t>
                        </m:r>
                        <m:sSub>
                          <m:sSubPr>
                            <m:ctrlPr>
                              <a:rPr lang="ko-KR" altLang="en-US" sz="1400" b="1" i="1" dirty="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𝑣</m:t>
                            </m:r>
                          </m:e>
                          <m:sub>
                            <m:r>
                              <a:rPr lang="ko-KR" altLang="en-US" sz="1400" b="1" i="1" dirty="0">
                                <a:solidFill>
                                  <a:schemeClr val="accent6">
                                    <a:lumMod val="50000"/>
                                  </a:schemeClr>
                                </a:solidFill>
                                <a:latin typeface="Cambria Math" panose="02040503050406030204" pitchFamily="18" charset="0"/>
                              </a:rPr>
                              <m:t>𝑖</m:t>
                            </m:r>
                          </m:sub>
                        </m:sSub>
                        <m:r>
                          <a:rPr lang="ko-KR" altLang="en-US" sz="1400" b="1" i="0" dirty="0">
                            <a:solidFill>
                              <a:schemeClr val="accent6">
                                <a:lumMod val="50000"/>
                              </a:schemeClr>
                            </a:solidFill>
                            <a:latin typeface="Cambria Math" panose="02040503050406030204" pitchFamily="18" charset="0"/>
                          </a:rPr>
                          <m:t>,</m:t>
                        </m:r>
                        <m:r>
                          <a:rPr lang="en-US" altLang="ko-KR" sz="1400" b="1" i="0" dirty="0" smtClean="0">
                            <a:solidFill>
                              <a:schemeClr val="accent6">
                                <a:lumMod val="50000"/>
                              </a:schemeClr>
                            </a:solidFill>
                            <a:latin typeface="Cambria Math" panose="02040503050406030204" pitchFamily="18" charset="0"/>
                          </a:rPr>
                          <m:t>  </m:t>
                        </m:r>
                        <m:sSub>
                          <m:sSubPr>
                            <m:ctrlPr>
                              <a:rPr lang="ko-KR" altLang="en-US" sz="1400" b="1" i="1" dirty="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𝑢</m:t>
                            </m:r>
                          </m:e>
                          <m:sub>
                            <m:r>
                              <a:rPr lang="ko-KR" altLang="en-US" sz="1400" b="1" i="1" dirty="0">
                                <a:solidFill>
                                  <a:schemeClr val="accent6">
                                    <a:lumMod val="50000"/>
                                  </a:schemeClr>
                                </a:solidFill>
                                <a:latin typeface="Cambria Math" panose="02040503050406030204" pitchFamily="18" charset="0"/>
                              </a:rPr>
                              <m:t>𝑖</m:t>
                            </m:r>
                            <m:r>
                              <a:rPr lang="ko-KR" altLang="en-US" sz="1400" b="1" i="0" dirty="0">
                                <a:solidFill>
                                  <a:schemeClr val="accent6">
                                    <a:lumMod val="50000"/>
                                  </a:schemeClr>
                                </a:solidFill>
                                <a:latin typeface="Cambria Math" panose="02040503050406030204" pitchFamily="18" charset="0"/>
                              </a:rPr>
                              <m:t>−</m:t>
                            </m:r>
                            <m:r>
                              <a:rPr lang="ko-KR" altLang="en-US" sz="1400" b="1" i="0" dirty="0">
                                <a:solidFill>
                                  <a:schemeClr val="accent6">
                                    <a:lumMod val="50000"/>
                                  </a:schemeClr>
                                </a:solidFill>
                                <a:latin typeface="Cambria Math" panose="02040503050406030204" pitchFamily="18" charset="0"/>
                              </a:rPr>
                              <m:t>1</m:t>
                            </m:r>
                          </m:sub>
                        </m:sSub>
                        <m:r>
                          <a:rPr lang="ko-KR" altLang="en-US" sz="1400" b="1" i="0" dirty="0">
                            <a:solidFill>
                              <a:schemeClr val="accent6">
                                <a:lumMod val="50000"/>
                              </a:schemeClr>
                            </a:solidFill>
                            <a:latin typeface="Cambria Math" panose="02040503050406030204" pitchFamily="18" charset="0"/>
                          </a:rPr>
                          <m:t>+</m:t>
                        </m:r>
                        <m:sSub>
                          <m:sSubPr>
                            <m:ctrlPr>
                              <a:rPr lang="ko-KR" altLang="en-US" sz="1400" b="1" i="1" dirty="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𝑣</m:t>
                            </m:r>
                          </m:e>
                          <m:sub>
                            <m:r>
                              <a:rPr lang="ko-KR" altLang="en-US" sz="1400" b="1" i="1" dirty="0">
                                <a:solidFill>
                                  <a:schemeClr val="accent6">
                                    <a:lumMod val="50000"/>
                                  </a:schemeClr>
                                </a:solidFill>
                                <a:latin typeface="Cambria Math" panose="02040503050406030204" pitchFamily="18" charset="0"/>
                              </a:rPr>
                              <m:t>𝑖</m:t>
                            </m:r>
                            <m:r>
                              <a:rPr lang="ko-KR" altLang="en-US" sz="1400" b="1" i="0" dirty="0">
                                <a:solidFill>
                                  <a:schemeClr val="accent6">
                                    <a:lumMod val="50000"/>
                                  </a:schemeClr>
                                </a:solidFill>
                                <a:latin typeface="Cambria Math" panose="02040503050406030204" pitchFamily="18" charset="0"/>
                              </a:rPr>
                              <m:t>−</m:t>
                            </m:r>
                            <m:r>
                              <a:rPr lang="ko-KR" altLang="en-US" sz="1400" b="1" i="0" dirty="0">
                                <a:solidFill>
                                  <a:schemeClr val="accent6">
                                    <a:lumMod val="50000"/>
                                  </a:schemeClr>
                                </a:solidFill>
                                <a:latin typeface="Cambria Math" panose="02040503050406030204" pitchFamily="18" charset="0"/>
                              </a:rPr>
                              <m:t>1</m:t>
                            </m:r>
                          </m:sub>
                        </m:sSub>
                      </m:e>
                    </m:d>
                  </m:oMath>
                </a14:m>
                <a:endParaRPr lang="ko-KR" altLang="en-US" sz="1400" b="1" dirty="0">
                  <a:solidFill>
                    <a:schemeClr val="accent6">
                      <a:lumMod val="50000"/>
                    </a:schemeClr>
                  </a:solidFill>
                  <a:cs typeface="Arial" pitchFamily="34" charset="0"/>
                </a:endParaRPr>
              </a:p>
            </p:txBody>
          </p:sp>
        </mc:Choice>
        <mc:Fallback xmlns="">
          <p:sp>
            <p:nvSpPr>
              <p:cNvPr id="54" name="TextBox 53">
                <a:extLst>
                  <a:ext uri="{FF2B5EF4-FFF2-40B4-BE49-F238E27FC236}">
                    <a16:creationId xmlns:a16="http://schemas.microsoft.com/office/drawing/2014/main" id="{D46FBA56-6C61-4294-9294-C2D271CC83CC}"/>
                  </a:ext>
                </a:extLst>
              </p:cNvPr>
              <p:cNvSpPr txBox="1">
                <a:spLocks noRot="1" noChangeAspect="1" noMove="1" noResize="1" noEditPoints="1" noAdjustHandles="1" noChangeArrowheads="1" noChangeShapeType="1" noTextEdit="1"/>
              </p:cNvSpPr>
              <p:nvPr/>
            </p:nvSpPr>
            <p:spPr>
              <a:xfrm>
                <a:off x="2542859" y="3949665"/>
                <a:ext cx="2068040" cy="550920"/>
              </a:xfrm>
              <a:prstGeom prst="rect">
                <a:avLst/>
              </a:prstGeom>
              <a:blipFill>
                <a:blip r:embed="rId7"/>
                <a:stretch>
                  <a:fillRect/>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A9CA5C31-E0A8-470F-8284-A5F7713660C3}"/>
                  </a:ext>
                </a:extLst>
              </p:cNvPr>
              <p:cNvSpPr txBox="1"/>
              <p:nvPr/>
            </p:nvSpPr>
            <p:spPr>
              <a:xfrm>
                <a:off x="884937" y="3865499"/>
                <a:ext cx="1583524" cy="1197251"/>
              </a:xfrm>
              <a:prstGeom prst="rect">
                <a:avLst/>
              </a:prstGeom>
              <a:noFill/>
            </p:spPr>
            <p:txBody>
              <a:bodyPr wrap="square" rtlCol="0">
                <a:spAutoFit/>
              </a:bodyPr>
              <a:lstStyle/>
              <a:p>
                <a:pPr algn="ctr"/>
                <a14:m>
                  <m:oMath xmlns:m="http://schemas.openxmlformats.org/officeDocument/2006/math">
                    <m:d>
                      <m:dPr>
                        <m:begChr m:val="["/>
                        <m:endChr m:val="]"/>
                        <m:ctrlPr>
                          <a:rPr lang="ko-KR" altLang="en-US" sz="1400" b="1" i="1" dirty="0" smtClean="0">
                            <a:solidFill>
                              <a:schemeClr val="accent6">
                                <a:lumMod val="50000"/>
                              </a:schemeClr>
                            </a:solidFill>
                            <a:latin typeface="Cambria Math" panose="02040503050406030204" pitchFamily="18" charset="0"/>
                          </a:rPr>
                        </m:ctrlPr>
                      </m:dPr>
                      <m:e>
                        <m:d>
                          <m:dPr>
                            <m:begChr m:val="["/>
                            <m:endChr m:val="]"/>
                            <m:ctrlPr>
                              <a:rPr lang="ko-KR" altLang="en-US" sz="1400" b="1" i="1" dirty="0">
                                <a:solidFill>
                                  <a:schemeClr val="accent6">
                                    <a:lumMod val="50000"/>
                                  </a:schemeClr>
                                </a:solidFill>
                                <a:latin typeface="Cambria Math" panose="02040503050406030204" pitchFamily="18" charset="0"/>
                              </a:rPr>
                            </m:ctrlPr>
                          </m:dPr>
                          <m:e>
                            <m:r>
                              <a:rPr lang="ko-KR" altLang="en-US" sz="1400" b="1" i="1" dirty="0">
                                <a:solidFill>
                                  <a:schemeClr val="accent6">
                                    <a:lumMod val="50000"/>
                                  </a:schemeClr>
                                </a:solidFill>
                                <a:latin typeface="Cambria Math" panose="02040503050406030204" pitchFamily="18" charset="0"/>
                              </a:rPr>
                              <m:t>𝑢</m:t>
                            </m:r>
                            <m:r>
                              <a:rPr lang="ko-KR" altLang="en-US" sz="1400" b="1" i="0" dirty="0">
                                <a:solidFill>
                                  <a:schemeClr val="accent6">
                                    <a:lumMod val="50000"/>
                                  </a:schemeClr>
                                </a:solidFill>
                                <a:latin typeface="Cambria Math" panose="02040503050406030204" pitchFamily="18" charset="0"/>
                              </a:rPr>
                              <m:t>+</m:t>
                            </m:r>
                            <m:r>
                              <a:rPr lang="ko-KR" altLang="en-US" sz="1400" b="1" i="1" dirty="0">
                                <a:solidFill>
                                  <a:schemeClr val="accent6">
                                    <a:lumMod val="50000"/>
                                  </a:schemeClr>
                                </a:solidFill>
                                <a:latin typeface="Cambria Math" panose="02040503050406030204" pitchFamily="18" charset="0"/>
                              </a:rPr>
                              <m:t>𝜎</m:t>
                            </m:r>
                          </m:e>
                        </m:d>
                      </m:e>
                    </m:d>
                  </m:oMath>
                </a14:m>
                <a:r>
                  <a:rPr lang="ko-KR" altLang="en-US" sz="1400" b="1" dirty="0">
                    <a:solidFill>
                      <a:schemeClr val="accent6">
                        <a:lumMod val="50000"/>
                      </a:schemeClr>
                    </a:solidFill>
                    <a:cs typeface="Arial" pitchFamily="34" charset="0"/>
                  </a:rPr>
                  <a:t> </a:t>
                </a:r>
                <a:r>
                  <a:rPr lang="en-US" altLang="ko-KR" sz="1400" b="1" dirty="0">
                    <a:solidFill>
                      <a:schemeClr val="accent6">
                        <a:lumMod val="50000"/>
                      </a:schemeClr>
                    </a:solidFill>
                    <a:cs typeface="Arial" pitchFamily="34" charset="0"/>
                  </a:rPr>
                  <a:t>= </a:t>
                </a:r>
                <a14:m>
                  <m:oMath xmlns:m="http://schemas.openxmlformats.org/officeDocument/2006/math">
                    <m:sSub>
                      <m:sSubPr>
                        <m:ctrlPr>
                          <a:rPr lang="ko-KR" altLang="en-US" sz="1400" b="1" i="1" dirty="0" smtClean="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𝑝</m:t>
                        </m:r>
                      </m:e>
                      <m:sub>
                        <m:r>
                          <a:rPr lang="ko-KR" altLang="en-US" sz="1400" b="1" i="0" dirty="0">
                            <a:solidFill>
                              <a:schemeClr val="accent6">
                                <a:lumMod val="50000"/>
                              </a:schemeClr>
                            </a:solidFill>
                            <a:latin typeface="Cambria Math" panose="02040503050406030204" pitchFamily="18" charset="0"/>
                          </a:rPr>
                          <m:t>1</m:t>
                        </m:r>
                      </m:sub>
                    </m:sSub>
                    <m:r>
                      <a:rPr lang="ko-KR" altLang="en-US" sz="1400" b="1" i="0" dirty="0">
                        <a:solidFill>
                          <a:schemeClr val="accent6">
                            <a:lumMod val="50000"/>
                          </a:schemeClr>
                        </a:solidFill>
                        <a:latin typeface="Cambria Math" panose="02040503050406030204" pitchFamily="18" charset="0"/>
                      </a:rPr>
                      <m:t>:</m:t>
                    </m:r>
                    <m:d>
                      <m:dPr>
                        <m:ctrlPr>
                          <a:rPr lang="ko-KR" altLang="en-US" sz="1400" b="1" i="1" dirty="0">
                            <a:solidFill>
                              <a:schemeClr val="accent6">
                                <a:lumMod val="50000"/>
                              </a:schemeClr>
                            </a:solidFill>
                            <a:latin typeface="Cambria Math" panose="02040503050406030204" pitchFamily="18" charset="0"/>
                          </a:rPr>
                        </m:ctrlPr>
                      </m:dPr>
                      <m:e>
                        <m:sSub>
                          <m:sSubPr>
                            <m:ctrlPr>
                              <a:rPr lang="ko-KR" altLang="en-US" sz="1400" b="1" i="1" dirty="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𝑢</m:t>
                            </m:r>
                          </m:e>
                          <m:sub>
                            <m:r>
                              <a:rPr lang="ko-KR" altLang="en-US" sz="1400" b="1" i="0" dirty="0">
                                <a:solidFill>
                                  <a:schemeClr val="accent6">
                                    <a:lumMod val="50000"/>
                                  </a:schemeClr>
                                </a:solidFill>
                                <a:latin typeface="Cambria Math" panose="02040503050406030204" pitchFamily="18" charset="0"/>
                              </a:rPr>
                              <m:t>1</m:t>
                            </m:r>
                          </m:sub>
                        </m:sSub>
                        <m:r>
                          <a:rPr lang="ko-KR" altLang="en-US" sz="1400" b="1" i="0" dirty="0">
                            <a:solidFill>
                              <a:schemeClr val="accent6">
                                <a:lumMod val="50000"/>
                              </a:schemeClr>
                            </a:solidFill>
                            <a:latin typeface="Cambria Math" panose="02040503050406030204" pitchFamily="18" charset="0"/>
                          </a:rPr>
                          <m:t>+</m:t>
                        </m:r>
                        <m:r>
                          <a:rPr lang="ko-KR" altLang="en-US" sz="1400" b="1" i="1" dirty="0">
                            <a:solidFill>
                              <a:schemeClr val="accent6">
                                <a:lumMod val="50000"/>
                              </a:schemeClr>
                            </a:solidFill>
                            <a:latin typeface="Cambria Math" panose="02040503050406030204" pitchFamily="18" charset="0"/>
                          </a:rPr>
                          <m:t>𝜎</m:t>
                        </m:r>
                        <m:r>
                          <a:rPr lang="ko-KR" altLang="en-US" sz="1400" b="1" i="0" dirty="0">
                            <a:solidFill>
                              <a:schemeClr val="accent6">
                                <a:lumMod val="50000"/>
                              </a:schemeClr>
                            </a:solidFill>
                            <a:latin typeface="Cambria Math" panose="02040503050406030204" pitchFamily="18" charset="0"/>
                          </a:rPr>
                          <m:t>,</m:t>
                        </m:r>
                        <m:sSub>
                          <m:sSubPr>
                            <m:ctrlPr>
                              <a:rPr lang="ko-KR" altLang="en-US" sz="1400" b="1" i="1" dirty="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𝑢</m:t>
                            </m:r>
                          </m:e>
                          <m:sub>
                            <m:r>
                              <a:rPr lang="ko-KR" altLang="en-US" sz="1400" b="1" i="0" dirty="0">
                                <a:solidFill>
                                  <a:schemeClr val="accent6">
                                    <a:lumMod val="50000"/>
                                  </a:schemeClr>
                                </a:solidFill>
                                <a:latin typeface="Cambria Math" panose="02040503050406030204" pitchFamily="18" charset="0"/>
                              </a:rPr>
                              <m:t>3</m:t>
                            </m:r>
                          </m:sub>
                        </m:sSub>
                      </m:e>
                    </m:d>
                  </m:oMath>
                </a14:m>
                <a:r>
                  <a:rPr lang="ko-KR" altLang="en-US" sz="1400" b="1" dirty="0">
                    <a:solidFill>
                      <a:schemeClr val="accent6">
                        <a:lumMod val="50000"/>
                      </a:schemeClr>
                    </a:solidFill>
                  </a:rPr>
                  <a:t> </a:t>
                </a:r>
                <a14:m>
                  <m:oMath xmlns:m="http://schemas.openxmlformats.org/officeDocument/2006/math">
                    <m:sSub>
                      <m:sSubPr>
                        <m:ctrlPr>
                          <a:rPr lang="ko-KR" altLang="en-US" sz="1400" b="1" i="1" dirty="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𝑝</m:t>
                        </m:r>
                      </m:e>
                      <m:sub>
                        <m:r>
                          <a:rPr lang="en-US" altLang="ko-KR" sz="1400" b="1" i="0" dirty="0" smtClean="0">
                            <a:solidFill>
                              <a:schemeClr val="accent6">
                                <a:lumMod val="50000"/>
                              </a:schemeClr>
                            </a:solidFill>
                            <a:latin typeface="Cambria Math" panose="02040503050406030204" pitchFamily="18" charset="0"/>
                          </a:rPr>
                          <m:t>𝟐</m:t>
                        </m:r>
                      </m:sub>
                    </m:sSub>
                    <m:r>
                      <a:rPr lang="ko-KR" altLang="en-US" sz="1400" b="1" dirty="0">
                        <a:solidFill>
                          <a:schemeClr val="accent6">
                            <a:lumMod val="50000"/>
                          </a:schemeClr>
                        </a:solidFill>
                        <a:latin typeface="Cambria Math" panose="02040503050406030204" pitchFamily="18" charset="0"/>
                      </a:rPr>
                      <m:t>:</m:t>
                    </m:r>
                    <m:d>
                      <m:dPr>
                        <m:ctrlPr>
                          <a:rPr lang="ko-KR" altLang="en-US" sz="1400" b="1" i="1" dirty="0">
                            <a:solidFill>
                              <a:schemeClr val="accent6">
                                <a:lumMod val="50000"/>
                              </a:schemeClr>
                            </a:solidFill>
                            <a:latin typeface="Cambria Math" panose="02040503050406030204" pitchFamily="18" charset="0"/>
                          </a:rPr>
                        </m:ctrlPr>
                      </m:dPr>
                      <m:e>
                        <m:sSub>
                          <m:sSubPr>
                            <m:ctrlPr>
                              <a:rPr lang="ko-KR" altLang="en-US" sz="1400" b="1" i="1" dirty="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𝑢</m:t>
                            </m:r>
                          </m:e>
                          <m:sub>
                            <m:r>
                              <a:rPr lang="en-US" altLang="ko-KR" sz="1400" b="1" i="0" dirty="0" smtClean="0">
                                <a:solidFill>
                                  <a:schemeClr val="accent6">
                                    <a:lumMod val="50000"/>
                                  </a:schemeClr>
                                </a:solidFill>
                                <a:latin typeface="Cambria Math" panose="02040503050406030204" pitchFamily="18" charset="0"/>
                              </a:rPr>
                              <m:t>𝟐</m:t>
                            </m:r>
                          </m:sub>
                        </m:sSub>
                        <m:r>
                          <a:rPr lang="ko-KR" altLang="en-US" sz="1400" b="1" dirty="0">
                            <a:solidFill>
                              <a:schemeClr val="accent6">
                                <a:lumMod val="50000"/>
                              </a:schemeClr>
                            </a:solidFill>
                            <a:latin typeface="Cambria Math" panose="02040503050406030204" pitchFamily="18" charset="0"/>
                          </a:rPr>
                          <m:t>,</m:t>
                        </m:r>
                        <m:sSub>
                          <m:sSubPr>
                            <m:ctrlPr>
                              <a:rPr lang="ko-KR" altLang="en-US" sz="1400" b="1" i="1" dirty="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𝑢</m:t>
                            </m:r>
                          </m:e>
                          <m:sub>
                            <m:r>
                              <a:rPr lang="en-US" altLang="ko-KR" sz="1400" b="1" i="0" dirty="0" smtClean="0">
                                <a:solidFill>
                                  <a:schemeClr val="accent6">
                                    <a:lumMod val="50000"/>
                                  </a:schemeClr>
                                </a:solidFill>
                                <a:latin typeface="Cambria Math" panose="02040503050406030204" pitchFamily="18" charset="0"/>
                              </a:rPr>
                              <m:t>𝟏</m:t>
                            </m:r>
                          </m:sub>
                        </m:sSub>
                        <m:r>
                          <a:rPr lang="en-US" altLang="ko-KR" sz="1400" b="1" i="1" dirty="0" smtClean="0">
                            <a:solidFill>
                              <a:schemeClr val="accent6">
                                <a:lumMod val="50000"/>
                              </a:schemeClr>
                            </a:solidFill>
                            <a:latin typeface="Cambria Math" panose="02040503050406030204" pitchFamily="18" charset="0"/>
                          </a:rPr>
                          <m:t>+</m:t>
                        </m:r>
                        <m:r>
                          <a:rPr lang="ko-KR" altLang="en-US" sz="1400" b="1" i="1" dirty="0">
                            <a:solidFill>
                              <a:schemeClr val="accent6">
                                <a:lumMod val="50000"/>
                              </a:schemeClr>
                            </a:solidFill>
                            <a:latin typeface="Cambria Math" panose="02040503050406030204" pitchFamily="18" charset="0"/>
                          </a:rPr>
                          <m:t>𝜎</m:t>
                        </m:r>
                      </m:e>
                    </m:d>
                  </m:oMath>
                </a14:m>
                <a:r>
                  <a:rPr lang="ko-KR" altLang="en-US" sz="1400" b="1" dirty="0">
                    <a:solidFill>
                      <a:schemeClr val="accent6">
                        <a:lumMod val="50000"/>
                      </a:schemeClr>
                    </a:solidFill>
                  </a:rPr>
                  <a:t> </a:t>
                </a:r>
                <a14:m>
                  <m:oMath xmlns:m="http://schemas.openxmlformats.org/officeDocument/2006/math">
                    <m:sSub>
                      <m:sSubPr>
                        <m:ctrlPr>
                          <a:rPr lang="ko-KR" altLang="en-US" sz="1400" b="1" i="1" dirty="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𝑝</m:t>
                        </m:r>
                      </m:e>
                      <m:sub>
                        <m:r>
                          <a:rPr lang="en-US" altLang="ko-KR" sz="1400" b="1" i="0" dirty="0" smtClean="0">
                            <a:solidFill>
                              <a:schemeClr val="accent6">
                                <a:lumMod val="50000"/>
                              </a:schemeClr>
                            </a:solidFill>
                            <a:latin typeface="Cambria Math" panose="02040503050406030204" pitchFamily="18" charset="0"/>
                          </a:rPr>
                          <m:t>𝟑</m:t>
                        </m:r>
                      </m:sub>
                    </m:sSub>
                    <m:r>
                      <a:rPr lang="ko-KR" altLang="en-US" sz="1400" b="1" dirty="0">
                        <a:solidFill>
                          <a:schemeClr val="accent6">
                            <a:lumMod val="50000"/>
                          </a:schemeClr>
                        </a:solidFill>
                        <a:latin typeface="Cambria Math" panose="02040503050406030204" pitchFamily="18" charset="0"/>
                      </a:rPr>
                      <m:t>:</m:t>
                    </m:r>
                    <m:d>
                      <m:dPr>
                        <m:ctrlPr>
                          <a:rPr lang="ko-KR" altLang="en-US" sz="1400" b="1" i="1" dirty="0">
                            <a:solidFill>
                              <a:schemeClr val="accent6">
                                <a:lumMod val="50000"/>
                              </a:schemeClr>
                            </a:solidFill>
                            <a:latin typeface="Cambria Math" panose="02040503050406030204" pitchFamily="18" charset="0"/>
                          </a:rPr>
                        </m:ctrlPr>
                      </m:dPr>
                      <m:e>
                        <m:sSub>
                          <m:sSubPr>
                            <m:ctrlPr>
                              <a:rPr lang="ko-KR" altLang="en-US" sz="1400" b="1" i="1" dirty="0" smtClean="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𝑢</m:t>
                            </m:r>
                          </m:e>
                          <m:sub>
                            <m:r>
                              <a:rPr lang="en-US" altLang="ko-KR" sz="1400" b="1" i="0" dirty="0" smtClean="0">
                                <a:solidFill>
                                  <a:schemeClr val="accent6">
                                    <a:lumMod val="50000"/>
                                  </a:schemeClr>
                                </a:solidFill>
                                <a:latin typeface="Cambria Math" panose="02040503050406030204" pitchFamily="18" charset="0"/>
                              </a:rPr>
                              <m:t>𝟑</m:t>
                            </m:r>
                          </m:sub>
                        </m:sSub>
                        <m:r>
                          <a:rPr lang="ko-KR" altLang="en-US" sz="1400" b="1" dirty="0">
                            <a:solidFill>
                              <a:schemeClr val="accent6">
                                <a:lumMod val="50000"/>
                              </a:schemeClr>
                            </a:solidFill>
                            <a:latin typeface="Cambria Math" panose="02040503050406030204" pitchFamily="18" charset="0"/>
                          </a:rPr>
                          <m:t>,</m:t>
                        </m:r>
                        <m:sSub>
                          <m:sSubPr>
                            <m:ctrlPr>
                              <a:rPr lang="ko-KR" altLang="en-US" sz="1400" b="1" i="1" dirty="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𝑢</m:t>
                            </m:r>
                          </m:e>
                          <m:sub>
                            <m:r>
                              <a:rPr lang="en-US" altLang="ko-KR" sz="1400" b="1" i="0" dirty="0" smtClean="0">
                                <a:solidFill>
                                  <a:schemeClr val="accent6">
                                    <a:lumMod val="50000"/>
                                  </a:schemeClr>
                                </a:solidFill>
                                <a:latin typeface="Cambria Math" panose="02040503050406030204" pitchFamily="18" charset="0"/>
                              </a:rPr>
                              <m:t>𝟐</m:t>
                            </m:r>
                          </m:sub>
                        </m:sSub>
                      </m:e>
                    </m:d>
                  </m:oMath>
                </a14:m>
                <a:endParaRPr lang="en-US" altLang="ko-KR" sz="1400" b="1" dirty="0">
                  <a:solidFill>
                    <a:schemeClr val="accent6">
                      <a:lumMod val="50000"/>
                    </a:schemeClr>
                  </a:solidFill>
                  <a:cs typeface="Arial" pitchFamily="34" charset="0"/>
                </a:endParaRPr>
              </a:p>
              <a:p>
                <a:pPr algn="ctr"/>
                <a:endParaRPr lang="ko-KR" altLang="en-US" sz="1400" b="1" dirty="0">
                  <a:solidFill>
                    <a:schemeClr val="accent6">
                      <a:lumMod val="50000"/>
                    </a:schemeClr>
                  </a:solidFill>
                  <a:cs typeface="Arial" pitchFamily="34" charset="0"/>
                </a:endParaRPr>
              </a:p>
            </p:txBody>
          </p:sp>
        </mc:Choice>
        <mc:Fallback xmlns="">
          <p:sp>
            <p:nvSpPr>
              <p:cNvPr id="55" name="TextBox 54">
                <a:extLst>
                  <a:ext uri="{FF2B5EF4-FFF2-40B4-BE49-F238E27FC236}">
                    <a16:creationId xmlns:a16="http://schemas.microsoft.com/office/drawing/2014/main" id="{A9CA5C31-E0A8-470F-8284-A5F7713660C3}"/>
                  </a:ext>
                </a:extLst>
              </p:cNvPr>
              <p:cNvSpPr txBox="1">
                <a:spLocks noRot="1" noChangeAspect="1" noMove="1" noResize="1" noEditPoints="1" noAdjustHandles="1" noChangeArrowheads="1" noChangeShapeType="1" noTextEdit="1"/>
              </p:cNvSpPr>
              <p:nvPr/>
            </p:nvSpPr>
            <p:spPr>
              <a:xfrm>
                <a:off x="884937" y="3865499"/>
                <a:ext cx="1583524" cy="1197251"/>
              </a:xfrm>
              <a:prstGeom prst="rect">
                <a:avLst/>
              </a:prstGeom>
              <a:blipFill>
                <a:blip r:embed="rId8"/>
                <a:stretch>
                  <a:fillRect/>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FF27265D-F769-4486-87CA-5443AC6AD2A9}"/>
                  </a:ext>
                </a:extLst>
              </p:cNvPr>
              <p:cNvSpPr txBox="1"/>
              <p:nvPr/>
            </p:nvSpPr>
            <p:spPr>
              <a:xfrm>
                <a:off x="5118264" y="3865499"/>
                <a:ext cx="1738768" cy="766364"/>
              </a:xfrm>
              <a:prstGeom prst="rect">
                <a:avLst/>
              </a:prstGeom>
              <a:noFill/>
            </p:spPr>
            <p:txBody>
              <a:bodyPr wrap="square" rtlCol="0">
                <a:spAutoFit/>
              </a:bodyPr>
              <a:lstStyle/>
              <a:p>
                <a:pPr algn="ctr"/>
                <a14:m>
                  <m:oMath xmlns:m="http://schemas.openxmlformats.org/officeDocument/2006/math">
                    <m:d>
                      <m:dPr>
                        <m:begChr m:val="["/>
                        <m:endChr m:val="]"/>
                        <m:ctrlPr>
                          <a:rPr lang="ko-KR" altLang="en-US" sz="1400" b="1" i="1" dirty="0" smtClean="0">
                            <a:solidFill>
                              <a:schemeClr val="accent6">
                                <a:lumMod val="50000"/>
                              </a:schemeClr>
                            </a:solidFill>
                            <a:latin typeface="Cambria Math" panose="02040503050406030204" pitchFamily="18" charset="0"/>
                          </a:rPr>
                        </m:ctrlPr>
                      </m:dPr>
                      <m:e>
                        <m:d>
                          <m:dPr>
                            <m:begChr m:val="["/>
                            <m:endChr m:val="]"/>
                            <m:ctrlPr>
                              <a:rPr lang="ko-KR" altLang="en-US" sz="1400" b="1" i="1" dirty="0">
                                <a:solidFill>
                                  <a:schemeClr val="accent6">
                                    <a:lumMod val="50000"/>
                                  </a:schemeClr>
                                </a:solidFill>
                                <a:latin typeface="Cambria Math" panose="02040503050406030204" pitchFamily="18" charset="0"/>
                              </a:rPr>
                            </m:ctrlPr>
                          </m:dPr>
                          <m:e>
                            <m:r>
                              <a:rPr lang="ko-KR" altLang="en-US" sz="1400" b="1" i="1" dirty="0">
                                <a:solidFill>
                                  <a:schemeClr val="accent6">
                                    <a:lumMod val="50000"/>
                                  </a:schemeClr>
                                </a:solidFill>
                                <a:latin typeface="Cambria Math" panose="02040503050406030204" pitchFamily="18" charset="0"/>
                              </a:rPr>
                              <m:t>𝑢</m:t>
                            </m:r>
                            <m:r>
                              <a:rPr lang="en-US" altLang="ko-KR" sz="1400" b="1" i="0" dirty="0" smtClean="0">
                                <a:solidFill>
                                  <a:schemeClr val="accent6">
                                    <a:lumMod val="50000"/>
                                  </a:schemeClr>
                                </a:solidFill>
                                <a:latin typeface="Cambria Math" panose="02040503050406030204" pitchFamily="18" charset="0"/>
                              </a:rPr>
                              <m:t>∗</m:t>
                            </m:r>
                            <m:r>
                              <a:rPr lang="ko-KR" altLang="en-US" sz="1400" b="1" i="1" dirty="0">
                                <a:solidFill>
                                  <a:schemeClr val="accent6">
                                    <a:lumMod val="50000"/>
                                  </a:schemeClr>
                                </a:solidFill>
                                <a:latin typeface="Cambria Math" panose="02040503050406030204" pitchFamily="18" charset="0"/>
                              </a:rPr>
                              <m:t>𝜎</m:t>
                            </m:r>
                          </m:e>
                        </m:d>
                      </m:e>
                    </m:d>
                  </m:oMath>
                </a14:m>
                <a:r>
                  <a:rPr lang="ko-KR" altLang="en-US" sz="1400" b="1" dirty="0">
                    <a:solidFill>
                      <a:schemeClr val="accent6">
                        <a:lumMod val="50000"/>
                      </a:schemeClr>
                    </a:solidFill>
                    <a:cs typeface="Arial" pitchFamily="34" charset="0"/>
                  </a:rPr>
                  <a:t> </a:t>
                </a:r>
                <a:r>
                  <a:rPr lang="en-US" altLang="ko-KR" sz="1400" b="1" dirty="0">
                    <a:solidFill>
                      <a:schemeClr val="accent6">
                        <a:lumMod val="50000"/>
                      </a:schemeClr>
                    </a:solidFill>
                    <a:cs typeface="Arial" pitchFamily="34" charset="0"/>
                  </a:rPr>
                  <a:t>= </a:t>
                </a:r>
                <a14:m>
                  <m:oMath xmlns:m="http://schemas.openxmlformats.org/officeDocument/2006/math">
                    <m:sSub>
                      <m:sSubPr>
                        <m:ctrlPr>
                          <a:rPr lang="ko-KR" altLang="en-US" sz="1400" b="1" i="1" dirty="0" smtClean="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𝑝</m:t>
                        </m:r>
                      </m:e>
                      <m:sub>
                        <m:r>
                          <a:rPr lang="en-US" altLang="ko-KR" sz="1400" b="1" i="0" dirty="0" smtClean="0">
                            <a:solidFill>
                              <a:schemeClr val="accent6">
                                <a:lumMod val="50000"/>
                              </a:schemeClr>
                            </a:solidFill>
                            <a:latin typeface="Cambria Math" panose="02040503050406030204" pitchFamily="18" charset="0"/>
                          </a:rPr>
                          <m:t>𝐢</m:t>
                        </m:r>
                      </m:sub>
                    </m:sSub>
                    <m:r>
                      <a:rPr lang="ko-KR" altLang="en-US" sz="1400" b="1" i="0" dirty="0">
                        <a:solidFill>
                          <a:schemeClr val="accent6">
                            <a:lumMod val="50000"/>
                          </a:schemeClr>
                        </a:solidFill>
                        <a:latin typeface="Cambria Math" panose="02040503050406030204" pitchFamily="18" charset="0"/>
                      </a:rPr>
                      <m:t>:</m:t>
                    </m:r>
                    <m:d>
                      <m:dPr>
                        <m:ctrlPr>
                          <a:rPr lang="ko-KR" altLang="en-US" sz="1400" b="1" i="1" dirty="0">
                            <a:solidFill>
                              <a:schemeClr val="accent6">
                                <a:lumMod val="50000"/>
                              </a:schemeClr>
                            </a:solidFill>
                            <a:latin typeface="Cambria Math" panose="02040503050406030204" pitchFamily="18" charset="0"/>
                          </a:rPr>
                        </m:ctrlPr>
                      </m:dPr>
                      <m:e>
                        <m:sSub>
                          <m:sSubPr>
                            <m:ctrlPr>
                              <a:rPr lang="ko-KR" altLang="en-US" sz="1400" b="1" i="1" dirty="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𝑢</m:t>
                            </m:r>
                          </m:e>
                          <m:sub>
                            <m:r>
                              <a:rPr lang="en-US" altLang="ko-KR" sz="1400" b="1" i="0" dirty="0" smtClean="0">
                                <a:solidFill>
                                  <a:schemeClr val="accent6">
                                    <a:lumMod val="50000"/>
                                  </a:schemeClr>
                                </a:solidFill>
                                <a:latin typeface="Cambria Math" panose="02040503050406030204" pitchFamily="18" charset="0"/>
                              </a:rPr>
                              <m:t>𝐢</m:t>
                            </m:r>
                          </m:sub>
                        </m:sSub>
                        <m:r>
                          <a:rPr lang="en-US" altLang="ko-KR" sz="1400" b="1" i="0" dirty="0" smtClean="0">
                            <a:solidFill>
                              <a:schemeClr val="accent6">
                                <a:lumMod val="50000"/>
                              </a:schemeClr>
                            </a:solidFill>
                            <a:latin typeface="Cambria Math" panose="02040503050406030204" pitchFamily="18" charset="0"/>
                          </a:rPr>
                          <m:t>∗</m:t>
                        </m:r>
                        <m:r>
                          <a:rPr lang="ko-KR" altLang="en-US" sz="1400" b="1" i="1" dirty="0">
                            <a:solidFill>
                              <a:schemeClr val="accent6">
                                <a:lumMod val="50000"/>
                              </a:schemeClr>
                            </a:solidFill>
                            <a:latin typeface="Cambria Math" panose="02040503050406030204" pitchFamily="18" charset="0"/>
                          </a:rPr>
                          <m:t>𝜎</m:t>
                        </m:r>
                        <m:r>
                          <a:rPr lang="ko-KR" altLang="en-US" sz="1400" b="1" i="0" dirty="0">
                            <a:solidFill>
                              <a:schemeClr val="accent6">
                                <a:lumMod val="50000"/>
                              </a:schemeClr>
                            </a:solidFill>
                            <a:latin typeface="Cambria Math" panose="02040503050406030204" pitchFamily="18" charset="0"/>
                          </a:rPr>
                          <m:t>,</m:t>
                        </m:r>
                        <m:sSub>
                          <m:sSubPr>
                            <m:ctrlPr>
                              <a:rPr lang="ko-KR" altLang="en-US" sz="1400" b="1" i="1" dirty="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𝑢</m:t>
                            </m:r>
                          </m:e>
                          <m:sub>
                            <m:r>
                              <a:rPr lang="en-US" altLang="ko-KR" sz="1400" b="1" i="0" dirty="0" smtClean="0">
                                <a:solidFill>
                                  <a:schemeClr val="accent6">
                                    <a:lumMod val="50000"/>
                                  </a:schemeClr>
                                </a:solidFill>
                                <a:latin typeface="Cambria Math" panose="02040503050406030204" pitchFamily="18" charset="0"/>
                              </a:rPr>
                              <m:t>𝐢</m:t>
                            </m:r>
                            <m:r>
                              <a:rPr lang="en-US" altLang="ko-KR" sz="1400" b="1" i="0" dirty="0" smtClean="0">
                                <a:solidFill>
                                  <a:schemeClr val="accent6">
                                    <a:lumMod val="50000"/>
                                  </a:schemeClr>
                                </a:solidFill>
                                <a:latin typeface="Cambria Math" panose="02040503050406030204" pitchFamily="18" charset="0"/>
                              </a:rPr>
                              <m:t>−</m:t>
                            </m:r>
                            <m:r>
                              <a:rPr lang="en-US" altLang="ko-KR" sz="1400" b="1" i="0" dirty="0" smtClean="0">
                                <a:solidFill>
                                  <a:schemeClr val="accent6">
                                    <a:lumMod val="50000"/>
                                  </a:schemeClr>
                                </a:solidFill>
                                <a:latin typeface="Cambria Math" panose="02040503050406030204" pitchFamily="18" charset="0"/>
                              </a:rPr>
                              <m:t>𝟏</m:t>
                            </m:r>
                          </m:sub>
                        </m:sSub>
                        <m:r>
                          <a:rPr lang="en-US" altLang="ko-KR" sz="1400" b="1" i="1" dirty="0" smtClean="0">
                            <a:solidFill>
                              <a:schemeClr val="accent6">
                                <a:lumMod val="50000"/>
                              </a:schemeClr>
                            </a:solidFill>
                            <a:latin typeface="Cambria Math" panose="02040503050406030204" pitchFamily="18" charset="0"/>
                          </a:rPr>
                          <m:t>∗</m:t>
                        </m:r>
                        <m:r>
                          <a:rPr lang="ko-KR" altLang="en-US" sz="1400" b="1" i="1" dirty="0">
                            <a:solidFill>
                              <a:schemeClr val="accent6">
                                <a:lumMod val="50000"/>
                              </a:schemeClr>
                            </a:solidFill>
                            <a:latin typeface="Cambria Math" panose="02040503050406030204" pitchFamily="18" charset="0"/>
                          </a:rPr>
                          <m:t>𝜎</m:t>
                        </m:r>
                      </m:e>
                    </m:d>
                  </m:oMath>
                </a14:m>
                <a:endParaRPr lang="en-US" altLang="ko-KR" sz="1400" b="1" dirty="0">
                  <a:solidFill>
                    <a:schemeClr val="accent6">
                      <a:lumMod val="50000"/>
                    </a:schemeClr>
                  </a:solidFill>
                  <a:cs typeface="Arial" pitchFamily="34" charset="0"/>
                </a:endParaRPr>
              </a:p>
              <a:p>
                <a:endParaRPr lang="ko-KR" altLang="en-US" sz="1400" b="1" dirty="0">
                  <a:solidFill>
                    <a:schemeClr val="accent6">
                      <a:lumMod val="50000"/>
                    </a:schemeClr>
                  </a:solidFill>
                  <a:cs typeface="Arial" pitchFamily="34" charset="0"/>
                </a:endParaRPr>
              </a:p>
            </p:txBody>
          </p:sp>
        </mc:Choice>
        <mc:Fallback xmlns="">
          <p:sp>
            <p:nvSpPr>
              <p:cNvPr id="56" name="TextBox 55">
                <a:extLst>
                  <a:ext uri="{FF2B5EF4-FFF2-40B4-BE49-F238E27FC236}">
                    <a16:creationId xmlns:a16="http://schemas.microsoft.com/office/drawing/2014/main" id="{FF27265D-F769-4486-87CA-5443AC6AD2A9}"/>
                  </a:ext>
                </a:extLst>
              </p:cNvPr>
              <p:cNvSpPr txBox="1">
                <a:spLocks noRot="1" noChangeAspect="1" noMove="1" noResize="1" noEditPoints="1" noAdjustHandles="1" noChangeArrowheads="1" noChangeShapeType="1" noTextEdit="1"/>
              </p:cNvSpPr>
              <p:nvPr/>
            </p:nvSpPr>
            <p:spPr>
              <a:xfrm>
                <a:off x="5118264" y="3865499"/>
                <a:ext cx="1738768" cy="766364"/>
              </a:xfrm>
              <a:prstGeom prst="rect">
                <a:avLst/>
              </a:prstGeom>
              <a:blipFill>
                <a:blip r:embed="rId9"/>
                <a:stretch>
                  <a:fillRect/>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0C233A4C-65F8-45CE-ACB8-D329A9C360D4}"/>
                  </a:ext>
                </a:extLst>
              </p:cNvPr>
              <p:cNvSpPr txBox="1"/>
              <p:nvPr/>
            </p:nvSpPr>
            <p:spPr>
              <a:xfrm rot="2797385">
                <a:off x="7590379" y="4096805"/>
                <a:ext cx="173876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ko-KR" sz="1400" b="1" i="1" dirty="0" smtClean="0">
                          <a:solidFill>
                            <a:schemeClr val="accent6">
                              <a:lumMod val="50000"/>
                            </a:schemeClr>
                          </a:solidFill>
                          <a:latin typeface="Cambria Math" panose="02040503050406030204" pitchFamily="18" charset="0"/>
                        </a:rPr>
                        <m:t>𝒓𝒆𝒒𝒖𝒊𝒓𝒆𝒔</m:t>
                      </m:r>
                      <m:r>
                        <a:rPr lang="en-US" altLang="ko-KR" sz="1400" b="1" i="1" dirty="0" smtClean="0">
                          <a:solidFill>
                            <a:schemeClr val="accent6">
                              <a:lumMod val="50000"/>
                            </a:schemeClr>
                          </a:solidFill>
                          <a:latin typeface="Cambria Math" panose="02040503050406030204" pitchFamily="18" charset="0"/>
                        </a:rPr>
                        <m:t> </m:t>
                      </m:r>
                    </m:oMath>
                  </m:oMathPara>
                </a14:m>
                <a:endParaRPr lang="en-US" altLang="ko-KR" sz="1400" b="1" i="1" dirty="0">
                  <a:solidFill>
                    <a:schemeClr val="accent6">
                      <a:lumMod val="50000"/>
                    </a:schemeClr>
                  </a:solidFill>
                </a:endParaRPr>
              </a:p>
              <a:p>
                <a:pPr/>
                <a14:m>
                  <m:oMathPara xmlns:m="http://schemas.openxmlformats.org/officeDocument/2006/math">
                    <m:oMathParaPr>
                      <m:jc m:val="centerGroup"/>
                    </m:oMathParaPr>
                    <m:oMath xmlns:m="http://schemas.openxmlformats.org/officeDocument/2006/math">
                      <m:r>
                        <a:rPr lang="en-US" altLang="ko-KR" sz="1400" b="1" i="1" dirty="0" smtClean="0">
                          <a:solidFill>
                            <a:schemeClr val="accent6">
                              <a:lumMod val="50000"/>
                            </a:schemeClr>
                          </a:solidFill>
                          <a:latin typeface="Cambria Math" panose="02040503050406030204" pitchFamily="18" charset="0"/>
                        </a:rPr>
                        <m:t>𝒄𝒐𝒎𝒎𝒖𝒏𝒊𝒄𝒂𝒕𝒊𝒐𝒏</m:t>
                      </m:r>
                    </m:oMath>
                  </m:oMathPara>
                </a14:m>
                <a:endParaRPr lang="ko-KR" altLang="en-US" sz="1400" b="1" dirty="0">
                  <a:solidFill>
                    <a:schemeClr val="accent6">
                      <a:lumMod val="50000"/>
                    </a:schemeClr>
                  </a:solidFill>
                  <a:cs typeface="Arial" pitchFamily="34" charset="0"/>
                </a:endParaRPr>
              </a:p>
            </p:txBody>
          </p:sp>
        </mc:Choice>
        <mc:Fallback xmlns="">
          <p:sp>
            <p:nvSpPr>
              <p:cNvPr id="57" name="TextBox 56">
                <a:extLst>
                  <a:ext uri="{FF2B5EF4-FFF2-40B4-BE49-F238E27FC236}">
                    <a16:creationId xmlns:a16="http://schemas.microsoft.com/office/drawing/2014/main" id="{0C233A4C-65F8-45CE-ACB8-D329A9C360D4}"/>
                  </a:ext>
                </a:extLst>
              </p:cNvPr>
              <p:cNvSpPr txBox="1">
                <a:spLocks noRot="1" noChangeAspect="1" noMove="1" noResize="1" noEditPoints="1" noAdjustHandles="1" noChangeArrowheads="1" noChangeShapeType="1" noTextEdit="1"/>
              </p:cNvSpPr>
              <p:nvPr/>
            </p:nvSpPr>
            <p:spPr>
              <a:xfrm rot="2797385">
                <a:off x="7590379" y="4096805"/>
                <a:ext cx="1738768" cy="523220"/>
              </a:xfrm>
              <a:prstGeom prst="rect">
                <a:avLst/>
              </a:prstGeom>
              <a:blipFill>
                <a:blip r:embed="rId10"/>
                <a:stretch>
                  <a:fillRect/>
                </a:stretch>
              </a:blipFill>
            </p:spPr>
            <p:txBody>
              <a:bodyPr/>
              <a:lstStyle/>
              <a:p>
                <a:r>
                  <a:rPr lang="he-IL">
                    <a:noFill/>
                  </a:rPr>
                  <a:t> </a:t>
                </a:r>
              </a:p>
            </p:txBody>
          </p:sp>
        </mc:Fallback>
      </mc:AlternateContent>
      <p:sp>
        <p:nvSpPr>
          <p:cNvPr id="3" name="Flowchart: Connector 2">
            <a:extLst>
              <a:ext uri="{FF2B5EF4-FFF2-40B4-BE49-F238E27FC236}">
                <a16:creationId xmlns:a16="http://schemas.microsoft.com/office/drawing/2014/main" id="{A5A1BAC9-EF16-49C4-A066-4689932E826A}"/>
              </a:ext>
            </a:extLst>
          </p:cNvPr>
          <p:cNvSpPr/>
          <p:nvPr/>
        </p:nvSpPr>
        <p:spPr>
          <a:xfrm flipH="1">
            <a:off x="5863796" y="3266678"/>
            <a:ext cx="72275" cy="77383"/>
          </a:xfrm>
          <a:prstGeom prst="flowChartConnector">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6" name="Flowchart: Connector 25">
            <a:extLst>
              <a:ext uri="{FF2B5EF4-FFF2-40B4-BE49-F238E27FC236}">
                <a16:creationId xmlns:a16="http://schemas.microsoft.com/office/drawing/2014/main" id="{B7A48C6B-5E91-469E-AD77-E563687978B7}"/>
              </a:ext>
            </a:extLst>
          </p:cNvPr>
          <p:cNvSpPr/>
          <p:nvPr/>
        </p:nvSpPr>
        <p:spPr>
          <a:xfrm flipH="1">
            <a:off x="7675967" y="3272552"/>
            <a:ext cx="72275" cy="77383"/>
          </a:xfrm>
          <a:prstGeom prst="flowChartConnector">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Tree>
    <p:extLst>
      <p:ext uri="{BB962C8B-B14F-4D97-AF65-F5344CB8AC3E}">
        <p14:creationId xmlns:p14="http://schemas.microsoft.com/office/powerpoint/2010/main" val="34369132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500"/>
                                        <p:tgtEl>
                                          <p:spTgt spid="2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5"/>
                                        </p:tgtEl>
                                        <p:attrNameLst>
                                          <p:attrName>style.visibility</p:attrName>
                                        </p:attrNameLst>
                                      </p:cBhvr>
                                      <p:to>
                                        <p:strVal val="visible"/>
                                      </p:to>
                                    </p:set>
                                    <p:animEffect transition="in" filter="fade">
                                      <p:cBhvr>
                                        <p:cTn id="29" dur="500"/>
                                        <p:tgtEl>
                                          <p:spTgt spid="5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fade">
                                      <p:cBhvr>
                                        <p:cTn id="34" dur="500"/>
                                        <p:tgtEl>
                                          <p:spTgt spid="3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500"/>
                                        <p:tgtEl>
                                          <p:spTgt spid="3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fade">
                                      <p:cBhvr>
                                        <p:cTn id="43" dur="500"/>
                                        <p:tgtEl>
                                          <p:spTgt spid="5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fade">
                                      <p:cBhvr>
                                        <p:cTn id="48" dur="500"/>
                                        <p:tgtEl>
                                          <p:spTgt spid="3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8"/>
                                        </p:tgtEl>
                                        <p:attrNameLst>
                                          <p:attrName>style.visibility</p:attrName>
                                        </p:attrNameLst>
                                      </p:cBhvr>
                                      <p:to>
                                        <p:strVal val="visible"/>
                                      </p:to>
                                    </p:set>
                                    <p:animEffect transition="in" filter="fade">
                                      <p:cBhvr>
                                        <p:cTn id="59" dur="500"/>
                                        <p:tgtEl>
                                          <p:spTgt spid="4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7"/>
                                        </p:tgtEl>
                                        <p:attrNameLst>
                                          <p:attrName>style.visibility</p:attrName>
                                        </p:attrNameLst>
                                      </p:cBhvr>
                                      <p:to>
                                        <p:strVal val="visible"/>
                                      </p:to>
                                    </p:set>
                                    <p:animEffect transition="in" filter="fade">
                                      <p:cBhvr>
                                        <p:cTn id="62" dur="500"/>
                                        <p:tgtEl>
                                          <p:spTgt spid="47"/>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
                                        </p:tgtEl>
                                        <p:attrNameLst>
                                          <p:attrName>style.visibility</p:attrName>
                                        </p:attrNameLst>
                                      </p:cBhvr>
                                      <p:to>
                                        <p:strVal val="visible"/>
                                      </p:to>
                                    </p:set>
                                    <p:animEffect transition="in" filter="fade">
                                      <p:cBhvr>
                                        <p:cTn id="65" dur="500"/>
                                        <p:tgtEl>
                                          <p:spTgt spid="3"/>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56"/>
                                        </p:tgtEl>
                                        <p:attrNameLst>
                                          <p:attrName>style.visibility</p:attrName>
                                        </p:attrNameLst>
                                      </p:cBhvr>
                                      <p:to>
                                        <p:strVal val="visible"/>
                                      </p:to>
                                    </p:set>
                                    <p:animEffect transition="in" filter="fade">
                                      <p:cBhvr>
                                        <p:cTn id="68" dur="500"/>
                                        <p:tgtEl>
                                          <p:spTgt spid="56"/>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51"/>
                                        </p:tgtEl>
                                        <p:attrNameLst>
                                          <p:attrName>style.visibility</p:attrName>
                                        </p:attrNameLst>
                                      </p:cBhvr>
                                      <p:to>
                                        <p:strVal val="visible"/>
                                      </p:to>
                                    </p:set>
                                    <p:animEffect transition="in" filter="fade">
                                      <p:cBhvr>
                                        <p:cTn id="73" dur="500"/>
                                        <p:tgtEl>
                                          <p:spTgt spid="51"/>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9"/>
                                        </p:tgtEl>
                                        <p:attrNameLst>
                                          <p:attrName>style.visibility</p:attrName>
                                        </p:attrNameLst>
                                      </p:cBhvr>
                                      <p:to>
                                        <p:strVal val="visible"/>
                                      </p:to>
                                    </p:set>
                                    <p:animEffect transition="in" filter="fade">
                                      <p:cBhvr>
                                        <p:cTn id="76" dur="500"/>
                                        <p:tgtEl>
                                          <p:spTgt spid="49"/>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50"/>
                                        </p:tgtEl>
                                        <p:attrNameLst>
                                          <p:attrName>style.visibility</p:attrName>
                                        </p:attrNameLst>
                                      </p:cBhvr>
                                      <p:to>
                                        <p:strVal val="visible"/>
                                      </p:to>
                                    </p:set>
                                    <p:animEffect transition="in" filter="fade">
                                      <p:cBhvr>
                                        <p:cTn id="79" dur="500"/>
                                        <p:tgtEl>
                                          <p:spTgt spid="50"/>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57"/>
                                        </p:tgtEl>
                                        <p:attrNameLst>
                                          <p:attrName>style.visibility</p:attrName>
                                        </p:attrNameLst>
                                      </p:cBhvr>
                                      <p:to>
                                        <p:strVal val="visible"/>
                                      </p:to>
                                    </p:set>
                                    <p:animEffect transition="in" filter="fade">
                                      <p:cBhvr>
                                        <p:cTn id="84" dur="500"/>
                                        <p:tgtEl>
                                          <p:spTgt spid="57"/>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fade">
                                      <p:cBhvr>
                                        <p:cTn id="87" dur="500"/>
                                        <p:tgtEl>
                                          <p:spTgt spid="26"/>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4"/>
                                        </p:tgtEl>
                                        <p:attrNameLst>
                                          <p:attrName>style.visibility</p:attrName>
                                        </p:attrNameLst>
                                      </p:cBhvr>
                                      <p:to>
                                        <p:strVal val="visible"/>
                                      </p:to>
                                    </p:set>
                                    <p:animEffect transition="in" filter="fade">
                                      <p:cBhvr>
                                        <p:cTn id="9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5" grpId="0" animBg="1"/>
      <p:bldP spid="29" grpId="0"/>
      <p:bldP spid="17" grpId="0" animBg="1"/>
      <p:bldP spid="34" grpId="0" animBg="1"/>
      <p:bldP spid="35" grpId="0"/>
      <p:bldP spid="47" grpId="0" animBg="1"/>
      <p:bldP spid="48" grpId="0"/>
      <p:bldP spid="49" grpId="0" animBg="1"/>
      <p:bldP spid="50" grpId="0"/>
      <p:bldP spid="54" grpId="0"/>
      <p:bldP spid="55" grpId="0"/>
      <p:bldP spid="56" grpId="0"/>
      <p:bldP spid="57" grpId="0"/>
      <p:bldP spid="3" grpId="0" animBg="1"/>
      <p:bldP spid="2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 Placeholder 1">
            <a:extLst>
              <a:ext uri="{FF2B5EF4-FFF2-40B4-BE49-F238E27FC236}">
                <a16:creationId xmlns:a16="http://schemas.microsoft.com/office/drawing/2014/main" id="{395F8E3D-D88D-4F25-9267-676288DD2645}"/>
              </a:ext>
            </a:extLst>
          </p:cNvPr>
          <p:cNvSpPr>
            <a:spLocks noGrp="1"/>
          </p:cNvSpPr>
          <p:nvPr>
            <p:ph type="body" sz="quarter" idx="10"/>
          </p:nvPr>
        </p:nvSpPr>
        <p:spPr>
          <a:xfrm>
            <a:off x="0" y="123479"/>
            <a:ext cx="9144000" cy="576064"/>
          </a:xfrm>
        </p:spPr>
        <p:txBody>
          <a:bodyPr/>
          <a:lstStyle/>
          <a:p>
            <a:r>
              <a:rPr lang="en-US" altLang="ko-KR" dirty="0">
                <a:solidFill>
                  <a:schemeClr val="bg2"/>
                </a:solidFill>
              </a:rPr>
              <a:t>Multiplication Gate</a:t>
            </a:r>
            <a:endParaRPr lang="ko-KR" altLang="en-US" dirty="0">
              <a:solidFill>
                <a:schemeClr val="bg2"/>
              </a:solidFill>
            </a:endParaRPr>
          </a:p>
        </p:txBody>
      </p:sp>
      <p:sp>
        <p:nvSpPr>
          <p:cNvPr id="65" name="Block Arc 64">
            <a:extLst>
              <a:ext uri="{FF2B5EF4-FFF2-40B4-BE49-F238E27FC236}">
                <a16:creationId xmlns:a16="http://schemas.microsoft.com/office/drawing/2014/main" id="{3606471C-0DD4-4157-A637-08A13890C40C}"/>
              </a:ext>
            </a:extLst>
          </p:cNvPr>
          <p:cNvSpPr/>
          <p:nvPr/>
        </p:nvSpPr>
        <p:spPr>
          <a:xfrm>
            <a:off x="3488504" y="1203598"/>
            <a:ext cx="1224136" cy="1224136"/>
          </a:xfrm>
          <a:prstGeom prst="blockArc">
            <a:avLst>
              <a:gd name="adj1" fmla="val 10800000"/>
              <a:gd name="adj2" fmla="val 5426329"/>
              <a:gd name="adj3" fmla="val 6461"/>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2">
                  <a:lumMod val="50000"/>
                </a:schemeClr>
              </a:solidFill>
            </a:endParaRPr>
          </a:p>
        </p:txBody>
      </p:sp>
      <p:sp>
        <p:nvSpPr>
          <p:cNvPr id="66" name="Block Arc 65">
            <a:extLst>
              <a:ext uri="{FF2B5EF4-FFF2-40B4-BE49-F238E27FC236}">
                <a16:creationId xmlns:a16="http://schemas.microsoft.com/office/drawing/2014/main" id="{A63796B2-C6FF-4709-93C4-3D3F901E0A15}"/>
              </a:ext>
            </a:extLst>
          </p:cNvPr>
          <p:cNvSpPr/>
          <p:nvPr/>
        </p:nvSpPr>
        <p:spPr>
          <a:xfrm rot="11700000">
            <a:off x="3215281" y="2328002"/>
            <a:ext cx="1224136" cy="1224136"/>
          </a:xfrm>
          <a:prstGeom prst="blockArc">
            <a:avLst>
              <a:gd name="adj1" fmla="val 10800000"/>
              <a:gd name="adj2" fmla="val 5426329"/>
              <a:gd name="adj3" fmla="val 646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2">
                  <a:lumMod val="50000"/>
                </a:schemeClr>
              </a:solidFill>
            </a:endParaRPr>
          </a:p>
        </p:txBody>
      </p:sp>
      <p:sp>
        <p:nvSpPr>
          <p:cNvPr id="67" name="Block Arc 66">
            <a:extLst>
              <a:ext uri="{FF2B5EF4-FFF2-40B4-BE49-F238E27FC236}">
                <a16:creationId xmlns:a16="http://schemas.microsoft.com/office/drawing/2014/main" id="{380393E3-9497-4142-8AB6-85CCD6ED6CBE}"/>
              </a:ext>
            </a:extLst>
          </p:cNvPr>
          <p:cNvSpPr/>
          <p:nvPr/>
        </p:nvSpPr>
        <p:spPr>
          <a:xfrm>
            <a:off x="4352600" y="2394231"/>
            <a:ext cx="1224136" cy="1224136"/>
          </a:xfrm>
          <a:prstGeom prst="blockArc">
            <a:avLst>
              <a:gd name="adj1" fmla="val 10800000"/>
              <a:gd name="adj2" fmla="val 5426329"/>
              <a:gd name="adj3" fmla="val 6461"/>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2">
                  <a:lumMod val="50000"/>
                </a:schemeClr>
              </a:solidFill>
            </a:endParaRPr>
          </a:p>
        </p:txBody>
      </p:sp>
      <p:sp>
        <p:nvSpPr>
          <p:cNvPr id="68" name="Block Arc 67">
            <a:extLst>
              <a:ext uri="{FF2B5EF4-FFF2-40B4-BE49-F238E27FC236}">
                <a16:creationId xmlns:a16="http://schemas.microsoft.com/office/drawing/2014/main" id="{7CE65AD1-B439-487A-9F9F-484CB77EEC74}"/>
              </a:ext>
            </a:extLst>
          </p:cNvPr>
          <p:cNvSpPr/>
          <p:nvPr/>
        </p:nvSpPr>
        <p:spPr>
          <a:xfrm rot="11700000">
            <a:off x="4082674" y="3492028"/>
            <a:ext cx="1224136" cy="1224136"/>
          </a:xfrm>
          <a:prstGeom prst="blockArc">
            <a:avLst>
              <a:gd name="adj1" fmla="val 10800000"/>
              <a:gd name="adj2" fmla="val 5426329"/>
              <a:gd name="adj3" fmla="val 646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2">
                  <a:lumMod val="50000"/>
                </a:schemeClr>
              </a:solidFill>
            </a:endParaRPr>
          </a:p>
        </p:txBody>
      </p:sp>
      <p:sp>
        <p:nvSpPr>
          <p:cNvPr id="71" name="Parallelogram 15">
            <a:extLst>
              <a:ext uri="{FF2B5EF4-FFF2-40B4-BE49-F238E27FC236}">
                <a16:creationId xmlns:a16="http://schemas.microsoft.com/office/drawing/2014/main" id="{B5C211BE-DD32-415E-8E5E-AA35591CA879}"/>
              </a:ext>
            </a:extLst>
          </p:cNvPr>
          <p:cNvSpPr/>
          <p:nvPr/>
        </p:nvSpPr>
        <p:spPr>
          <a:xfrm rot="16200000">
            <a:off x="3649972" y="2748066"/>
            <a:ext cx="354753" cy="384007"/>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2">
                  <a:lumMod val="50000"/>
                </a:schemeClr>
              </a:solidFill>
            </a:endParaRPr>
          </a:p>
        </p:txBody>
      </p:sp>
      <p:sp>
        <p:nvSpPr>
          <p:cNvPr id="72" name="Oval 21">
            <a:extLst>
              <a:ext uri="{FF2B5EF4-FFF2-40B4-BE49-F238E27FC236}">
                <a16:creationId xmlns:a16="http://schemas.microsoft.com/office/drawing/2014/main" id="{13FCD209-EA74-49BC-8F2B-350A09ED9835}"/>
              </a:ext>
            </a:extLst>
          </p:cNvPr>
          <p:cNvSpPr>
            <a:spLocks noChangeAspect="1"/>
          </p:cNvSpPr>
          <p:nvPr/>
        </p:nvSpPr>
        <p:spPr>
          <a:xfrm>
            <a:off x="3924086" y="1634183"/>
            <a:ext cx="359957" cy="362963"/>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2">
                  <a:lumMod val="50000"/>
                </a:schemeClr>
              </a:solidFill>
            </a:endParaRPr>
          </a:p>
        </p:txBody>
      </p:sp>
      <p:grpSp>
        <p:nvGrpSpPr>
          <p:cNvPr id="73" name="Group 72">
            <a:extLst>
              <a:ext uri="{FF2B5EF4-FFF2-40B4-BE49-F238E27FC236}">
                <a16:creationId xmlns:a16="http://schemas.microsoft.com/office/drawing/2014/main" id="{581B2B6D-91BF-4211-BFAB-249C115540CC}"/>
              </a:ext>
            </a:extLst>
          </p:cNvPr>
          <p:cNvGrpSpPr/>
          <p:nvPr/>
        </p:nvGrpSpPr>
        <p:grpSpPr>
          <a:xfrm>
            <a:off x="-5592" y="2503330"/>
            <a:ext cx="3136812" cy="1169551"/>
            <a:chOff x="752539" y="3373661"/>
            <a:chExt cx="2099202" cy="1169551"/>
          </a:xfrm>
        </p:grpSpPr>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5F928385-512F-40DA-80FA-15B32116F8E5}"/>
                    </a:ext>
                  </a:extLst>
                </p:cNvPr>
                <p:cNvSpPr txBox="1"/>
                <p:nvPr/>
              </p:nvSpPr>
              <p:spPr>
                <a:xfrm>
                  <a:off x="792084" y="3669167"/>
                  <a:ext cx="2059657" cy="315536"/>
                </a:xfrm>
                <a:prstGeom prst="rect">
                  <a:avLst/>
                </a:prstGeom>
                <a:noFill/>
              </p:spPr>
              <p:txBody>
                <a:bodyPr wrap="square" rtlCol="0">
                  <a:spAutoFit/>
                </a:bodyPr>
                <a:lstStyle/>
                <a:p>
                  <a:pPr algn="r"/>
                  <a14:m>
                    <m:oMathPara xmlns:m="http://schemas.openxmlformats.org/officeDocument/2006/math">
                      <m:oMathParaPr>
                        <m:jc m:val="centerGroup"/>
                      </m:oMathParaPr>
                      <m:oMath xmlns:m="http://schemas.openxmlformats.org/officeDocument/2006/math">
                        <m:sSub>
                          <m:sSubPr>
                            <m:ctrlPr>
                              <a:rPr lang="ko-KR" altLang="en-US" sz="1400" i="1" dirty="0" smtClean="0">
                                <a:solidFill>
                                  <a:schemeClr val="tx2">
                                    <a:lumMod val="50000"/>
                                  </a:schemeClr>
                                </a:solidFill>
                                <a:latin typeface="Cambria Math" panose="02040503050406030204" pitchFamily="18" charset="0"/>
                              </a:rPr>
                            </m:ctrlPr>
                          </m:sSubPr>
                          <m:e>
                            <m:r>
                              <a:rPr lang="ko-KR" altLang="en-US" sz="1400" i="1" dirty="0">
                                <a:solidFill>
                                  <a:schemeClr val="tx2">
                                    <a:lumMod val="50000"/>
                                  </a:schemeClr>
                                </a:solidFill>
                                <a:latin typeface="Cambria Math" panose="02040503050406030204" pitchFamily="18" charset="0"/>
                              </a:rPr>
                              <m:t>𝑧</m:t>
                            </m:r>
                          </m:e>
                          <m:sub>
                            <m:r>
                              <a:rPr lang="ko-KR" altLang="en-US" sz="1400" i="1" dirty="0">
                                <a:solidFill>
                                  <a:schemeClr val="tx2">
                                    <a:lumMod val="50000"/>
                                  </a:schemeClr>
                                </a:solidFill>
                                <a:latin typeface="Cambria Math" panose="02040503050406030204" pitchFamily="18" charset="0"/>
                              </a:rPr>
                              <m:t>𝑖</m:t>
                            </m:r>
                          </m:sub>
                        </m:sSub>
                        <m:r>
                          <a:rPr lang="ko-KR" altLang="en-US" sz="1400" i="0" dirty="0">
                            <a:solidFill>
                              <a:schemeClr val="tx2">
                                <a:lumMod val="50000"/>
                              </a:schemeClr>
                            </a:solidFill>
                            <a:latin typeface="Cambria Math" panose="02040503050406030204" pitchFamily="18" charset="0"/>
                          </a:rPr>
                          <m:t>=</m:t>
                        </m:r>
                        <m:sSub>
                          <m:sSubPr>
                            <m:ctrlPr>
                              <a:rPr lang="ko-KR" altLang="en-US" sz="1400" i="1" dirty="0">
                                <a:solidFill>
                                  <a:schemeClr val="tx2">
                                    <a:lumMod val="50000"/>
                                  </a:schemeClr>
                                </a:solidFill>
                                <a:latin typeface="Cambria Math" panose="02040503050406030204" pitchFamily="18" charset="0"/>
                              </a:rPr>
                            </m:ctrlPr>
                          </m:sSubPr>
                          <m:e>
                            <m:r>
                              <a:rPr lang="ko-KR" altLang="en-US" sz="1400" i="1" dirty="0">
                                <a:solidFill>
                                  <a:schemeClr val="tx2">
                                    <a:lumMod val="50000"/>
                                  </a:schemeClr>
                                </a:solidFill>
                                <a:latin typeface="Cambria Math" panose="02040503050406030204" pitchFamily="18" charset="0"/>
                              </a:rPr>
                              <m:t>𝑢</m:t>
                            </m:r>
                          </m:e>
                          <m:sub>
                            <m:r>
                              <a:rPr lang="ko-KR" altLang="en-US" sz="1400" i="1" dirty="0">
                                <a:solidFill>
                                  <a:schemeClr val="tx2">
                                    <a:lumMod val="50000"/>
                                  </a:schemeClr>
                                </a:solidFill>
                                <a:latin typeface="Cambria Math" panose="02040503050406030204" pitchFamily="18" charset="0"/>
                              </a:rPr>
                              <m:t>𝑖</m:t>
                            </m:r>
                          </m:sub>
                        </m:sSub>
                        <m:r>
                          <a:rPr lang="ko-KR" altLang="en-US" sz="1400" i="0" dirty="0">
                            <a:solidFill>
                              <a:schemeClr val="tx2">
                                <a:lumMod val="50000"/>
                              </a:schemeClr>
                            </a:solidFill>
                            <a:latin typeface="Cambria Math" panose="02040503050406030204" pitchFamily="18" charset="0"/>
                          </a:rPr>
                          <m:t>⋅</m:t>
                        </m:r>
                        <m:sSub>
                          <m:sSubPr>
                            <m:ctrlPr>
                              <a:rPr lang="ko-KR" altLang="en-US" sz="1400" i="1" dirty="0">
                                <a:solidFill>
                                  <a:schemeClr val="tx2">
                                    <a:lumMod val="50000"/>
                                  </a:schemeClr>
                                </a:solidFill>
                                <a:latin typeface="Cambria Math" panose="02040503050406030204" pitchFamily="18" charset="0"/>
                              </a:rPr>
                            </m:ctrlPr>
                          </m:sSubPr>
                          <m:e>
                            <m:r>
                              <a:rPr lang="ko-KR" altLang="en-US" sz="1400" i="1" dirty="0">
                                <a:solidFill>
                                  <a:schemeClr val="tx2">
                                    <a:lumMod val="50000"/>
                                  </a:schemeClr>
                                </a:solidFill>
                                <a:latin typeface="Cambria Math" panose="02040503050406030204" pitchFamily="18" charset="0"/>
                              </a:rPr>
                              <m:t>𝑣</m:t>
                            </m:r>
                          </m:e>
                          <m:sub>
                            <m:r>
                              <a:rPr lang="ko-KR" altLang="en-US" sz="1400" i="1" dirty="0">
                                <a:solidFill>
                                  <a:schemeClr val="tx2">
                                    <a:lumMod val="50000"/>
                                  </a:schemeClr>
                                </a:solidFill>
                                <a:latin typeface="Cambria Math" panose="02040503050406030204" pitchFamily="18" charset="0"/>
                              </a:rPr>
                              <m:t>𝑖</m:t>
                            </m:r>
                          </m:sub>
                        </m:sSub>
                        <m:r>
                          <a:rPr lang="ko-KR" altLang="en-US" sz="1400" i="0" dirty="0">
                            <a:solidFill>
                              <a:schemeClr val="tx2">
                                <a:lumMod val="50000"/>
                              </a:schemeClr>
                            </a:solidFill>
                            <a:latin typeface="Cambria Math" panose="02040503050406030204" pitchFamily="18" charset="0"/>
                          </a:rPr>
                          <m:t>+</m:t>
                        </m:r>
                        <m:sSub>
                          <m:sSubPr>
                            <m:ctrlPr>
                              <a:rPr lang="ko-KR" altLang="en-US" sz="1400" i="1" dirty="0">
                                <a:solidFill>
                                  <a:schemeClr val="tx2">
                                    <a:lumMod val="50000"/>
                                  </a:schemeClr>
                                </a:solidFill>
                                <a:latin typeface="Cambria Math" panose="02040503050406030204" pitchFamily="18" charset="0"/>
                              </a:rPr>
                            </m:ctrlPr>
                          </m:sSubPr>
                          <m:e>
                            <m:r>
                              <a:rPr lang="ko-KR" altLang="en-US" sz="1400" i="1" dirty="0">
                                <a:solidFill>
                                  <a:schemeClr val="tx2">
                                    <a:lumMod val="50000"/>
                                  </a:schemeClr>
                                </a:solidFill>
                                <a:latin typeface="Cambria Math" panose="02040503050406030204" pitchFamily="18" charset="0"/>
                              </a:rPr>
                              <m:t>𝑢</m:t>
                            </m:r>
                          </m:e>
                          <m:sub>
                            <m:r>
                              <a:rPr lang="ko-KR" altLang="en-US" sz="1400" i="1" dirty="0">
                                <a:solidFill>
                                  <a:schemeClr val="tx2">
                                    <a:lumMod val="50000"/>
                                  </a:schemeClr>
                                </a:solidFill>
                                <a:latin typeface="Cambria Math" panose="02040503050406030204" pitchFamily="18" charset="0"/>
                              </a:rPr>
                              <m:t>𝑖</m:t>
                            </m:r>
                          </m:sub>
                        </m:sSub>
                        <m:r>
                          <a:rPr lang="ko-KR" altLang="en-US" sz="1400" i="0" dirty="0">
                            <a:solidFill>
                              <a:schemeClr val="tx2">
                                <a:lumMod val="50000"/>
                              </a:schemeClr>
                            </a:solidFill>
                            <a:latin typeface="Cambria Math" panose="02040503050406030204" pitchFamily="18" charset="0"/>
                          </a:rPr>
                          <m:t>⋅</m:t>
                        </m:r>
                        <m:sSub>
                          <m:sSubPr>
                            <m:ctrlPr>
                              <a:rPr lang="ko-KR" altLang="en-US" sz="1400" i="1" dirty="0">
                                <a:solidFill>
                                  <a:schemeClr val="tx2">
                                    <a:lumMod val="50000"/>
                                  </a:schemeClr>
                                </a:solidFill>
                                <a:latin typeface="Cambria Math" panose="02040503050406030204" pitchFamily="18" charset="0"/>
                              </a:rPr>
                            </m:ctrlPr>
                          </m:sSubPr>
                          <m:e>
                            <m:r>
                              <a:rPr lang="ko-KR" altLang="en-US" sz="1400" i="1" dirty="0">
                                <a:solidFill>
                                  <a:schemeClr val="tx2">
                                    <a:lumMod val="50000"/>
                                  </a:schemeClr>
                                </a:solidFill>
                                <a:latin typeface="Cambria Math" panose="02040503050406030204" pitchFamily="18" charset="0"/>
                              </a:rPr>
                              <m:t>𝑣</m:t>
                            </m:r>
                          </m:e>
                          <m:sub>
                            <m:r>
                              <a:rPr lang="ko-KR" altLang="en-US" sz="1400" i="1" dirty="0">
                                <a:solidFill>
                                  <a:schemeClr val="tx2">
                                    <a:lumMod val="50000"/>
                                  </a:schemeClr>
                                </a:solidFill>
                                <a:latin typeface="Cambria Math" panose="02040503050406030204" pitchFamily="18" charset="0"/>
                              </a:rPr>
                              <m:t>𝑖</m:t>
                            </m:r>
                            <m:r>
                              <a:rPr lang="ko-KR" altLang="en-US" sz="1400" i="0" dirty="0">
                                <a:solidFill>
                                  <a:schemeClr val="tx2">
                                    <a:lumMod val="50000"/>
                                  </a:schemeClr>
                                </a:solidFill>
                                <a:latin typeface="Cambria Math" panose="02040503050406030204" pitchFamily="18" charset="0"/>
                              </a:rPr>
                              <m:t>−</m:t>
                            </m:r>
                            <m:r>
                              <a:rPr lang="ko-KR" altLang="en-US" sz="1400" i="0" dirty="0">
                                <a:solidFill>
                                  <a:schemeClr val="tx2">
                                    <a:lumMod val="50000"/>
                                  </a:schemeClr>
                                </a:solidFill>
                                <a:latin typeface="Cambria Math" panose="02040503050406030204" pitchFamily="18" charset="0"/>
                              </a:rPr>
                              <m:t>1</m:t>
                            </m:r>
                          </m:sub>
                        </m:sSub>
                        <m:r>
                          <a:rPr lang="ko-KR" altLang="en-US" sz="1400" i="0" dirty="0">
                            <a:solidFill>
                              <a:schemeClr val="tx2">
                                <a:lumMod val="50000"/>
                              </a:schemeClr>
                            </a:solidFill>
                            <a:latin typeface="Cambria Math" panose="02040503050406030204" pitchFamily="18" charset="0"/>
                          </a:rPr>
                          <m:t>+</m:t>
                        </m:r>
                        <m:sSub>
                          <m:sSubPr>
                            <m:ctrlPr>
                              <a:rPr lang="ko-KR" altLang="en-US" sz="1400" i="1" dirty="0">
                                <a:solidFill>
                                  <a:schemeClr val="tx2">
                                    <a:lumMod val="50000"/>
                                  </a:schemeClr>
                                </a:solidFill>
                                <a:latin typeface="Cambria Math" panose="02040503050406030204" pitchFamily="18" charset="0"/>
                              </a:rPr>
                            </m:ctrlPr>
                          </m:sSubPr>
                          <m:e>
                            <m:r>
                              <a:rPr lang="ko-KR" altLang="en-US" sz="1400" i="1" dirty="0">
                                <a:solidFill>
                                  <a:schemeClr val="tx2">
                                    <a:lumMod val="50000"/>
                                  </a:schemeClr>
                                </a:solidFill>
                                <a:latin typeface="Cambria Math" panose="02040503050406030204" pitchFamily="18" charset="0"/>
                              </a:rPr>
                              <m:t>𝑢</m:t>
                            </m:r>
                          </m:e>
                          <m:sub>
                            <m:acc>
                              <m:accPr>
                                <m:chr m:val="̇"/>
                                <m:ctrlPr>
                                  <a:rPr lang="ko-KR" altLang="en-US" sz="1400" i="1" dirty="0">
                                    <a:solidFill>
                                      <a:schemeClr val="tx2">
                                        <a:lumMod val="50000"/>
                                      </a:schemeClr>
                                    </a:solidFill>
                                    <a:latin typeface="Cambria Math" panose="02040503050406030204" pitchFamily="18" charset="0"/>
                                  </a:rPr>
                                </m:ctrlPr>
                              </m:accPr>
                              <m:e>
                                <m:r>
                                  <a:rPr lang="ko-KR" altLang="en-US" sz="1400" i="1" dirty="0">
                                    <a:solidFill>
                                      <a:schemeClr val="tx2">
                                        <a:lumMod val="50000"/>
                                      </a:schemeClr>
                                    </a:solidFill>
                                    <a:latin typeface="Cambria Math" panose="02040503050406030204" pitchFamily="18" charset="0"/>
                                  </a:rPr>
                                  <m:t>𝑙</m:t>
                                </m:r>
                              </m:e>
                            </m:acc>
                            <m:r>
                              <a:rPr lang="ko-KR" altLang="en-US" sz="1400" i="0" dirty="0">
                                <a:solidFill>
                                  <a:schemeClr val="tx2">
                                    <a:lumMod val="50000"/>
                                  </a:schemeClr>
                                </a:solidFill>
                                <a:latin typeface="Cambria Math" panose="02040503050406030204" pitchFamily="18" charset="0"/>
                              </a:rPr>
                              <m:t>−</m:t>
                            </m:r>
                            <m:r>
                              <a:rPr lang="ko-KR" altLang="en-US" sz="1400" i="0" dirty="0">
                                <a:solidFill>
                                  <a:schemeClr val="tx2">
                                    <a:lumMod val="50000"/>
                                  </a:schemeClr>
                                </a:solidFill>
                                <a:latin typeface="Cambria Math" panose="02040503050406030204" pitchFamily="18" charset="0"/>
                              </a:rPr>
                              <m:t>1</m:t>
                            </m:r>
                          </m:sub>
                        </m:sSub>
                        <m:r>
                          <a:rPr lang="ko-KR" altLang="en-US" sz="1400" i="0" dirty="0">
                            <a:solidFill>
                              <a:schemeClr val="tx2">
                                <a:lumMod val="50000"/>
                              </a:schemeClr>
                            </a:solidFill>
                            <a:latin typeface="Cambria Math" panose="02040503050406030204" pitchFamily="18" charset="0"/>
                          </a:rPr>
                          <m:t>⋅</m:t>
                        </m:r>
                        <m:sSub>
                          <m:sSubPr>
                            <m:ctrlPr>
                              <a:rPr lang="ko-KR" altLang="en-US" sz="1400" i="1" dirty="0">
                                <a:solidFill>
                                  <a:schemeClr val="tx2">
                                    <a:lumMod val="50000"/>
                                  </a:schemeClr>
                                </a:solidFill>
                                <a:latin typeface="Cambria Math" panose="02040503050406030204" pitchFamily="18" charset="0"/>
                              </a:rPr>
                            </m:ctrlPr>
                          </m:sSubPr>
                          <m:e>
                            <m:r>
                              <a:rPr lang="ko-KR" altLang="en-US" sz="1400" i="1" dirty="0">
                                <a:solidFill>
                                  <a:schemeClr val="tx2">
                                    <a:lumMod val="50000"/>
                                  </a:schemeClr>
                                </a:solidFill>
                                <a:latin typeface="Cambria Math" panose="02040503050406030204" pitchFamily="18" charset="0"/>
                              </a:rPr>
                              <m:t>𝜈</m:t>
                            </m:r>
                          </m:e>
                          <m:sub>
                            <m:r>
                              <a:rPr lang="ko-KR" altLang="en-US" sz="1400" i="1" dirty="0">
                                <a:solidFill>
                                  <a:schemeClr val="tx2">
                                    <a:lumMod val="50000"/>
                                  </a:schemeClr>
                                </a:solidFill>
                                <a:latin typeface="Cambria Math" panose="02040503050406030204" pitchFamily="18" charset="0"/>
                              </a:rPr>
                              <m:t>𝑖</m:t>
                            </m:r>
                          </m:sub>
                        </m:sSub>
                        <m:r>
                          <a:rPr lang="ko-KR" altLang="en-US" sz="1400" i="0" dirty="0">
                            <a:solidFill>
                              <a:schemeClr val="tx2">
                                <a:lumMod val="50000"/>
                              </a:schemeClr>
                            </a:solidFill>
                            <a:latin typeface="Cambria Math" panose="02040503050406030204" pitchFamily="18" charset="0"/>
                          </a:rPr>
                          <m:t>+</m:t>
                        </m:r>
                        <m:sSub>
                          <m:sSubPr>
                            <m:ctrlPr>
                              <a:rPr lang="ko-KR" altLang="en-US" sz="1400" i="1" dirty="0">
                                <a:solidFill>
                                  <a:schemeClr val="tx2">
                                    <a:lumMod val="50000"/>
                                  </a:schemeClr>
                                </a:solidFill>
                                <a:latin typeface="Cambria Math" panose="02040503050406030204" pitchFamily="18" charset="0"/>
                              </a:rPr>
                            </m:ctrlPr>
                          </m:sSubPr>
                          <m:e>
                            <m:r>
                              <a:rPr lang="ko-KR" altLang="en-US" sz="1400" i="1" dirty="0">
                                <a:solidFill>
                                  <a:schemeClr val="tx2">
                                    <a:lumMod val="50000"/>
                                  </a:schemeClr>
                                </a:solidFill>
                                <a:latin typeface="Cambria Math" panose="02040503050406030204" pitchFamily="18" charset="0"/>
                              </a:rPr>
                              <m:t>𝛼</m:t>
                            </m:r>
                          </m:e>
                          <m:sub>
                            <m:r>
                              <a:rPr lang="ko-KR" altLang="en-US" sz="1400" i="1" dirty="0">
                                <a:solidFill>
                                  <a:schemeClr val="tx2">
                                    <a:lumMod val="50000"/>
                                  </a:schemeClr>
                                </a:solidFill>
                                <a:latin typeface="Cambria Math" panose="02040503050406030204" pitchFamily="18" charset="0"/>
                              </a:rPr>
                              <m:t>𝑖</m:t>
                            </m:r>
                          </m:sub>
                        </m:sSub>
                      </m:oMath>
                    </m:oMathPara>
                  </a14:m>
                  <a:endParaRPr lang="ko-KR" altLang="en-US" sz="1400" dirty="0">
                    <a:solidFill>
                      <a:schemeClr val="tx2">
                        <a:lumMod val="50000"/>
                      </a:schemeClr>
                    </a:solidFill>
                    <a:latin typeface="Segoe UI" panose="020B0502040204020203" pitchFamily="34" charset="0"/>
                    <a:cs typeface="Segoe UI" panose="020B0502040204020203" pitchFamily="34" charset="0"/>
                  </a:endParaRPr>
                </a:p>
              </p:txBody>
            </p:sp>
          </mc:Choice>
          <mc:Fallback xmlns="">
            <p:sp>
              <p:nvSpPr>
                <p:cNvPr id="74" name="TextBox 73">
                  <a:extLst>
                    <a:ext uri="{FF2B5EF4-FFF2-40B4-BE49-F238E27FC236}">
                      <a16:creationId xmlns:a16="http://schemas.microsoft.com/office/drawing/2014/main" id="{5F928385-512F-40DA-80FA-15B32116F8E5}"/>
                    </a:ext>
                  </a:extLst>
                </p:cNvPr>
                <p:cNvSpPr txBox="1">
                  <a:spLocks noRot="1" noChangeAspect="1" noMove="1" noResize="1" noEditPoints="1" noAdjustHandles="1" noChangeArrowheads="1" noChangeShapeType="1" noTextEdit="1"/>
                </p:cNvSpPr>
                <p:nvPr/>
              </p:nvSpPr>
              <p:spPr>
                <a:xfrm>
                  <a:off x="792084" y="3669167"/>
                  <a:ext cx="2059657" cy="315536"/>
                </a:xfrm>
                <a:prstGeom prst="rect">
                  <a:avLst/>
                </a:prstGeom>
                <a:blipFill>
                  <a:blip r:embed="rId3"/>
                  <a:stretch>
                    <a:fillRect/>
                  </a:stretch>
                </a:blipFill>
              </p:spPr>
              <p:txBody>
                <a:bodyPr/>
                <a:lstStyle/>
                <a:p>
                  <a:r>
                    <a:rPr lang="LID4096">
                      <a:noFill/>
                    </a:rPr>
                    <a:t> </a:t>
                  </a:r>
                </a:p>
              </p:txBody>
            </p:sp>
          </mc:Fallback>
        </mc:AlternateContent>
        <p:sp>
          <p:nvSpPr>
            <p:cNvPr id="75" name="TextBox 74">
              <a:extLst>
                <a:ext uri="{FF2B5EF4-FFF2-40B4-BE49-F238E27FC236}">
                  <a16:creationId xmlns:a16="http://schemas.microsoft.com/office/drawing/2014/main" id="{4DFEF920-31F0-42F3-AFA2-71384F4114D8}"/>
                </a:ext>
              </a:extLst>
            </p:cNvPr>
            <p:cNvSpPr txBox="1"/>
            <p:nvPr/>
          </p:nvSpPr>
          <p:spPr>
            <a:xfrm>
              <a:off x="752539" y="3373661"/>
              <a:ext cx="2059657" cy="1169551"/>
            </a:xfrm>
            <a:prstGeom prst="rect">
              <a:avLst/>
            </a:prstGeom>
            <a:noFill/>
          </p:spPr>
          <p:txBody>
            <a:bodyPr wrap="square" rtlCol="0">
              <a:spAutoFit/>
            </a:bodyPr>
            <a:lstStyle/>
            <a:p>
              <a:pPr algn="r"/>
              <a:r>
                <a:rPr lang="en-US" altLang="ko-KR" sz="1400" b="1" dirty="0">
                  <a:solidFill>
                    <a:schemeClr val="tx2">
                      <a:lumMod val="50000"/>
                    </a:schemeClr>
                  </a:solidFill>
                  <a:latin typeface="Segoe UI" panose="020B0502040204020203" pitchFamily="34" charset="0"/>
                  <a:cs typeface="Segoe UI" panose="020B0502040204020203" pitchFamily="34" charset="0"/>
                </a:rPr>
                <a:t>Calculate</a:t>
              </a:r>
            </a:p>
            <a:p>
              <a:pPr algn="r"/>
              <a:endParaRPr lang="en-US" altLang="ko-KR" sz="1400" b="1" dirty="0">
                <a:solidFill>
                  <a:schemeClr val="tx2">
                    <a:lumMod val="50000"/>
                  </a:schemeClr>
                </a:solidFill>
                <a:latin typeface="Segoe UI" panose="020B0502040204020203" pitchFamily="34" charset="0"/>
                <a:cs typeface="Segoe UI" panose="020B0502040204020203" pitchFamily="34" charset="0"/>
              </a:endParaRPr>
            </a:p>
            <a:p>
              <a:pPr algn="r"/>
              <a:endParaRPr lang="en-US" altLang="ko-KR" sz="1400" b="1" dirty="0">
                <a:solidFill>
                  <a:schemeClr val="tx2">
                    <a:lumMod val="50000"/>
                  </a:schemeClr>
                </a:solidFill>
                <a:latin typeface="Segoe UI" panose="020B0502040204020203" pitchFamily="34" charset="0"/>
                <a:cs typeface="Segoe UI" panose="020B0502040204020203" pitchFamily="34" charset="0"/>
              </a:endParaRPr>
            </a:p>
            <a:p>
              <a:pPr algn="r"/>
              <a:endParaRPr lang="en-US" altLang="ko-KR" sz="1400" b="1" dirty="0">
                <a:solidFill>
                  <a:schemeClr val="tx2">
                    <a:lumMod val="50000"/>
                  </a:schemeClr>
                </a:solidFill>
                <a:latin typeface="Segoe UI" panose="020B0502040204020203" pitchFamily="34" charset="0"/>
                <a:cs typeface="Segoe UI" panose="020B0502040204020203" pitchFamily="34" charset="0"/>
              </a:endParaRPr>
            </a:p>
            <a:p>
              <a:pPr algn="r"/>
              <a:r>
                <a:rPr lang="en-US" altLang="ko-KR" sz="1400" b="1" dirty="0">
                  <a:solidFill>
                    <a:schemeClr val="tx2">
                      <a:lumMod val="50000"/>
                    </a:schemeClr>
                  </a:solidFill>
                  <a:latin typeface="Segoe UI" panose="020B0502040204020203" pitchFamily="34" charset="0"/>
                  <a:cs typeface="Segoe UI" panose="020B0502040204020203" pitchFamily="34" charset="0"/>
                </a:rPr>
                <a:t> </a:t>
              </a:r>
              <a:endParaRPr lang="ko-KR" altLang="en-US" sz="1400" b="1" dirty="0">
                <a:solidFill>
                  <a:schemeClr val="tx2">
                    <a:lumMod val="50000"/>
                  </a:schemeClr>
                </a:solidFill>
                <a:latin typeface="Segoe UI" panose="020B0502040204020203" pitchFamily="34" charset="0"/>
                <a:cs typeface="Segoe UI" panose="020B0502040204020203" pitchFamily="34" charset="0"/>
              </a:endParaRPr>
            </a:p>
          </p:txBody>
        </p:sp>
      </p:grpSp>
      <p:grpSp>
        <p:nvGrpSpPr>
          <p:cNvPr id="76" name="Group 75">
            <a:extLst>
              <a:ext uri="{FF2B5EF4-FFF2-40B4-BE49-F238E27FC236}">
                <a16:creationId xmlns:a16="http://schemas.microsoft.com/office/drawing/2014/main" id="{FCC09405-E15B-444E-8FCC-9553B687E8F7}"/>
              </a:ext>
            </a:extLst>
          </p:cNvPr>
          <p:cNvGrpSpPr/>
          <p:nvPr/>
        </p:nvGrpSpPr>
        <p:grpSpPr>
          <a:xfrm>
            <a:off x="1187625" y="3736365"/>
            <a:ext cx="2736463" cy="729076"/>
            <a:chOff x="643880" y="3374006"/>
            <a:chExt cx="2219418" cy="729076"/>
          </a:xfrm>
        </p:grpSpPr>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783F20F6-53D0-456D-9D99-E11C0E24E13D}"/>
                    </a:ext>
                  </a:extLst>
                </p:cNvPr>
                <p:cNvSpPr txBox="1"/>
                <p:nvPr/>
              </p:nvSpPr>
              <p:spPr>
                <a:xfrm>
                  <a:off x="643880" y="3579862"/>
                  <a:ext cx="2219418" cy="523220"/>
                </a:xfrm>
                <a:prstGeom prst="rect">
                  <a:avLst/>
                </a:prstGeom>
                <a:noFill/>
              </p:spPr>
              <p:txBody>
                <a:bodyPr wrap="square" rtlCol="0">
                  <a:spAutoFit/>
                </a:bodyPr>
                <a:lstStyle/>
                <a:p>
                  <a:pPr algn="r"/>
                  <a:r>
                    <a:rPr lang="en-US" altLang="ko-KR" sz="1400" dirty="0">
                      <a:solidFill>
                        <a:schemeClr val="tx2">
                          <a:lumMod val="50000"/>
                        </a:schemeClr>
                      </a:solidFill>
                      <a:latin typeface="Segoe UI" panose="020B0502040204020203" pitchFamily="34" charset="0"/>
                      <a:cs typeface="Segoe UI" panose="020B0502040204020203" pitchFamily="34" charset="0"/>
                    </a:rPr>
                    <a:t>Store the output of the gate as:</a:t>
                  </a:r>
                </a:p>
                <a:p>
                  <a:pPr algn="r"/>
                  <a14:m>
                    <m:oMathPara xmlns:m="http://schemas.openxmlformats.org/officeDocument/2006/math">
                      <m:oMathParaPr>
                        <m:jc m:val="centerGroup"/>
                      </m:oMathParaPr>
                      <m:oMath xmlns:m="http://schemas.openxmlformats.org/officeDocument/2006/math">
                        <m:d>
                          <m:dPr>
                            <m:ctrlPr>
                              <a:rPr lang="ko-KR" altLang="en-US" sz="1400" i="1" dirty="0" smtClean="0">
                                <a:solidFill>
                                  <a:schemeClr val="tx2">
                                    <a:lumMod val="50000"/>
                                  </a:schemeClr>
                                </a:solidFill>
                                <a:latin typeface="Cambria Math" panose="02040503050406030204" pitchFamily="18" charset="0"/>
                              </a:rPr>
                            </m:ctrlPr>
                          </m:dPr>
                          <m:e>
                            <m:sSub>
                              <m:sSubPr>
                                <m:ctrlPr>
                                  <a:rPr lang="ko-KR" altLang="en-US" sz="1400" i="1" dirty="0">
                                    <a:solidFill>
                                      <a:schemeClr val="tx2">
                                        <a:lumMod val="50000"/>
                                      </a:schemeClr>
                                    </a:solidFill>
                                    <a:latin typeface="Cambria Math" panose="02040503050406030204" pitchFamily="18" charset="0"/>
                                  </a:rPr>
                                </m:ctrlPr>
                              </m:sSubPr>
                              <m:e>
                                <m:r>
                                  <a:rPr lang="ko-KR" altLang="en-US" sz="1400" i="1" dirty="0">
                                    <a:solidFill>
                                      <a:schemeClr val="tx2">
                                        <a:lumMod val="50000"/>
                                      </a:schemeClr>
                                    </a:solidFill>
                                    <a:latin typeface="Cambria Math" panose="02040503050406030204" pitchFamily="18" charset="0"/>
                                  </a:rPr>
                                  <m:t>𝑧</m:t>
                                </m:r>
                              </m:e>
                              <m:sub>
                                <m:r>
                                  <a:rPr lang="ko-KR" altLang="en-US" sz="1400" i="1" dirty="0">
                                    <a:solidFill>
                                      <a:schemeClr val="tx2">
                                        <a:lumMod val="50000"/>
                                      </a:schemeClr>
                                    </a:solidFill>
                                    <a:latin typeface="Cambria Math" panose="02040503050406030204" pitchFamily="18" charset="0"/>
                                  </a:rPr>
                                  <m:t>𝑖</m:t>
                                </m:r>
                              </m:sub>
                            </m:sSub>
                            <m:r>
                              <a:rPr lang="ko-KR" altLang="en-US" sz="1400" i="0" dirty="0">
                                <a:solidFill>
                                  <a:schemeClr val="tx2">
                                    <a:lumMod val="50000"/>
                                  </a:schemeClr>
                                </a:solidFill>
                                <a:latin typeface="Cambria Math" panose="02040503050406030204" pitchFamily="18" charset="0"/>
                              </a:rPr>
                              <m:t>,</m:t>
                            </m:r>
                            <m:sSub>
                              <m:sSubPr>
                                <m:ctrlPr>
                                  <a:rPr lang="ko-KR" altLang="en-US" sz="1400" i="1" dirty="0">
                                    <a:solidFill>
                                      <a:schemeClr val="tx2">
                                        <a:lumMod val="50000"/>
                                      </a:schemeClr>
                                    </a:solidFill>
                                    <a:latin typeface="Cambria Math" panose="02040503050406030204" pitchFamily="18" charset="0"/>
                                  </a:rPr>
                                </m:ctrlPr>
                              </m:sSubPr>
                              <m:e>
                                <m:r>
                                  <a:rPr lang="ko-KR" altLang="en-US" sz="1400" i="1" dirty="0">
                                    <a:solidFill>
                                      <a:schemeClr val="tx2">
                                        <a:lumMod val="50000"/>
                                      </a:schemeClr>
                                    </a:solidFill>
                                    <a:latin typeface="Cambria Math" panose="02040503050406030204" pitchFamily="18" charset="0"/>
                                  </a:rPr>
                                  <m:t>𝑧</m:t>
                                </m:r>
                              </m:e>
                              <m:sub>
                                <m:r>
                                  <a:rPr lang="ko-KR" altLang="en-US" sz="1400" i="1" dirty="0">
                                    <a:solidFill>
                                      <a:schemeClr val="tx2">
                                        <a:lumMod val="50000"/>
                                      </a:schemeClr>
                                    </a:solidFill>
                                    <a:latin typeface="Cambria Math" panose="02040503050406030204" pitchFamily="18" charset="0"/>
                                  </a:rPr>
                                  <m:t>𝑖</m:t>
                                </m:r>
                                <m:r>
                                  <a:rPr lang="ko-KR" altLang="en-US" sz="1400" i="0" dirty="0">
                                    <a:solidFill>
                                      <a:schemeClr val="tx2">
                                        <a:lumMod val="50000"/>
                                      </a:schemeClr>
                                    </a:solidFill>
                                    <a:latin typeface="Cambria Math" panose="02040503050406030204" pitchFamily="18" charset="0"/>
                                  </a:rPr>
                                  <m:t>−</m:t>
                                </m:r>
                                <m:r>
                                  <a:rPr lang="ko-KR" altLang="en-US" sz="1400" i="0" dirty="0">
                                    <a:solidFill>
                                      <a:schemeClr val="tx2">
                                        <a:lumMod val="50000"/>
                                      </a:schemeClr>
                                    </a:solidFill>
                                    <a:latin typeface="Cambria Math" panose="02040503050406030204" pitchFamily="18" charset="0"/>
                                  </a:rPr>
                                  <m:t>1</m:t>
                                </m:r>
                              </m:sub>
                            </m:sSub>
                          </m:e>
                        </m:d>
                      </m:oMath>
                    </m:oMathPara>
                  </a14:m>
                  <a:endParaRPr lang="ko-KR" altLang="en-US" sz="1400" dirty="0">
                    <a:solidFill>
                      <a:schemeClr val="tx2">
                        <a:lumMod val="50000"/>
                      </a:schemeClr>
                    </a:solidFill>
                    <a:latin typeface="Segoe UI" panose="020B0502040204020203" pitchFamily="34" charset="0"/>
                    <a:cs typeface="Segoe UI" panose="020B0502040204020203" pitchFamily="34" charset="0"/>
                  </a:endParaRPr>
                </a:p>
              </p:txBody>
            </p:sp>
          </mc:Choice>
          <mc:Fallback xmlns="">
            <p:sp>
              <p:nvSpPr>
                <p:cNvPr id="77" name="TextBox 76">
                  <a:extLst>
                    <a:ext uri="{FF2B5EF4-FFF2-40B4-BE49-F238E27FC236}">
                      <a16:creationId xmlns:a16="http://schemas.microsoft.com/office/drawing/2014/main" id="{783F20F6-53D0-456D-9D99-E11C0E24E13D}"/>
                    </a:ext>
                  </a:extLst>
                </p:cNvPr>
                <p:cNvSpPr txBox="1">
                  <a:spLocks noRot="1" noChangeAspect="1" noMove="1" noResize="1" noEditPoints="1" noAdjustHandles="1" noChangeArrowheads="1" noChangeShapeType="1" noTextEdit="1"/>
                </p:cNvSpPr>
                <p:nvPr/>
              </p:nvSpPr>
              <p:spPr>
                <a:xfrm>
                  <a:off x="643880" y="3579862"/>
                  <a:ext cx="2219418" cy="523220"/>
                </a:xfrm>
                <a:prstGeom prst="rect">
                  <a:avLst/>
                </a:prstGeom>
                <a:blipFill>
                  <a:blip r:embed="rId4"/>
                  <a:stretch>
                    <a:fillRect t="-3488" r="-668"/>
                  </a:stretch>
                </a:blipFill>
              </p:spPr>
              <p:txBody>
                <a:bodyPr/>
                <a:lstStyle/>
                <a:p>
                  <a:r>
                    <a:rPr lang="LID4096">
                      <a:noFill/>
                    </a:rPr>
                    <a:t> </a:t>
                  </a:r>
                </a:p>
              </p:txBody>
            </p:sp>
          </mc:Fallback>
        </mc:AlternateContent>
        <p:sp>
          <p:nvSpPr>
            <p:cNvPr id="78" name="TextBox 77">
              <a:extLst>
                <a:ext uri="{FF2B5EF4-FFF2-40B4-BE49-F238E27FC236}">
                  <a16:creationId xmlns:a16="http://schemas.microsoft.com/office/drawing/2014/main" id="{6CF1EB7D-58E0-4481-9E0C-A7A649E73866}"/>
                </a:ext>
              </a:extLst>
            </p:cNvPr>
            <p:cNvSpPr txBox="1"/>
            <p:nvPr/>
          </p:nvSpPr>
          <p:spPr>
            <a:xfrm>
              <a:off x="774482" y="3374006"/>
              <a:ext cx="2059657" cy="523220"/>
            </a:xfrm>
            <a:prstGeom prst="rect">
              <a:avLst/>
            </a:prstGeom>
            <a:noFill/>
          </p:spPr>
          <p:txBody>
            <a:bodyPr wrap="square" rtlCol="0">
              <a:spAutoFit/>
            </a:bodyPr>
            <a:lstStyle/>
            <a:p>
              <a:pPr algn="r"/>
              <a:r>
                <a:rPr lang="en-US" altLang="ko-KR" sz="1400" b="1" dirty="0">
                  <a:solidFill>
                    <a:schemeClr val="tx2">
                      <a:lumMod val="50000"/>
                    </a:schemeClr>
                  </a:solidFill>
                  <a:latin typeface="Segoe UI" panose="020B0502040204020203" pitchFamily="34" charset="0"/>
                  <a:cs typeface="Segoe UI" panose="020B0502040204020203" pitchFamily="34" charset="0"/>
                </a:rPr>
                <a:t>Store output</a:t>
              </a:r>
            </a:p>
            <a:p>
              <a:pPr algn="r"/>
              <a:endParaRPr lang="ko-KR" altLang="en-US" sz="1400" b="1" dirty="0">
                <a:solidFill>
                  <a:schemeClr val="tx2">
                    <a:lumMod val="50000"/>
                  </a:schemeClr>
                </a:solidFill>
                <a:latin typeface="Segoe UI" panose="020B0502040204020203" pitchFamily="34" charset="0"/>
                <a:cs typeface="Segoe UI" panose="020B0502040204020203" pitchFamily="34" charset="0"/>
              </a:endParaRPr>
            </a:p>
          </p:txBody>
        </p:sp>
      </p:grpSp>
      <p:grpSp>
        <p:nvGrpSpPr>
          <p:cNvPr id="79" name="Group 78">
            <a:extLst>
              <a:ext uri="{FF2B5EF4-FFF2-40B4-BE49-F238E27FC236}">
                <a16:creationId xmlns:a16="http://schemas.microsoft.com/office/drawing/2014/main" id="{A2231987-78B0-4567-B178-B6E8134A9124}"/>
              </a:ext>
            </a:extLst>
          </p:cNvPr>
          <p:cNvGrpSpPr/>
          <p:nvPr/>
        </p:nvGrpSpPr>
        <p:grpSpPr>
          <a:xfrm>
            <a:off x="4763186" y="1124011"/>
            <a:ext cx="4129294" cy="955691"/>
            <a:chOff x="803640" y="3362835"/>
            <a:chExt cx="2893654" cy="955691"/>
          </a:xfrm>
        </p:grpSpPr>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C9316F8A-4F95-4D93-A925-9B438B2B7E4B}"/>
                    </a:ext>
                  </a:extLst>
                </p:cNvPr>
                <p:cNvSpPr txBox="1"/>
                <p:nvPr/>
              </p:nvSpPr>
              <p:spPr>
                <a:xfrm>
                  <a:off x="803640" y="3579862"/>
                  <a:ext cx="2893654" cy="738664"/>
                </a:xfrm>
                <a:prstGeom prst="rect">
                  <a:avLst/>
                </a:prstGeom>
                <a:noFill/>
              </p:spPr>
              <p:txBody>
                <a:bodyPr wrap="square" rtlCol="0">
                  <a:spAutoFit/>
                </a:bodyPr>
                <a:lstStyle/>
                <a:p>
                  <a:r>
                    <a:rPr lang="en-US" altLang="ko-KR" sz="1400" dirty="0">
                      <a:solidFill>
                        <a:schemeClr val="tx2">
                          <a:lumMod val="50000"/>
                        </a:schemeClr>
                      </a:solidFill>
                      <a:latin typeface="Segoe UI" panose="020B0502040204020203" pitchFamily="34" charset="0"/>
                      <a:cs typeface="Segoe UI" panose="020B0502040204020203" pitchFamily="34" charset="0"/>
                    </a:rPr>
                    <a:t>Each party generate random number </a:t>
                  </a:r>
                  <a14:m>
                    <m:oMath xmlns:m="http://schemas.openxmlformats.org/officeDocument/2006/math">
                      <m:r>
                        <a:rPr lang="en-US" altLang="ko-KR" sz="1400" b="0" i="1" smtClean="0">
                          <a:solidFill>
                            <a:schemeClr val="tx2">
                              <a:lumMod val="50000"/>
                            </a:schemeClr>
                          </a:solidFill>
                          <a:latin typeface="Cambria Math" panose="02040503050406030204" pitchFamily="18" charset="0"/>
                        </a:rPr>
                        <m:t>𝜌</m:t>
                      </m:r>
                      <m:r>
                        <a:rPr lang="en-US" altLang="ko-KR" sz="1400" b="0" i="1" smtClean="0">
                          <a:solidFill>
                            <a:schemeClr val="tx2">
                              <a:lumMod val="50000"/>
                            </a:schemeClr>
                          </a:solidFill>
                          <a:latin typeface="Cambria Math" panose="02040503050406030204" pitchFamily="18" charset="0"/>
                        </a:rPr>
                        <m:t> </m:t>
                      </m:r>
                    </m:oMath>
                  </a14:m>
                  <a:r>
                    <a:rPr lang="en-US" altLang="ko-KR" sz="1400" dirty="0">
                      <a:solidFill>
                        <a:schemeClr val="tx2">
                          <a:lumMod val="50000"/>
                        </a:schemeClr>
                      </a:solidFill>
                      <a:latin typeface="Segoe UI" panose="020B0502040204020203" pitchFamily="34" charset="0"/>
                      <a:cs typeface="Segoe UI" panose="020B0502040204020203" pitchFamily="34" charset="0"/>
                    </a:rPr>
                    <a:t>and send it to </a:t>
                  </a:r>
                  <a14:m>
                    <m:oMath xmlns:m="http://schemas.openxmlformats.org/officeDocument/2006/math">
                      <m:sSub>
                        <m:sSubPr>
                          <m:ctrlPr>
                            <a:rPr lang="ko-KR" altLang="en-US" sz="1400" i="1" dirty="0">
                              <a:solidFill>
                                <a:schemeClr val="accent6">
                                  <a:lumMod val="50000"/>
                                </a:schemeClr>
                              </a:solidFill>
                              <a:latin typeface="Cambria Math" panose="02040503050406030204" pitchFamily="18" charset="0"/>
                            </a:rPr>
                          </m:ctrlPr>
                        </m:sSubPr>
                        <m:e>
                          <m:r>
                            <a:rPr lang="ko-KR" altLang="en-US" sz="1400" b="0" i="1" dirty="0">
                              <a:solidFill>
                                <a:schemeClr val="accent6">
                                  <a:lumMod val="50000"/>
                                </a:schemeClr>
                              </a:solidFill>
                              <a:latin typeface="Cambria Math" panose="02040503050406030204" pitchFamily="18" charset="0"/>
                            </a:rPr>
                            <m:t>𝑝</m:t>
                          </m:r>
                        </m:e>
                        <m:sub>
                          <m:r>
                            <m:rPr>
                              <m:sty m:val="p"/>
                            </m:rPr>
                            <a:rPr lang="en-US" altLang="ko-KR" sz="1400" b="0" i="1" dirty="0">
                              <a:solidFill>
                                <a:schemeClr val="accent6">
                                  <a:lumMod val="50000"/>
                                </a:schemeClr>
                              </a:solidFill>
                              <a:latin typeface="Cambria Math" panose="02040503050406030204" pitchFamily="18" charset="0"/>
                            </a:rPr>
                            <m:t>i</m:t>
                          </m:r>
                          <m:r>
                            <a:rPr lang="en-US" altLang="ko-KR" sz="1400" b="0" i="1" dirty="0" smtClean="0">
                              <a:solidFill>
                                <a:schemeClr val="accent6">
                                  <a:lumMod val="50000"/>
                                </a:schemeClr>
                              </a:solidFill>
                              <a:latin typeface="Cambria Math" panose="02040503050406030204" pitchFamily="18" charset="0"/>
                            </a:rPr>
                            <m:t>+</m:t>
                          </m:r>
                          <m:r>
                            <a:rPr lang="en-US" altLang="ko-KR" sz="1400" b="0" i="1" dirty="0" smtClean="0">
                              <a:solidFill>
                                <a:schemeClr val="accent6">
                                  <a:lumMod val="50000"/>
                                </a:schemeClr>
                              </a:solidFill>
                              <a:latin typeface="Cambria Math" panose="02040503050406030204" pitchFamily="18" charset="0"/>
                            </a:rPr>
                            <m:t>1</m:t>
                          </m:r>
                        </m:sub>
                      </m:sSub>
                      <m:r>
                        <m:rPr>
                          <m:nor/>
                        </m:rPr>
                        <a:rPr lang="en-US" altLang="ko-KR" sz="1400" dirty="0">
                          <a:solidFill>
                            <a:schemeClr val="tx2">
                              <a:lumMod val="50000"/>
                            </a:schemeClr>
                          </a:solidFill>
                          <a:latin typeface="Segoe UI" panose="020B0502040204020203" pitchFamily="34" charset="0"/>
                          <a:cs typeface="Segoe UI" panose="020B0502040204020203" pitchFamily="34" charset="0"/>
                        </a:rPr>
                        <m:t>, </m:t>
                      </m:r>
                      <m:r>
                        <m:rPr>
                          <m:nor/>
                        </m:rPr>
                        <a:rPr lang="en-US" altLang="ko-KR" sz="1400" dirty="0">
                          <a:solidFill>
                            <a:schemeClr val="tx2">
                              <a:lumMod val="50000"/>
                            </a:schemeClr>
                          </a:solidFill>
                          <a:latin typeface="Segoe UI" panose="020B0502040204020203" pitchFamily="34" charset="0"/>
                          <a:cs typeface="Segoe UI" panose="020B0502040204020203" pitchFamily="34" charset="0"/>
                        </a:rPr>
                        <m:t>then</m:t>
                      </m:r>
                      <m:r>
                        <m:rPr>
                          <m:nor/>
                        </m:rPr>
                        <a:rPr lang="en-US" altLang="ko-KR" sz="1400" dirty="0">
                          <a:solidFill>
                            <a:schemeClr val="tx2">
                              <a:lumMod val="50000"/>
                            </a:schemeClr>
                          </a:solidFill>
                          <a:latin typeface="Segoe UI" panose="020B0502040204020203" pitchFamily="34" charset="0"/>
                          <a:cs typeface="Segoe UI" panose="020B0502040204020203" pitchFamily="34" charset="0"/>
                        </a:rPr>
                        <m:t> </m:t>
                      </m:r>
                      <m:r>
                        <m:rPr>
                          <m:nor/>
                        </m:rPr>
                        <a:rPr lang="en-US" altLang="ko-KR" sz="1400" dirty="0">
                          <a:solidFill>
                            <a:schemeClr val="tx2">
                              <a:lumMod val="50000"/>
                            </a:schemeClr>
                          </a:solidFill>
                          <a:latin typeface="Segoe UI" panose="020B0502040204020203" pitchFamily="34" charset="0"/>
                          <a:cs typeface="Segoe UI" panose="020B0502040204020203" pitchFamily="34" charset="0"/>
                        </a:rPr>
                        <m:t>compute</m:t>
                      </m:r>
                    </m:oMath>
                  </a14:m>
                  <a:r>
                    <a:rPr lang="en-US" altLang="ko-KR" sz="1400" dirty="0">
                      <a:solidFill>
                        <a:schemeClr val="accent6">
                          <a:lumMod val="50000"/>
                        </a:schemeClr>
                      </a:solidFill>
                      <a:latin typeface="Segoe UI" panose="020B0502040204020203" pitchFamily="34" charset="0"/>
                      <a:cs typeface="Segoe UI" panose="020B0502040204020203" pitchFamily="34" charset="0"/>
                    </a:rPr>
                    <a:t>: </a:t>
                  </a:r>
                  <a14:m>
                    <m:oMath xmlns:m="http://schemas.openxmlformats.org/officeDocument/2006/math">
                      <m:sSub>
                        <m:sSubPr>
                          <m:ctrlPr>
                            <a:rPr lang="en-US" altLang="ko-KR" sz="1400" i="1" dirty="0">
                              <a:solidFill>
                                <a:schemeClr val="tx2">
                                  <a:lumMod val="50000"/>
                                </a:schemeClr>
                              </a:solidFill>
                              <a:latin typeface="Cambria Math" panose="02040503050406030204" pitchFamily="18" charset="0"/>
                            </a:rPr>
                          </m:ctrlPr>
                        </m:sSubPr>
                        <m:e>
                          <m:r>
                            <a:rPr lang="en-US" altLang="ko-KR" sz="1400" i="1" dirty="0">
                              <a:solidFill>
                                <a:schemeClr val="tx2">
                                  <a:lumMod val="50000"/>
                                </a:schemeClr>
                              </a:solidFill>
                              <a:latin typeface="Cambria Math" panose="02040503050406030204" pitchFamily="18" charset="0"/>
                            </a:rPr>
                            <m:t>𝛼</m:t>
                          </m:r>
                        </m:e>
                        <m:sub>
                          <m:r>
                            <a:rPr lang="en-US" altLang="ko-KR" sz="1400" i="1" dirty="0">
                              <a:solidFill>
                                <a:schemeClr val="tx2">
                                  <a:lumMod val="50000"/>
                                </a:schemeClr>
                              </a:solidFill>
                              <a:latin typeface="Cambria Math" panose="02040503050406030204" pitchFamily="18" charset="0"/>
                            </a:rPr>
                            <m:t>𝑖</m:t>
                          </m:r>
                        </m:sub>
                      </m:sSub>
                      <m:r>
                        <a:rPr lang="en-US" altLang="ko-KR" sz="1400" dirty="0">
                          <a:solidFill>
                            <a:schemeClr val="tx2">
                              <a:lumMod val="50000"/>
                            </a:schemeClr>
                          </a:solidFill>
                          <a:latin typeface="Cambria Math" panose="02040503050406030204" pitchFamily="18" charset="0"/>
                        </a:rPr>
                        <m:t>=</m:t>
                      </m:r>
                      <m:sSub>
                        <m:sSubPr>
                          <m:ctrlPr>
                            <a:rPr lang="en-US" altLang="ko-KR" sz="1400" i="1" dirty="0">
                              <a:solidFill>
                                <a:schemeClr val="tx2">
                                  <a:lumMod val="50000"/>
                                </a:schemeClr>
                              </a:solidFill>
                              <a:latin typeface="Cambria Math" panose="02040503050406030204" pitchFamily="18" charset="0"/>
                            </a:rPr>
                          </m:ctrlPr>
                        </m:sSubPr>
                        <m:e>
                          <m:r>
                            <a:rPr lang="en-US" altLang="ko-KR" sz="1400" i="1" dirty="0">
                              <a:solidFill>
                                <a:schemeClr val="tx2">
                                  <a:lumMod val="50000"/>
                                </a:schemeClr>
                              </a:solidFill>
                              <a:latin typeface="Cambria Math" panose="02040503050406030204" pitchFamily="18" charset="0"/>
                            </a:rPr>
                            <m:t>𝜌</m:t>
                          </m:r>
                        </m:e>
                        <m:sub>
                          <m:r>
                            <a:rPr lang="en-US" altLang="ko-KR" sz="1400" i="1" dirty="0">
                              <a:solidFill>
                                <a:schemeClr val="tx2">
                                  <a:lumMod val="50000"/>
                                </a:schemeClr>
                              </a:solidFill>
                              <a:latin typeface="Cambria Math" panose="02040503050406030204" pitchFamily="18" charset="0"/>
                            </a:rPr>
                            <m:t>𝑖</m:t>
                          </m:r>
                        </m:sub>
                      </m:sSub>
                      <m:r>
                        <a:rPr lang="en-US" altLang="ko-KR" sz="1400" dirty="0">
                          <a:solidFill>
                            <a:schemeClr val="tx2">
                              <a:lumMod val="50000"/>
                            </a:schemeClr>
                          </a:solidFill>
                          <a:latin typeface="Cambria Math" panose="02040503050406030204" pitchFamily="18" charset="0"/>
                        </a:rPr>
                        <m:t>−</m:t>
                      </m:r>
                      <m:sSub>
                        <m:sSubPr>
                          <m:ctrlPr>
                            <a:rPr lang="en-US" altLang="ko-KR" sz="1400" i="1" dirty="0">
                              <a:solidFill>
                                <a:schemeClr val="tx2">
                                  <a:lumMod val="50000"/>
                                </a:schemeClr>
                              </a:solidFill>
                              <a:latin typeface="Cambria Math" panose="02040503050406030204" pitchFamily="18" charset="0"/>
                            </a:rPr>
                          </m:ctrlPr>
                        </m:sSubPr>
                        <m:e>
                          <m:r>
                            <a:rPr lang="en-US" altLang="ko-KR" sz="1400" i="1" dirty="0">
                              <a:solidFill>
                                <a:schemeClr val="tx2">
                                  <a:lumMod val="50000"/>
                                </a:schemeClr>
                              </a:solidFill>
                              <a:latin typeface="Cambria Math" panose="02040503050406030204" pitchFamily="18" charset="0"/>
                            </a:rPr>
                            <m:t>𝜌</m:t>
                          </m:r>
                        </m:e>
                        <m:sub>
                          <m:r>
                            <a:rPr lang="en-US" altLang="ko-KR" sz="1400" i="1" dirty="0">
                              <a:solidFill>
                                <a:schemeClr val="tx2">
                                  <a:lumMod val="50000"/>
                                </a:schemeClr>
                              </a:solidFill>
                              <a:latin typeface="Cambria Math" panose="02040503050406030204" pitchFamily="18" charset="0"/>
                            </a:rPr>
                            <m:t>𝑖</m:t>
                          </m:r>
                          <m:r>
                            <a:rPr lang="en-US" altLang="ko-KR" sz="1400" dirty="0">
                              <a:solidFill>
                                <a:schemeClr val="tx2">
                                  <a:lumMod val="50000"/>
                                </a:schemeClr>
                              </a:solidFill>
                              <a:latin typeface="Cambria Math" panose="02040503050406030204" pitchFamily="18" charset="0"/>
                            </a:rPr>
                            <m:t>−</m:t>
                          </m:r>
                          <m:r>
                            <a:rPr lang="en-US" altLang="ko-KR" sz="1400" dirty="0">
                              <a:solidFill>
                                <a:schemeClr val="tx2">
                                  <a:lumMod val="50000"/>
                                </a:schemeClr>
                              </a:solidFill>
                              <a:latin typeface="Cambria Math" panose="02040503050406030204" pitchFamily="18" charset="0"/>
                            </a:rPr>
                            <m:t>1</m:t>
                          </m:r>
                        </m:sub>
                      </m:sSub>
                    </m:oMath>
                  </a14:m>
                  <a:endParaRPr lang="en-US" altLang="ko-KR" sz="1400" dirty="0">
                    <a:solidFill>
                      <a:schemeClr val="accent6">
                        <a:lumMod val="50000"/>
                      </a:schemeClr>
                    </a:solidFill>
                    <a:latin typeface="Segoe UI" panose="020B0502040204020203" pitchFamily="34" charset="0"/>
                    <a:cs typeface="Segoe UI" panose="020B0502040204020203" pitchFamily="34" charset="0"/>
                  </a:endParaRPr>
                </a:p>
                <a:p>
                  <a:r>
                    <a:rPr lang="en-US" altLang="ko-KR" sz="1400" dirty="0">
                      <a:solidFill>
                        <a:schemeClr val="tx2">
                          <a:lumMod val="50000"/>
                        </a:schemeClr>
                      </a:solidFill>
                      <a:latin typeface="Segoe UI" panose="020B0502040204020203" pitchFamily="34" charset="0"/>
                      <a:cs typeface="Segoe UI" panose="020B0502040204020203" pitchFamily="34" charset="0"/>
                    </a:rPr>
                    <a:t>Notice that : </a:t>
                  </a:r>
                  <a14:m>
                    <m:oMath xmlns:m="http://schemas.openxmlformats.org/officeDocument/2006/math">
                      <m:sSub>
                        <m:sSubPr>
                          <m:ctrlPr>
                            <a:rPr lang="en-US" altLang="ko-KR" sz="1400" i="1" dirty="0" smtClean="0">
                              <a:solidFill>
                                <a:schemeClr val="tx2">
                                  <a:lumMod val="50000"/>
                                </a:schemeClr>
                              </a:solidFill>
                              <a:latin typeface="Cambria Math" panose="02040503050406030204" pitchFamily="18" charset="0"/>
                            </a:rPr>
                          </m:ctrlPr>
                        </m:sSubPr>
                        <m:e>
                          <m:r>
                            <a:rPr lang="en-US" altLang="ko-KR" sz="1400" i="1" dirty="0" smtClean="0">
                              <a:solidFill>
                                <a:schemeClr val="tx2">
                                  <a:lumMod val="50000"/>
                                </a:schemeClr>
                              </a:solidFill>
                              <a:latin typeface="Cambria Math" panose="02040503050406030204" pitchFamily="18" charset="0"/>
                            </a:rPr>
                            <m:t>𝛼</m:t>
                          </m:r>
                        </m:e>
                        <m:sub>
                          <m:r>
                            <a:rPr lang="en-US" altLang="ko-KR" sz="1400" i="0" dirty="0" smtClean="0">
                              <a:solidFill>
                                <a:schemeClr val="tx2">
                                  <a:lumMod val="50000"/>
                                </a:schemeClr>
                              </a:solidFill>
                              <a:latin typeface="Cambria Math" panose="02040503050406030204" pitchFamily="18" charset="0"/>
                            </a:rPr>
                            <m:t>1</m:t>
                          </m:r>
                        </m:sub>
                      </m:sSub>
                      <m:r>
                        <a:rPr lang="en-US" altLang="ko-KR" sz="1400" i="0" dirty="0" smtClean="0">
                          <a:solidFill>
                            <a:schemeClr val="tx2">
                              <a:lumMod val="50000"/>
                            </a:schemeClr>
                          </a:solidFill>
                          <a:latin typeface="Cambria Math" panose="02040503050406030204" pitchFamily="18" charset="0"/>
                        </a:rPr>
                        <m:t>+</m:t>
                      </m:r>
                      <m:sSub>
                        <m:sSubPr>
                          <m:ctrlPr>
                            <a:rPr lang="en-US" altLang="ko-KR" sz="1400" i="1" dirty="0" smtClean="0">
                              <a:solidFill>
                                <a:schemeClr val="tx2">
                                  <a:lumMod val="50000"/>
                                </a:schemeClr>
                              </a:solidFill>
                              <a:latin typeface="Cambria Math" panose="02040503050406030204" pitchFamily="18" charset="0"/>
                            </a:rPr>
                          </m:ctrlPr>
                        </m:sSubPr>
                        <m:e>
                          <m:r>
                            <a:rPr lang="en-US" altLang="ko-KR" sz="1400" i="1" dirty="0" smtClean="0">
                              <a:solidFill>
                                <a:schemeClr val="tx2">
                                  <a:lumMod val="50000"/>
                                </a:schemeClr>
                              </a:solidFill>
                              <a:latin typeface="Cambria Math" panose="02040503050406030204" pitchFamily="18" charset="0"/>
                            </a:rPr>
                            <m:t>𝛼</m:t>
                          </m:r>
                        </m:e>
                        <m:sub>
                          <m:r>
                            <a:rPr lang="en-US" altLang="ko-KR" sz="1400" i="0" dirty="0" smtClean="0">
                              <a:solidFill>
                                <a:schemeClr val="tx2">
                                  <a:lumMod val="50000"/>
                                </a:schemeClr>
                              </a:solidFill>
                              <a:latin typeface="Cambria Math" panose="02040503050406030204" pitchFamily="18" charset="0"/>
                            </a:rPr>
                            <m:t>2</m:t>
                          </m:r>
                        </m:sub>
                      </m:sSub>
                      <m:r>
                        <a:rPr lang="en-US" altLang="ko-KR" sz="1400" i="0" dirty="0" smtClean="0">
                          <a:solidFill>
                            <a:schemeClr val="tx2">
                              <a:lumMod val="50000"/>
                            </a:schemeClr>
                          </a:solidFill>
                          <a:latin typeface="Cambria Math" panose="02040503050406030204" pitchFamily="18" charset="0"/>
                        </a:rPr>
                        <m:t>+</m:t>
                      </m:r>
                      <m:sSub>
                        <m:sSubPr>
                          <m:ctrlPr>
                            <a:rPr lang="en-US" altLang="ko-KR" sz="1400" i="1" dirty="0" smtClean="0">
                              <a:solidFill>
                                <a:schemeClr val="tx2">
                                  <a:lumMod val="50000"/>
                                </a:schemeClr>
                              </a:solidFill>
                              <a:latin typeface="Cambria Math" panose="02040503050406030204" pitchFamily="18" charset="0"/>
                            </a:rPr>
                          </m:ctrlPr>
                        </m:sSubPr>
                        <m:e>
                          <m:r>
                            <a:rPr lang="en-US" altLang="ko-KR" sz="1400" i="1" dirty="0" smtClean="0">
                              <a:solidFill>
                                <a:schemeClr val="tx2">
                                  <a:lumMod val="50000"/>
                                </a:schemeClr>
                              </a:solidFill>
                              <a:latin typeface="Cambria Math" panose="02040503050406030204" pitchFamily="18" charset="0"/>
                            </a:rPr>
                            <m:t>𝛼</m:t>
                          </m:r>
                        </m:e>
                        <m:sub>
                          <m:r>
                            <a:rPr lang="en-US" altLang="ko-KR" sz="1400" i="0" dirty="0" smtClean="0">
                              <a:solidFill>
                                <a:schemeClr val="tx2">
                                  <a:lumMod val="50000"/>
                                </a:schemeClr>
                              </a:solidFill>
                              <a:latin typeface="Cambria Math" panose="02040503050406030204" pitchFamily="18" charset="0"/>
                            </a:rPr>
                            <m:t>3</m:t>
                          </m:r>
                        </m:sub>
                      </m:sSub>
                      <m:r>
                        <a:rPr lang="en-US" altLang="ko-KR" sz="1400" i="0" dirty="0" smtClean="0">
                          <a:solidFill>
                            <a:schemeClr val="tx2">
                              <a:lumMod val="50000"/>
                            </a:schemeClr>
                          </a:solidFill>
                          <a:latin typeface="Cambria Math" panose="02040503050406030204" pitchFamily="18" charset="0"/>
                        </a:rPr>
                        <m:t>=</m:t>
                      </m:r>
                      <m:r>
                        <a:rPr lang="en-US" altLang="ko-KR" sz="1400" i="0" dirty="0" smtClean="0">
                          <a:solidFill>
                            <a:schemeClr val="tx2">
                              <a:lumMod val="50000"/>
                            </a:schemeClr>
                          </a:solidFill>
                          <a:latin typeface="Cambria Math" panose="02040503050406030204" pitchFamily="18" charset="0"/>
                        </a:rPr>
                        <m:t>0</m:t>
                      </m:r>
                    </m:oMath>
                  </a14:m>
                  <a:endParaRPr lang="en-US" altLang="ko-KR" sz="1400" dirty="0">
                    <a:solidFill>
                      <a:schemeClr val="tx2">
                        <a:lumMod val="50000"/>
                      </a:schemeClr>
                    </a:solidFill>
                    <a:latin typeface="Segoe UI" panose="020B0502040204020203" pitchFamily="34" charset="0"/>
                    <a:cs typeface="Segoe UI" panose="020B0502040204020203" pitchFamily="34" charset="0"/>
                  </a:endParaRPr>
                </a:p>
              </p:txBody>
            </p:sp>
          </mc:Choice>
          <mc:Fallback xmlns="">
            <p:sp>
              <p:nvSpPr>
                <p:cNvPr id="80" name="TextBox 79">
                  <a:extLst>
                    <a:ext uri="{FF2B5EF4-FFF2-40B4-BE49-F238E27FC236}">
                      <a16:creationId xmlns:a16="http://schemas.microsoft.com/office/drawing/2014/main" id="{C9316F8A-4F95-4D93-A925-9B438B2B7E4B}"/>
                    </a:ext>
                  </a:extLst>
                </p:cNvPr>
                <p:cNvSpPr txBox="1">
                  <a:spLocks noRot="1" noChangeAspect="1" noMove="1" noResize="1" noEditPoints="1" noAdjustHandles="1" noChangeArrowheads="1" noChangeShapeType="1" noTextEdit="1"/>
                </p:cNvSpPr>
                <p:nvPr/>
              </p:nvSpPr>
              <p:spPr>
                <a:xfrm>
                  <a:off x="803640" y="3579862"/>
                  <a:ext cx="2893654" cy="738664"/>
                </a:xfrm>
                <a:prstGeom prst="rect">
                  <a:avLst/>
                </a:prstGeom>
                <a:blipFill>
                  <a:blip r:embed="rId5"/>
                  <a:stretch>
                    <a:fillRect l="-442" t="-2479" b="-6612"/>
                  </a:stretch>
                </a:blipFill>
              </p:spPr>
              <p:txBody>
                <a:bodyPr/>
                <a:lstStyle/>
                <a:p>
                  <a:r>
                    <a:rPr lang="LID4096">
                      <a:noFill/>
                    </a:rPr>
                    <a:t> </a:t>
                  </a:r>
                </a:p>
              </p:txBody>
            </p:sp>
          </mc:Fallback>
        </mc:AlternateContent>
        <p:sp>
          <p:nvSpPr>
            <p:cNvPr id="81" name="TextBox 80">
              <a:extLst>
                <a:ext uri="{FF2B5EF4-FFF2-40B4-BE49-F238E27FC236}">
                  <a16:creationId xmlns:a16="http://schemas.microsoft.com/office/drawing/2014/main" id="{91819222-1E40-4AEB-893A-7847121E917F}"/>
                </a:ext>
              </a:extLst>
            </p:cNvPr>
            <p:cNvSpPr txBox="1"/>
            <p:nvPr/>
          </p:nvSpPr>
          <p:spPr>
            <a:xfrm>
              <a:off x="803640" y="3362835"/>
              <a:ext cx="2059657" cy="307777"/>
            </a:xfrm>
            <a:prstGeom prst="rect">
              <a:avLst/>
            </a:prstGeom>
            <a:noFill/>
          </p:spPr>
          <p:txBody>
            <a:bodyPr wrap="square" rtlCol="0">
              <a:spAutoFit/>
            </a:bodyPr>
            <a:lstStyle/>
            <a:p>
              <a:r>
                <a:rPr lang="en-US" altLang="ko-KR" sz="1400" b="1" dirty="0">
                  <a:solidFill>
                    <a:schemeClr val="tx2">
                      <a:lumMod val="50000"/>
                    </a:schemeClr>
                  </a:solidFill>
                  <a:latin typeface="Segoe UI" panose="020B0502040204020203" pitchFamily="34" charset="0"/>
                  <a:cs typeface="Segoe UI" panose="020B0502040204020203" pitchFamily="34" charset="0"/>
                </a:rPr>
                <a:t>Correlated randomness</a:t>
              </a:r>
              <a:endParaRPr lang="ko-KR" altLang="en-US" sz="1400" b="1" dirty="0">
                <a:solidFill>
                  <a:schemeClr val="tx2">
                    <a:lumMod val="50000"/>
                  </a:schemeClr>
                </a:solidFill>
                <a:latin typeface="Segoe UI" panose="020B0502040204020203" pitchFamily="34" charset="0"/>
                <a:cs typeface="Segoe UI" panose="020B0502040204020203" pitchFamily="34" charset="0"/>
              </a:endParaRPr>
            </a:p>
          </p:txBody>
        </p:sp>
      </p:grpSp>
      <p:grpSp>
        <p:nvGrpSpPr>
          <p:cNvPr id="82" name="Group 81">
            <a:extLst>
              <a:ext uri="{FF2B5EF4-FFF2-40B4-BE49-F238E27FC236}">
                <a16:creationId xmlns:a16="http://schemas.microsoft.com/office/drawing/2014/main" id="{38C60480-CAFA-421A-951F-58A16546A1A9}"/>
              </a:ext>
            </a:extLst>
          </p:cNvPr>
          <p:cNvGrpSpPr/>
          <p:nvPr/>
        </p:nvGrpSpPr>
        <p:grpSpPr>
          <a:xfrm>
            <a:off x="5581873" y="2788170"/>
            <a:ext cx="2539483" cy="524804"/>
            <a:chOff x="803640" y="3362835"/>
            <a:chExt cx="2059657" cy="524804"/>
          </a:xfrm>
        </p:grpSpPr>
        <p:sp>
          <p:nvSpPr>
            <p:cNvPr id="83" name="TextBox 82">
              <a:extLst>
                <a:ext uri="{FF2B5EF4-FFF2-40B4-BE49-F238E27FC236}">
                  <a16:creationId xmlns:a16="http://schemas.microsoft.com/office/drawing/2014/main" id="{7701A7DD-DDFF-4549-AE94-0C6069ABB324}"/>
                </a:ext>
              </a:extLst>
            </p:cNvPr>
            <p:cNvSpPr txBox="1"/>
            <p:nvPr/>
          </p:nvSpPr>
          <p:spPr>
            <a:xfrm>
              <a:off x="803640" y="3579862"/>
              <a:ext cx="2059657" cy="307777"/>
            </a:xfrm>
            <a:prstGeom prst="rect">
              <a:avLst/>
            </a:prstGeom>
            <a:noFill/>
          </p:spPr>
          <p:txBody>
            <a:bodyPr wrap="square" rtlCol="0">
              <a:spAutoFit/>
            </a:bodyPr>
            <a:lstStyle/>
            <a:p>
              <a:endParaRPr lang="ko-KR" altLang="en-US" sz="1400" dirty="0">
                <a:solidFill>
                  <a:schemeClr val="tx2">
                    <a:lumMod val="50000"/>
                  </a:schemeClr>
                </a:solidFill>
                <a:latin typeface="Segoe UI" panose="020B0502040204020203" pitchFamily="34" charset="0"/>
                <a:cs typeface="Segoe UI" panose="020B0502040204020203" pitchFamily="34" charset="0"/>
              </a:endParaRPr>
            </a:p>
          </p:txBody>
        </p:sp>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5C4D66DC-D4AF-4F27-984A-720E180228DE}"/>
                    </a:ext>
                  </a:extLst>
                </p:cNvPr>
                <p:cNvSpPr txBox="1"/>
                <p:nvPr/>
              </p:nvSpPr>
              <p:spPr>
                <a:xfrm>
                  <a:off x="803640" y="3362835"/>
                  <a:ext cx="2059657" cy="307777"/>
                </a:xfrm>
                <a:prstGeom prst="rect">
                  <a:avLst/>
                </a:prstGeom>
                <a:noFill/>
              </p:spPr>
              <p:txBody>
                <a:bodyPr wrap="square" rtlCol="0">
                  <a:spAutoFit/>
                </a:bodyPr>
                <a:lstStyle/>
                <a:p>
                  <a:r>
                    <a:rPr lang="en-US" altLang="ko-KR" sz="1400" b="1" dirty="0">
                      <a:solidFill>
                        <a:schemeClr val="tx2">
                          <a:lumMod val="50000"/>
                        </a:schemeClr>
                      </a:solidFill>
                      <a:latin typeface="Segoe UI" panose="020B0502040204020203" pitchFamily="34" charset="0"/>
                      <a:cs typeface="Segoe UI" panose="020B0502040204020203" pitchFamily="34" charset="0"/>
                    </a:rPr>
                    <a:t>Send to </a:t>
                  </a:r>
                  <a14:m>
                    <m:oMath xmlns:m="http://schemas.openxmlformats.org/officeDocument/2006/math">
                      <m:sSub>
                        <m:sSubPr>
                          <m:ctrlPr>
                            <a:rPr lang="ko-KR" altLang="en-US" sz="1400" b="1" i="1" dirty="0">
                              <a:solidFill>
                                <a:schemeClr val="accent6">
                                  <a:lumMod val="50000"/>
                                </a:schemeClr>
                              </a:solidFill>
                              <a:latin typeface="Cambria Math" panose="02040503050406030204" pitchFamily="18" charset="0"/>
                            </a:rPr>
                          </m:ctrlPr>
                        </m:sSubPr>
                        <m:e>
                          <m:r>
                            <a:rPr lang="en-US" altLang="ko-KR" sz="1400" b="1" i="1" dirty="0" smtClean="0">
                              <a:solidFill>
                                <a:schemeClr val="accent6">
                                  <a:lumMod val="50000"/>
                                </a:schemeClr>
                              </a:solidFill>
                              <a:latin typeface="Cambria Math" panose="02040503050406030204" pitchFamily="18" charset="0"/>
                            </a:rPr>
                            <m:t>𝑷</m:t>
                          </m:r>
                        </m:e>
                        <m:sub>
                          <m:r>
                            <a:rPr lang="en-US" altLang="ko-KR" sz="1400" b="1" i="1" dirty="0">
                              <a:solidFill>
                                <a:schemeClr val="accent6">
                                  <a:lumMod val="50000"/>
                                </a:schemeClr>
                              </a:solidFill>
                              <a:latin typeface="Cambria Math" panose="02040503050406030204" pitchFamily="18" charset="0"/>
                            </a:rPr>
                            <m:t>𝒊</m:t>
                          </m:r>
                          <m:r>
                            <a:rPr lang="en-US" altLang="ko-KR" sz="1400" b="1" i="1" dirty="0">
                              <a:solidFill>
                                <a:schemeClr val="accent6">
                                  <a:lumMod val="50000"/>
                                </a:schemeClr>
                              </a:solidFill>
                              <a:latin typeface="Cambria Math" panose="02040503050406030204" pitchFamily="18" charset="0"/>
                            </a:rPr>
                            <m:t>+</m:t>
                          </m:r>
                          <m:r>
                            <a:rPr lang="en-US" altLang="ko-KR" sz="1400" b="1" i="1" dirty="0">
                              <a:solidFill>
                                <a:schemeClr val="accent6">
                                  <a:lumMod val="50000"/>
                                </a:schemeClr>
                              </a:solidFill>
                              <a:latin typeface="Cambria Math" panose="02040503050406030204" pitchFamily="18" charset="0"/>
                            </a:rPr>
                            <m:t>𝟏</m:t>
                          </m:r>
                        </m:sub>
                      </m:sSub>
                    </m:oMath>
                  </a14:m>
                  <a:endParaRPr lang="ko-KR" altLang="en-US" sz="1400" b="1" dirty="0">
                    <a:solidFill>
                      <a:schemeClr val="tx2">
                        <a:lumMod val="50000"/>
                      </a:schemeClr>
                    </a:solidFill>
                    <a:latin typeface="Segoe UI" panose="020B0502040204020203" pitchFamily="34" charset="0"/>
                    <a:cs typeface="Segoe UI" panose="020B0502040204020203" pitchFamily="34" charset="0"/>
                  </a:endParaRPr>
                </a:p>
              </p:txBody>
            </p:sp>
          </mc:Choice>
          <mc:Fallback xmlns="">
            <p:sp>
              <p:nvSpPr>
                <p:cNvPr id="84" name="TextBox 83">
                  <a:extLst>
                    <a:ext uri="{FF2B5EF4-FFF2-40B4-BE49-F238E27FC236}">
                      <a16:creationId xmlns:a16="http://schemas.microsoft.com/office/drawing/2014/main" id="{5C4D66DC-D4AF-4F27-984A-720E180228DE}"/>
                    </a:ext>
                  </a:extLst>
                </p:cNvPr>
                <p:cNvSpPr txBox="1">
                  <a:spLocks noRot="1" noChangeAspect="1" noMove="1" noResize="1" noEditPoints="1" noAdjustHandles="1" noChangeArrowheads="1" noChangeShapeType="1" noTextEdit="1"/>
                </p:cNvSpPr>
                <p:nvPr/>
              </p:nvSpPr>
              <p:spPr>
                <a:xfrm>
                  <a:off x="803640" y="3362835"/>
                  <a:ext cx="2059657" cy="307777"/>
                </a:xfrm>
                <a:prstGeom prst="rect">
                  <a:avLst/>
                </a:prstGeom>
                <a:blipFill>
                  <a:blip r:embed="rId6"/>
                  <a:stretch>
                    <a:fillRect l="-721" t="-3922" b="-17647"/>
                  </a:stretch>
                </a:blipFill>
              </p:spPr>
              <p:txBody>
                <a:bodyPr/>
                <a:lstStyle/>
                <a:p>
                  <a:r>
                    <a:rPr lang="LID4096">
                      <a:noFill/>
                    </a:rPr>
                    <a:t> </a:t>
                  </a:r>
                </a:p>
              </p:txBody>
            </p:sp>
          </mc:Fallback>
        </mc:AlternateContent>
      </p:grpSp>
      <p:sp>
        <p:nvSpPr>
          <p:cNvPr id="85" name="Freeform 53">
            <a:extLst>
              <a:ext uri="{FF2B5EF4-FFF2-40B4-BE49-F238E27FC236}">
                <a16:creationId xmlns:a16="http://schemas.microsoft.com/office/drawing/2014/main" id="{FF8D9FD4-E67B-48F5-9611-F227D15CCAC6}"/>
              </a:ext>
            </a:extLst>
          </p:cNvPr>
          <p:cNvSpPr/>
          <p:nvPr/>
        </p:nvSpPr>
        <p:spPr>
          <a:xfrm rot="5855838">
            <a:off x="4789240" y="2826431"/>
            <a:ext cx="350856" cy="359735"/>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6" name="Graphic 85" descr="Disk">
            <a:extLst>
              <a:ext uri="{FF2B5EF4-FFF2-40B4-BE49-F238E27FC236}">
                <a16:creationId xmlns:a16="http://schemas.microsoft.com/office/drawing/2014/main" id="{B8118ECE-5217-403D-81E9-CF05363BCA6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352600" y="3848184"/>
            <a:ext cx="548475" cy="548475"/>
          </a:xfrm>
          <a:prstGeom prst="rect">
            <a:avLst/>
          </a:prstGeom>
        </p:spPr>
      </p:pic>
    </p:spTree>
    <p:extLst>
      <p:ext uri="{BB962C8B-B14F-4D97-AF65-F5344CB8AC3E}">
        <p14:creationId xmlns:p14="http://schemas.microsoft.com/office/powerpoint/2010/main" val="6201227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2"/>
                                        </p:tgtEl>
                                        <p:attrNameLst>
                                          <p:attrName>style.visibility</p:attrName>
                                        </p:attrNameLst>
                                      </p:cBhvr>
                                      <p:to>
                                        <p:strVal val="visible"/>
                                      </p:to>
                                    </p:set>
                                    <p:animEffect transition="in" filter="fade">
                                      <p:cBhvr>
                                        <p:cTn id="10" dur="500"/>
                                        <p:tgtEl>
                                          <p:spTgt spid="72"/>
                                        </p:tgtEl>
                                      </p:cBhvr>
                                    </p:animEffect>
                                  </p:childTnLst>
                                </p:cTn>
                              </p:par>
                              <p:par>
                                <p:cTn id="11" presetID="10" presetClass="entr" presetSubtype="0" fill="hold" nodeType="withEffect">
                                  <p:stCondLst>
                                    <p:cond delay="0"/>
                                  </p:stCondLst>
                                  <p:childTnLst>
                                    <p:set>
                                      <p:cBhvr>
                                        <p:cTn id="12" dur="1" fill="hold">
                                          <p:stCondLst>
                                            <p:cond delay="0"/>
                                          </p:stCondLst>
                                        </p:cTn>
                                        <p:tgtEl>
                                          <p:spTgt spid="79"/>
                                        </p:tgtEl>
                                        <p:attrNameLst>
                                          <p:attrName>style.visibility</p:attrName>
                                        </p:attrNameLst>
                                      </p:cBhvr>
                                      <p:to>
                                        <p:strVal val="visible"/>
                                      </p:to>
                                    </p:set>
                                    <p:animEffect transition="in" filter="fade">
                                      <p:cBhvr>
                                        <p:cTn id="13" dur="500"/>
                                        <p:tgtEl>
                                          <p:spTgt spid="7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6"/>
                                        </p:tgtEl>
                                        <p:attrNameLst>
                                          <p:attrName>style.visibility</p:attrName>
                                        </p:attrNameLst>
                                      </p:cBhvr>
                                      <p:to>
                                        <p:strVal val="visible"/>
                                      </p:to>
                                    </p:set>
                                    <p:animEffect transition="in" filter="fade">
                                      <p:cBhvr>
                                        <p:cTn id="18" dur="500"/>
                                        <p:tgtEl>
                                          <p:spTgt spid="6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1"/>
                                        </p:tgtEl>
                                        <p:attrNameLst>
                                          <p:attrName>style.visibility</p:attrName>
                                        </p:attrNameLst>
                                      </p:cBhvr>
                                      <p:to>
                                        <p:strVal val="visible"/>
                                      </p:to>
                                    </p:set>
                                    <p:animEffect transition="in" filter="fade">
                                      <p:cBhvr>
                                        <p:cTn id="21" dur="500"/>
                                        <p:tgtEl>
                                          <p:spTgt spid="71"/>
                                        </p:tgtEl>
                                      </p:cBhvr>
                                    </p:animEffect>
                                  </p:childTnLst>
                                </p:cTn>
                              </p:par>
                              <p:par>
                                <p:cTn id="22" presetID="10" presetClass="entr" presetSubtype="0" fill="hold" nodeType="withEffect">
                                  <p:stCondLst>
                                    <p:cond delay="0"/>
                                  </p:stCondLst>
                                  <p:childTnLst>
                                    <p:set>
                                      <p:cBhvr>
                                        <p:cTn id="23" dur="1" fill="hold">
                                          <p:stCondLst>
                                            <p:cond delay="0"/>
                                          </p:stCondLst>
                                        </p:cTn>
                                        <p:tgtEl>
                                          <p:spTgt spid="73"/>
                                        </p:tgtEl>
                                        <p:attrNameLst>
                                          <p:attrName>style.visibility</p:attrName>
                                        </p:attrNameLst>
                                      </p:cBhvr>
                                      <p:to>
                                        <p:strVal val="visible"/>
                                      </p:to>
                                    </p:set>
                                    <p:animEffect transition="in" filter="fade">
                                      <p:cBhvr>
                                        <p:cTn id="24" dur="500"/>
                                        <p:tgtEl>
                                          <p:spTgt spid="7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7"/>
                                        </p:tgtEl>
                                        <p:attrNameLst>
                                          <p:attrName>style.visibility</p:attrName>
                                        </p:attrNameLst>
                                      </p:cBhvr>
                                      <p:to>
                                        <p:strVal val="visible"/>
                                      </p:to>
                                    </p:set>
                                    <p:animEffect transition="in" filter="fade">
                                      <p:cBhvr>
                                        <p:cTn id="29" dur="500"/>
                                        <p:tgtEl>
                                          <p:spTgt spid="67"/>
                                        </p:tgtEl>
                                      </p:cBhvr>
                                    </p:animEffect>
                                  </p:childTnLst>
                                </p:cTn>
                              </p:par>
                              <p:par>
                                <p:cTn id="30" presetID="10" presetClass="entr" presetSubtype="0" fill="hold" nodeType="withEffect">
                                  <p:stCondLst>
                                    <p:cond delay="0"/>
                                  </p:stCondLst>
                                  <p:childTnLst>
                                    <p:set>
                                      <p:cBhvr>
                                        <p:cTn id="31" dur="1" fill="hold">
                                          <p:stCondLst>
                                            <p:cond delay="0"/>
                                          </p:stCondLst>
                                        </p:cTn>
                                        <p:tgtEl>
                                          <p:spTgt spid="82"/>
                                        </p:tgtEl>
                                        <p:attrNameLst>
                                          <p:attrName>style.visibility</p:attrName>
                                        </p:attrNameLst>
                                      </p:cBhvr>
                                      <p:to>
                                        <p:strVal val="visible"/>
                                      </p:to>
                                    </p:set>
                                    <p:animEffect transition="in" filter="fade">
                                      <p:cBhvr>
                                        <p:cTn id="32" dur="500"/>
                                        <p:tgtEl>
                                          <p:spTgt spid="8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85"/>
                                        </p:tgtEl>
                                        <p:attrNameLst>
                                          <p:attrName>style.visibility</p:attrName>
                                        </p:attrNameLst>
                                      </p:cBhvr>
                                      <p:to>
                                        <p:strVal val="visible"/>
                                      </p:to>
                                    </p:set>
                                    <p:animEffect transition="in" filter="fade">
                                      <p:cBhvr>
                                        <p:cTn id="35" dur="500"/>
                                        <p:tgtEl>
                                          <p:spTgt spid="8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68"/>
                                        </p:tgtEl>
                                        <p:attrNameLst>
                                          <p:attrName>style.visibility</p:attrName>
                                        </p:attrNameLst>
                                      </p:cBhvr>
                                      <p:to>
                                        <p:strVal val="visible"/>
                                      </p:to>
                                    </p:set>
                                    <p:animEffect transition="in" filter="fade">
                                      <p:cBhvr>
                                        <p:cTn id="40" dur="500"/>
                                        <p:tgtEl>
                                          <p:spTgt spid="68"/>
                                        </p:tgtEl>
                                      </p:cBhvr>
                                    </p:animEffect>
                                  </p:childTnLst>
                                </p:cTn>
                              </p:par>
                              <p:par>
                                <p:cTn id="41" presetID="10" presetClass="entr" presetSubtype="0" fill="hold" nodeType="withEffect">
                                  <p:stCondLst>
                                    <p:cond delay="0"/>
                                  </p:stCondLst>
                                  <p:childTnLst>
                                    <p:set>
                                      <p:cBhvr>
                                        <p:cTn id="42" dur="1" fill="hold">
                                          <p:stCondLst>
                                            <p:cond delay="0"/>
                                          </p:stCondLst>
                                        </p:cTn>
                                        <p:tgtEl>
                                          <p:spTgt spid="76"/>
                                        </p:tgtEl>
                                        <p:attrNameLst>
                                          <p:attrName>style.visibility</p:attrName>
                                        </p:attrNameLst>
                                      </p:cBhvr>
                                      <p:to>
                                        <p:strVal val="visible"/>
                                      </p:to>
                                    </p:set>
                                    <p:animEffect transition="in" filter="fade">
                                      <p:cBhvr>
                                        <p:cTn id="43" dur="500"/>
                                        <p:tgtEl>
                                          <p:spTgt spid="76"/>
                                        </p:tgtEl>
                                      </p:cBhvr>
                                    </p:animEffect>
                                  </p:childTnLst>
                                </p:cTn>
                              </p:par>
                              <p:par>
                                <p:cTn id="44" presetID="10" presetClass="entr" presetSubtype="0" fill="hold" nodeType="withEffect">
                                  <p:stCondLst>
                                    <p:cond delay="0"/>
                                  </p:stCondLst>
                                  <p:childTnLst>
                                    <p:set>
                                      <p:cBhvr>
                                        <p:cTn id="45" dur="1" fill="hold">
                                          <p:stCondLst>
                                            <p:cond delay="0"/>
                                          </p:stCondLst>
                                        </p:cTn>
                                        <p:tgtEl>
                                          <p:spTgt spid="86"/>
                                        </p:tgtEl>
                                        <p:attrNameLst>
                                          <p:attrName>style.visibility</p:attrName>
                                        </p:attrNameLst>
                                      </p:cBhvr>
                                      <p:to>
                                        <p:strVal val="visible"/>
                                      </p:to>
                                    </p:set>
                                    <p:animEffect transition="in" filter="fade">
                                      <p:cBhvr>
                                        <p:cTn id="46"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7" grpId="0" animBg="1"/>
      <p:bldP spid="68" grpId="0" animBg="1"/>
      <p:bldP spid="71" grpId="0" animBg="1"/>
      <p:bldP spid="72" grpId="0" animBg="1"/>
      <p:bldP spid="85" grpId="0" animBg="1"/>
    </p:bldLst>
  </p:timing>
</p:sld>
</file>

<file path=ppt/theme/theme1.xml><?xml version="1.0" encoding="utf-8"?>
<a:theme xmlns:a="http://schemas.openxmlformats.org/drawingml/2006/main" name="Cover and End Slide Master">
  <a:themeElements>
    <a:clrScheme name="ALLPPT-COLOR-A05">
      <a:dk1>
        <a:sysClr val="windowText" lastClr="000000"/>
      </a:dk1>
      <a:lt1>
        <a:sysClr val="window" lastClr="FFFFFF"/>
      </a:lt1>
      <a:dk2>
        <a:srgbClr val="1F497D"/>
      </a:dk2>
      <a:lt2>
        <a:srgbClr val="EEECE1"/>
      </a:lt2>
      <a:accent1>
        <a:srgbClr val="33E97C"/>
      </a:accent1>
      <a:accent2>
        <a:srgbClr val="2FC5FA"/>
      </a:accent2>
      <a:accent3>
        <a:srgbClr val="F2AC30"/>
      </a:accent3>
      <a:accent4>
        <a:srgbClr val="FE3FE4"/>
      </a:accent4>
      <a:accent5>
        <a:srgbClr val="FE4D3B"/>
      </a:accent5>
      <a:accent6>
        <a:srgbClr val="CBCBCB"/>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0">
      <a:dk1>
        <a:sysClr val="windowText" lastClr="000000"/>
      </a:dk1>
      <a:lt1>
        <a:sysClr val="window" lastClr="FFFFFF"/>
      </a:lt1>
      <a:dk2>
        <a:srgbClr val="1F497D"/>
      </a:dk2>
      <a:lt2>
        <a:srgbClr val="EEECE1"/>
      </a:lt2>
      <a:accent1>
        <a:srgbClr val="38D4CD"/>
      </a:accent1>
      <a:accent2>
        <a:srgbClr val="16B7B8"/>
      </a:accent2>
      <a:accent3>
        <a:srgbClr val="179A9D"/>
      </a:accent3>
      <a:accent4>
        <a:srgbClr val="38D4CD"/>
      </a:accent4>
      <a:accent5>
        <a:srgbClr val="16B7B8"/>
      </a:accent5>
      <a:accent6>
        <a:srgbClr val="179A9D"/>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6B7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0">
      <a:dk1>
        <a:sysClr val="windowText" lastClr="000000"/>
      </a:dk1>
      <a:lt1>
        <a:sysClr val="window" lastClr="FFFFFF"/>
      </a:lt1>
      <a:dk2>
        <a:srgbClr val="1F497D"/>
      </a:dk2>
      <a:lt2>
        <a:srgbClr val="EEECE1"/>
      </a:lt2>
      <a:accent1>
        <a:srgbClr val="38D4CD"/>
      </a:accent1>
      <a:accent2>
        <a:srgbClr val="16B7B8"/>
      </a:accent2>
      <a:accent3>
        <a:srgbClr val="179A9D"/>
      </a:accent3>
      <a:accent4>
        <a:srgbClr val="38D4CD"/>
      </a:accent4>
      <a:accent5>
        <a:srgbClr val="16B7B8"/>
      </a:accent5>
      <a:accent6>
        <a:srgbClr val="179A9D"/>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3888</TotalTime>
  <Words>1990</Words>
  <Application>Microsoft Office PowerPoint</Application>
  <PresentationFormat>On-screen Show (16:9)</PresentationFormat>
  <Paragraphs>256</Paragraphs>
  <Slides>14</Slides>
  <Notes>11</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14</vt:i4>
      </vt:variant>
    </vt:vector>
  </HeadingPairs>
  <TitlesOfParts>
    <vt:vector size="21" baseType="lpstr">
      <vt:lpstr>맑은 고딕</vt:lpstr>
      <vt:lpstr>Arial</vt:lpstr>
      <vt:lpstr>Cambria Math</vt:lpstr>
      <vt:lpstr>Segoe UI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vitali lopushenko</cp:lastModifiedBy>
  <cp:revision>191</cp:revision>
  <dcterms:created xsi:type="dcterms:W3CDTF">2016-12-05T23:26:54Z</dcterms:created>
  <dcterms:modified xsi:type="dcterms:W3CDTF">2020-06-24T12:06:57Z</dcterms:modified>
</cp:coreProperties>
</file>