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32404050" cy="43205400"/>
  <p:notesSz cx="6858000" cy="9144000"/>
  <p:defaultTextStyle>
    <a:defPPr>
      <a:defRPr lang="he-IL"/>
    </a:defPPr>
    <a:lvl1pPr algn="r" defTabSz="4319588" rtl="1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59000" indent="-1701800" algn="r" defTabSz="4319588" rtl="1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319588" indent="-3405188" algn="r" defTabSz="4319588" rtl="1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480175" indent="-5108575" algn="r" defTabSz="4319588" rtl="1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640763" indent="-6811963" algn="r" defTabSz="4319588" rtl="1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5E4"/>
    <a:srgbClr val="FDF6E7"/>
    <a:srgbClr val="FAEBCE"/>
    <a:srgbClr val="F9E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98" autoAdjust="0"/>
    <p:restoredTop sz="93993" autoAdjust="0"/>
  </p:normalViewPr>
  <p:slideViewPr>
    <p:cSldViewPr>
      <p:cViewPr>
        <p:scale>
          <a:sx n="33" d="100"/>
          <a:sy n="33" d="100"/>
        </p:scale>
        <p:origin x="354" y="-4452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9EA985B6-57C8-4667-9F55-36EDD7B864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10EFFAB-4BD9-4AA7-BBB1-383591BD50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601D812-B50A-4C28-9243-98DC6E81AAB5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E377E2F-3E43-4739-B4AB-3260C34BA3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25300AB-1DF2-44C8-B8FC-C9E6D20ACA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fld id="{6E85453D-B285-4C55-AB3A-5CAC7CF354D5}" type="slidenum">
              <a:rPr lang="he-IL" altLang="en-US"/>
              <a:pPr/>
              <a:t>‹#›</a:t>
            </a:fld>
            <a:endParaRPr lang="he-I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E7556054-9F21-41CF-8E63-03F3E256E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5D32562-9C15-412D-92AB-7C62C1EAB89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016E8E4-6689-4EC0-AD79-05C68BE2D741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4" name="מציין מיקום של תמונת שקופית 3">
            <a:extLst>
              <a:ext uri="{FF2B5EF4-FFF2-40B4-BE49-F238E27FC236}">
                <a16:creationId xmlns:a16="http://schemas.microsoft.com/office/drawing/2014/main" id="{F15C9C8F-8D6C-42E0-945A-8515E8156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>
            <a:extLst>
              <a:ext uri="{FF2B5EF4-FFF2-40B4-BE49-F238E27FC236}">
                <a16:creationId xmlns:a16="http://schemas.microsoft.com/office/drawing/2014/main" id="{7F2C5A9F-D4AA-44BA-82E5-3B955787F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noProof="0"/>
              <a:t>לחץ כדי לערוך סגנונות טקסט של תבנית בסיס</a:t>
            </a:r>
          </a:p>
          <a:p>
            <a:pPr lvl="1"/>
            <a:r>
              <a:rPr lang="he-IL" noProof="0"/>
              <a:t>רמה שנייה</a:t>
            </a:r>
          </a:p>
          <a:p>
            <a:pPr lvl="2"/>
            <a:r>
              <a:rPr lang="he-IL" noProof="0"/>
              <a:t>רמה שלישית</a:t>
            </a:r>
          </a:p>
          <a:p>
            <a:pPr lvl="3"/>
            <a:r>
              <a:rPr lang="he-IL" noProof="0"/>
              <a:t>רמה רביעית</a:t>
            </a:r>
          </a:p>
          <a:p>
            <a:pPr lvl="4"/>
            <a:r>
              <a:rPr lang="he-IL" noProof="0"/>
              <a:t>רמה חמישית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B85F39-6AED-4016-9759-2FC66897F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3EC2DB-F5E2-44CD-BF1A-8403ECAC4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fld id="{EAACCADF-2B53-4E48-91CB-A64204BAAF78}" type="slidenum">
              <a:rPr lang="he-IL" altLang="en-US"/>
              <a:pPr/>
              <a:t>‹#›</a:t>
            </a:fld>
            <a:endParaRPr lang="he-I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eaLnBrk="0" fontAlgn="base" hangingPunct="0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מציין מיקום של תמונת שקופית 1">
            <a:extLst>
              <a:ext uri="{FF2B5EF4-FFF2-40B4-BE49-F238E27FC236}">
                <a16:creationId xmlns:a16="http://schemas.microsoft.com/office/drawing/2014/main" id="{CB1BD63C-8CEF-48D3-80D4-57F2E181F9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מציין מיקום של הערות 2">
            <a:extLst>
              <a:ext uri="{FF2B5EF4-FFF2-40B4-BE49-F238E27FC236}">
                <a16:creationId xmlns:a16="http://schemas.microsoft.com/office/drawing/2014/main" id="{1A7909B8-8828-4201-8FF7-EA1E4F93F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ar-SA" altLang="en-US"/>
          </a:p>
        </p:txBody>
      </p:sp>
      <p:sp>
        <p:nvSpPr>
          <p:cNvPr id="16387" name="מציין מיקום של מספר שקופית 3">
            <a:extLst>
              <a:ext uri="{FF2B5EF4-FFF2-40B4-BE49-F238E27FC236}">
                <a16:creationId xmlns:a16="http://schemas.microsoft.com/office/drawing/2014/main" id="{C56E7544-0581-441E-B28D-167110A85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/>
            <a:fld id="{D0FCA533-D252-4695-807E-5CF3D53DB14B}" type="slidenum">
              <a:rPr lang="he-IL" altLang="en-US" sz="1200">
                <a:latin typeface="Calibri" panose="020F0502020204030204" pitchFamily="34" charset="0"/>
              </a:rPr>
              <a:pPr rtl="1"/>
              <a:t>1</a:t>
            </a:fld>
            <a:endParaRPr lang="he-IL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15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DA7754-4C41-4560-9CCD-F9788716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3EE40E-0253-4D62-85B3-6FD8E052C14C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6F2BAB-5791-4FEA-8B3B-6D5E48E1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CCEB60B-99D6-401A-902B-005A795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B168DEFF-7070-4C84-A776-2A87BF6094DB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2824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45F425-8AD7-44D6-B44F-7E8EED6A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1DE1F5-5610-41E0-91BA-78B064C0F9C3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8D96E4-763A-4178-BCE2-C46F72E9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DE3CE6-7A02-4251-9545-87312EF2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C9991537-6932-4120-911B-6AFA10C213BC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72191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08D7F9-4F43-4C44-88C2-98222691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2AB6EA2-4311-468D-B433-1D24E3D3044C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28A72D-6F2E-4DC2-A77C-2AAD7889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659BE6-DAC4-474B-8DE8-6D9B0E9B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1394D67-9B73-44ED-9A29-ABC25AFCECA8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2960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62FF77-E550-46D0-AE73-A5EC92BF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2CAD79-6448-408F-ABC1-959BD4049189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561356-6C8C-4E44-8890-CE3417C5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03F91A-2AC5-4EB5-AAAD-6B42A2CE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E73EF06-182C-4FB5-884F-7B788AB7EA31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1020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6C7EFD-179D-4429-9085-91858A69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C5791B-1DC3-48EA-92E8-06E4EC314BC2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8F984AE-AD84-4D59-BEA1-A793FAFB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C22AD75-6BB1-43C8-A0BB-27AA5B68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9AF4984-2C17-44F3-B25B-DAF9D54A8FC7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44317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FCC35DC-32AD-4AE2-B335-F6A1A8CF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34EFC16-92E8-4389-8742-5400AF8BE943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8C75D10-E9D1-4CC4-8CC2-B05245C0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E040455-5CF3-4429-BF7B-00A7FD1B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AEA0CF8-94E0-4D36-8C76-7F96975264E9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41940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6AA4ADB-BA3D-4762-85F2-3F77361C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F80A4E-695B-4F45-8F31-EFE4D1A996A5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CB948ED-35B0-4B0E-A47A-3C724DFA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F67F901-22A7-409B-9698-0505EF02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9901551-CE6E-43B1-845B-94B7BE1086CA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559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C5D86E7-3AB6-488E-803E-77107F84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B81E1D-82DF-461B-9687-B84862B4A675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9D940C3-264A-4DF1-9011-CBD28293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1B5891C-56DD-4C94-B206-47FE9968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E5E8D69-D4CD-4EE0-B06E-3BD2CE4EEFE0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7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1EE9EB-EFA1-44FB-953D-CC486EB2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61E6B57-F74F-4421-BAB1-AF5C72923543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734A58-FA5F-4677-9A82-DC6B65F5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3509A5-81A5-4EE8-AE24-B21D0EDA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F441B3E6-4665-4DC5-84BA-1AF1D3FA36A4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3284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EF00B8A-751C-439C-8ECF-0A7A7520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CED8F39-040F-4A06-A708-B364B3F5DEB7}" type="datetimeFigureOut">
              <a:rPr lang="he-IL"/>
              <a:pPr>
                <a:defRPr/>
              </a:pPr>
              <a:t>ל'/סיון/תש"ף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A470F82-01DA-4ECC-9583-7323A99D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E46124-48B1-449F-B891-0E2CF788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0C65BB7-AE75-440B-A281-9A03D04AA9EF}" type="slidenum">
              <a:rPr lang="he-IL" altLang="en-US"/>
              <a:pPr/>
              <a:t>‹#›</a:t>
            </a:fld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8273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EB1DC1A3-EA36-4303-9BC4-1B7C3E3376EF}"/>
              </a:ext>
            </a:extLst>
          </p:cNvPr>
          <p:cNvSpPr>
            <a:spLocks/>
          </p:cNvSpPr>
          <p:nvPr userDrawn="1"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>
            <a:extLst>
              <a:ext uri="{FF2B5EF4-FFF2-40B4-BE49-F238E27FC236}">
                <a16:creationId xmlns:a16="http://schemas.microsoft.com/office/drawing/2014/main" id="{4145ABEF-4E1F-48A0-88D4-6173796E06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4319588" rtl="1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8593">
              <a:srgbClr val="CAD9EB">
                <a:lumMod val="100000"/>
              </a:srgbClr>
            </a:gs>
            <a:gs pos="97187">
              <a:srgbClr val="C9D8EB"/>
            </a:gs>
            <a:gs pos="94375">
              <a:srgbClr val="C7D7EA"/>
            </a:gs>
            <a:gs pos="88750">
              <a:srgbClr val="C4D5E9"/>
            </a:gs>
            <a:gs pos="77500">
              <a:srgbClr val="BDD0E6"/>
            </a:gs>
            <a:gs pos="5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6">
            <a:extLst>
              <a:ext uri="{FF2B5EF4-FFF2-40B4-BE49-F238E27FC236}">
                <a16:creationId xmlns:a16="http://schemas.microsoft.com/office/drawing/2014/main" id="{9F64EAE3-0A97-4DDA-8AAC-B483CA2FA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7" y="2909958"/>
            <a:ext cx="30432375" cy="162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>
              <a:lnSpc>
                <a:spcPts val="10000"/>
              </a:lnSpc>
            </a:pPr>
            <a:r>
              <a:rPr lang="en-US" altLang="en-US" sz="11000" b="1" dirty="0">
                <a:latin typeface="Calibri" panose="020F0502020204030204" pitchFamily="34" charset="0"/>
                <a:cs typeface="David" panose="020E0502060401010101" pitchFamily="34" charset="-79"/>
              </a:rPr>
              <a:t>Fully Secure Three-Party Computation</a:t>
            </a:r>
            <a:endParaRPr lang="he-IL" altLang="en-US" sz="11000" b="1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15362" name="TextBox 9">
            <a:extLst>
              <a:ext uri="{FF2B5EF4-FFF2-40B4-BE49-F238E27FC236}">
                <a16:creationId xmlns:a16="http://schemas.microsoft.com/office/drawing/2014/main" id="{9D384A04-8771-463F-ABDB-B700CA12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4205288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8000" b="1" dirty="0">
                <a:solidFill>
                  <a:srgbClr val="000099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Vitali Lopushenko             Osher saragani</a:t>
            </a:r>
            <a:endParaRPr lang="he-IL" altLang="en-US" sz="8000" b="1" dirty="0">
              <a:solidFill>
                <a:srgbClr val="000099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15363" name="TextBox 10">
            <a:extLst>
              <a:ext uri="{FF2B5EF4-FFF2-40B4-BE49-F238E27FC236}">
                <a16:creationId xmlns:a16="http://schemas.microsoft.com/office/drawing/2014/main" id="{F69FFDE0-5A3E-4FBA-82E6-29F0E2CE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5205413"/>
            <a:ext cx="21002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68375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8375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en-US" altLang="en-US" sz="8000" b="1" dirty="0">
                <a:solidFill>
                  <a:srgbClr val="000099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Supervisor: Dr Niv Gilboa</a:t>
            </a:r>
            <a:endParaRPr lang="en-US" altLang="en-US" sz="8000" b="1" dirty="0">
              <a:solidFill>
                <a:srgbClr val="FFCB97"/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841F5-5061-41D7-8E1B-5C60151C99E7}"/>
              </a:ext>
            </a:extLst>
          </p:cNvPr>
          <p:cNvSpPr txBox="1"/>
          <p:nvPr/>
        </p:nvSpPr>
        <p:spPr>
          <a:xfrm>
            <a:off x="-442913" y="858838"/>
            <a:ext cx="26431876" cy="19970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>
              <a:lnSpc>
                <a:spcPts val="7500"/>
              </a:lnSpc>
            </a:pPr>
            <a:r>
              <a:rPr lang="he-IL" altLang="en-US" sz="8800" b="1">
                <a:solidFill>
                  <a:srgbClr val="000099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הפקולטה למדעי ההנדסה</a:t>
            </a:r>
          </a:p>
          <a:p>
            <a:pPr algn="ctr" rtl="1">
              <a:lnSpc>
                <a:spcPts val="7500"/>
              </a:lnSpc>
            </a:pPr>
            <a:r>
              <a:rPr lang="he-IL" altLang="en-US" sz="8800" b="1">
                <a:solidFill>
                  <a:srgbClr val="000099"/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המחלקה להנדסת מערכות תקשורת</a:t>
            </a:r>
            <a:endParaRPr lang="he-IL" altLang="en-US">
              <a:latin typeface="Calibri" panose="020F0502020204030204" pitchFamily="34" charset="0"/>
            </a:endParaRPr>
          </a:p>
        </p:txBody>
      </p:sp>
      <p:sp>
        <p:nvSpPr>
          <p:cNvPr id="15366" name="TextBox 1">
            <a:extLst>
              <a:ext uri="{FF2B5EF4-FFF2-40B4-BE49-F238E27FC236}">
                <a16:creationId xmlns:a16="http://schemas.microsoft.com/office/drawing/2014/main" id="{61771E41-9B2B-45AD-94B1-18654198A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08063"/>
            <a:ext cx="49149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319588" fontAlgn="base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he-IL" altLang="en-US" sz="7200" dirty="0">
                <a:cs typeface="David" panose="020E0502060401010101" pitchFamily="34" charset="-79"/>
              </a:rPr>
              <a:t>371-20-10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F39748-D1E8-4812-9639-87B2E91DF21C}"/>
              </a:ext>
            </a:extLst>
          </p:cNvPr>
          <p:cNvSpPr/>
          <p:nvPr/>
        </p:nvSpPr>
        <p:spPr>
          <a:xfrm>
            <a:off x="985837" y="6985076"/>
            <a:ext cx="30697908" cy="33123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chemeClr val="tx1"/>
              </a:solidFill>
            </a:endParaRP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Our contribution is implementing the protocol that introduced in The paper “Practical Fully Secure Three-Party Computation via Sublinear Distributed Zero-Knowledge Proofs” by Niv Gilboa et el (CCS' 19 Nov 11-15).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A546D4-BAE1-4C6D-924E-D8CD7F62592D}"/>
              </a:ext>
            </a:extLst>
          </p:cNvPr>
          <p:cNvSpPr/>
          <p:nvPr/>
        </p:nvSpPr>
        <p:spPr>
          <a:xfrm>
            <a:off x="985837" y="10696169"/>
            <a:ext cx="30806101" cy="4816683"/>
          </a:xfrm>
          <a:prstGeom prst="roundRect">
            <a:avLst>
              <a:gd name="adj" fmla="val 660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5400" u="sng" dirty="0">
              <a:solidFill>
                <a:schemeClr val="tx1"/>
              </a:solidFill>
            </a:endParaRPr>
          </a:p>
          <a:p>
            <a:pPr algn="l" rtl="0"/>
            <a:r>
              <a:rPr lang="en-US" sz="5400" b="1" dirty="0">
                <a:solidFill>
                  <a:schemeClr val="tx1"/>
                </a:solidFill>
              </a:rPr>
              <a:t>MPC</a:t>
            </a:r>
            <a:r>
              <a:rPr lang="en-US" sz="5400" dirty="0">
                <a:solidFill>
                  <a:schemeClr val="tx1"/>
                </a:solidFill>
              </a:rPr>
              <a:t> – Multi Party computation, in our case its 3PC.</a:t>
            </a:r>
          </a:p>
          <a:p>
            <a:pPr algn="l" rtl="0"/>
            <a:r>
              <a:rPr lang="en-US" sz="5400" b="1" dirty="0">
                <a:solidFill>
                  <a:schemeClr val="tx1"/>
                </a:solidFill>
              </a:rPr>
              <a:t>Honest Majority </a:t>
            </a:r>
            <a:r>
              <a:rPr lang="en-US" sz="5400" dirty="0">
                <a:solidFill>
                  <a:schemeClr val="tx1"/>
                </a:solidFill>
              </a:rPr>
              <a:t>– We assume that most of the parties is honest (2 out of 3 are honest).</a:t>
            </a:r>
          </a:p>
          <a:p>
            <a:pPr algn="l" rtl="0"/>
            <a:r>
              <a:rPr lang="en-US" sz="5400" b="1" dirty="0">
                <a:solidFill>
                  <a:schemeClr val="tx1"/>
                </a:solidFill>
              </a:rPr>
              <a:t>Semi-Honest</a:t>
            </a:r>
            <a:r>
              <a:rPr lang="en-US" sz="5400" dirty="0">
                <a:solidFill>
                  <a:schemeClr val="tx1"/>
                </a:solidFill>
              </a:rPr>
              <a:t> – Malicious party that trying to learn as much as possible but continue to follow the protocol.</a:t>
            </a:r>
          </a:p>
          <a:p>
            <a:pPr algn="l" rtl="0"/>
            <a:r>
              <a:rPr lang="en-US" sz="5400" b="1" dirty="0">
                <a:solidFill>
                  <a:schemeClr val="tx1"/>
                </a:solidFill>
              </a:rPr>
              <a:t>Secret Sharing </a:t>
            </a:r>
            <a:r>
              <a:rPr lang="en-US" sz="5400" dirty="0">
                <a:solidFill>
                  <a:schemeClr val="tx1"/>
                </a:solidFill>
              </a:rPr>
              <a:t>– Is a functionality that share some secret among few Parties, without reveal the secret itself.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783E60-9851-4A79-B03D-584F6593D100}"/>
              </a:ext>
            </a:extLst>
          </p:cNvPr>
          <p:cNvSpPr/>
          <p:nvPr/>
        </p:nvSpPr>
        <p:spPr>
          <a:xfrm>
            <a:off x="985837" y="21565407"/>
            <a:ext cx="15216188" cy="8060559"/>
          </a:xfrm>
          <a:prstGeom prst="roundRect">
            <a:avLst>
              <a:gd name="adj" fmla="val 660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9" name="Picture 8" descr="A red and white sign&#10;&#10;Description automatically generated">
            <a:extLst>
              <a:ext uri="{FF2B5EF4-FFF2-40B4-BE49-F238E27FC236}">
                <a16:creationId xmlns:a16="http://schemas.microsoft.com/office/drawing/2014/main" id="{590382D9-F8DE-43A2-AE0E-E0A91B7FA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94" y="25055032"/>
            <a:ext cx="2508305" cy="2506096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03D03CFF-56CE-4E96-8EDA-8988774AE279}"/>
              </a:ext>
            </a:extLst>
          </p:cNvPr>
          <p:cNvSpPr/>
          <p:nvPr/>
        </p:nvSpPr>
        <p:spPr>
          <a:xfrm rot="20666146">
            <a:off x="4568341" y="24765558"/>
            <a:ext cx="3035048" cy="58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1F5E2DC-F882-48D3-8D7B-17ED7A315729}"/>
              </a:ext>
            </a:extLst>
          </p:cNvPr>
          <p:cNvSpPr/>
          <p:nvPr/>
        </p:nvSpPr>
        <p:spPr>
          <a:xfrm>
            <a:off x="4612775" y="26026400"/>
            <a:ext cx="3035048" cy="58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A08421E-79E0-43B6-9A44-5E7A0FC631DE}"/>
              </a:ext>
            </a:extLst>
          </p:cNvPr>
          <p:cNvSpPr/>
          <p:nvPr/>
        </p:nvSpPr>
        <p:spPr>
          <a:xfrm rot="861051">
            <a:off x="4565586" y="27251570"/>
            <a:ext cx="3035048" cy="588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6460CC-C490-46FD-A2E7-80B6D0FBBEEE}"/>
                  </a:ext>
                </a:extLst>
              </p:cNvPr>
              <p:cNvSpPr txBox="1"/>
              <p:nvPr/>
            </p:nvSpPr>
            <p:spPr>
              <a:xfrm>
                <a:off x="8624009" y="23333220"/>
                <a:ext cx="403004" cy="115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LID4096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6460CC-C490-46FD-A2E7-80B6D0FB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009" y="23333220"/>
                <a:ext cx="403004" cy="1157341"/>
              </a:xfrm>
              <a:prstGeom prst="rect">
                <a:avLst/>
              </a:prstGeom>
              <a:blipFill>
                <a:blip r:embed="rId4"/>
                <a:stretch>
                  <a:fillRect r="-133333" b="-1428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C8D906-37E9-43BB-A87B-D091944B8E47}"/>
                  </a:ext>
                </a:extLst>
              </p:cNvPr>
              <p:cNvSpPr txBox="1"/>
              <p:nvPr/>
            </p:nvSpPr>
            <p:spPr>
              <a:xfrm>
                <a:off x="8622870" y="25402597"/>
                <a:ext cx="403004" cy="115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C8D906-37E9-43BB-A87B-D091944B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870" y="25402597"/>
                <a:ext cx="403004" cy="1157341"/>
              </a:xfrm>
              <a:prstGeom prst="rect">
                <a:avLst/>
              </a:prstGeom>
              <a:blipFill>
                <a:blip r:embed="rId5"/>
                <a:stretch>
                  <a:fillRect r="-136364" b="-136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E5561-49FC-4517-B75C-12D5F28C61B2}"/>
                  </a:ext>
                </a:extLst>
              </p:cNvPr>
              <p:cNvSpPr txBox="1"/>
              <p:nvPr/>
            </p:nvSpPr>
            <p:spPr>
              <a:xfrm>
                <a:off x="8622870" y="27307452"/>
                <a:ext cx="403004" cy="115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E5561-49FC-4517-B75C-12D5F28C6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870" y="27307452"/>
                <a:ext cx="403004" cy="1157341"/>
              </a:xfrm>
              <a:prstGeom prst="rect">
                <a:avLst/>
              </a:prstGeom>
              <a:blipFill>
                <a:blip r:embed="rId6"/>
                <a:stretch>
                  <a:fillRect r="-136364" b="-148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CFB399-074B-470B-94FA-D79D752B0E60}"/>
                  </a:ext>
                </a:extLst>
              </p:cNvPr>
              <p:cNvSpPr txBox="1"/>
              <p:nvPr/>
            </p:nvSpPr>
            <p:spPr>
              <a:xfrm>
                <a:off x="2863538" y="23553519"/>
                <a:ext cx="403004" cy="1157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ID4096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CFB399-074B-470B-94FA-D79D752B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538" y="23553519"/>
                <a:ext cx="403004" cy="1157341"/>
              </a:xfrm>
              <a:prstGeom prst="rect">
                <a:avLst/>
              </a:prstGeom>
              <a:blipFill>
                <a:blip r:embed="rId7"/>
                <a:stretch>
                  <a:fillRect r="-3787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E281AD9F-DB81-40EB-8636-A8C9351DA4D5}"/>
              </a:ext>
            </a:extLst>
          </p:cNvPr>
          <p:cNvSpPr/>
          <p:nvPr/>
        </p:nvSpPr>
        <p:spPr>
          <a:xfrm>
            <a:off x="11029749" y="23553519"/>
            <a:ext cx="1210470" cy="11573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Trapezoid 13">
            <a:extLst>
              <a:ext uri="{FF2B5EF4-FFF2-40B4-BE49-F238E27FC236}">
                <a16:creationId xmlns:a16="http://schemas.microsoft.com/office/drawing/2014/main" id="{BA75483D-BF72-4424-9D8F-C344BFC84829}"/>
              </a:ext>
            </a:extLst>
          </p:cNvPr>
          <p:cNvSpPr/>
          <p:nvPr/>
        </p:nvSpPr>
        <p:spPr>
          <a:xfrm>
            <a:off x="11282679" y="23805328"/>
            <a:ext cx="704611" cy="65372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94AFBB3-BB64-4BB2-9602-1659AA893EF8}"/>
                  </a:ext>
                </a:extLst>
              </p:cNvPr>
              <p:cNvSpPr txBox="1"/>
              <p:nvPr/>
            </p:nvSpPr>
            <p:spPr>
              <a:xfrm>
                <a:off x="11248132" y="22685108"/>
                <a:ext cx="375590" cy="68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94AFBB3-BB64-4BB2-9602-1659AA89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32" y="22685108"/>
                <a:ext cx="375590" cy="686775"/>
              </a:xfrm>
              <a:prstGeom prst="rect">
                <a:avLst/>
              </a:prstGeom>
              <a:blipFill>
                <a:blip r:embed="rId8"/>
                <a:stretch>
                  <a:fillRect r="-72581" b="-11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0D06ECA5-E5CD-48BE-ACF9-88358426E242}"/>
              </a:ext>
            </a:extLst>
          </p:cNvPr>
          <p:cNvSpPr/>
          <p:nvPr/>
        </p:nvSpPr>
        <p:spPr>
          <a:xfrm>
            <a:off x="11029749" y="25777323"/>
            <a:ext cx="1210470" cy="11573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Trapezoid 13">
            <a:extLst>
              <a:ext uri="{FF2B5EF4-FFF2-40B4-BE49-F238E27FC236}">
                <a16:creationId xmlns:a16="http://schemas.microsoft.com/office/drawing/2014/main" id="{2B004E44-569F-48B4-B537-F9BCC8C6C694}"/>
              </a:ext>
            </a:extLst>
          </p:cNvPr>
          <p:cNvSpPr/>
          <p:nvPr/>
        </p:nvSpPr>
        <p:spPr>
          <a:xfrm>
            <a:off x="11282679" y="26029132"/>
            <a:ext cx="704611" cy="65372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5E8842-DA60-4CD6-8883-BF9857DFC599}"/>
                  </a:ext>
                </a:extLst>
              </p:cNvPr>
              <p:cNvSpPr txBox="1"/>
              <p:nvPr/>
            </p:nvSpPr>
            <p:spPr>
              <a:xfrm>
                <a:off x="11248132" y="24908912"/>
                <a:ext cx="375590" cy="68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48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5E8842-DA60-4CD6-8883-BF9857DFC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32" y="24908912"/>
                <a:ext cx="375590" cy="686775"/>
              </a:xfrm>
              <a:prstGeom prst="rect">
                <a:avLst/>
              </a:prstGeom>
              <a:blipFill>
                <a:blip r:embed="rId9"/>
                <a:stretch>
                  <a:fillRect r="-70968" b="-11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F68D631C-BD72-4141-9A67-80665F87D402}"/>
              </a:ext>
            </a:extLst>
          </p:cNvPr>
          <p:cNvSpPr/>
          <p:nvPr/>
        </p:nvSpPr>
        <p:spPr>
          <a:xfrm>
            <a:off x="11069782" y="27975713"/>
            <a:ext cx="1210470" cy="11573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Trapezoid 13">
            <a:extLst>
              <a:ext uri="{FF2B5EF4-FFF2-40B4-BE49-F238E27FC236}">
                <a16:creationId xmlns:a16="http://schemas.microsoft.com/office/drawing/2014/main" id="{10C28285-843C-41AC-B9DD-553E00CB61B5}"/>
              </a:ext>
            </a:extLst>
          </p:cNvPr>
          <p:cNvSpPr/>
          <p:nvPr/>
        </p:nvSpPr>
        <p:spPr>
          <a:xfrm>
            <a:off x="11322712" y="28227522"/>
            <a:ext cx="704611" cy="653724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F1C1F2D-633E-4A18-A761-622874066A12}"/>
                  </a:ext>
                </a:extLst>
              </p:cNvPr>
              <p:cNvSpPr txBox="1"/>
              <p:nvPr/>
            </p:nvSpPr>
            <p:spPr>
              <a:xfrm>
                <a:off x="11288165" y="27107302"/>
                <a:ext cx="375590" cy="68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4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F1C1F2D-633E-4A18-A761-622874066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165" y="27107302"/>
                <a:ext cx="375590" cy="686775"/>
              </a:xfrm>
              <a:prstGeom prst="rect">
                <a:avLst/>
              </a:prstGeom>
              <a:blipFill>
                <a:blip r:embed="rId10"/>
                <a:stretch>
                  <a:fillRect r="-73770" b="-125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llout: Right Arrow 39">
            <a:extLst>
              <a:ext uri="{FF2B5EF4-FFF2-40B4-BE49-F238E27FC236}">
                <a16:creationId xmlns:a16="http://schemas.microsoft.com/office/drawing/2014/main" id="{8C802844-B48E-4EBF-8E0B-E748CF0AE95F}"/>
              </a:ext>
            </a:extLst>
          </p:cNvPr>
          <p:cNvSpPr/>
          <p:nvPr/>
        </p:nvSpPr>
        <p:spPr>
          <a:xfrm>
            <a:off x="8444790" y="23758940"/>
            <a:ext cx="2059801" cy="5122306"/>
          </a:xfrm>
          <a:prstGeom prst="rightArrowCallout">
            <a:avLst/>
          </a:prstGeom>
          <a:noFill/>
          <a:ln w="82550" cap="rnd" cmpd="sng">
            <a:solidFill>
              <a:schemeClr val="accent1">
                <a:shade val="50000"/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2883A57-85F3-4895-8266-5F0D9EF8F959}"/>
                  </a:ext>
                </a:extLst>
              </p:cNvPr>
              <p:cNvSpPr txBox="1"/>
              <p:nvPr/>
            </p:nvSpPr>
            <p:spPr>
              <a:xfrm>
                <a:off x="12712801" y="23652624"/>
                <a:ext cx="375590" cy="839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ko-KR" altLang="en-U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6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2883A57-85F3-4895-8266-5F0D9EF8F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801" y="23652624"/>
                <a:ext cx="375590" cy="839391"/>
              </a:xfrm>
              <a:prstGeom prst="rect">
                <a:avLst/>
              </a:prstGeom>
              <a:blipFill>
                <a:blip r:embed="rId11"/>
                <a:stretch>
                  <a:fillRect r="-509677" b="-13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97624DF-04D9-4A73-B140-8E989909F589}"/>
                  </a:ext>
                </a:extLst>
              </p:cNvPr>
              <p:cNvSpPr txBox="1"/>
              <p:nvPr/>
            </p:nvSpPr>
            <p:spPr>
              <a:xfrm>
                <a:off x="12712801" y="25936297"/>
                <a:ext cx="375590" cy="839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ko-KR" altLang="en-U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6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97624DF-04D9-4A73-B140-8E989909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801" y="25936297"/>
                <a:ext cx="375590" cy="839391"/>
              </a:xfrm>
              <a:prstGeom prst="rect">
                <a:avLst/>
              </a:prstGeom>
              <a:blipFill>
                <a:blip r:embed="rId12"/>
                <a:stretch>
                  <a:fillRect r="-520968" b="-1386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0E524C-0EFD-4674-9EF8-88E5DBEE422F}"/>
                  </a:ext>
                </a:extLst>
              </p:cNvPr>
              <p:cNvSpPr txBox="1"/>
              <p:nvPr/>
            </p:nvSpPr>
            <p:spPr>
              <a:xfrm>
                <a:off x="12667894" y="28063466"/>
                <a:ext cx="375590" cy="839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ko-KR" altLang="en-US" sz="6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6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6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0E524C-0EFD-4674-9EF8-88E5DBEE4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894" y="28063466"/>
                <a:ext cx="375590" cy="839391"/>
              </a:xfrm>
              <a:prstGeom prst="rect">
                <a:avLst/>
              </a:prstGeom>
              <a:blipFill>
                <a:blip r:embed="rId13"/>
                <a:stretch>
                  <a:fillRect r="-519355" b="-1386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1AE5C73-399E-4480-B35C-E57B58686903}"/>
                  </a:ext>
                </a:extLst>
              </p:cNvPr>
              <p:cNvSpPr txBox="1"/>
              <p:nvPr/>
            </p:nvSpPr>
            <p:spPr>
              <a:xfrm>
                <a:off x="4914900" y="21690341"/>
                <a:ext cx="85726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𝑆𝑒𝑐𝑟𝑒𝑡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𝑎𝑟𝑖𝑛𝑔</m:t>
                      </m:r>
                    </m:oMath>
                  </m:oMathPara>
                </a14:m>
                <a:endParaRPr lang="LID4096" sz="7200" u="sng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1AE5C73-399E-4480-B35C-E57B58686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0" y="21690341"/>
                <a:ext cx="8572655" cy="12003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5F9EC63-6FDE-4264-8B2F-41A85605341F}"/>
              </a:ext>
            </a:extLst>
          </p:cNvPr>
          <p:cNvSpPr/>
          <p:nvPr/>
        </p:nvSpPr>
        <p:spPr>
          <a:xfrm>
            <a:off x="891162" y="30012959"/>
            <a:ext cx="15306471" cy="12720596"/>
          </a:xfrm>
          <a:prstGeom prst="roundRect">
            <a:avLst>
              <a:gd name="adj" fmla="val 660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455AD0-2D36-46D0-83BC-E52942AD681B}"/>
                  </a:ext>
                </a:extLst>
              </p:cNvPr>
              <p:cNvSpPr txBox="1"/>
              <p:nvPr/>
            </p:nvSpPr>
            <p:spPr>
              <a:xfrm>
                <a:off x="4158462" y="30276405"/>
                <a:ext cx="85726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𝐴𝑟𝑖𝑡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𝑚𝑒𝑡𝑖𝑐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𝐶𝑖𝑟𝑐𝑢𝑖𝑡</m:t>
                      </m:r>
                    </m:oMath>
                  </m:oMathPara>
                </a14:m>
                <a:endParaRPr lang="LID4096" sz="7200" u="sng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2455AD0-2D36-46D0-83BC-E52942AD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462" y="30276405"/>
                <a:ext cx="8572655" cy="12003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Picture 4" descr="Logic Gates Or Icons - Download Free Vector Icons | Noun Project">
            <a:extLst>
              <a:ext uri="{FF2B5EF4-FFF2-40B4-BE49-F238E27FC236}">
                <a16:creationId xmlns:a16="http://schemas.microsoft.com/office/drawing/2014/main" id="{4DD716D0-9068-44DA-A5CA-5B06295C0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857" y="40918270"/>
            <a:ext cx="958028" cy="9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 descr="Logic Gates Or Icons - Download Free Vector Icons | Noun Project">
            <a:extLst>
              <a:ext uri="{FF2B5EF4-FFF2-40B4-BE49-F238E27FC236}">
                <a16:creationId xmlns:a16="http://schemas.microsoft.com/office/drawing/2014/main" id="{190C0B9E-61C9-4468-953B-6A70FF93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28" y="41168260"/>
            <a:ext cx="958028" cy="9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And, and gate, logic and, logic gate icon">
            <a:extLst>
              <a:ext uri="{FF2B5EF4-FFF2-40B4-BE49-F238E27FC236}">
                <a16:creationId xmlns:a16="http://schemas.microsoft.com/office/drawing/2014/main" id="{E6D7232F-D534-4E51-8432-4D2BB1CD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625" y="40535130"/>
            <a:ext cx="811031" cy="81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" descr="And, and gate, logic and, logic gate icon">
            <a:extLst>
              <a:ext uri="{FF2B5EF4-FFF2-40B4-BE49-F238E27FC236}">
                <a16:creationId xmlns:a16="http://schemas.microsoft.com/office/drawing/2014/main" id="{C746B925-8773-4624-98E6-D1EC3ED01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38" y="39810046"/>
            <a:ext cx="811031" cy="811031"/>
          </a:xfrm>
          <a:prstGeom prst="rect">
            <a:avLst/>
          </a:prstGeom>
          <a:noFill/>
        </p:spPr>
      </p:pic>
      <p:pic>
        <p:nvPicPr>
          <p:cNvPr id="87" name="Picture 8" descr="And, and gate, logic and, logic gate icon">
            <a:extLst>
              <a:ext uri="{FF2B5EF4-FFF2-40B4-BE49-F238E27FC236}">
                <a16:creationId xmlns:a16="http://schemas.microsoft.com/office/drawing/2014/main" id="{503E0A92-04D6-4E58-A8C3-4B8C9D62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860" y="40352767"/>
            <a:ext cx="811031" cy="81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BD1972A-D853-47AE-8C8E-149C34B03E5E}"/>
              </a:ext>
            </a:extLst>
          </p:cNvPr>
          <p:cNvCxnSpPr>
            <a:cxnSpLocks/>
          </p:cNvCxnSpPr>
          <p:nvPr/>
        </p:nvCxnSpPr>
        <p:spPr>
          <a:xfrm>
            <a:off x="8319671" y="40212386"/>
            <a:ext cx="795659" cy="443663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BD4307D-4C54-4ADC-9771-02FC9015D17D}"/>
              </a:ext>
            </a:extLst>
          </p:cNvPr>
          <p:cNvCxnSpPr>
            <a:cxnSpLocks/>
          </p:cNvCxnSpPr>
          <p:nvPr/>
        </p:nvCxnSpPr>
        <p:spPr>
          <a:xfrm flipV="1">
            <a:off x="8421083" y="40857223"/>
            <a:ext cx="658164" cy="76425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29A9AE6-46C9-4EA9-9E70-3FE3C8DA811C}"/>
              </a:ext>
            </a:extLst>
          </p:cNvPr>
          <p:cNvCxnSpPr>
            <a:cxnSpLocks/>
          </p:cNvCxnSpPr>
          <p:nvPr/>
        </p:nvCxnSpPr>
        <p:spPr>
          <a:xfrm flipV="1">
            <a:off x="8393308" y="41534724"/>
            <a:ext cx="714129" cy="113204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03A58F1-7E26-4295-AEE6-E89E8437FB63}"/>
              </a:ext>
            </a:extLst>
          </p:cNvPr>
          <p:cNvCxnSpPr/>
          <p:nvPr/>
        </p:nvCxnSpPr>
        <p:spPr>
          <a:xfrm flipH="1">
            <a:off x="7633417" y="39655373"/>
            <a:ext cx="19687" cy="229886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7576572-AA82-4BE7-A929-DD93CE7BEB5E}"/>
              </a:ext>
            </a:extLst>
          </p:cNvPr>
          <p:cNvCxnSpPr>
            <a:cxnSpLocks/>
          </p:cNvCxnSpPr>
          <p:nvPr/>
        </p:nvCxnSpPr>
        <p:spPr>
          <a:xfrm>
            <a:off x="7662075" y="40836073"/>
            <a:ext cx="2231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9666B1-DB83-414B-9E0E-91E3CC2ECADE}"/>
              </a:ext>
            </a:extLst>
          </p:cNvPr>
          <p:cNvCxnSpPr>
            <a:cxnSpLocks/>
          </p:cNvCxnSpPr>
          <p:nvPr/>
        </p:nvCxnSpPr>
        <p:spPr>
          <a:xfrm>
            <a:off x="7659694" y="41040192"/>
            <a:ext cx="2255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A6DA368-1D53-44BE-B9AB-876F4EE986A9}"/>
              </a:ext>
            </a:extLst>
          </p:cNvPr>
          <p:cNvCxnSpPr>
            <a:cxnSpLocks/>
          </p:cNvCxnSpPr>
          <p:nvPr/>
        </p:nvCxnSpPr>
        <p:spPr>
          <a:xfrm>
            <a:off x="7664456" y="40317731"/>
            <a:ext cx="191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5214EC3-E9A7-4638-BD16-6B1CF1546B1E}"/>
              </a:ext>
            </a:extLst>
          </p:cNvPr>
          <p:cNvCxnSpPr>
            <a:cxnSpLocks/>
          </p:cNvCxnSpPr>
          <p:nvPr/>
        </p:nvCxnSpPr>
        <p:spPr>
          <a:xfrm>
            <a:off x="7664456" y="40113090"/>
            <a:ext cx="190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A8EDCF-C90A-4BEA-B263-1F596DA945C7}"/>
              </a:ext>
            </a:extLst>
          </p:cNvPr>
          <p:cNvCxnSpPr/>
          <p:nvPr/>
        </p:nvCxnSpPr>
        <p:spPr>
          <a:xfrm flipH="1">
            <a:off x="8541965" y="39655373"/>
            <a:ext cx="19687" cy="229886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67C4D16-8331-44B7-82B4-3D5CBF31C6E3}"/>
              </a:ext>
            </a:extLst>
          </p:cNvPr>
          <p:cNvCxnSpPr/>
          <p:nvPr/>
        </p:nvCxnSpPr>
        <p:spPr>
          <a:xfrm flipH="1">
            <a:off x="9819805" y="39727824"/>
            <a:ext cx="19687" cy="229886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40C7794-838F-476B-A11B-4F8AE38CE0D8}"/>
              </a:ext>
            </a:extLst>
          </p:cNvPr>
          <p:cNvCxnSpPr>
            <a:cxnSpLocks/>
          </p:cNvCxnSpPr>
          <p:nvPr/>
        </p:nvCxnSpPr>
        <p:spPr>
          <a:xfrm>
            <a:off x="9650654" y="40755718"/>
            <a:ext cx="160698" cy="29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8E5CFC5-E4D6-4CA5-91FB-CF9139D9C9B4}"/>
              </a:ext>
            </a:extLst>
          </p:cNvPr>
          <p:cNvSpPr txBox="1"/>
          <p:nvPr/>
        </p:nvSpPr>
        <p:spPr>
          <a:xfrm>
            <a:off x="8580583" y="41117831"/>
            <a:ext cx="327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C</a:t>
            </a:r>
            <a:endParaRPr lang="ko-KR" altLang="en-US" sz="1200" dirty="0">
              <a:cs typeface="Arial" pitchFamily="34" charset="0"/>
            </a:endParaRPr>
          </a:p>
        </p:txBody>
      </p:sp>
      <p:pic>
        <p:nvPicPr>
          <p:cNvPr id="102" name="Picture 14" descr="Three Dots Icons - Download Free Vector Icons | Noun Project">
            <a:extLst>
              <a:ext uri="{FF2B5EF4-FFF2-40B4-BE49-F238E27FC236}">
                <a16:creationId xmlns:a16="http://schemas.microsoft.com/office/drawing/2014/main" id="{583A2CB9-0B79-4E36-81EC-28FCCC9A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338" y="40744386"/>
            <a:ext cx="688055" cy="68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Three Dots Icons - Download Free Vector Icons | Noun Project">
            <a:extLst>
              <a:ext uri="{FF2B5EF4-FFF2-40B4-BE49-F238E27FC236}">
                <a16:creationId xmlns:a16="http://schemas.microsoft.com/office/drawing/2014/main" id="{EE3FA9BA-6C5F-4F61-869F-E81143B3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22" y="40621077"/>
            <a:ext cx="855966" cy="8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Graphic 108" descr="Add">
            <a:extLst>
              <a:ext uri="{FF2B5EF4-FFF2-40B4-BE49-F238E27FC236}">
                <a16:creationId xmlns:a16="http://schemas.microsoft.com/office/drawing/2014/main" id="{C2DF0358-35D8-4F27-8389-C47B76D63B7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830906" y="36030276"/>
            <a:ext cx="1472650" cy="1472650"/>
          </a:xfrm>
          <a:prstGeom prst="rect">
            <a:avLst/>
          </a:prstGeom>
        </p:spPr>
      </p:pic>
      <p:sp>
        <p:nvSpPr>
          <p:cNvPr id="111" name="Multiplication Sign 110">
            <a:extLst>
              <a:ext uri="{FF2B5EF4-FFF2-40B4-BE49-F238E27FC236}">
                <a16:creationId xmlns:a16="http://schemas.microsoft.com/office/drawing/2014/main" id="{568D000F-7273-4683-9391-70C220317952}"/>
              </a:ext>
            </a:extLst>
          </p:cNvPr>
          <p:cNvSpPr/>
          <p:nvPr/>
        </p:nvSpPr>
        <p:spPr>
          <a:xfrm>
            <a:off x="12800031" y="31804391"/>
            <a:ext cx="1472650" cy="1781907"/>
          </a:xfrm>
          <a:prstGeom prst="mathMultipl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52DC1A1D-73DA-4DEE-834D-C30B27542224}"/>
              </a:ext>
            </a:extLst>
          </p:cNvPr>
          <p:cNvSpPr/>
          <p:nvPr/>
        </p:nvSpPr>
        <p:spPr>
          <a:xfrm>
            <a:off x="13974177" y="33843356"/>
            <a:ext cx="1338675" cy="170895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A7106FC-7E56-4812-B999-5E6614156DB2}"/>
              </a:ext>
            </a:extLst>
          </p:cNvPr>
          <p:cNvSpPr txBox="1"/>
          <p:nvPr/>
        </p:nvSpPr>
        <p:spPr>
          <a:xfrm>
            <a:off x="13943831" y="33943800"/>
            <a:ext cx="142655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Flowchart: Connector 121">
            <a:extLst>
              <a:ext uri="{FF2B5EF4-FFF2-40B4-BE49-F238E27FC236}">
                <a16:creationId xmlns:a16="http://schemas.microsoft.com/office/drawing/2014/main" id="{3F8F5984-7FED-4068-AC01-5C843080E4D2}"/>
              </a:ext>
            </a:extLst>
          </p:cNvPr>
          <p:cNvSpPr/>
          <p:nvPr/>
        </p:nvSpPr>
        <p:spPr>
          <a:xfrm flipH="1">
            <a:off x="14559199" y="34653231"/>
            <a:ext cx="116400" cy="15079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5" name="Flowchart: Alternate Process 124">
            <a:extLst>
              <a:ext uri="{FF2B5EF4-FFF2-40B4-BE49-F238E27FC236}">
                <a16:creationId xmlns:a16="http://schemas.microsoft.com/office/drawing/2014/main" id="{402669FB-8D03-48B9-8287-0D0E380A1423}"/>
              </a:ext>
            </a:extLst>
          </p:cNvPr>
          <p:cNvSpPr/>
          <p:nvPr/>
        </p:nvSpPr>
        <p:spPr>
          <a:xfrm>
            <a:off x="11822995" y="33883322"/>
            <a:ext cx="1338675" cy="170895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B922054-E7C6-46DC-A41A-AB0F44FBF5F3}"/>
              </a:ext>
            </a:extLst>
          </p:cNvPr>
          <p:cNvSpPr txBox="1"/>
          <p:nvPr/>
        </p:nvSpPr>
        <p:spPr>
          <a:xfrm>
            <a:off x="11792649" y="33983766"/>
            <a:ext cx="142655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  <a:p>
            <a:pPr algn="ctr"/>
            <a:endParaRPr lang="en-US" altLang="ko-KR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Flowchart: Connector 126">
            <a:extLst>
              <a:ext uri="{FF2B5EF4-FFF2-40B4-BE49-F238E27FC236}">
                <a16:creationId xmlns:a16="http://schemas.microsoft.com/office/drawing/2014/main" id="{A818D403-3C84-4ADB-8C22-6FF537FF4A90}"/>
              </a:ext>
            </a:extLst>
          </p:cNvPr>
          <p:cNvSpPr/>
          <p:nvPr/>
        </p:nvSpPr>
        <p:spPr>
          <a:xfrm flipH="1">
            <a:off x="12408017" y="34693197"/>
            <a:ext cx="116400" cy="150798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1" name="Flowchart: Alternate Process 130">
            <a:extLst>
              <a:ext uri="{FF2B5EF4-FFF2-40B4-BE49-F238E27FC236}">
                <a16:creationId xmlns:a16="http://schemas.microsoft.com/office/drawing/2014/main" id="{95593C61-A75B-408C-A5B5-BA890EC9AF6B}"/>
              </a:ext>
            </a:extLst>
          </p:cNvPr>
          <p:cNvSpPr/>
          <p:nvPr/>
        </p:nvSpPr>
        <p:spPr>
          <a:xfrm>
            <a:off x="11836626" y="37825472"/>
            <a:ext cx="1338675" cy="170895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8F8052D-E8E7-45A5-9485-C5EC55805DA3}"/>
              </a:ext>
            </a:extLst>
          </p:cNvPr>
          <p:cNvSpPr txBox="1"/>
          <p:nvPr/>
        </p:nvSpPr>
        <p:spPr>
          <a:xfrm>
            <a:off x="11825893" y="37972775"/>
            <a:ext cx="142655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Flowchart: Alternate Process 138">
            <a:extLst>
              <a:ext uri="{FF2B5EF4-FFF2-40B4-BE49-F238E27FC236}">
                <a16:creationId xmlns:a16="http://schemas.microsoft.com/office/drawing/2014/main" id="{5871B6D5-018E-4CF2-A786-82BD556D481D}"/>
              </a:ext>
            </a:extLst>
          </p:cNvPr>
          <p:cNvSpPr/>
          <p:nvPr/>
        </p:nvSpPr>
        <p:spPr>
          <a:xfrm>
            <a:off x="14001156" y="37798743"/>
            <a:ext cx="1338675" cy="170895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5D7212B-F123-487F-AF9A-585EDB650071}"/>
              </a:ext>
            </a:extLst>
          </p:cNvPr>
          <p:cNvSpPr txBox="1"/>
          <p:nvPr/>
        </p:nvSpPr>
        <p:spPr>
          <a:xfrm>
            <a:off x="13990423" y="37946046"/>
            <a:ext cx="1426555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endParaRPr lang="ko-KR" altLang="en-US" sz="3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C7EC0F-DABB-49D6-ABCC-4FD36D48ECF1}"/>
                  </a:ext>
                </a:extLst>
              </p:cNvPr>
              <p:cNvSpPr txBox="1"/>
              <p:nvPr/>
            </p:nvSpPr>
            <p:spPr>
              <a:xfrm>
                <a:off x="1119427" y="31712550"/>
                <a:ext cx="9834690" cy="1161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:r>
                  <a:rPr lang="en-US" sz="5400" dirty="0">
                    <a:latin typeface="+mn-lt"/>
                    <a:cs typeface="Segoe UI" panose="020B0502040204020203" pitchFamily="34" charset="0"/>
                  </a:rPr>
                  <a:t>Most computation can be done locally except multiplication between two shares that require extra communication.</a:t>
                </a:r>
              </a:p>
              <a:p>
                <a:pPr algn="l" rtl="0"/>
                <a:r>
                  <a:rPr lang="en-US" sz="5400" dirty="0">
                    <a:latin typeface="+mn-lt"/>
                    <a:cs typeface="Segoe UI" panose="020B0502040204020203" pitchFamily="34" charset="0"/>
                  </a:rPr>
                  <a:t>Party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5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400" dirty="0">
                    <a:latin typeface="+mn-lt"/>
                    <a:cs typeface="Segoe UI" panose="020B0502040204020203" pitchFamily="34" charset="0"/>
                  </a:rPr>
                  <a:t>multiplication between two shares and correlated randomness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sz="4400" i="1" dirty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4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l" rtl="0"/>
                <a:endParaRPr lang="en-US" sz="4400" i="1" dirty="0">
                  <a:latin typeface="Cambria Math" panose="02040503050406030204" pitchFamily="18" charset="0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4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4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4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4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440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440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4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lang="ko-KR" altLang="en-US" sz="4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400" i="1" dirty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ko-KR" altLang="en-US" sz="440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440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sz="4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4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ko-KR" altLang="en-US" sz="4400" i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5400" dirty="0">
                  <a:latin typeface="+mn-lt"/>
                  <a:cs typeface="Segoe UI" panose="020B0502040204020203" pitchFamily="34" charset="0"/>
                </a:endParaRPr>
              </a:p>
              <a:p>
                <a:pPr algn="l" rtl="0"/>
                <a:r>
                  <a:rPr lang="en-US" sz="54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66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4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4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4400" i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4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4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440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4400" i="1" dirty="0">
                  <a:solidFill>
                    <a:schemeClr val="tx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:endParaRPr lang="en-US" sz="5400" dirty="0">
                  <a:latin typeface="+mn-lt"/>
                  <a:cs typeface="Segoe UI" panose="020B0502040204020203" pitchFamily="34" charset="0"/>
                </a:endParaRPr>
              </a:p>
              <a:p>
                <a:pPr algn="l" rtl="0"/>
                <a:endParaRPr lang="en-US" sz="5400" dirty="0">
                  <a:latin typeface="+mn-lt"/>
                  <a:cs typeface="Segoe UI" panose="020B0502040204020203" pitchFamily="34" charset="0"/>
                </a:endParaRPr>
              </a:p>
              <a:p>
                <a:pPr algn="l" rtl="0"/>
                <a:endParaRPr lang="en-US" sz="5400" dirty="0">
                  <a:latin typeface="+mn-lt"/>
                  <a:cs typeface="Segoe UI" panose="020B0502040204020203" pitchFamily="34" charset="0"/>
                </a:endParaRPr>
              </a:p>
              <a:p>
                <a:pPr algn="l" rtl="0"/>
                <a:endParaRPr lang="LID4096" sz="54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C7EC0F-DABB-49D6-ABCC-4FD36D48E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27" y="31712550"/>
                <a:ext cx="9834690" cy="11614526"/>
              </a:xfrm>
              <a:prstGeom prst="rect">
                <a:avLst/>
              </a:prstGeom>
              <a:blipFill>
                <a:blip r:embed="rId21"/>
                <a:stretch>
                  <a:fillRect l="-3348" t="-147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62DE291-D5D5-4751-AA76-B62E8AE0E665}"/>
              </a:ext>
            </a:extLst>
          </p:cNvPr>
          <p:cNvSpPr/>
          <p:nvPr/>
        </p:nvSpPr>
        <p:spPr>
          <a:xfrm>
            <a:off x="11650541" y="31937846"/>
            <a:ext cx="3766437" cy="8193148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49AD2FE-2EAC-4F60-BCD1-1CA2503C6690}"/>
              </a:ext>
            </a:extLst>
          </p:cNvPr>
          <p:cNvSpPr/>
          <p:nvPr/>
        </p:nvSpPr>
        <p:spPr>
          <a:xfrm>
            <a:off x="16772155" y="30012959"/>
            <a:ext cx="15019783" cy="12720596"/>
          </a:xfrm>
          <a:prstGeom prst="roundRect">
            <a:avLst>
              <a:gd name="adj" fmla="val 660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FC4ACB-006F-4FC3-B436-8C35B3C1A42E}"/>
                  </a:ext>
                </a:extLst>
              </p:cNvPr>
              <p:cNvSpPr txBox="1"/>
              <p:nvPr/>
            </p:nvSpPr>
            <p:spPr>
              <a:xfrm>
                <a:off x="20231876" y="30001728"/>
                <a:ext cx="85726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𝑉𝑒𝑟𝑖𝑓𝑖𝑐𝑎𝑡𝑖𝑜𝑛</m:t>
                      </m:r>
                    </m:oMath>
                  </m:oMathPara>
                </a14:m>
                <a:endParaRPr lang="LID4096" sz="7200" u="sng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0FC4ACB-006F-4FC3-B436-8C35B3C1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1876" y="30001728"/>
                <a:ext cx="8572655" cy="12003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2623B-3291-4419-96B1-34B606130038}"/>
                  </a:ext>
                </a:extLst>
              </p:cNvPr>
              <p:cNvSpPr/>
              <p:nvPr/>
            </p:nvSpPr>
            <p:spPr>
              <a:xfrm>
                <a:off x="13771972" y="10685948"/>
                <a:ext cx="426077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𝑂𝑣𝑒𝑟𝑣𝑖𝑒𝑤</m:t>
                      </m:r>
                    </m:oMath>
                  </m:oMathPara>
                </a14:m>
                <a:endParaRPr lang="LID4096" sz="7200" u="sng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372623B-3291-4419-96B1-34B606130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972" y="10685948"/>
                <a:ext cx="4260772" cy="120032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236CC1-86A4-40AD-8BCD-14236CBF8342}"/>
                  </a:ext>
                </a:extLst>
              </p:cNvPr>
              <p:cNvSpPr/>
              <p:nvPr/>
            </p:nvSpPr>
            <p:spPr>
              <a:xfrm>
                <a:off x="13266982" y="7041224"/>
                <a:ext cx="44114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𝑃𝑟𝑜𝑗𝑒𝑐𝑡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200" b="0" i="1" u="sng" dirty="0" smtClean="0">
                          <a:latin typeface="Cambria Math" panose="02040503050406030204" pitchFamily="18" charset="0"/>
                        </a:rPr>
                        <m:t>𝐺𝑜𝑎𝑙</m:t>
                      </m:r>
                    </m:oMath>
                  </m:oMathPara>
                </a14:m>
                <a:endParaRPr lang="LID4096" sz="7200" u="sng" dirty="0"/>
              </a:p>
            </p:txBody>
          </p:sp>
        </mc:Choice>
        <mc:Fallback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6236CC1-86A4-40AD-8BCD-14236CBF8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982" y="7041224"/>
                <a:ext cx="441146" cy="1200329"/>
              </a:xfrm>
              <a:prstGeom prst="rect">
                <a:avLst/>
              </a:prstGeom>
              <a:blipFill>
                <a:blip r:embed="rId24"/>
                <a:stretch>
                  <a:fillRect r="-108356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25AD0E86-3D19-4348-B8B8-944270A769A3}"/>
              </a:ext>
            </a:extLst>
          </p:cNvPr>
          <p:cNvSpPr/>
          <p:nvPr/>
        </p:nvSpPr>
        <p:spPr>
          <a:xfrm>
            <a:off x="1029105" y="15727849"/>
            <a:ext cx="15159003" cy="5457704"/>
          </a:xfrm>
          <a:prstGeom prst="roundRect">
            <a:avLst>
              <a:gd name="adj" fmla="val 660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sz="5400" dirty="0">
              <a:solidFill>
                <a:schemeClr val="tx1"/>
              </a:solidFill>
            </a:endParaRPr>
          </a:p>
          <a:p>
            <a:pPr algn="l" rtl="0"/>
            <a:r>
              <a:rPr lang="en-US" sz="5400" dirty="0">
                <a:solidFill>
                  <a:schemeClr val="tx1"/>
                </a:solidFill>
              </a:rPr>
              <a:t>Coding in C++ Windows Environment, Visual Studio IDE, Git for source control, threads for optimization, Crypto++ Lib for secure random numbers and Cryptographic functions.</a:t>
            </a:r>
          </a:p>
          <a:p>
            <a:pPr algn="l" rtl="0"/>
            <a:endParaRPr lang="en-US" sz="5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E4F3A53-9D2C-4266-9618-B90162315FBD}"/>
                  </a:ext>
                </a:extLst>
              </p:cNvPr>
              <p:cNvSpPr txBox="1"/>
              <p:nvPr/>
            </p:nvSpPr>
            <p:spPr>
              <a:xfrm>
                <a:off x="4106980" y="15736576"/>
                <a:ext cx="85726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𝑊𝑜𝑟𝑘</m:t>
                      </m:r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𝐸𝑛𝑣𝑖𝑟𝑜𝑛𝑚𝑒𝑛𝑡</m:t>
                      </m:r>
                    </m:oMath>
                  </m:oMathPara>
                </a14:m>
                <a:endParaRPr lang="LID4096" sz="7200" u="sng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E4F3A53-9D2C-4266-9618-B90162315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80" y="15736576"/>
                <a:ext cx="8572655" cy="120032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4" name="Picture 20">
            <a:extLst>
              <a:ext uri="{FF2B5EF4-FFF2-40B4-BE49-F238E27FC236}">
                <a16:creationId xmlns:a16="http://schemas.microsoft.com/office/drawing/2014/main" id="{6D8CEDEC-8121-487A-970D-33E1C9A4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43" y="20238456"/>
            <a:ext cx="2756389" cy="73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74D390F8-884F-403C-9EED-EC926AC4965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625" y="19772780"/>
            <a:ext cx="1186169" cy="1177339"/>
          </a:xfrm>
          <a:prstGeom prst="rect">
            <a:avLst/>
          </a:prstGeom>
        </p:spPr>
      </p:pic>
      <p:pic>
        <p:nvPicPr>
          <p:cNvPr id="1048" name="Picture 24" descr="C++ - Wikipedia">
            <a:extLst>
              <a:ext uri="{FF2B5EF4-FFF2-40B4-BE49-F238E27FC236}">
                <a16:creationId xmlns:a16="http://schemas.microsoft.com/office/drawing/2014/main" id="{61E98FE8-6490-452C-96BD-05C943755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176" y="19717862"/>
            <a:ext cx="1130679" cy="12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F410150-95CE-480D-AAF6-DDEB0B5E9CC6}"/>
              </a:ext>
            </a:extLst>
          </p:cNvPr>
          <p:cNvSpPr txBox="1"/>
          <p:nvPr/>
        </p:nvSpPr>
        <p:spPr>
          <a:xfrm>
            <a:off x="17000615" y="31217626"/>
            <a:ext cx="1468313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dirty="0">
                <a:latin typeface="+mn-lt"/>
              </a:rPr>
              <a:t>In the verification stage we want to ensure that all parties followed the protocol before reconstructing the output.</a:t>
            </a:r>
          </a:p>
          <a:p>
            <a:pPr algn="l" rtl="0"/>
            <a:r>
              <a:rPr lang="en-US" sz="5400" dirty="0">
                <a:latin typeface="+mn-lt"/>
              </a:rPr>
              <a:t>Compered to previous work, the verification stage is optimized to use minimal among of communication for better performance. </a:t>
            </a:r>
          </a:p>
          <a:p>
            <a:pPr algn="l" rtl="0"/>
            <a:r>
              <a:rPr lang="en-US" sz="5400" dirty="0">
                <a:latin typeface="+mn-lt"/>
              </a:rPr>
              <a:t>It can be done with Fully Linear Probabilistically Checkable Proofs (PCP)</a:t>
            </a:r>
          </a:p>
          <a:p>
            <a:pPr algn="l" rtl="0"/>
            <a:endParaRPr lang="en-US" sz="5400" dirty="0">
              <a:latin typeface="+mn-lt"/>
            </a:endParaRPr>
          </a:p>
          <a:p>
            <a:pPr algn="l" rtl="0"/>
            <a:endParaRPr lang="LID4096" sz="5400" dirty="0">
              <a:latin typeface="+mn-lt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D6881B6-8796-4E28-B2AB-6A8974A1D495}"/>
              </a:ext>
            </a:extLst>
          </p:cNvPr>
          <p:cNvSpPr/>
          <p:nvPr/>
        </p:nvSpPr>
        <p:spPr>
          <a:xfrm>
            <a:off x="16575750" y="15736577"/>
            <a:ext cx="15216188" cy="13889390"/>
          </a:xfrm>
          <a:prstGeom prst="roundRect">
            <a:avLst>
              <a:gd name="adj" fmla="val 660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A4D170-ABC9-463C-B079-EE3CB7AFFF4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3922" y="17762790"/>
            <a:ext cx="7131608" cy="112181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D9EFC85-6930-4AA2-BAB4-A81252080320}"/>
                  </a:ext>
                </a:extLst>
              </p:cNvPr>
              <p:cNvSpPr txBox="1"/>
              <p:nvPr/>
            </p:nvSpPr>
            <p:spPr>
              <a:xfrm>
                <a:off x="19265983" y="16005331"/>
                <a:ext cx="85726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𝐴𝑝𝑝𝑙𝑖𝑐𝑎𝑡𝑖𝑜𝑛</m:t>
                      </m:r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7200" b="0" i="1" u="sng" smtClean="0">
                          <a:latin typeface="Cambria Math" panose="02040503050406030204" pitchFamily="18" charset="0"/>
                        </a:rPr>
                        <m:t>𝐷𝑖𝑎𝑔𝑟𝑎𝑚</m:t>
                      </m:r>
                    </m:oMath>
                  </m:oMathPara>
                </a14:m>
                <a:endParaRPr lang="LID4096" sz="7200" u="sng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1D9EFC85-6930-4AA2-BAB4-A81252080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983" y="16005331"/>
                <a:ext cx="8572655" cy="1200329"/>
              </a:xfrm>
              <a:prstGeom prst="rect">
                <a:avLst/>
              </a:prstGeom>
              <a:blipFill>
                <a:blip r:embed="rId30"/>
                <a:stretch>
                  <a:fillRect r="-2878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3CD7B55-D428-4A81-A148-49C0D09DBCFF}"/>
              </a:ext>
            </a:extLst>
          </p:cNvPr>
          <p:cNvSpPr txBox="1"/>
          <p:nvPr/>
        </p:nvSpPr>
        <p:spPr>
          <a:xfrm>
            <a:off x="17000615" y="17912529"/>
            <a:ext cx="6839582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5400" dirty="0">
                <a:latin typeface="+mn-lt"/>
              </a:rPr>
              <a:t>The protocol is fully secure. In each step at the program, we can detect the malicious party and abort.</a:t>
            </a:r>
          </a:p>
          <a:p>
            <a:pPr algn="l" rtl="0"/>
            <a:endParaRPr lang="en-US" sz="5400" dirty="0">
              <a:latin typeface="+mn-lt"/>
            </a:endParaRPr>
          </a:p>
          <a:p>
            <a:pPr algn="l" rtl="0"/>
            <a:r>
              <a:rPr lang="en-US" sz="5400" dirty="0">
                <a:latin typeface="+mn-lt"/>
              </a:rPr>
              <a:t>When starting the protocol, the C circuit and few more parameters known to all parties.</a:t>
            </a:r>
          </a:p>
          <a:p>
            <a:pPr algn="l" rtl="0"/>
            <a:endParaRPr lang="en-US" sz="5400" dirty="0">
              <a:latin typeface="+mn-lt"/>
            </a:endParaRPr>
          </a:p>
          <a:p>
            <a:pPr algn="l" rtl="0"/>
            <a:endParaRPr lang="en-US" sz="5400" dirty="0">
              <a:latin typeface="+mn-lt"/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89A11A7-19BC-40A5-B4F5-F1D481CD8EE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6894293" y="38385624"/>
            <a:ext cx="14789452" cy="3740664"/>
          </a:xfrm>
          <a:prstGeom prst="rect">
            <a:avLst/>
          </a:prstGeom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FFA9F6D-6B9E-4350-8644-CBD09F55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836" y="19487812"/>
            <a:ext cx="1764765" cy="176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60" name="Straight Connector 15359">
            <a:extLst>
              <a:ext uri="{FF2B5EF4-FFF2-40B4-BE49-F238E27FC236}">
                <a16:creationId xmlns:a16="http://schemas.microsoft.com/office/drawing/2014/main" id="{4375B6B8-4756-4E37-9140-7CA3FE6A9D15}"/>
              </a:ext>
            </a:extLst>
          </p:cNvPr>
          <p:cNvCxnSpPr>
            <a:stCxn id="47" idx="1"/>
            <a:endCxn id="47" idx="3"/>
          </p:cNvCxnSpPr>
          <p:nvPr/>
        </p:nvCxnSpPr>
        <p:spPr>
          <a:xfrm>
            <a:off x="11650541" y="36034420"/>
            <a:ext cx="3766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0" grpId="0"/>
      <p:bldP spid="73" grpId="0"/>
      <p:bldP spid="75" grpId="0"/>
      <p:bldP spid="76" grpId="0"/>
      <p:bldP spid="77" grpId="0"/>
      <p:bldP spid="111" grpId="0" animBg="1"/>
      <p:bldP spid="119" grpId="0"/>
      <p:bldP spid="122" grpId="0" animBg="1"/>
      <p:bldP spid="126" grpId="0"/>
      <p:bldP spid="127" grpId="0" animBg="1"/>
      <p:bldP spid="132" grpId="0"/>
      <p:bldP spid="140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00C8C18158D84A41926DE17A35E81663" ma:contentTypeVersion="1" ma:contentTypeDescription="צור מסמך חדש." ma:contentTypeScope="" ma:versionID="ad70df04de6e86f4ea4a66810420687e">
  <xsd:schema xmlns:xsd="http://www.w3.org/2001/XMLSchema" xmlns:xs="http://www.w3.org/2001/XMLSchema" xmlns:p="http://schemas.microsoft.com/office/2006/metadata/properties" xmlns:ns1="http://schemas.microsoft.com/sharepoint/v3" xmlns:ns2="3fd1f8e8-d4eb-4fa9-9edf-90e13be718c2" targetNamespace="http://schemas.microsoft.com/office/2006/metadata/properties" ma:root="true" ma:fieldsID="4eb8d52f585dde1131f643535e7aa12d" ns1:_="" ns2:_="">
    <xsd:import namespace="http://schemas.microsoft.com/sharepoint/v3"/>
    <xsd:import namespace="3fd1f8e8-d4eb-4fa9-9edf-90e13be718c2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מתזמן תאריך התחלה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מתזמן תאריך סיום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d1f8e8-d4eb-4fa9-9edf-90e13be718c2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ערך של מזהה מסמך" ma:description="הערך של מזהה המסמך שהוקצה לפריט זה." ma:internalName="_dlc_DocId" ma:readOnly="true">
      <xsd:simpleType>
        <xsd:restriction base="dms:Text"/>
      </xsd:simpleType>
    </xsd:element>
    <xsd:element name="_dlc_DocIdUrl" ma:index="11" nillable="true" ma:displayName="מזהה מסמך" ma:description="קישור קבוע למסמך זה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DF73E84-4D52-40CC-AA1F-67F5D6945AC8}">
  <ds:schemaRefs>
    <ds:schemaRef ds:uri="http://schemas.microsoft.com/sharepoint/event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71538690-F8CA-4280-9569-D3E9C10BDA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670CF1-2EC6-4C60-8874-C07C22D02FF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3fd1f8e8-d4eb-4fa9-9edf-90e13be718c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1F24A57-E1C6-438A-A5E6-1A54B49B93D4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341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Segoe UI</vt:lpstr>
      <vt:lpstr>ערכת נושא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vitali lopushenko</cp:lastModifiedBy>
  <cp:revision>52</cp:revision>
  <dcterms:created xsi:type="dcterms:W3CDTF">2010-03-24T06:07:16Z</dcterms:created>
  <dcterms:modified xsi:type="dcterms:W3CDTF">2020-06-22T16:02:25Z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5RW434VQ3H3S-1093-23</vt:lpwstr>
  </property>
  <property fmtid="{D5CDD505-2E9C-101B-9397-08002B2CF9AE}" pid="3" name="_dlc_DocIdItemGuid">
    <vt:lpwstr>4278d270-a892-44cc-9e77-206b7cccd78e</vt:lpwstr>
  </property>
  <property fmtid="{D5CDD505-2E9C-101B-9397-08002B2CF9AE}" pid="4" name="_dlc_DocIdUrl">
    <vt:lpwstr>http://in.bgu.ac.il/engn/cse/_layouts/DocIdRedir.aspx?ID=5RW434VQ3H3S-1093-23, 5RW434VQ3H3S-1093-23</vt:lpwstr>
  </property>
</Properties>
</file>