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8"/>
  </p:notesMasterIdLst>
  <p:handoutMasterIdLst>
    <p:handoutMasterId r:id="rId19"/>
  </p:handoutMasterIdLst>
  <p:sldIdLst>
    <p:sldId id="256" r:id="rId4"/>
    <p:sldId id="284" r:id="rId5"/>
    <p:sldId id="302" r:id="rId6"/>
    <p:sldId id="273" r:id="rId7"/>
    <p:sldId id="299" r:id="rId8"/>
    <p:sldId id="271" r:id="rId9"/>
    <p:sldId id="303" r:id="rId10"/>
    <p:sldId id="305" r:id="rId11"/>
    <p:sldId id="307" r:id="rId12"/>
    <p:sldId id="301" r:id="rId13"/>
    <p:sldId id="309" r:id="rId14"/>
    <p:sldId id="310" r:id="rId15"/>
    <p:sldId id="312" r:id="rId16"/>
    <p:sldId id="311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9A9D"/>
    <a:srgbClr val="DFF8F8"/>
    <a:srgbClr val="38D4C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0093" autoAdjust="0"/>
  </p:normalViewPr>
  <p:slideViewPr>
    <p:cSldViewPr>
      <p:cViewPr varScale="1">
        <p:scale>
          <a:sx n="47" d="100"/>
          <a:sy n="47" d="100"/>
        </p:scale>
        <p:origin x="2046" y="54"/>
      </p:cViewPr>
      <p:guideLst>
        <p:guide orient="horz" pos="184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שלום לכולם,</a:t>
            </a:r>
          </a:p>
          <a:p>
            <a:pPr algn="r" rtl="1"/>
            <a:r>
              <a:rPr lang="he-IL" dirty="0"/>
              <a:t>הפרויקט שלנו עוסק בחישוב בטוח בין שלושה 3 משתתפים בהנחיית דר ניב גלבוע.</a:t>
            </a:r>
          </a:p>
          <a:p>
            <a:pPr algn="r" rtl="1"/>
            <a:r>
              <a:rPr lang="he-IL" dirty="0" err="1"/>
              <a:t>הפרוייקט</a:t>
            </a:r>
            <a:r>
              <a:rPr lang="he-IL" dirty="0"/>
              <a:t> שלנו הוא מימוש פרוטוקול </a:t>
            </a:r>
            <a:r>
              <a:rPr lang="en-US" dirty="0"/>
              <a:t>MPC</a:t>
            </a:r>
            <a:r>
              <a:rPr lang="he-IL" dirty="0"/>
              <a:t> לחישוב בטוח בין 3 משתתפים.</a:t>
            </a:r>
          </a:p>
          <a:p>
            <a:pPr algn="r" rtl="1"/>
            <a:r>
              <a:rPr lang="he-IL" dirty="0"/>
              <a:t>הפרוטוקול המוצג במאמר עליו אנו מתבססים פותח ע"י ניב </a:t>
            </a:r>
            <a:r>
              <a:rPr lang="he-IL" dirty="0" err="1"/>
              <a:t>גילבוע</a:t>
            </a:r>
            <a:r>
              <a:rPr lang="he-IL" dirty="0"/>
              <a:t>, אריאל נוף, </a:t>
            </a:r>
            <a:r>
              <a:rPr lang="he-IL" dirty="0" err="1"/>
              <a:t>אלית</a:t>
            </a:r>
            <a:r>
              <a:rPr lang="he-IL" dirty="0"/>
              <a:t> בויל ויובל ישי.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154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אחרי שיצרנו תשתית תקשורת, חילקנו את </a:t>
            </a:r>
            <a:r>
              <a:rPr lang="he-IL" dirty="0" err="1"/>
              <a:t>הקלטים</a:t>
            </a:r>
            <a:r>
              <a:rPr lang="he-IL" dirty="0"/>
              <a:t> בין המשתתפים כעת נחשב את המעגל</a:t>
            </a:r>
          </a:p>
          <a:p>
            <a:pPr algn="r" rtl="1"/>
            <a:r>
              <a:rPr lang="he-IL" dirty="0"/>
              <a:t>ראשית נציין שכל פונקציה הניתנת לחישוב ניתן להמיר לאוסף של שערי חיבור וכפל.</a:t>
            </a:r>
          </a:p>
          <a:p>
            <a:pPr algn="r" rtl="1"/>
            <a:r>
              <a:rPr lang="he-IL" dirty="0" err="1"/>
              <a:t>הפונציה</a:t>
            </a:r>
            <a:r>
              <a:rPr lang="he-IL" dirty="0"/>
              <a:t> לחישוב ידועה לכולם ומחושבת שלב אחר שלב כאשר יש סנכרון בשערי מכפלה, כאמור אנו נשמור את </a:t>
            </a:r>
            <a:r>
              <a:rPr lang="he-IL" dirty="0" err="1"/>
              <a:t>הקלטים</a:t>
            </a:r>
            <a:r>
              <a:rPr lang="he-IL" dirty="0"/>
              <a:t> והפלטים לשערי מכפלה.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580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אך רגע לפני קבלת התוצאה נבצע שלב אחרון של וידוי אמינות של כלל המשתתפים.</a:t>
            </a:r>
          </a:p>
          <a:p>
            <a:pPr algn="r" rtl="1"/>
            <a:r>
              <a:rPr lang="he-IL" dirty="0"/>
              <a:t>שלב </a:t>
            </a:r>
            <a:r>
              <a:rPr lang="he-IL" dirty="0" err="1"/>
              <a:t>הורפיקציה</a:t>
            </a:r>
            <a:r>
              <a:rPr lang="he-IL" dirty="0"/>
              <a:t> מתבצע אף הוא בצורה מבוזרת ע"י כל אחד מן המשתתפים במקביל.</a:t>
            </a:r>
          </a:p>
          <a:p>
            <a:pPr algn="r" rtl="1"/>
            <a:endParaRPr lang="en-US" dirty="0"/>
          </a:p>
          <a:p>
            <a:pPr algn="r" rtl="1"/>
            <a:r>
              <a:rPr lang="he-IL" dirty="0"/>
              <a:t>המוודא מחזיק </a:t>
            </a:r>
            <a:r>
              <a:rPr lang="he-IL" dirty="0" err="1"/>
              <a:t>בוקטור</a:t>
            </a:r>
            <a:r>
              <a:rPr lang="he-IL" dirty="0"/>
              <a:t> המתואר לפניכם עבור כל שער מכפלה. </a:t>
            </a:r>
            <a:r>
              <a:rPr lang="he-IL" dirty="0" err="1"/>
              <a:t>הוקטור</a:t>
            </a:r>
            <a:r>
              <a:rPr lang="he-IL" dirty="0"/>
              <a:t> מורכב משני </a:t>
            </a:r>
            <a:r>
              <a:rPr lang="he-IL" dirty="0" err="1"/>
              <a:t>הקלטים</a:t>
            </a:r>
            <a:r>
              <a:rPr lang="he-IL" dirty="0"/>
              <a:t> שהוזנו לשער המכפלה, המספר הרנדומלי תוצאת המכפלה ש</a:t>
            </a:r>
            <a:r>
              <a:rPr lang="en-US" dirty="0" err="1"/>
              <a:t>p_i</a:t>
            </a:r>
            <a:r>
              <a:rPr lang="he-IL" dirty="0"/>
              <a:t> חישב.</a:t>
            </a:r>
          </a:p>
          <a:p>
            <a:pPr algn="r" rtl="1"/>
            <a:r>
              <a:rPr lang="he-IL" dirty="0"/>
              <a:t>המוודא מקבל משני המשתתפים האחרים את הפרמטרים המוצגים </a:t>
            </a:r>
            <a:r>
              <a:rPr lang="he-IL" dirty="0" err="1"/>
              <a:t>בוקטור</a:t>
            </a:r>
            <a:r>
              <a:rPr lang="he-IL" dirty="0"/>
              <a:t> ובמידה המידע שקיבל נכון המשוואה המוצגת תתקיים. אחרת מישהו מהמשתתפים שיקר במהלך הפרוטוקול. ניתן לזהות מי שיקר ע"י השוואת הערכים שקיבל עם הערכים שהמוודא עצמו חישב.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200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בנוסף למימוש הפשוט, מוצג במאמר מתואר מימוש מתוחכם יותר שמאפשר הורדה משמעותית של התקשורת במהלך שלב </a:t>
            </a:r>
            <a:r>
              <a:rPr lang="he-IL" dirty="0" err="1"/>
              <a:t>הוידוי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מימוש זה מחולק ל3 שלבים:</a:t>
            </a:r>
          </a:p>
          <a:p>
            <a:pPr algn="r" rtl="1"/>
            <a:r>
              <a:rPr lang="he-IL" dirty="0"/>
              <a:t>השלב הראשון הוא ייצוג </a:t>
            </a:r>
            <a:r>
              <a:rPr lang="he-IL" dirty="0" err="1"/>
              <a:t>הקלטים</a:t>
            </a:r>
            <a:r>
              <a:rPr lang="he-IL" dirty="0"/>
              <a:t> ופלטים של שער מכפלה בעזרת פולינומים, </a:t>
            </a:r>
            <a:r>
              <a:rPr lang="en-US" dirty="0"/>
              <a:t>(f1…f6)</a:t>
            </a:r>
            <a:r>
              <a:rPr lang="he-IL" dirty="0"/>
              <a:t> כאשר האיבר החופשי בהם הוא מספר רנדומלי לצורך אבטחה. בנוסף לפולינומים אלו אנו בונים פולינום נוסף </a:t>
            </a:r>
            <a:r>
              <a:rPr lang="en-US" dirty="0"/>
              <a:t>P</a:t>
            </a:r>
            <a:r>
              <a:rPr lang="he-IL" dirty="0"/>
              <a:t> המייצג את התוצאה של כל שער מכפלה במעגל.</a:t>
            </a:r>
          </a:p>
          <a:p>
            <a:pPr algn="r" rtl="1"/>
            <a:r>
              <a:rPr lang="he-IL" dirty="0"/>
              <a:t>לבסוף המוודא שולח את כל המספרים האקראיים ואת </a:t>
            </a:r>
            <a:r>
              <a:rPr lang="en-US" dirty="0"/>
              <a:t>P</a:t>
            </a:r>
            <a:r>
              <a:rPr lang="he-IL" dirty="0"/>
              <a:t> לשאר המשתתפים. הם בודקים שהמשוואה שדיברנו עליה קודם לכן מתקיימת. אם המשוואה מתקיימת המשתתפים משתפים ביניהם את תוצאת המעגל ובמידה והמשוואה לא מתקיימת עוצרים את הפרוטוקול.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632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איחוד התוצאה:</a:t>
            </a:r>
          </a:p>
          <a:p>
            <a:pPr algn="r" rtl="1"/>
            <a:r>
              <a:rPr lang="he-IL" dirty="0"/>
              <a:t>לאחר ביצוע כל השלבים בהצלחה, כעת נותר לחבר את חלקי התוצאה לתוצאה הסופית, זה נעשה בצורה פשוטה ע"י קבלת החלק החסר מאחד המשתתפים האחרים.</a:t>
            </a:r>
          </a:p>
          <a:p>
            <a:pPr algn="r" rtl="1"/>
            <a:r>
              <a:rPr lang="he-IL" dirty="0"/>
              <a:t>אבטחה:</a:t>
            </a:r>
          </a:p>
          <a:p>
            <a:pPr algn="r" rtl="1"/>
            <a:r>
              <a:rPr lang="he-IL" dirty="0"/>
              <a:t>הפרוטוקול בטוח לחלוטין, לא ניתן ללמוד דבר על </a:t>
            </a:r>
            <a:r>
              <a:rPr lang="he-IL" dirty="0" err="1"/>
              <a:t>הקלטים</a:t>
            </a:r>
            <a:r>
              <a:rPr lang="he-IL" dirty="0"/>
              <a:t> המקוריים של המשתתפים</a:t>
            </a:r>
          </a:p>
          <a:p>
            <a:pPr algn="r" rtl="1"/>
            <a:r>
              <a:rPr lang="he-IL" dirty="0"/>
              <a:t>כמו כן, משתתף זדוני אינו יכול ללמוד דבר נוסף מעבר ל</a:t>
            </a:r>
            <a:r>
              <a:rPr lang="en-US" dirty="0"/>
              <a:t>public </a:t>
            </a:r>
            <a:r>
              <a:rPr lang="en-US" dirty="0" err="1"/>
              <a:t>knoledge</a:t>
            </a:r>
            <a:r>
              <a:rPr lang="en-US" dirty="0"/>
              <a:t>-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כל פעולה שלא על פי הפרוטוקול תגרום להפסקת הפרוטוקול.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877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ויטלי:</a:t>
            </a:r>
          </a:p>
          <a:p>
            <a:pPr algn="r" rtl="1"/>
            <a:r>
              <a:rPr lang="he-IL" dirty="0"/>
              <a:t>שלום אני ויטלי </a:t>
            </a:r>
            <a:r>
              <a:rPr lang="he-IL" dirty="0" err="1"/>
              <a:t>לופושנקו</a:t>
            </a:r>
            <a:r>
              <a:rPr lang="he-IL" dirty="0"/>
              <a:t>, אני סטודנט שנה ד' במחלקה עובד כרגע באוניברסיטה..</a:t>
            </a:r>
          </a:p>
          <a:p>
            <a:pPr algn="r" rtl="1"/>
            <a:r>
              <a:rPr lang="he-IL" dirty="0"/>
              <a:t>אושר:</a:t>
            </a:r>
          </a:p>
          <a:p>
            <a:pPr algn="r" rtl="1"/>
            <a:r>
              <a:rPr lang="he-IL" dirty="0"/>
              <a:t>ואני אושר סרגני, עתודאי, סטודנט שנה ד' במחלקה...</a:t>
            </a:r>
          </a:p>
          <a:p>
            <a:pPr algn="r" rtl="1"/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787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נתחיל </a:t>
            </a:r>
            <a:r>
              <a:rPr lang="he-IL" dirty="0" err="1"/>
              <a:t>בקצת</a:t>
            </a:r>
            <a:r>
              <a:rPr lang="he-IL" dirty="0"/>
              <a:t> מוטיבציה ועל הבעיה שהפרוטוקול פותר.</a:t>
            </a:r>
          </a:p>
          <a:p>
            <a:pPr algn="r" rtl="1"/>
            <a:r>
              <a:rPr lang="he-IL" dirty="0"/>
              <a:t>בשנת 1982, הועלתה בעיה בשם: </a:t>
            </a:r>
            <a:r>
              <a:rPr lang="en-US" dirty="0"/>
              <a:t>Yao’s </a:t>
            </a:r>
            <a:r>
              <a:rPr lang="en-US" dirty="0" err="1"/>
              <a:t>milionaires</a:t>
            </a:r>
            <a:r>
              <a:rPr lang="en-US" dirty="0"/>
              <a:t>’ problem</a:t>
            </a:r>
            <a:r>
              <a:rPr lang="he-IL" dirty="0"/>
              <a:t>. הבעיה היא כזאת: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ישנם שלושה מיליונרים </a:t>
            </a:r>
            <a:r>
              <a:rPr lang="en-US" dirty="0"/>
              <a:t>A,B,C</a:t>
            </a:r>
            <a:r>
              <a:rPr lang="he-IL" dirty="0"/>
              <a:t> אשר בעלי הון כולל של </a:t>
            </a:r>
            <a:r>
              <a:rPr lang="en-US" dirty="0"/>
              <a:t>X,Y,Z</a:t>
            </a:r>
            <a:r>
              <a:rPr lang="he-IL" dirty="0"/>
              <a:t> בהתאמה. המיליונרים ביצעו ביניהם התערבות ומעוניינים לדעת מי הכי עשיר </a:t>
            </a:r>
            <a:r>
              <a:rPr lang="he-IL" dirty="0" err="1"/>
              <a:t>מביניהם</a:t>
            </a:r>
            <a:r>
              <a:rPr lang="he-IL" dirty="0"/>
              <a:t>.</a:t>
            </a:r>
          </a:p>
          <a:p>
            <a:pPr marL="0" marR="0" lvl="0" indent="0" algn="r" defTabSz="914400" rtl="1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כלומר המטרה היא חישוב פונקציה מאוד פשוטה, המקבלת כקלט את </a:t>
            </a:r>
            <a:r>
              <a:rPr lang="en-US" dirty="0"/>
              <a:t>X,Y,Z</a:t>
            </a:r>
            <a:r>
              <a:rPr lang="he-IL" dirty="0"/>
              <a:t> ומוציאה כפלט מיהו העשיר ביותר.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עם זאת, לשלושת </a:t>
            </a:r>
            <a:r>
              <a:rPr lang="he-IL" dirty="0" err="1"/>
              <a:t>המליונרים</a:t>
            </a:r>
            <a:r>
              <a:rPr lang="he-IL" dirty="0"/>
              <a:t> יש בעיות עם מס הכנסה ועל כן אינם מעוניינים לחשוף את ההון שלהם לשני האחרים.</a:t>
            </a:r>
          </a:p>
          <a:p>
            <a:pPr algn="r" rtl="1"/>
            <a:r>
              <a:rPr lang="he-IL" dirty="0"/>
              <a:t>אז איך בכל זאת נוכל לבדוק מי הכי עשיר מבלי לחשוף את </a:t>
            </a:r>
            <a:r>
              <a:rPr lang="he-IL" dirty="0" err="1"/>
              <a:t>את</a:t>
            </a:r>
            <a:r>
              <a:rPr lang="he-IL" dirty="0"/>
              <a:t> </a:t>
            </a:r>
            <a:r>
              <a:rPr lang="he-IL" dirty="0" err="1"/>
              <a:t>הקלטים</a:t>
            </a:r>
            <a:r>
              <a:rPr lang="he-IL" dirty="0"/>
              <a:t> של כל אחד מהמשתתפים? ואיך נוכל לדעת שאף אחד לא שיקר במהלך חישוב הפונקציה?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17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עבר לא מעט זמן מאז הופעתה של בעיית המיליונרים אך ניתן להכליל את הבעיה תחת קטגוריה של בעיות </a:t>
            </a:r>
            <a:r>
              <a:rPr lang="en-US" dirty="0"/>
              <a:t>MPC(multi-party computation)</a:t>
            </a:r>
            <a:r>
              <a:rPr lang="he-IL" dirty="0"/>
              <a:t>. </a:t>
            </a:r>
          </a:p>
          <a:p>
            <a:pPr algn="r" rtl="1"/>
            <a:r>
              <a:rPr lang="he-IL" dirty="0"/>
              <a:t>כלומר יש לנו מספר רב של משתתפים (גדול מ-2) שמטרתם היא לבצע חישוב משותף בצורה בטוחה ואמינה.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ישנם מגוון תחומים </a:t>
            </a:r>
            <a:r>
              <a:rPr lang="he-IL" dirty="0" err="1"/>
              <a:t>שיהנו</a:t>
            </a:r>
            <a:r>
              <a:rPr lang="he-IL" dirty="0"/>
              <a:t> מפתרון בעיית </a:t>
            </a:r>
            <a:r>
              <a:rPr lang="en-US" dirty="0"/>
              <a:t>MPC</a:t>
            </a:r>
            <a:r>
              <a:rPr lang="he-IL" dirty="0"/>
              <a:t> שישתמש בתקשורת מינימלית: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התחום הראשון שנזכיר הוא </a:t>
            </a:r>
            <a:r>
              <a:rPr lang="en-US" dirty="0"/>
              <a:t>Block-Chain</a:t>
            </a:r>
            <a:r>
              <a:rPr lang="he-IL" dirty="0"/>
              <a:t>: </a:t>
            </a:r>
          </a:p>
          <a:p>
            <a:pPr algn="r" rtl="1"/>
            <a:r>
              <a:rPr lang="he-IL" dirty="0"/>
              <a:t>נניח שיש לנו מספר משתתפים שמעוניינים לבצע העברת כספים כלשהי ביניהם. כל אחד מהם יצטרך לחתום בנפרד על ההעברת הכספים מה שיגרום לכמות גדולה יחסית של תקשורת. בעזרת </a:t>
            </a:r>
            <a:r>
              <a:rPr lang="en-US" dirty="0"/>
              <a:t>MPC</a:t>
            </a:r>
            <a:r>
              <a:rPr lang="he-IL" dirty="0"/>
              <a:t> ניתן לחסוך בתקשורת באופן משמעותי.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התחום הבא הוא </a:t>
            </a:r>
            <a:r>
              <a:rPr lang="en-US" dirty="0"/>
              <a:t>benchmarking</a:t>
            </a:r>
            <a:r>
              <a:rPr lang="he-IL" dirty="0"/>
              <a:t>:</a:t>
            </a:r>
          </a:p>
          <a:p>
            <a:pPr algn="r" rtl="1"/>
            <a:r>
              <a:rPr lang="he-IL" dirty="0"/>
              <a:t>מגוון חברות שונות מעוניינות להשוות את המוצר שלהם למוצרים אחרים בשוק אך מבלי לחשוף את המידע הסודי אשר נמצא במסדי הנתונים שלהם.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תחום נוסף בו השימוש בו הולך וגובר הוא </a:t>
            </a:r>
            <a:r>
              <a:rPr lang="en-US" dirty="0"/>
              <a:t>Machine-learning</a:t>
            </a:r>
            <a:r>
              <a:rPr lang="he-IL" dirty="0"/>
              <a:t>:</a:t>
            </a:r>
          </a:p>
          <a:p>
            <a:pPr algn="r" rtl="1"/>
            <a:r>
              <a:rPr lang="he-IL" dirty="0"/>
              <a:t>פעמים רבות בתחום זה נרצה לקבוע האם קלט </a:t>
            </a:r>
            <a:r>
              <a:rPr lang="he-IL" dirty="0" err="1"/>
              <a:t>מסויים</a:t>
            </a:r>
            <a:r>
              <a:rPr lang="he-IL" dirty="0"/>
              <a:t> שייך לקבוצה </a:t>
            </a:r>
            <a:r>
              <a:rPr lang="en-US" dirty="0"/>
              <a:t>a</a:t>
            </a:r>
            <a:r>
              <a:rPr lang="he-IL" dirty="0"/>
              <a:t> או </a:t>
            </a:r>
            <a:r>
              <a:rPr lang="en-US" dirty="0"/>
              <a:t>b</a:t>
            </a:r>
            <a:r>
              <a:rPr lang="he-IL" dirty="0"/>
              <a:t>. לדוגמה, האם מוטציית גן </a:t>
            </a:r>
            <a:r>
              <a:rPr lang="he-IL" dirty="0" err="1"/>
              <a:t>מסויים</a:t>
            </a:r>
            <a:r>
              <a:rPr lang="he-IL" dirty="0"/>
              <a:t> מסרטנת או לא </a:t>
            </a:r>
          </a:p>
          <a:p>
            <a:pPr marL="0" marR="0" lvl="0" indent="0" algn="r" defTabSz="914400" rtl="1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ניתן להמיר את אלגוריתם </a:t>
            </a:r>
            <a:r>
              <a:rPr lang="en-US" dirty="0"/>
              <a:t>SVM</a:t>
            </a:r>
            <a:r>
              <a:rPr lang="he-IL" dirty="0"/>
              <a:t> לפונקציה ולהזין לתוכה מידע רגיש ממסד נתונים במינימום של תקשורת.</a:t>
            </a:r>
            <a:endParaRPr lang="he-IL" b="0" dirty="0"/>
          </a:p>
          <a:p>
            <a:pPr algn="r" rtl="1"/>
            <a:endParaRPr lang="he-IL" b="0" dirty="0"/>
          </a:p>
          <a:p>
            <a:pPr algn="r" rtl="1"/>
            <a:r>
              <a:rPr lang="he-IL" b="0" dirty="0"/>
              <a:t>כמו כן ניתן להשתמש ב </a:t>
            </a:r>
            <a:r>
              <a:rPr lang="en-US" b="0" dirty="0"/>
              <a:t>MPC</a:t>
            </a:r>
            <a:r>
              <a:rPr lang="he-IL" b="0" dirty="0"/>
              <a:t> לצורך בחירות מאובטחות, בנקאות, רפואה ועוד..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684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altLang="ko-KR" dirty="0"/>
              <a:t>נעבור בקצרה על 4 החלקים העיקריים של התוכנה :</a:t>
            </a:r>
          </a:p>
          <a:p>
            <a:pPr algn="r" rtl="1"/>
            <a:r>
              <a:rPr lang="he-IL" altLang="ko-KR" dirty="0"/>
              <a:t>ראשית נדאג לחיבוריות: חיבור שלושת המחשבים בקשרי </a:t>
            </a:r>
            <a:r>
              <a:rPr lang="en-US" altLang="ko-KR" dirty="0"/>
              <a:t>TCP</a:t>
            </a:r>
            <a:endParaRPr lang="he-IL" altLang="ko-KR" dirty="0"/>
          </a:p>
          <a:p>
            <a:pPr algn="r" rtl="1"/>
            <a:r>
              <a:rPr lang="he-IL" altLang="ko-KR" dirty="0"/>
              <a:t>לאחר מכן, חלוקת הסוד: שלב שבו כל המשתתפים במקביל דואגים לחלוקת הסוד שלהם, החלוקה מתבצעת בצורה מבוזרת ובטוחה.</a:t>
            </a:r>
          </a:p>
          <a:p>
            <a:pPr algn="r" rtl="1"/>
            <a:r>
              <a:rPr lang="he-IL" altLang="ko-KR" dirty="0"/>
              <a:t>חישוב המעגל: חישוב פונקציה משותפת הידוע לכולם – </a:t>
            </a:r>
            <a:r>
              <a:rPr lang="he-IL" altLang="ko-KR" dirty="0" err="1"/>
              <a:t>הפונקצייה</a:t>
            </a:r>
            <a:r>
              <a:rPr lang="he-IL" altLang="ko-KR" dirty="0"/>
              <a:t> מיוצגת בתור מעגל אריתמטי.</a:t>
            </a:r>
          </a:p>
          <a:p>
            <a:pPr algn="r" rtl="1"/>
            <a:r>
              <a:rPr lang="he-IL" altLang="ko-KR" dirty="0"/>
              <a:t>והשלב האחרון, </a:t>
            </a:r>
            <a:r>
              <a:rPr lang="he-IL" altLang="ko-KR" dirty="0" err="1"/>
              <a:t>ורפיקציה</a:t>
            </a:r>
            <a:r>
              <a:rPr lang="he-IL" altLang="ko-KR" dirty="0"/>
              <a:t>: ווידוא שכל המשתתפים עקבו אחר הפרוטוקול לפני שמרכיבים את התוצאה הסופית.</a:t>
            </a:r>
          </a:p>
          <a:p>
            <a:pPr algn="r" rtl="1"/>
            <a:endParaRPr lang="he-IL" altLang="ko-KR" dirty="0"/>
          </a:p>
          <a:p>
            <a:pPr algn="r" rtl="1"/>
            <a:r>
              <a:rPr lang="he-IL" altLang="ko-KR" dirty="0"/>
              <a:t>בכל שלב במידה ומישהו לא עוקב אחר הפרוטוקול, שאר המשתתפים יפסיקו את הפעולה של התוכנה.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586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err="1"/>
              <a:t>conectivity</a:t>
            </a:r>
            <a:r>
              <a:rPr lang="he-IL" dirty="0"/>
              <a:t>,</a:t>
            </a:r>
          </a:p>
          <a:p>
            <a:pPr algn="r" rtl="1"/>
            <a:r>
              <a:rPr lang="he-IL" dirty="0"/>
              <a:t>הטופולוגיה הינה </a:t>
            </a:r>
            <a:r>
              <a:rPr lang="en-US" dirty="0"/>
              <a:t>3PC</a:t>
            </a:r>
            <a:r>
              <a:rPr lang="he-IL" dirty="0"/>
              <a:t> , </a:t>
            </a:r>
            <a:r>
              <a:rPr lang="en-US" dirty="0"/>
              <a:t>p1 p2 p3</a:t>
            </a:r>
            <a:r>
              <a:rPr lang="he-IL" dirty="0"/>
              <a:t> כלומר כולם מחוברים לכולם, </a:t>
            </a:r>
          </a:p>
          <a:p>
            <a:pPr algn="r" rtl="1"/>
            <a:r>
              <a:rPr lang="he-IL" dirty="0"/>
              <a:t>ישנו מספר קטן של סוגי הודעות בפרוטוקול ואורך קבוע המתאים לכל סוג הודעה, בכל קבלת הודעה אנו מוודאים</a:t>
            </a:r>
            <a:r>
              <a:rPr lang="en-US" dirty="0"/>
              <a:t> </a:t>
            </a:r>
            <a:r>
              <a:rPr lang="he-IL" dirty="0"/>
              <a:t>שהודעה תקינה ומתאימה לשלב שבו כרגע התוכנית נמצאת.</a:t>
            </a:r>
          </a:p>
          <a:p>
            <a:pPr algn="r" rtl="1"/>
            <a:r>
              <a:rPr lang="he-IL" dirty="0"/>
              <a:t>מימשנו את </a:t>
            </a:r>
            <a:r>
              <a:rPr lang="he-IL" dirty="0" err="1"/>
              <a:t>הסוקטים</a:t>
            </a:r>
            <a:r>
              <a:rPr lang="he-IL" dirty="0"/>
              <a:t> עם </a:t>
            </a:r>
            <a:r>
              <a:rPr lang="he-IL" dirty="0" err="1"/>
              <a:t>טרדים</a:t>
            </a:r>
            <a:r>
              <a:rPr lang="he-IL" dirty="0"/>
              <a:t> ליעילות </a:t>
            </a:r>
            <a:r>
              <a:rPr lang="he-IL" dirty="0" err="1"/>
              <a:t>מירבית</a:t>
            </a:r>
            <a:r>
              <a:rPr lang="he-IL" dirty="0"/>
              <a:t>.</a:t>
            </a:r>
          </a:p>
          <a:p>
            <a:pPr algn="r" rtl="1"/>
            <a:r>
              <a:rPr lang="he-IL" altLang="ko-KR" dirty="0"/>
              <a:t>חשוב לציין שאנו מניחים שיש </a:t>
            </a:r>
            <a:r>
              <a:rPr lang="en-US" altLang="ko-KR" dirty="0"/>
              <a:t>honest majority</a:t>
            </a:r>
            <a:r>
              <a:rPr lang="he-IL" altLang="ko-KR" dirty="0"/>
              <a:t>– מה שאומר, במקרה שלנו רק משתתף אחד זדוני.</a:t>
            </a:r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621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כמו </a:t>
            </a:r>
            <a:r>
              <a:rPr lang="he-IL" dirty="0" err="1"/>
              <a:t>שויטלי</a:t>
            </a:r>
            <a:r>
              <a:rPr lang="he-IL" dirty="0"/>
              <a:t> אמר, השלב השני בפרוטוקול הוא חלוקת </a:t>
            </a:r>
            <a:r>
              <a:rPr lang="he-IL" dirty="0" err="1"/>
              <a:t>הקלטים</a:t>
            </a:r>
            <a:r>
              <a:rPr lang="he-IL" dirty="0"/>
              <a:t>-לפונקציה בין המשתתפים.</a:t>
            </a:r>
          </a:p>
          <a:p>
            <a:pPr algn="r" rtl="1"/>
            <a:r>
              <a:rPr lang="he-IL" dirty="0"/>
              <a:t>כל השלבים שאציין מתבצעים בו זמנית ע"י כל אחד מן המשתתפים עבור הקלט הפרטי שלהם בצורה מבוזרת 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השלב הראשון בחלק זה הוא הגרלת מספר רנדומלי ושליחתו ב</a:t>
            </a:r>
            <a:r>
              <a:rPr lang="en-US" dirty="0"/>
              <a:t>BC</a:t>
            </a:r>
            <a:r>
              <a:rPr lang="he-IL" dirty="0"/>
              <a:t> אל שני המשתתפים האחרים.</a:t>
            </a:r>
          </a:p>
          <a:p>
            <a:pPr algn="r" rtl="1"/>
            <a:r>
              <a:rPr lang="he-IL" dirty="0"/>
              <a:t>שלב השני הוא חיבור המספרים ויצירת מספר חדש בשם </a:t>
            </a:r>
            <a:r>
              <a:rPr lang="en-US" dirty="0"/>
              <a:t>SEQ</a:t>
            </a:r>
            <a:r>
              <a:rPr lang="he-IL" dirty="0"/>
              <a:t>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לאחר מכן כל משתתף </a:t>
            </a:r>
            <a:r>
              <a:rPr lang="en-US" dirty="0" err="1"/>
              <a:t>p_i</a:t>
            </a:r>
            <a:r>
              <a:rPr lang="he-IL" dirty="0"/>
              <a:t> מגריל מפתח </a:t>
            </a:r>
            <a:r>
              <a:rPr lang="en-US" dirty="0" err="1"/>
              <a:t>K_i</a:t>
            </a:r>
            <a:r>
              <a:rPr lang="he-IL" dirty="0"/>
              <a:t> ושולח אותו ל</a:t>
            </a:r>
            <a:r>
              <a:rPr lang="en-US" dirty="0"/>
              <a:t>p_i+1</a:t>
            </a:r>
            <a:r>
              <a:rPr lang="he-IL" dirty="0"/>
              <a:t>. </a:t>
            </a:r>
          </a:p>
          <a:p>
            <a:pPr algn="r" rtl="1"/>
            <a:r>
              <a:rPr lang="he-IL" dirty="0"/>
              <a:t>כל משתתף מפעיל את אלגוריתם </a:t>
            </a:r>
            <a:r>
              <a:rPr lang="en-US" dirty="0"/>
              <a:t>AES</a:t>
            </a:r>
            <a:r>
              <a:rPr lang="he-IL" dirty="0"/>
              <a:t> על </a:t>
            </a:r>
            <a:r>
              <a:rPr lang="en-US" dirty="0"/>
              <a:t>SEQ</a:t>
            </a:r>
            <a:r>
              <a:rPr lang="he-IL" dirty="0"/>
              <a:t> פעם עם המפתח שהוא יצר ופעם עם מפתח שהוא קיבל לקבלת שני מספרים נסמנם באלפה.</a:t>
            </a:r>
          </a:p>
          <a:p>
            <a:pPr algn="r" rtl="1"/>
            <a:r>
              <a:rPr lang="he-IL" dirty="0"/>
              <a:t>כעת ברשות כל משתתף 2 מתוך 3 חלקים של אלפא כך שסכומן הוא </a:t>
            </a:r>
            <a:r>
              <a:rPr lang="en-US" dirty="0"/>
              <a:t>a</a:t>
            </a:r>
            <a:r>
              <a:rPr lang="he-IL" dirty="0"/>
              <a:t>.(אלפא)</a:t>
            </a:r>
          </a:p>
          <a:p>
            <a:pPr algn="r" rtl="1"/>
            <a:r>
              <a:rPr lang="he-IL" dirty="0"/>
              <a:t>המשתתף </a:t>
            </a:r>
            <a:r>
              <a:rPr lang="en-US" dirty="0"/>
              <a:t>Pi</a:t>
            </a:r>
            <a:r>
              <a:rPr lang="he-IL" dirty="0"/>
              <a:t> שקרא לפונקציה מקבל מהאחרים את החלקי האלפא שלהם כך שהוא יכול לרכיב את אלפא ומשדר ב</a:t>
            </a:r>
            <a:r>
              <a:rPr lang="en-US" dirty="0"/>
              <a:t>BC</a:t>
            </a:r>
            <a:r>
              <a:rPr lang="he-IL" dirty="0"/>
              <a:t> את הקלט שלו פחות אותה אלפא.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לבסוף, כל משתתף לוקח את המספר שקיבל ומחבר לו את שני החלקים של </a:t>
            </a:r>
            <a:r>
              <a:rPr lang="en-US" dirty="0"/>
              <a:t>a</a:t>
            </a:r>
            <a:r>
              <a:rPr lang="he-IL" dirty="0"/>
              <a:t> </a:t>
            </a:r>
            <a:r>
              <a:rPr lang="en-US" dirty="0"/>
              <a:t> </a:t>
            </a:r>
            <a:r>
              <a:rPr lang="he-IL" dirty="0"/>
              <a:t>הנמצאים בידו וכך יקבל כתוצאה שני חלקים חדשים של הסוד של </a:t>
            </a:r>
            <a:r>
              <a:rPr lang="en-US" dirty="0"/>
              <a:t>Pi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לסיכום, לכל משתתף יש 2 חתיכות מכל קלט שאותן הוא יזין כקלט למעגל.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21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במסגרת הפרוטוקול קיימים 2 סוגי שערים המרכיבים את המעגל(פונקציה לחישוב): חיבור וכפל.</a:t>
            </a:r>
          </a:p>
          <a:p>
            <a:pPr algn="r" rtl="1"/>
            <a:r>
              <a:rPr lang="he-IL" dirty="0"/>
              <a:t>עבור כל אופרטור ניתן לבצע אותו על קבוע ו</a:t>
            </a:r>
            <a:r>
              <a:rPr lang="en-US" dirty="0"/>
              <a:t>share</a:t>
            </a:r>
            <a:r>
              <a:rPr lang="he-IL" dirty="0"/>
              <a:t> או על שני </a:t>
            </a:r>
            <a:r>
              <a:rPr lang="en-US" dirty="0"/>
              <a:t>shares</a:t>
            </a:r>
            <a:r>
              <a:rPr lang="he-IL" dirty="0"/>
              <a:t>. </a:t>
            </a:r>
          </a:p>
          <a:p>
            <a:pPr algn="r" rtl="1"/>
            <a:r>
              <a:rPr lang="en-US" dirty="0"/>
              <a:t>Share</a:t>
            </a:r>
            <a:r>
              <a:rPr lang="he-IL" dirty="0"/>
              <a:t> הוא זוג מספרים מתוך 3 אשר סכומן של השלושה נותן לנו את הערך שאותו </a:t>
            </a:r>
            <a:r>
              <a:rPr lang="en-US" dirty="0"/>
              <a:t>share</a:t>
            </a:r>
            <a:r>
              <a:rPr lang="he-IL" dirty="0"/>
              <a:t> מרכיב.</a:t>
            </a:r>
          </a:p>
          <a:p>
            <a:pPr algn="r" rtl="1"/>
            <a:r>
              <a:rPr lang="he-IL" dirty="0"/>
              <a:t>מבצעים את הפעולות בצורה הבאה:</a:t>
            </a:r>
          </a:p>
          <a:p>
            <a:pPr algn="r" rtl="1"/>
            <a:r>
              <a:rPr lang="he-IL" dirty="0"/>
              <a:t>עבור חיבור עם קבוע, אותו קבוע יתווסף רק למספר בעל </a:t>
            </a:r>
            <a:r>
              <a:rPr lang="he-IL" dirty="0" err="1"/>
              <a:t>אינקס</a:t>
            </a:r>
            <a:r>
              <a:rPr lang="he-IL" dirty="0"/>
              <a:t> מספר 1 .</a:t>
            </a:r>
          </a:p>
          <a:p>
            <a:pPr algn="r" rtl="1"/>
            <a:r>
              <a:rPr lang="he-IL" dirty="0"/>
              <a:t>עבור חיבור של 2 </a:t>
            </a:r>
            <a:r>
              <a:rPr lang="en-US" dirty="0"/>
              <a:t>shares</a:t>
            </a:r>
            <a:r>
              <a:rPr lang="he-IL" dirty="0"/>
              <a:t> נחבר את הראשון עם הראשון והשני עם השני.</a:t>
            </a:r>
          </a:p>
          <a:p>
            <a:pPr algn="r" rtl="1"/>
            <a:r>
              <a:rPr lang="he-IL" dirty="0"/>
              <a:t>עבור כפל של </a:t>
            </a:r>
            <a:r>
              <a:rPr lang="en-US" dirty="0"/>
              <a:t>Share</a:t>
            </a:r>
            <a:r>
              <a:rPr lang="he-IL" dirty="0"/>
              <a:t> וקבוע נכפיל את הקבוע גם באינדקס הראשון וגם בשני.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עבור מכפלה של 2 </a:t>
            </a:r>
            <a:r>
              <a:rPr lang="en-US" dirty="0"/>
              <a:t>shares</a:t>
            </a:r>
            <a:r>
              <a:rPr lang="he-IL" dirty="0"/>
              <a:t> נזדקק לתקשורת נוספת.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833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בחישוב שער מכפלה כל משתתף מגריל מספר רנדומלי ושולח אותו ל</a:t>
            </a:r>
            <a:r>
              <a:rPr lang="en-US" dirty="0"/>
              <a:t>p_i+1</a:t>
            </a:r>
            <a:r>
              <a:rPr lang="he-IL" dirty="0"/>
              <a:t>. </a:t>
            </a:r>
          </a:p>
          <a:p>
            <a:pPr algn="r" rtl="1"/>
            <a:r>
              <a:rPr lang="he-IL" dirty="0"/>
              <a:t>כל משתתף לוקח את המספר שהגריל ומחסיר ממנו את המספר שקיבל. כך לכל משתתף יש חתיכה אחת של מספר רנדומלי כך שסכום כל החתיכות הוא 0.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לאחר מכן, כל אחד מחשב לפי הפרוטוקול את הערך של שער המכפלה </a:t>
            </a:r>
            <a:r>
              <a:rPr lang="en-US" dirty="0"/>
              <a:t>Zi</a:t>
            </a:r>
            <a:r>
              <a:rPr lang="he-IL" dirty="0"/>
              <a:t> ושולח אותה ל</a:t>
            </a:r>
            <a:r>
              <a:rPr lang="en-US" dirty="0"/>
              <a:t>p_i+1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לבסוף כל משתתף שומר את ה</a:t>
            </a:r>
            <a:r>
              <a:rPr lang="en-US" dirty="0"/>
              <a:t>Share</a:t>
            </a:r>
            <a:r>
              <a:rPr lang="he-IL" dirty="0"/>
              <a:t> של </a:t>
            </a:r>
            <a:r>
              <a:rPr lang="en-US" dirty="0"/>
              <a:t>z</a:t>
            </a:r>
            <a:r>
              <a:rPr lang="he-IL" dirty="0"/>
              <a:t> הנמצאים ברשותו, השרים האלו הם 2 חלקים מתוך 3 של תוצאת שער המכפלה.</a:t>
            </a:r>
          </a:p>
          <a:p>
            <a:pPr algn="r" rtl="1"/>
            <a:r>
              <a:rPr lang="he-IL" dirty="0"/>
              <a:t>נצטרך את קלטים והפלטים לכל שערי המכפלה בשלב האחרון של וידוי אמינות.</a:t>
            </a:r>
            <a:endParaRPr lang="LID4096" dirty="0"/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101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9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7534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9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9839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1" r:id="rId2"/>
    <p:sldLayoutId id="2147483672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40.png"/><Relationship Id="rId5" Type="http://schemas.openxmlformats.org/officeDocument/2006/relationships/image" Target="../media/image43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41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0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42.png"/><Relationship Id="rId7" Type="http://schemas.openxmlformats.org/officeDocument/2006/relationships/image" Target="../media/image3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10" Type="http://schemas.openxmlformats.org/officeDocument/2006/relationships/image" Target="../media/image46.png"/><Relationship Id="rId4" Type="http://schemas.openxmlformats.org/officeDocument/2006/relationships/image" Target="../media/image43.svg"/><Relationship Id="rId9" Type="http://schemas.openxmlformats.org/officeDocument/2006/relationships/image" Target="../media/image3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350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8346" y="195486"/>
            <a:ext cx="8627308" cy="4248472"/>
          </a:xfrm>
        </p:spPr>
        <p:txBody>
          <a:bodyPr/>
          <a:lstStyle/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</a:rPr>
              <a:t>Practical Fully Secure Three-Party Computation via Sublinear Distributed Zero-knowledge Proofs</a:t>
            </a:r>
          </a:p>
          <a:p>
            <a:pPr algn="ctr"/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ea typeface="맑은 고딕" pitchFamily="50" charset="-127"/>
            </a:endParaRPr>
          </a:p>
          <a:p>
            <a:pPr algn="ctr"/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ea typeface="맑은 고딕" pitchFamily="50" charset="-127"/>
            </a:endParaRPr>
          </a:p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</a:rPr>
              <a:t>Supervisor: Dr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</a:rPr>
              <a:t>Niv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</a:rPr>
              <a:t> Gilboa</a:t>
            </a:r>
          </a:p>
          <a:p>
            <a:pPr algn="ctr"/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ea typeface="맑은 고딕" pitchFamily="50" charset="-127"/>
            </a:endParaRP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</a:rPr>
              <a:t>Vitali Lopushenko 			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</a:rPr>
              <a:t>Osher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</a:rPr>
              <a:t>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</a:rPr>
              <a:t>Saragani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ea typeface="맑은 고딕" pitchFamily="50" charset="-127"/>
            </a:endParaRPr>
          </a:p>
          <a:p>
            <a:pPr algn="ctr"/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8B8F437-D365-4BE8-B328-3659143931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187392"/>
            <a:ext cx="3528387" cy="720080"/>
          </a:xfrm>
          <a:prstGeom prst="rect">
            <a:avLst/>
          </a:prstGeom>
        </p:spPr>
      </p:pic>
      <p:pic>
        <p:nvPicPr>
          <p:cNvPr id="8" name="Picture 7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1C3A3AB7-E7FD-4D16-8D7B-FE6DF2941A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918639"/>
            <a:ext cx="948637" cy="98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/>
                </a:solidFill>
              </a:rPr>
              <a:t>Circuit C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468E8D-3153-4B8E-BA02-3EE69457D88C}"/>
              </a:ext>
            </a:extLst>
          </p:cNvPr>
          <p:cNvSpPr txBox="1"/>
          <p:nvPr/>
        </p:nvSpPr>
        <p:spPr>
          <a:xfrm>
            <a:off x="337949" y="1484403"/>
            <a:ext cx="45455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Any computable function can be represented as an arithmetic Addition/Multiplication gates.</a:t>
            </a:r>
          </a:p>
          <a:p>
            <a:endParaRPr lang="en-US" altLang="ko-KR" sz="1400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Each party have a copy of the C circuit.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circuit calculated level by level.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parties synchronize each multiplication gate.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Each party stores all the Multiplication gates output in a vector for verification phase.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1400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Logic Gates Or Icons - Download Free Vector Icons | Noun Project">
            <a:extLst>
              <a:ext uri="{FF2B5EF4-FFF2-40B4-BE49-F238E27FC236}">
                <a16:creationId xmlns:a16="http://schemas.microsoft.com/office/drawing/2014/main" id="{D30AD116-7257-47FF-B6B5-0D82E2E5C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642" y="2831015"/>
            <a:ext cx="958028" cy="95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Logic Gates Or Icons - Download Free Vector Icons | Noun Project">
            <a:extLst>
              <a:ext uri="{FF2B5EF4-FFF2-40B4-BE49-F238E27FC236}">
                <a16:creationId xmlns:a16="http://schemas.microsoft.com/office/drawing/2014/main" id="{9EA6F89B-EB9C-4629-A471-C2A3D7A67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413" y="3081005"/>
            <a:ext cx="958028" cy="95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d, and gate, logic and, logic gate icon">
            <a:extLst>
              <a:ext uri="{FF2B5EF4-FFF2-40B4-BE49-F238E27FC236}">
                <a16:creationId xmlns:a16="http://schemas.microsoft.com/office/drawing/2014/main" id="{577D98DC-2846-44A0-AAD7-C7E7B7A28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410" y="2447875"/>
            <a:ext cx="811031" cy="81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And, and gate, logic and, logic gate icon">
            <a:extLst>
              <a:ext uri="{FF2B5EF4-FFF2-40B4-BE49-F238E27FC236}">
                <a16:creationId xmlns:a16="http://schemas.microsoft.com/office/drawing/2014/main" id="{9F0A4657-91CB-41FF-BB21-72739DD18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723" y="1722791"/>
            <a:ext cx="811031" cy="811031"/>
          </a:xfrm>
          <a:prstGeom prst="rect">
            <a:avLst/>
          </a:prstGeom>
          <a:noFill/>
        </p:spPr>
      </p:pic>
      <p:pic>
        <p:nvPicPr>
          <p:cNvPr id="29" name="Picture 8" descr="And, and gate, logic and, logic gate icon">
            <a:extLst>
              <a:ext uri="{FF2B5EF4-FFF2-40B4-BE49-F238E27FC236}">
                <a16:creationId xmlns:a16="http://schemas.microsoft.com/office/drawing/2014/main" id="{1A30F9FB-3A8B-465B-9B5A-CE5324D47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645" y="2265512"/>
            <a:ext cx="811031" cy="811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776378E-3D5C-42D7-AF33-5607B19AC322}"/>
              </a:ext>
            </a:extLst>
          </p:cNvPr>
          <p:cNvCxnSpPr>
            <a:cxnSpLocks/>
          </p:cNvCxnSpPr>
          <p:nvPr/>
        </p:nvCxnSpPr>
        <p:spPr>
          <a:xfrm>
            <a:off x="6625456" y="2125131"/>
            <a:ext cx="795659" cy="443663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95FC9F9-E864-4E14-A1DB-E11F7BB9FC61}"/>
              </a:ext>
            </a:extLst>
          </p:cNvPr>
          <p:cNvCxnSpPr>
            <a:cxnSpLocks/>
          </p:cNvCxnSpPr>
          <p:nvPr/>
        </p:nvCxnSpPr>
        <p:spPr>
          <a:xfrm flipV="1">
            <a:off x="6726868" y="2769968"/>
            <a:ext cx="658164" cy="76425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9265E90-0027-4E1E-9BAB-42C6E343E05B}"/>
              </a:ext>
            </a:extLst>
          </p:cNvPr>
          <p:cNvCxnSpPr>
            <a:cxnSpLocks/>
          </p:cNvCxnSpPr>
          <p:nvPr/>
        </p:nvCxnSpPr>
        <p:spPr>
          <a:xfrm flipV="1">
            <a:off x="6699093" y="3447469"/>
            <a:ext cx="714129" cy="113204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4D44A5A-BE40-4270-8A1B-85719D97DDE8}"/>
              </a:ext>
            </a:extLst>
          </p:cNvPr>
          <p:cNvCxnSpPr/>
          <p:nvPr/>
        </p:nvCxnSpPr>
        <p:spPr>
          <a:xfrm flipH="1">
            <a:off x="5939202" y="1568118"/>
            <a:ext cx="19687" cy="2298862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2089D01-D4D3-4B6F-BFFB-7984F742FD87}"/>
              </a:ext>
            </a:extLst>
          </p:cNvPr>
          <p:cNvCxnSpPr>
            <a:cxnSpLocks/>
          </p:cNvCxnSpPr>
          <p:nvPr/>
        </p:nvCxnSpPr>
        <p:spPr>
          <a:xfrm>
            <a:off x="5967860" y="2748818"/>
            <a:ext cx="2231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9725994-687F-42EB-B64A-891A82ED61B3}"/>
              </a:ext>
            </a:extLst>
          </p:cNvPr>
          <p:cNvCxnSpPr>
            <a:cxnSpLocks/>
          </p:cNvCxnSpPr>
          <p:nvPr/>
        </p:nvCxnSpPr>
        <p:spPr>
          <a:xfrm>
            <a:off x="5965479" y="2952937"/>
            <a:ext cx="2255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B52FEE5-A63B-44C9-B6DE-68B25013B545}"/>
              </a:ext>
            </a:extLst>
          </p:cNvPr>
          <p:cNvCxnSpPr>
            <a:cxnSpLocks/>
          </p:cNvCxnSpPr>
          <p:nvPr/>
        </p:nvCxnSpPr>
        <p:spPr>
          <a:xfrm>
            <a:off x="5970241" y="2230476"/>
            <a:ext cx="1917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68BD723-EAD7-47D0-AF9B-2CB0B0703F4E}"/>
              </a:ext>
            </a:extLst>
          </p:cNvPr>
          <p:cNvCxnSpPr>
            <a:cxnSpLocks/>
          </p:cNvCxnSpPr>
          <p:nvPr/>
        </p:nvCxnSpPr>
        <p:spPr>
          <a:xfrm>
            <a:off x="5970241" y="2025835"/>
            <a:ext cx="1908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5C6DD60-E817-4AE6-BC87-09AC929BF8C7}"/>
              </a:ext>
            </a:extLst>
          </p:cNvPr>
          <p:cNvCxnSpPr/>
          <p:nvPr/>
        </p:nvCxnSpPr>
        <p:spPr>
          <a:xfrm flipH="1">
            <a:off x="6847750" y="1568118"/>
            <a:ext cx="19687" cy="2298862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36AC042-440C-4077-BBB3-BFC6A0563F30}"/>
              </a:ext>
            </a:extLst>
          </p:cNvPr>
          <p:cNvCxnSpPr/>
          <p:nvPr/>
        </p:nvCxnSpPr>
        <p:spPr>
          <a:xfrm flipH="1">
            <a:off x="8125590" y="1640569"/>
            <a:ext cx="19687" cy="2298862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64FA487-43B5-4448-8C67-7A01D808BE2C}"/>
              </a:ext>
            </a:extLst>
          </p:cNvPr>
          <p:cNvCxnSpPr>
            <a:cxnSpLocks/>
          </p:cNvCxnSpPr>
          <p:nvPr/>
        </p:nvCxnSpPr>
        <p:spPr>
          <a:xfrm>
            <a:off x="7956439" y="2668463"/>
            <a:ext cx="160698" cy="2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FBC18DF-A1CB-42C6-B688-AB84EFB061FB}"/>
                  </a:ext>
                </a:extLst>
              </p:cNvPr>
              <p:cNvSpPr txBox="1"/>
              <p:nvPr/>
            </p:nvSpPr>
            <p:spPr>
              <a:xfrm>
                <a:off x="6112945" y="1310531"/>
                <a:ext cx="6956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2"/>
                    </a:solidFill>
                    <a:cs typeface="Arial" pitchFamily="34" charset="0"/>
                  </a:rPr>
                  <a:t>Level </a:t>
                </a:r>
                <a14:m>
                  <m:oMath xmlns:m="http://schemas.openxmlformats.org/officeDocument/2006/math">
                    <m:r>
                      <a:rPr lang="ko-KR" altLang="en-US" sz="12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ⅈ</m:t>
                    </m:r>
                  </m:oMath>
                </a14:m>
                <a:endParaRPr lang="ko-KR" altLang="en-US" sz="1200" dirty="0">
                  <a:solidFill>
                    <a:schemeClr val="bg2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FBC18DF-A1CB-42C6-B688-AB84EFB06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945" y="1310531"/>
                <a:ext cx="695675" cy="276999"/>
              </a:xfrm>
              <a:prstGeom prst="rect">
                <a:avLst/>
              </a:prstGeom>
              <a:blipFill>
                <a:blip r:embed="rId5"/>
                <a:stretch>
                  <a:fillRect l="-877" t="-4444" b="-1555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8623282-148E-49BD-A621-FF9BAED71E72}"/>
                  </a:ext>
                </a:extLst>
              </p:cNvPr>
              <p:cNvSpPr txBox="1"/>
              <p:nvPr/>
            </p:nvSpPr>
            <p:spPr>
              <a:xfrm>
                <a:off x="7092280" y="1326887"/>
                <a:ext cx="10333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2"/>
                    </a:solidFill>
                    <a:cs typeface="Arial" pitchFamily="34" charset="0"/>
                  </a:rPr>
                  <a:t>Level </a:t>
                </a:r>
                <a14:m>
                  <m:oMath xmlns:m="http://schemas.openxmlformats.org/officeDocument/2006/math">
                    <m:r>
                      <a:rPr lang="ko-KR" altLang="en-US" sz="12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altLang="ko-KR" sz="1200" b="0" i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b="0" i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sz="1200" dirty="0">
                  <a:solidFill>
                    <a:schemeClr val="bg2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8623282-148E-49BD-A621-FF9BAED71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1326887"/>
                <a:ext cx="1033310" cy="276999"/>
              </a:xfrm>
              <a:prstGeom prst="rect">
                <a:avLst/>
              </a:prstGeom>
              <a:blipFill>
                <a:blip r:embed="rId6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E492C29F-D0DD-4A01-B871-112E2FDD95F1}"/>
              </a:ext>
            </a:extLst>
          </p:cNvPr>
          <p:cNvSpPr txBox="1"/>
          <p:nvPr/>
        </p:nvSpPr>
        <p:spPr>
          <a:xfrm>
            <a:off x="6886368" y="3030576"/>
            <a:ext cx="32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/>
                </a:solidFill>
                <a:cs typeface="Arial" pitchFamily="34" charset="0"/>
              </a:rPr>
              <a:t>C</a:t>
            </a:r>
            <a:endParaRPr lang="ko-KR" altLang="en-US" sz="1200" dirty="0">
              <a:solidFill>
                <a:schemeClr val="bg2"/>
              </a:solidFill>
              <a:cs typeface="Arial" pitchFamily="34" charset="0"/>
            </a:endParaRPr>
          </a:p>
        </p:txBody>
      </p:sp>
      <p:pic>
        <p:nvPicPr>
          <p:cNvPr id="1038" name="Picture 14" descr="Three Dots Icons - Download Free Vector Icons | Noun Project">
            <a:extLst>
              <a:ext uri="{FF2B5EF4-FFF2-40B4-BE49-F238E27FC236}">
                <a16:creationId xmlns:a16="http://schemas.microsoft.com/office/drawing/2014/main" id="{000EE1ED-820F-42DA-860E-8E0D020B4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123" y="2657131"/>
            <a:ext cx="688055" cy="68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14" descr="Three Dots Icons - Download Free Vector Icons | Noun Project">
            <a:extLst>
              <a:ext uri="{FF2B5EF4-FFF2-40B4-BE49-F238E27FC236}">
                <a16:creationId xmlns:a16="http://schemas.microsoft.com/office/drawing/2014/main" id="{9FA1803D-9DC0-483C-97E2-435EC41A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07" y="2533822"/>
            <a:ext cx="855966" cy="85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01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3" grpId="0"/>
      <p:bldP spid="74" grpId="0"/>
      <p:bldP spid="7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/>
                </a:solidFill>
              </a:rPr>
              <a:t>Verification Phase</a:t>
            </a:r>
            <a:endParaRPr lang="ko-KR" alt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D47DBC-77E5-4B3A-9B09-C00436F290C7}"/>
                  </a:ext>
                </a:extLst>
              </p:cNvPr>
              <p:cNvSpPr txBox="1"/>
              <p:nvPr/>
            </p:nvSpPr>
            <p:spPr>
              <a:xfrm>
                <a:off x="467544" y="915566"/>
                <a:ext cx="7920880" cy="3769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There is a simple way, this functionality checks that is no corrupted party by checking all the inputs from other parties to the Multiplication gates.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The Prover build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sz="16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vectors (for each multiplication gates) which contains the input and output of each multiplication gate: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r>
                  <a:rPr lang="en-US" altLang="ko-KR" sz="16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r>
                  <a:rPr lang="en-US" altLang="ko-KR" sz="16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600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600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600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600" i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) for k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sz="16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[1,…,m]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solidFill>
                    <a:schemeClr val="tx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The verifier checks for each k that: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altLang="ko-KR" sz="16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r>
                  <a:rPr lang="en-US" altLang="ko-KR" sz="16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r>
                  <a:rPr lang="en-US" altLang="ko-KR" sz="16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600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600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600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ko-KR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ko-KR" sz="16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ko-KR" sz="16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1600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600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16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= 0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solidFill>
                    <a:schemeClr val="tx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solidFill>
                    <a:schemeClr val="tx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D47DBC-77E5-4B3A-9B09-C00436F29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15566"/>
                <a:ext cx="7920880" cy="3769558"/>
              </a:xfrm>
              <a:prstGeom prst="rect">
                <a:avLst/>
              </a:prstGeom>
              <a:blipFill>
                <a:blip r:embed="rId3"/>
                <a:stretch>
                  <a:fillRect l="-30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73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EBC595-303E-44C5-BA2F-50054B3EBF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/>
                </a:solidFill>
              </a:rPr>
              <a:t>Verification Phase</a:t>
            </a:r>
            <a:endParaRPr lang="ko-KR" alt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72D932-8521-4664-AC2F-E2199EE0D89F}"/>
                  </a:ext>
                </a:extLst>
              </p:cNvPr>
              <p:cNvSpPr txBox="1"/>
              <p:nvPr/>
            </p:nvSpPr>
            <p:spPr>
              <a:xfrm>
                <a:off x="143508" y="909756"/>
                <a:ext cx="8856984" cy="2954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There is a new approach that presented in the paper we based our project.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Instead of sending all the input/outputs, we build a polynomial based on the data we already have.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The communication overhead is less then 1KB.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600" dirty="0">
                  <a:solidFill>
                    <a:schemeClr val="tx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altLang="ko-KR" sz="16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r>
                  <a:rPr lang="en-US" altLang="ko-KR" sz="16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r>
                  <a:rPr lang="en-US" altLang="ko-KR" sz="16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600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600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600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ko-KR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ko-KR" sz="16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ko-KR" sz="16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1600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600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16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= 0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600" dirty="0">
                  <a:solidFill>
                    <a:schemeClr val="tx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72D932-8521-4664-AC2F-E2199EE0D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8" y="909756"/>
                <a:ext cx="8856984" cy="2954655"/>
              </a:xfrm>
              <a:prstGeom prst="rect">
                <a:avLst/>
              </a:prstGeom>
              <a:blipFill>
                <a:blip r:embed="rId3"/>
                <a:stretch>
                  <a:fillRect l="-27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41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2A46B9-59E1-4010-81DF-5BC7C3746A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Reconstructing The Output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6D0FF7-F284-4978-9DD3-CC04D56EABBA}"/>
                  </a:ext>
                </a:extLst>
              </p:cNvPr>
              <p:cNvSpPr txBox="1"/>
              <p:nvPr/>
            </p:nvSpPr>
            <p:spPr>
              <a:xfrm>
                <a:off x="467544" y="843558"/>
                <a:ext cx="7920880" cy="1893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After a successful verification, each party performs reconstruct – each party send their shares of the circuit’s output to the other parties.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That way each party attains the output of the arithmetic circuit by simply computes: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600" i="0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i="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0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i="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i="0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i="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ko-KR" sz="1600" dirty="0">
                  <a:solidFill>
                    <a:schemeClr val="tx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solidFill>
                    <a:schemeClr val="tx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6D0FF7-F284-4978-9DD3-CC04D56EA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843558"/>
                <a:ext cx="7920880" cy="1893147"/>
              </a:xfrm>
              <a:prstGeom prst="rect">
                <a:avLst/>
              </a:prstGeom>
              <a:blipFill>
                <a:blip r:embed="rId3"/>
                <a:stretch>
                  <a:fillRect l="-30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DFB3C8D-1F2C-4CCD-B6EC-31D6E61D08C6}"/>
              </a:ext>
            </a:extLst>
          </p:cNvPr>
          <p:cNvSpPr txBox="1"/>
          <p:nvPr/>
        </p:nvSpPr>
        <p:spPr>
          <a:xfrm>
            <a:off x="467544" y="3045625"/>
            <a:ext cx="7920880" cy="2262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adversary can not infer any information about the inputs of the other parties.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adversary can not learn any further information about the protocol which is not public knowledge.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“wildest” act a malicious party can perform is to stop the execution of the protocol.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2AC1DC18-8163-4224-8A0F-3B04175861A2}"/>
              </a:ext>
            </a:extLst>
          </p:cNvPr>
          <p:cNvSpPr txBox="1">
            <a:spLocks/>
          </p:cNvSpPr>
          <p:nvPr/>
        </p:nvSpPr>
        <p:spPr>
          <a:xfrm>
            <a:off x="-144016" y="228371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Security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1465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03105"/>
            <a:ext cx="9144000" cy="576063"/>
          </a:xfrm>
        </p:spPr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3179169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Questions?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51603" y="1934410"/>
            <a:ext cx="649059" cy="649059"/>
            <a:chOff x="5696729" y="3628850"/>
            <a:chExt cx="1800000" cy="1800000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7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419389" y="411510"/>
            <a:ext cx="2808312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Team </a:t>
            </a:r>
          </a:p>
          <a:p>
            <a:pPr marL="0" indent="0">
              <a:buNone/>
            </a:pPr>
            <a:r>
              <a:rPr lang="en-US" altLang="ko-KR" sz="44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Members</a:t>
            </a:r>
            <a:endParaRPr lang="ko-KR" altLang="en-US" sz="44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17824" y="3315338"/>
            <a:ext cx="1959189" cy="494026"/>
            <a:chOff x="803638" y="3362835"/>
            <a:chExt cx="3151949" cy="494026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38" y="3362835"/>
              <a:ext cx="3151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accent3"/>
                  </a:solidFill>
                  <a:cs typeface="Arial" pitchFamily="34" charset="0"/>
                </a:rPr>
                <a:t>Osher</a:t>
              </a:r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3"/>
                  </a:solidFill>
                  <a:cs typeface="Arial" pitchFamily="34" charset="0"/>
                </a:rPr>
                <a:t>Saragani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pic>
        <p:nvPicPr>
          <p:cNvPr id="3" name="Picture Placeholder 2" descr="A person wearing a white shirt and smiling at the camera&#10;&#10;Description automatically generated">
            <a:extLst>
              <a:ext uri="{FF2B5EF4-FFF2-40B4-BE49-F238E27FC236}">
                <a16:creationId xmlns:a16="http://schemas.microsoft.com/office/drawing/2014/main" id="{9B194689-9942-411A-B403-375C02D6AD1E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7" t="8184" r="877" b="26714"/>
          <a:stretch/>
        </p:blipFill>
        <p:spPr>
          <a:xfrm>
            <a:off x="4917123" y="886177"/>
            <a:ext cx="1665287" cy="1665288"/>
          </a:xfrm>
        </p:spPr>
      </p:pic>
      <p:pic>
        <p:nvPicPr>
          <p:cNvPr id="6" name="Picture Placeholder 5" descr="A person in glasses looking at the camera&#10;&#10;Description automatically generated">
            <a:extLst>
              <a:ext uri="{FF2B5EF4-FFF2-40B4-BE49-F238E27FC236}">
                <a16:creationId xmlns:a16="http://schemas.microsoft.com/office/drawing/2014/main" id="{17823B50-78F9-4DFB-919B-BC95C5DB5557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5" b="5025"/>
          <a:stretch>
            <a:fillRect/>
          </a:stretch>
        </p:blipFill>
        <p:spPr>
          <a:xfrm>
            <a:off x="4932363" y="3187700"/>
            <a:ext cx="1665287" cy="1665288"/>
          </a:xfr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7FD2AB-1F5D-43D8-895E-331CE4990D8E}"/>
              </a:ext>
            </a:extLst>
          </p:cNvPr>
          <p:cNvGrpSpPr/>
          <p:nvPr/>
        </p:nvGrpSpPr>
        <p:grpSpPr>
          <a:xfrm>
            <a:off x="6597010" y="983089"/>
            <a:ext cx="2007437" cy="494026"/>
            <a:chOff x="803638" y="3362835"/>
            <a:chExt cx="3229570" cy="49402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8EC2B85-C793-4D48-BDDF-4A6638C181AC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E54D21-8ACB-429F-AB23-769B6FE977A7}"/>
                </a:ext>
              </a:extLst>
            </p:cNvPr>
            <p:cNvSpPr txBox="1"/>
            <p:nvPr/>
          </p:nvSpPr>
          <p:spPr>
            <a:xfrm>
              <a:off x="803638" y="3362835"/>
              <a:ext cx="32295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Vitali Lopushenko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7155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Who is the richest?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9465" y="2925753"/>
            <a:ext cx="74789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It’s a simple function: MAX(X,Y, Z).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accent3"/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BUT no one want to revile how much money he has</a:t>
            </a:r>
            <a:r>
              <a:rPr lang="he-IL" altLang="ko-KR" sz="1400" b="1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(you know, IRS…).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accent3"/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How can we calculate a joint function without revile the inputs?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accent3"/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How can anyone can be sure the other Parties didn’t lie in the process of calculating the joint function?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9" name="Rectangle 9"/>
          <p:cNvSpPr/>
          <p:nvPr/>
        </p:nvSpPr>
        <p:spPr>
          <a:xfrm>
            <a:off x="358427" y="2976786"/>
            <a:ext cx="278527" cy="24045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246619" y="5209722"/>
            <a:ext cx="405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Block Arc 11">
            <a:extLst>
              <a:ext uri="{FF2B5EF4-FFF2-40B4-BE49-F238E27FC236}">
                <a16:creationId xmlns:a16="http://schemas.microsoft.com/office/drawing/2014/main" id="{37070EAA-276F-456F-B5E1-15C716F29510}"/>
              </a:ext>
            </a:extLst>
          </p:cNvPr>
          <p:cNvSpPr/>
          <p:nvPr/>
        </p:nvSpPr>
        <p:spPr>
          <a:xfrm rot="10800000">
            <a:off x="1960883" y="2085215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01DB42-ECC6-46F9-97F0-B01EBEF8E0C9}"/>
              </a:ext>
            </a:extLst>
          </p:cNvPr>
          <p:cNvSpPr txBox="1"/>
          <p:nvPr/>
        </p:nvSpPr>
        <p:spPr>
          <a:xfrm>
            <a:off x="1390947" y="811478"/>
            <a:ext cx="171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Millionaire A</a:t>
            </a:r>
            <a:endParaRPr lang="LID4096" sz="1400" dirty="0">
              <a:solidFill>
                <a:schemeClr val="accent6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F543A9-9FC4-4E88-A0AB-B0F44A0F7B14}"/>
              </a:ext>
            </a:extLst>
          </p:cNvPr>
          <p:cNvSpPr txBox="1"/>
          <p:nvPr/>
        </p:nvSpPr>
        <p:spPr>
          <a:xfrm>
            <a:off x="1549921" y="1965140"/>
            <a:ext cx="457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X</a:t>
            </a:r>
            <a:endParaRPr lang="LID4096" sz="3200" dirty="0">
              <a:solidFill>
                <a:schemeClr val="accent6"/>
              </a:solidFill>
            </a:endParaRPr>
          </a:p>
        </p:txBody>
      </p:sp>
      <p:sp>
        <p:nvSpPr>
          <p:cNvPr id="43" name="Block Arc 11">
            <a:extLst>
              <a:ext uri="{FF2B5EF4-FFF2-40B4-BE49-F238E27FC236}">
                <a16:creationId xmlns:a16="http://schemas.microsoft.com/office/drawing/2014/main" id="{31810816-C180-4945-9149-A8645A56F921}"/>
              </a:ext>
            </a:extLst>
          </p:cNvPr>
          <p:cNvSpPr/>
          <p:nvPr/>
        </p:nvSpPr>
        <p:spPr>
          <a:xfrm rot="10800000">
            <a:off x="4622922" y="2085215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C1EFC6-4E07-41EA-B335-D123D52327C6}"/>
              </a:ext>
            </a:extLst>
          </p:cNvPr>
          <p:cNvSpPr txBox="1"/>
          <p:nvPr/>
        </p:nvSpPr>
        <p:spPr>
          <a:xfrm>
            <a:off x="3932652" y="817463"/>
            <a:ext cx="1215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Millionaire B</a:t>
            </a:r>
            <a:endParaRPr lang="LID4096" sz="1400" dirty="0">
              <a:solidFill>
                <a:schemeClr val="accent6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F94294-6F33-429E-85C1-FDC779E78C83}"/>
              </a:ext>
            </a:extLst>
          </p:cNvPr>
          <p:cNvSpPr txBox="1"/>
          <p:nvPr/>
        </p:nvSpPr>
        <p:spPr>
          <a:xfrm>
            <a:off x="4211960" y="1965140"/>
            <a:ext cx="457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Y</a:t>
            </a:r>
            <a:endParaRPr lang="LID4096" sz="3200" dirty="0">
              <a:solidFill>
                <a:schemeClr val="accent6"/>
              </a:solidFill>
            </a:endParaRPr>
          </a:p>
        </p:txBody>
      </p:sp>
      <p:sp>
        <p:nvSpPr>
          <p:cNvPr id="63" name="Block Arc 11">
            <a:extLst>
              <a:ext uri="{FF2B5EF4-FFF2-40B4-BE49-F238E27FC236}">
                <a16:creationId xmlns:a16="http://schemas.microsoft.com/office/drawing/2014/main" id="{A818B9F1-513C-4F7D-BAE9-398E607DEA74}"/>
              </a:ext>
            </a:extLst>
          </p:cNvPr>
          <p:cNvSpPr/>
          <p:nvPr/>
        </p:nvSpPr>
        <p:spPr>
          <a:xfrm rot="10800000">
            <a:off x="7156615" y="2095521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4A145A-320D-4252-B54E-8DA5245ED0C5}"/>
              </a:ext>
            </a:extLst>
          </p:cNvPr>
          <p:cNvSpPr txBox="1"/>
          <p:nvPr/>
        </p:nvSpPr>
        <p:spPr>
          <a:xfrm>
            <a:off x="6444208" y="817021"/>
            <a:ext cx="171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Millionaire C</a:t>
            </a:r>
            <a:endParaRPr lang="LID4096" sz="1400" dirty="0">
              <a:solidFill>
                <a:schemeClr val="accent6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892B69B-1820-4110-867D-8CE4B90C604A}"/>
              </a:ext>
            </a:extLst>
          </p:cNvPr>
          <p:cNvSpPr txBox="1"/>
          <p:nvPr/>
        </p:nvSpPr>
        <p:spPr>
          <a:xfrm>
            <a:off x="6732240" y="1986975"/>
            <a:ext cx="457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Z</a:t>
            </a:r>
            <a:endParaRPr lang="LID4096" sz="3200" dirty="0">
              <a:solidFill>
                <a:schemeClr val="accent6"/>
              </a:solidFill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E0D3C36-BBD5-4700-913E-D4B6D2DD87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059" y="983689"/>
            <a:ext cx="1034617" cy="1017614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5EF414AD-037B-47BE-8D21-9D0A6ECAF0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802" y="1150640"/>
            <a:ext cx="778351" cy="778351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4D8CBEA-117E-4680-B8EA-4DB778F5DF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139794"/>
            <a:ext cx="797397" cy="79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8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dirty="0"/>
              <a:t>MPC Applications</a:t>
            </a:r>
          </a:p>
        </p:txBody>
      </p:sp>
      <p:sp>
        <p:nvSpPr>
          <p:cNvPr id="5" name="Rectangle 23"/>
          <p:cNvSpPr/>
          <p:nvPr/>
        </p:nvSpPr>
        <p:spPr>
          <a:xfrm>
            <a:off x="3849842" y="1608238"/>
            <a:ext cx="1836204" cy="1080103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rapezoid 13"/>
          <p:cNvSpPr/>
          <p:nvPr/>
        </p:nvSpPr>
        <p:spPr>
          <a:xfrm>
            <a:off x="3577486" y="3257124"/>
            <a:ext cx="685356" cy="579509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ounded Rectangle 7"/>
          <p:cNvSpPr/>
          <p:nvPr/>
        </p:nvSpPr>
        <p:spPr>
          <a:xfrm>
            <a:off x="5305262" y="3239203"/>
            <a:ext cx="354478" cy="613451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18"/>
          <p:cNvSpPr/>
          <p:nvPr/>
        </p:nvSpPr>
        <p:spPr>
          <a:xfrm>
            <a:off x="2235856" y="2314313"/>
            <a:ext cx="811516" cy="644766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ounded Rectangle 25"/>
          <p:cNvSpPr/>
          <p:nvPr/>
        </p:nvSpPr>
        <p:spPr>
          <a:xfrm>
            <a:off x="6559232" y="2314731"/>
            <a:ext cx="436280" cy="613451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039752" y="2328318"/>
            <a:ext cx="810090" cy="288032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86046" y="2328318"/>
            <a:ext cx="879687" cy="360023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920164" y="2680390"/>
            <a:ext cx="487740" cy="576404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55976" y="2680390"/>
            <a:ext cx="358312" cy="559432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092502" y="2460510"/>
            <a:ext cx="914400" cy="9144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24"/>
          <p:cNvSpPr/>
          <p:nvPr/>
        </p:nvSpPr>
        <p:spPr>
          <a:xfrm>
            <a:off x="2512492" y="3267329"/>
            <a:ext cx="914400" cy="9144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25"/>
          <p:cNvSpPr/>
          <p:nvPr/>
        </p:nvSpPr>
        <p:spPr>
          <a:xfrm>
            <a:off x="5776056" y="3267329"/>
            <a:ext cx="914400" cy="9144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106813" y="2677671"/>
            <a:ext cx="885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Block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Chain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26802" y="3484489"/>
            <a:ext cx="866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Bench-marking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90367" y="3496365"/>
            <a:ext cx="885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Machine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Learning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95F60B-4F96-4F81-A7F2-E5EE23A4F781}"/>
              </a:ext>
            </a:extLst>
          </p:cNvPr>
          <p:cNvSpPr txBox="1"/>
          <p:nvPr/>
        </p:nvSpPr>
        <p:spPr>
          <a:xfrm>
            <a:off x="4205651" y="2060400"/>
            <a:ext cx="1030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MPC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09C15B-4FD6-4CEA-9195-E625F46E0580}"/>
              </a:ext>
            </a:extLst>
          </p:cNvPr>
          <p:cNvSpPr/>
          <p:nvPr/>
        </p:nvSpPr>
        <p:spPr>
          <a:xfrm>
            <a:off x="7130932" y="2454668"/>
            <a:ext cx="914400" cy="9144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51BDCE-161E-4C91-BBAB-1A3CE1B24F96}"/>
              </a:ext>
            </a:extLst>
          </p:cNvPr>
          <p:cNvSpPr txBox="1"/>
          <p:nvPr/>
        </p:nvSpPr>
        <p:spPr>
          <a:xfrm>
            <a:off x="7145243" y="2659952"/>
            <a:ext cx="885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Secure Election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054" name="Picture 6" descr="mpc blog_0618_1">
            <a:extLst>
              <a:ext uri="{FF2B5EF4-FFF2-40B4-BE49-F238E27FC236}">
                <a16:creationId xmlns:a16="http://schemas.microsoft.com/office/drawing/2014/main" id="{741D4755-C48C-4C0F-9E15-3CF659BA6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236" y="2774109"/>
            <a:ext cx="3386764" cy="215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pc_blog_0618_2">
            <a:extLst>
              <a:ext uri="{FF2B5EF4-FFF2-40B4-BE49-F238E27FC236}">
                <a16:creationId xmlns:a16="http://schemas.microsoft.com/office/drawing/2014/main" id="{97ED102F-22A0-4644-B44E-D5227D208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244" y="2711144"/>
            <a:ext cx="3856442" cy="238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60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3" grpId="0" animBg="1"/>
      <p:bldP spid="25" grpId="0" animBg="1"/>
      <p:bldP spid="26" grpId="0" animBg="1"/>
      <p:bldP spid="28" grpId="0"/>
      <p:bldP spid="29" grpId="0"/>
      <p:bldP spid="30" grpId="0"/>
      <p:bldP spid="22" grpId="0" animBg="1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28194" y="610250"/>
            <a:ext cx="2658794" cy="117138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  <a:cs typeface="Arial" pitchFamily="34" charset="0"/>
              </a:rPr>
              <a:t>The </a:t>
            </a:r>
          </a:p>
          <a:p>
            <a:pPr algn="l"/>
            <a:r>
              <a:rPr lang="en-US" sz="3600" b="1" dirty="0">
                <a:solidFill>
                  <a:schemeClr val="bg1"/>
                </a:solidFill>
                <a:cs typeface="Arial" pitchFamily="34" charset="0"/>
              </a:rPr>
              <a:t>Phases</a:t>
            </a:r>
          </a:p>
          <a:p>
            <a:pPr algn="l"/>
            <a:r>
              <a:rPr lang="en-US" sz="3600" b="1" dirty="0">
                <a:solidFill>
                  <a:schemeClr val="bg1"/>
                </a:solidFill>
                <a:cs typeface="Arial" pitchFamily="34" charset="0"/>
              </a:rPr>
              <a:t>Of the</a:t>
            </a:r>
          </a:p>
          <a:p>
            <a:pPr algn="l"/>
            <a:r>
              <a:rPr lang="en-US" sz="3600" b="1" dirty="0">
                <a:solidFill>
                  <a:schemeClr val="bg1"/>
                </a:solidFill>
                <a:cs typeface="Arial" pitchFamily="34" charset="0"/>
              </a:rPr>
              <a:t>Program</a:t>
            </a:r>
          </a:p>
        </p:txBody>
      </p:sp>
      <p:sp>
        <p:nvSpPr>
          <p:cNvPr id="7" name="Right Arrow 6"/>
          <p:cNvSpPr/>
          <p:nvPr/>
        </p:nvSpPr>
        <p:spPr>
          <a:xfrm rot="1060536">
            <a:off x="4246612" y="1290836"/>
            <a:ext cx="1377150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ight Arrow 7"/>
          <p:cNvSpPr/>
          <p:nvPr/>
        </p:nvSpPr>
        <p:spPr>
          <a:xfrm rot="1060536">
            <a:off x="4246612" y="2394950"/>
            <a:ext cx="1377150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ight Arrow 8"/>
          <p:cNvSpPr/>
          <p:nvPr/>
        </p:nvSpPr>
        <p:spPr>
          <a:xfrm rot="1060536">
            <a:off x="4196359" y="3491253"/>
            <a:ext cx="1428617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ight Arrow 12"/>
          <p:cNvSpPr/>
          <p:nvPr/>
        </p:nvSpPr>
        <p:spPr>
          <a:xfrm rot="1060536">
            <a:off x="4425142" y="208583"/>
            <a:ext cx="1194304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35187" y="545346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35186" y="1693893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35186" y="2766854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35186" y="3877607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2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764487" y="529584"/>
            <a:ext cx="3272009" cy="730940"/>
            <a:chOff x="2175371" y="1762964"/>
            <a:chExt cx="5040560" cy="730940"/>
          </a:xfrm>
        </p:grpSpPr>
        <p:sp>
          <p:nvSpPr>
            <p:cNvPr id="24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Connectivity</a:t>
              </a: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2175371" y="2032239"/>
              <a:ext cx="5040560" cy="4616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Connect all the parties with an TCP connection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64487" y="1640338"/>
            <a:ext cx="3272009" cy="730940"/>
            <a:chOff x="2175371" y="1762964"/>
            <a:chExt cx="5040560" cy="730940"/>
          </a:xfrm>
        </p:grpSpPr>
        <p:sp>
          <p:nvSpPr>
            <p:cNvPr id="27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Secret Sharing</a:t>
              </a: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2175371" y="2032239"/>
              <a:ext cx="5040560" cy="4616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Share each Party input to other parties</a:t>
              </a:r>
            </a:p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without reviling the actual input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764487" y="2751092"/>
            <a:ext cx="3272009" cy="546274"/>
            <a:chOff x="2175371" y="1762964"/>
            <a:chExt cx="5040560" cy="546274"/>
          </a:xfrm>
        </p:grpSpPr>
        <p:sp>
          <p:nvSpPr>
            <p:cNvPr id="30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Circuit C</a:t>
              </a:r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2175371" y="2032239"/>
              <a:ext cx="5040560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Calculate joint function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64487" y="3861845"/>
            <a:ext cx="3272009" cy="915606"/>
            <a:chOff x="2175371" y="1762964"/>
            <a:chExt cx="5040560" cy="915606"/>
          </a:xfrm>
        </p:grpSpPr>
        <p:sp>
          <p:nvSpPr>
            <p:cNvPr id="33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Verification</a:t>
              </a: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175371" y="2032239"/>
              <a:ext cx="5040560" cy="646331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Verify that all the part of the function calculated correctly by the parties (check there is no corrupted party)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95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Connectivity</a:t>
            </a:r>
            <a:endParaRPr lang="ko-KR" altLang="en-US" dirty="0"/>
          </a:p>
        </p:txBody>
      </p:sp>
      <p:sp>
        <p:nvSpPr>
          <p:cNvPr id="26" name="Oval 25"/>
          <p:cNvSpPr/>
          <p:nvPr/>
        </p:nvSpPr>
        <p:spPr>
          <a:xfrm>
            <a:off x="4150206" y="1522235"/>
            <a:ext cx="843587" cy="843587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Rectangle 9"/>
          <p:cNvSpPr/>
          <p:nvPr/>
        </p:nvSpPr>
        <p:spPr>
          <a:xfrm>
            <a:off x="440209" y="3280105"/>
            <a:ext cx="278527" cy="24045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246619" y="5209722"/>
            <a:ext cx="405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rapezoid 13">
            <a:extLst>
              <a:ext uri="{FF2B5EF4-FFF2-40B4-BE49-F238E27FC236}">
                <a16:creationId xmlns:a16="http://schemas.microsoft.com/office/drawing/2014/main" id="{E881683A-9795-49E1-9851-6E8267E18623}"/>
              </a:ext>
            </a:extLst>
          </p:cNvPr>
          <p:cNvSpPr/>
          <p:nvPr/>
        </p:nvSpPr>
        <p:spPr>
          <a:xfrm>
            <a:off x="4344768" y="1773359"/>
            <a:ext cx="454464" cy="399302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26186D5-0503-40EC-8D0E-FCAB43ADE625}"/>
              </a:ext>
            </a:extLst>
          </p:cNvPr>
          <p:cNvSpPr/>
          <p:nvPr/>
        </p:nvSpPr>
        <p:spPr>
          <a:xfrm>
            <a:off x="5922131" y="3543441"/>
            <a:ext cx="843587" cy="843587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Trapezoid 13">
            <a:extLst>
              <a:ext uri="{FF2B5EF4-FFF2-40B4-BE49-F238E27FC236}">
                <a16:creationId xmlns:a16="http://schemas.microsoft.com/office/drawing/2014/main" id="{A6D009F7-DD5B-4830-8256-7981E67C024F}"/>
              </a:ext>
            </a:extLst>
          </p:cNvPr>
          <p:cNvSpPr/>
          <p:nvPr/>
        </p:nvSpPr>
        <p:spPr>
          <a:xfrm>
            <a:off x="6084502" y="3770617"/>
            <a:ext cx="454464" cy="399302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25F8F8B-DBF9-4DC8-8EF6-1F5068593A68}"/>
              </a:ext>
            </a:extLst>
          </p:cNvPr>
          <p:cNvSpPr/>
          <p:nvPr/>
        </p:nvSpPr>
        <p:spPr>
          <a:xfrm>
            <a:off x="2301039" y="3543441"/>
            <a:ext cx="843587" cy="843587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Trapezoid 13">
            <a:extLst>
              <a:ext uri="{FF2B5EF4-FFF2-40B4-BE49-F238E27FC236}">
                <a16:creationId xmlns:a16="http://schemas.microsoft.com/office/drawing/2014/main" id="{C33B4388-5FC6-48C8-804D-46699637D152}"/>
              </a:ext>
            </a:extLst>
          </p:cNvPr>
          <p:cNvSpPr/>
          <p:nvPr/>
        </p:nvSpPr>
        <p:spPr>
          <a:xfrm>
            <a:off x="2487588" y="3741789"/>
            <a:ext cx="454464" cy="399302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Arrow: Left-Right 51">
            <a:extLst>
              <a:ext uri="{FF2B5EF4-FFF2-40B4-BE49-F238E27FC236}">
                <a16:creationId xmlns:a16="http://schemas.microsoft.com/office/drawing/2014/main" id="{C1325F26-9176-48B3-827D-C805B2F7CF10}"/>
              </a:ext>
            </a:extLst>
          </p:cNvPr>
          <p:cNvSpPr/>
          <p:nvPr/>
        </p:nvSpPr>
        <p:spPr>
          <a:xfrm rot="18763687">
            <a:off x="2743208" y="2702089"/>
            <a:ext cx="1782358" cy="484632"/>
          </a:xfrm>
          <a:prstGeom prst="leftRightArrow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3" name="Arrow: Left-Right 52">
            <a:extLst>
              <a:ext uri="{FF2B5EF4-FFF2-40B4-BE49-F238E27FC236}">
                <a16:creationId xmlns:a16="http://schemas.microsoft.com/office/drawing/2014/main" id="{0F8DF346-8FF9-4B37-840F-B6EBF4274108}"/>
              </a:ext>
            </a:extLst>
          </p:cNvPr>
          <p:cNvSpPr/>
          <p:nvPr/>
        </p:nvSpPr>
        <p:spPr>
          <a:xfrm>
            <a:off x="3144626" y="3694307"/>
            <a:ext cx="2777505" cy="484632"/>
          </a:xfrm>
          <a:prstGeom prst="leftRightArrow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57A5D5B9-CC6D-417C-A3CC-FEC0774DC0D9}"/>
              </a:ext>
            </a:extLst>
          </p:cNvPr>
          <p:cNvSpPr/>
          <p:nvPr/>
        </p:nvSpPr>
        <p:spPr>
          <a:xfrm rot="13801282">
            <a:off x="4594017" y="2702088"/>
            <a:ext cx="1782358" cy="484632"/>
          </a:xfrm>
          <a:prstGeom prst="leftRightArrow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984FB8-6CA3-4B9F-85AE-816A557F8550}"/>
              </a:ext>
            </a:extLst>
          </p:cNvPr>
          <p:cNvSpPr txBox="1"/>
          <p:nvPr/>
        </p:nvSpPr>
        <p:spPr>
          <a:xfrm rot="3129812">
            <a:off x="4911590" y="2768674"/>
            <a:ext cx="1054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110110010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517546C-3767-45C1-B440-1B115A9FE8DF}"/>
              </a:ext>
            </a:extLst>
          </p:cNvPr>
          <p:cNvSpPr txBox="1"/>
          <p:nvPr/>
        </p:nvSpPr>
        <p:spPr>
          <a:xfrm rot="18684271">
            <a:off x="3138522" y="2755129"/>
            <a:ext cx="1054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10001010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0584F36-F6DC-4897-B320-0D3495775BB0}"/>
              </a:ext>
            </a:extLst>
          </p:cNvPr>
          <p:cNvSpPr txBox="1"/>
          <p:nvPr/>
        </p:nvSpPr>
        <p:spPr>
          <a:xfrm>
            <a:off x="3802060" y="3791755"/>
            <a:ext cx="171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1100101001100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0E6BCD-C9B6-4B7C-A749-59FE5D4C7ACB}"/>
              </a:ext>
            </a:extLst>
          </p:cNvPr>
          <p:cNvSpPr txBox="1"/>
          <p:nvPr/>
        </p:nvSpPr>
        <p:spPr>
          <a:xfrm rot="3129812">
            <a:off x="5571019" y="2218370"/>
            <a:ext cx="1054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Msg Type: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“msg”</a:t>
            </a:r>
            <a:endParaRPr lang="LID4096" sz="1400" dirty="0">
              <a:solidFill>
                <a:schemeClr val="accent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D08BD3-6AA7-43F2-8D16-8A9AD8555D95}"/>
              </a:ext>
            </a:extLst>
          </p:cNvPr>
          <p:cNvSpPr txBox="1"/>
          <p:nvPr/>
        </p:nvSpPr>
        <p:spPr>
          <a:xfrm>
            <a:off x="6765718" y="3706107"/>
            <a:ext cx="2118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Verify that the message according the protocol</a:t>
            </a:r>
            <a:endParaRPr lang="LID4096" sz="1400" dirty="0">
              <a:solidFill>
                <a:schemeClr val="accent6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A977FB-24EF-4629-A74F-50C305E25D6B}"/>
              </a:ext>
            </a:extLst>
          </p:cNvPr>
          <p:cNvCxnSpPr>
            <a:cxnSpLocks/>
          </p:cNvCxnSpPr>
          <p:nvPr/>
        </p:nvCxnSpPr>
        <p:spPr>
          <a:xfrm>
            <a:off x="5290025" y="2025017"/>
            <a:ext cx="1091509" cy="134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2889AA-D166-4CA3-9AB4-A19072A5E68F}"/>
                  </a:ext>
                </a:extLst>
              </p:cNvPr>
              <p:cNvSpPr txBox="1"/>
              <p:nvPr/>
            </p:nvSpPr>
            <p:spPr>
              <a:xfrm>
                <a:off x="4378918" y="1019332"/>
                <a:ext cx="4544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b="1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b="1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ko-KR" altLang="en-US" sz="2800" b="1" i="0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2889AA-D166-4CA3-9AB4-A19072A5E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918" y="1019332"/>
                <a:ext cx="45446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58E208-A5F4-4336-A879-D3BCB40CFD70}"/>
                  </a:ext>
                </a:extLst>
              </p:cNvPr>
              <p:cNvSpPr txBox="1"/>
              <p:nvPr/>
            </p:nvSpPr>
            <p:spPr>
              <a:xfrm>
                <a:off x="2397239" y="4339439"/>
                <a:ext cx="4544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b="1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b="1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800" b="1" i="0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28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58E208-A5F4-4336-A879-D3BCB40CF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239" y="4339439"/>
                <a:ext cx="4544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828C58-AAD0-4F8D-96A7-E90139F7FA92}"/>
                  </a:ext>
                </a:extLst>
              </p:cNvPr>
              <p:cNvSpPr txBox="1"/>
              <p:nvPr/>
            </p:nvSpPr>
            <p:spPr>
              <a:xfrm>
                <a:off x="6154302" y="4339439"/>
                <a:ext cx="4544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b="1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b="1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800" b="1" i="0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28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828C58-AAD0-4F8D-96A7-E90139F7F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02" y="4339439"/>
                <a:ext cx="45446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rapezoid 13">
            <a:extLst>
              <a:ext uri="{FF2B5EF4-FFF2-40B4-BE49-F238E27FC236}">
                <a16:creationId xmlns:a16="http://schemas.microsoft.com/office/drawing/2014/main" id="{55883800-EA73-48D3-8BBA-A6F3AAF5BA7F}"/>
              </a:ext>
            </a:extLst>
          </p:cNvPr>
          <p:cNvSpPr/>
          <p:nvPr/>
        </p:nvSpPr>
        <p:spPr>
          <a:xfrm>
            <a:off x="2487588" y="3749726"/>
            <a:ext cx="454464" cy="399302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29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9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7" grpId="0"/>
      <p:bldP spid="58" grpId="0"/>
      <p:bldP spid="59" grpId="0"/>
      <p:bldP spid="23" grpId="0"/>
      <p:bldP spid="24" grpId="0"/>
      <p:bldP spid="20" grpId="0"/>
      <p:bldP spid="21" grpId="0"/>
      <p:bldP spid="22" grpId="0"/>
      <p:bldP spid="28" grpId="0" animBg="1"/>
      <p:bldP spid="2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Secret Sharing</a:t>
            </a:r>
            <a:endParaRPr lang="ko-KR" altLang="en-U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0" y="1324015"/>
            <a:ext cx="4427984" cy="13902"/>
          </a:xfrm>
          <a:prstGeom prst="line">
            <a:avLst/>
          </a:prstGeom>
          <a:ln w="349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829152" y="3817141"/>
            <a:ext cx="3164729" cy="519463"/>
            <a:chOff x="5972216" y="1730811"/>
            <a:chExt cx="2848256" cy="5194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972216" y="1957886"/>
                  <a:ext cx="2592288" cy="2923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30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𝑆𝐸𝑄</m:t>
                        </m:r>
                        <m:r>
                          <a:rPr lang="en-US" altLang="ko-KR" sz="1300" i="0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3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𝑆𝐸</m:t>
                        </m:r>
                        <m:sSub>
                          <m:sSubPr>
                            <m:ctrlPr>
                              <a:rPr lang="en-US" altLang="ko-KR" sz="1300" i="1" dirty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i="1" dirty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1300" i="1" dirty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300" i="0" dirty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300" i="0" dirty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300" i="0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3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𝑆𝐸</m:t>
                        </m:r>
                        <m:sSub>
                          <m:sSubPr>
                            <m:ctrlPr>
                              <a:rPr lang="en-US" altLang="ko-KR" sz="1300" i="1" dirty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i="1" dirty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1300" i="1" dirty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300" i="0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3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𝑆𝐸</m:t>
                        </m:r>
                        <m:sSub>
                          <m:sSubPr>
                            <m:ctrlPr>
                              <a:rPr lang="en-US" altLang="ko-KR" sz="1300" i="1" dirty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i="1" dirty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1300" i="1" dirty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300" i="0" dirty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300" i="0" dirty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sz="1300" dirty="0">
                    <a:solidFill>
                      <a:schemeClr val="accent3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2216" y="1957886"/>
                  <a:ext cx="2592288" cy="292387"/>
                </a:xfrm>
                <a:prstGeom prst="rect">
                  <a:avLst/>
                </a:prstGeom>
                <a:blipFill>
                  <a:blip r:embed="rId3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Calculate SEQ</a:t>
              </a:r>
              <a:endParaRPr lang="ko-KR" altLang="en-US" sz="1400" b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00714" y="4396049"/>
            <a:ext cx="4355279" cy="705031"/>
            <a:chOff x="5481238" y="2320455"/>
            <a:chExt cx="3919751" cy="7050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481239" y="2533043"/>
                  <a:ext cx="3919750" cy="492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300" dirty="0">
                      <a:solidFill>
                        <a:schemeClr val="accent3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Each party generate random number: </a:t>
                  </a:r>
                  <a14:m>
                    <m:oMath xmlns:m="http://schemas.openxmlformats.org/officeDocument/2006/math">
                      <m:r>
                        <a:rPr lang="en-US" altLang="ko-KR" sz="130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sSub>
                        <m:sSubPr>
                          <m:ctrlPr>
                            <a:rPr lang="en-US" altLang="ko-KR" sz="1300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300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1300" dirty="0">
                      <a:solidFill>
                        <a:schemeClr val="accent3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and broadcast to other parties</a:t>
                  </a: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1239" y="2533043"/>
                  <a:ext cx="3919750" cy="492442"/>
                </a:xfrm>
                <a:prstGeom prst="rect">
                  <a:avLst/>
                </a:prstGeom>
                <a:blipFill>
                  <a:blip r:embed="rId4"/>
                  <a:stretch>
                    <a:fillRect l="-140" t="-1235" b="-9877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/>
            <p:cNvSpPr txBox="1"/>
            <p:nvPr/>
          </p:nvSpPr>
          <p:spPr>
            <a:xfrm>
              <a:off x="5481238" y="2320455"/>
              <a:ext cx="3919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Generate random number and Broadcast to all</a:t>
              </a:r>
              <a:endParaRPr lang="ko-KR" altLang="en-US" sz="1400" b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5770447-3B6E-4F5C-A303-59778D8EB534}"/>
              </a:ext>
            </a:extLst>
          </p:cNvPr>
          <p:cNvCxnSpPr>
            <a:cxnSpLocks/>
            <a:endCxn id="61" idx="1"/>
          </p:cNvCxnSpPr>
          <p:nvPr/>
        </p:nvCxnSpPr>
        <p:spPr>
          <a:xfrm rot="16200000" flipH="1">
            <a:off x="-597285" y="2546113"/>
            <a:ext cx="2772172" cy="359519"/>
          </a:xfrm>
          <a:prstGeom prst="bentConnector2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D3FE451-CAB1-40D9-9035-4B375E8E3DA8}"/>
              </a:ext>
            </a:extLst>
          </p:cNvPr>
          <p:cNvSpPr/>
          <p:nvPr/>
        </p:nvSpPr>
        <p:spPr>
          <a:xfrm>
            <a:off x="968561" y="3843561"/>
            <a:ext cx="87318" cy="536795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179A9D"/>
              </a:solidFill>
            </a:endParaRP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4146B4A-B540-460F-8B20-08DAF55B3826}"/>
              </a:ext>
            </a:extLst>
          </p:cNvPr>
          <p:cNvCxnSpPr>
            <a:cxnSpLocks/>
            <a:endCxn id="64" idx="1"/>
          </p:cNvCxnSpPr>
          <p:nvPr/>
        </p:nvCxnSpPr>
        <p:spPr>
          <a:xfrm rot="16200000" flipH="1">
            <a:off x="-1444698" y="2911220"/>
            <a:ext cx="3428256" cy="297746"/>
          </a:xfrm>
          <a:prstGeom prst="bentConnector2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E958A166-C545-470B-B370-4111571CCF17}"/>
              </a:ext>
            </a:extLst>
          </p:cNvPr>
          <p:cNvSpPr/>
          <p:nvPr/>
        </p:nvSpPr>
        <p:spPr>
          <a:xfrm>
            <a:off x="418303" y="4505823"/>
            <a:ext cx="87318" cy="536795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179A9D"/>
              </a:solidFill>
            </a:endParaRP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AFDB5AD-46BF-49F1-97A1-6293AE18DA76}"/>
              </a:ext>
            </a:extLst>
          </p:cNvPr>
          <p:cNvCxnSpPr>
            <a:cxnSpLocks/>
            <a:endCxn id="102" idx="3"/>
          </p:cNvCxnSpPr>
          <p:nvPr/>
        </p:nvCxnSpPr>
        <p:spPr>
          <a:xfrm rot="16200000" flipH="1">
            <a:off x="281795" y="2148782"/>
            <a:ext cx="1995422" cy="389789"/>
          </a:xfrm>
          <a:prstGeom prst="bentConnector2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F30F64A-6191-4698-A91A-5D1A217CB6BD}"/>
              </a:ext>
            </a:extLst>
          </p:cNvPr>
          <p:cNvSpPr txBox="1"/>
          <p:nvPr/>
        </p:nvSpPr>
        <p:spPr>
          <a:xfrm>
            <a:off x="1562401" y="3033611"/>
            <a:ext cx="4156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Generate random number K</a:t>
            </a:r>
            <a:endParaRPr lang="ko-KR" altLang="en-US" sz="1400" b="1" dirty="0">
              <a:solidFill>
                <a:schemeClr val="accent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608C43B-62B1-4D2F-9E2F-2708F66B650B}"/>
                  </a:ext>
                </a:extLst>
              </p:cNvPr>
              <p:cNvSpPr txBox="1"/>
              <p:nvPr/>
            </p:nvSpPr>
            <p:spPr>
              <a:xfrm>
                <a:off x="1576767" y="3254826"/>
                <a:ext cx="288032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Send K</a:t>
                </a:r>
                <a:r>
                  <a:rPr lang="he-IL" altLang="ko-KR" sz="1200" dirty="0">
                    <a:solidFill>
                      <a:schemeClr val="accent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200" dirty="0">
                    <a:solidFill>
                      <a:schemeClr val="accent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2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0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i="0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accent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now each party has another two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2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0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i="0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0" dirty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2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1200" dirty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608C43B-62B1-4D2F-9E2F-2708F66B6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767" y="3254826"/>
                <a:ext cx="2880320" cy="477054"/>
              </a:xfrm>
              <a:prstGeom prst="rect">
                <a:avLst/>
              </a:prstGeom>
              <a:blipFill>
                <a:blip r:embed="rId5"/>
                <a:stretch>
                  <a:fillRect l="-212" t="-2564" b="-512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2104C79E-A536-4C33-A342-F9F867B3B0CE}"/>
              </a:ext>
            </a:extLst>
          </p:cNvPr>
          <p:cNvCxnSpPr>
            <a:cxnSpLocks/>
            <a:endCxn id="103" idx="1"/>
          </p:cNvCxnSpPr>
          <p:nvPr/>
        </p:nvCxnSpPr>
        <p:spPr>
          <a:xfrm rot="16200000" flipH="1">
            <a:off x="1167861" y="1794396"/>
            <a:ext cx="1319435" cy="402064"/>
          </a:xfrm>
          <a:prstGeom prst="bentConnector2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296F2C9E-32BE-4DB9-8C8E-DBA55830AD88}"/>
              </a:ext>
            </a:extLst>
          </p:cNvPr>
          <p:cNvCxnSpPr>
            <a:cxnSpLocks/>
          </p:cNvCxnSpPr>
          <p:nvPr/>
        </p:nvCxnSpPr>
        <p:spPr>
          <a:xfrm>
            <a:off x="2411517" y="1364949"/>
            <a:ext cx="796717" cy="639971"/>
          </a:xfrm>
          <a:prstGeom prst="bentConnector3">
            <a:avLst>
              <a:gd name="adj1" fmla="val 2976"/>
            </a:avLst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6EF614A-870A-4DE7-B18C-46ED50780DB2}"/>
              </a:ext>
            </a:extLst>
          </p:cNvPr>
          <p:cNvGrpSpPr/>
          <p:nvPr/>
        </p:nvGrpSpPr>
        <p:grpSpPr>
          <a:xfrm>
            <a:off x="2093046" y="2342390"/>
            <a:ext cx="4053203" cy="734994"/>
            <a:chOff x="6208057" y="1715696"/>
            <a:chExt cx="3448170" cy="7349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F0F78D16-11A6-46D0-9C93-AE094E0FFAF2}"/>
                    </a:ext>
                  </a:extLst>
                </p:cNvPr>
                <p:cNvSpPr txBox="1"/>
                <p:nvPr/>
              </p:nvSpPr>
              <p:spPr>
                <a:xfrm>
                  <a:off x="6228184" y="1938561"/>
                  <a:ext cx="2592288" cy="5121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300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300" i="0" dirty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300" i="1" dirty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sSub>
                        <m:sSubPr>
                          <m:ctrlPr>
                            <a:rPr lang="en-US" altLang="ko-KR" sz="1300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300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00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300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ko-KR" sz="1300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300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𝑆𝐸𝑄</m:t>
                          </m:r>
                        </m:e>
                      </m:d>
                    </m:oMath>
                  </a14:m>
                  <a:r>
                    <a:rPr lang="en-US" altLang="ko-KR" sz="1300" dirty="0">
                      <a:solidFill>
                        <a:schemeClr val="accent3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,</a:t>
                  </a:r>
                  <a14:m>
                    <m:oMath xmlns:m="http://schemas.openxmlformats.org/officeDocument/2006/math">
                      <m:r>
                        <a:rPr lang="en-US" altLang="ko-KR" sz="1300" b="0" i="0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300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300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300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300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300" dirty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300" i="1" dirty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sSub>
                        <m:sSubPr>
                          <m:ctrlPr>
                            <a:rPr lang="en-US" altLang="ko-KR" sz="1300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300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00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300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300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300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1300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300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𝑆𝐸𝑄</m:t>
                          </m:r>
                        </m:e>
                      </m:d>
                    </m:oMath>
                  </a14:m>
                  <a:r>
                    <a:rPr lang="en-US" altLang="ko-KR" sz="1300" dirty="0">
                      <a:solidFill>
                        <a:schemeClr val="accent3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    </a:t>
                  </a:r>
                </a:p>
                <a:p>
                  <a:r>
                    <a:rPr lang="en-US" altLang="ko-KR" sz="1300" dirty="0">
                      <a:solidFill>
                        <a:schemeClr val="accent3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   </a:t>
                  </a: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F0F78D16-11A6-46D0-9C93-AE094E0FFA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184" y="1938561"/>
                  <a:ext cx="2592288" cy="512126"/>
                </a:xfrm>
                <a:prstGeom prst="rect">
                  <a:avLst/>
                </a:prstGeom>
                <a:blipFill>
                  <a:blip r:embed="rId6"/>
                  <a:stretch>
                    <a:fillRect t="-1190" r="-6400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C766F2CD-2E23-4B1B-BD05-BDB6959DBD1A}"/>
                    </a:ext>
                  </a:extLst>
                </p:cNvPr>
                <p:cNvSpPr txBox="1"/>
                <p:nvPr/>
              </p:nvSpPr>
              <p:spPr>
                <a:xfrm>
                  <a:off x="6208057" y="1715696"/>
                  <a:ext cx="3448170" cy="3077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>
                      <a:solidFill>
                        <a:schemeClr val="accent3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Calculate AES on SEQ with The keys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400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dirty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400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400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1400" b="1" dirty="0">
                      <a:solidFill>
                        <a:schemeClr val="accent3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:endParaRPr lang="ko-KR" altLang="en-US" sz="1400" b="1" dirty="0">
                    <a:solidFill>
                      <a:schemeClr val="accent3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C766F2CD-2E23-4B1B-BD05-BDB6959DBD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8057" y="1715696"/>
                  <a:ext cx="3448170" cy="307776"/>
                </a:xfrm>
                <a:prstGeom prst="rect">
                  <a:avLst/>
                </a:prstGeom>
                <a:blipFill>
                  <a:blip r:embed="rId7"/>
                  <a:stretch>
                    <a:fillRect l="-451" t="-3922" b="-17647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C88B5C6A-0AF4-4DA6-867A-2F5723BCF530}"/>
              </a:ext>
            </a:extLst>
          </p:cNvPr>
          <p:cNvSpPr txBox="1"/>
          <p:nvPr/>
        </p:nvSpPr>
        <p:spPr>
          <a:xfrm>
            <a:off x="3308949" y="1723060"/>
            <a:ext cx="4053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Reconstruct on </a:t>
            </a:r>
            <a:r>
              <a:rPr lang="el-GR" altLang="ko-KR" sz="1400" b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en-US" altLang="ko-KR" sz="1400" b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altLang="ko-KR" sz="13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broadcast X = S -</a:t>
            </a:r>
            <a:r>
              <a:rPr lang="el-GR" altLang="ko-KR" sz="13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α</a:t>
            </a:r>
            <a:r>
              <a:rPr lang="en-US" altLang="ko-KR" sz="14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en-US" sz="1400" dirty="0">
              <a:solidFill>
                <a:schemeClr val="accent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856344E-D18F-48B4-9618-B606B580A861}"/>
                  </a:ext>
                </a:extLst>
              </p:cNvPr>
              <p:cNvSpPr txBox="1"/>
              <p:nvPr/>
            </p:nvSpPr>
            <p:spPr>
              <a:xfrm>
                <a:off x="5225160" y="897189"/>
                <a:ext cx="29191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Each Party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400" b="1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1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ko-KR" altLang="en-US" sz="1400" b="1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400" b="1" dirty="0">
                    <a:solidFill>
                      <a:schemeClr val="accent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accent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calculate its share</a:t>
                </a:r>
                <a:endParaRPr lang="ko-KR" altLang="en-US" sz="1400" b="1" dirty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856344E-D18F-48B4-9618-B606B580A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60" y="897189"/>
                <a:ext cx="2919103" cy="307777"/>
              </a:xfrm>
              <a:prstGeom prst="rect">
                <a:avLst/>
              </a:prstGeom>
              <a:blipFill>
                <a:blip r:embed="rId8"/>
                <a:stretch>
                  <a:fillRect l="-626" t="-5882" b="-1764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3037A0C-4762-42B3-AA2F-A86922EF3935}"/>
                  </a:ext>
                </a:extLst>
              </p:cNvPr>
              <p:cNvSpPr txBox="1"/>
              <p:nvPr/>
            </p:nvSpPr>
            <p:spPr>
              <a:xfrm>
                <a:off x="5225160" y="1129944"/>
                <a:ext cx="2880320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>
                    <a:solidFill>
                      <a:schemeClr val="accent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Party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300" b="1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300" b="1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ko-KR" altLang="en-US" sz="1300" b="1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300" dirty="0">
                    <a:solidFill>
                      <a:schemeClr val="accent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take the received S –</a:t>
                </a:r>
                <a:r>
                  <a:rPr lang="el-GR" altLang="ko-KR" sz="1300" dirty="0">
                    <a:solidFill>
                      <a:schemeClr val="accent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α</a:t>
                </a:r>
                <a:r>
                  <a:rPr lang="en-US" altLang="ko-KR" sz="1300" dirty="0">
                    <a:solidFill>
                      <a:schemeClr val="accent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and sums it with its own shares of </a:t>
                </a:r>
                <a:r>
                  <a:rPr lang="el-GR" altLang="ko-KR" sz="1300" dirty="0">
                    <a:solidFill>
                      <a:schemeClr val="accent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α</a:t>
                </a:r>
                <a:r>
                  <a:rPr lang="en-US" altLang="ko-KR" sz="1300" dirty="0">
                    <a:solidFill>
                      <a:schemeClr val="accent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to receive its share of S</a:t>
                </a: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3037A0C-4762-42B3-AA2F-A86922EF3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60" y="1129944"/>
                <a:ext cx="2880320" cy="692497"/>
              </a:xfrm>
              <a:prstGeom prst="rect">
                <a:avLst/>
              </a:prstGeom>
              <a:blipFill>
                <a:blip r:embed="rId9"/>
                <a:stretch>
                  <a:fillRect l="-211" t="-877" b="-614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ectangle 101">
            <a:extLst>
              <a:ext uri="{FF2B5EF4-FFF2-40B4-BE49-F238E27FC236}">
                <a16:creationId xmlns:a16="http://schemas.microsoft.com/office/drawing/2014/main" id="{365843B1-8305-4AE3-A666-255C69947D1A}"/>
              </a:ext>
            </a:extLst>
          </p:cNvPr>
          <p:cNvSpPr/>
          <p:nvPr/>
        </p:nvSpPr>
        <p:spPr>
          <a:xfrm rot="10800000">
            <a:off x="1474401" y="3072991"/>
            <a:ext cx="87318" cy="536795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179A9D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AB7C8CC-6084-42B4-B7AA-63A654BC65E7}"/>
              </a:ext>
            </a:extLst>
          </p:cNvPr>
          <p:cNvSpPr/>
          <p:nvPr/>
        </p:nvSpPr>
        <p:spPr>
          <a:xfrm>
            <a:off x="2028610" y="2386748"/>
            <a:ext cx="87318" cy="536795"/>
          </a:xfrm>
          <a:prstGeom prst="rect">
            <a:avLst/>
          </a:prstGeom>
          <a:solidFill>
            <a:schemeClr val="accent1"/>
          </a:solidFill>
          <a:ln w="3302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179A9D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5005621-B449-463D-BEED-2C833A3BC48E}"/>
              </a:ext>
            </a:extLst>
          </p:cNvPr>
          <p:cNvSpPr/>
          <p:nvPr/>
        </p:nvSpPr>
        <p:spPr>
          <a:xfrm>
            <a:off x="3208234" y="1727333"/>
            <a:ext cx="87318" cy="536795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179A9D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2E46BF6-C41D-4815-B4A8-F13FE82B4A15}"/>
              </a:ext>
            </a:extLst>
          </p:cNvPr>
          <p:cNvSpPr/>
          <p:nvPr/>
        </p:nvSpPr>
        <p:spPr>
          <a:xfrm>
            <a:off x="5137842" y="1075306"/>
            <a:ext cx="87318" cy="536795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179A9D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F2ADDD8-FEE5-4686-AD00-1FAC6B780816}"/>
              </a:ext>
            </a:extLst>
          </p:cNvPr>
          <p:cNvSpPr txBox="1"/>
          <p:nvPr/>
        </p:nvSpPr>
        <p:spPr>
          <a:xfrm>
            <a:off x="5071261" y="712955"/>
            <a:ext cx="308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16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9F544E-70C4-4549-8561-5E5A06AC475B}"/>
              </a:ext>
            </a:extLst>
          </p:cNvPr>
          <p:cNvSpPr txBox="1"/>
          <p:nvPr/>
        </p:nvSpPr>
        <p:spPr>
          <a:xfrm>
            <a:off x="73176" y="925227"/>
            <a:ext cx="308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6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AADC4D4-7CA4-472B-A763-A1B99756C0A9}"/>
              </a:ext>
            </a:extLst>
          </p:cNvPr>
          <p:cNvSpPr txBox="1"/>
          <p:nvPr/>
        </p:nvSpPr>
        <p:spPr>
          <a:xfrm>
            <a:off x="446323" y="936923"/>
            <a:ext cx="308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</a:t>
            </a:r>
            <a:endParaRPr lang="ko-KR" altLang="en-US" sz="16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2CA06CE-C535-4806-BEEC-D8327EDC398C}"/>
              </a:ext>
            </a:extLst>
          </p:cNvPr>
          <p:cNvSpPr txBox="1"/>
          <p:nvPr/>
        </p:nvSpPr>
        <p:spPr>
          <a:xfrm>
            <a:off x="930152" y="948096"/>
            <a:ext cx="308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3</a:t>
            </a:r>
            <a:endParaRPr lang="ko-KR" altLang="en-US" sz="16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5697612-C9BD-4066-B240-9398C971F54B}"/>
              </a:ext>
            </a:extLst>
          </p:cNvPr>
          <p:cNvSpPr txBox="1"/>
          <p:nvPr/>
        </p:nvSpPr>
        <p:spPr>
          <a:xfrm>
            <a:off x="1475018" y="936923"/>
            <a:ext cx="308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4</a:t>
            </a:r>
            <a:endParaRPr lang="ko-KR" altLang="en-US" sz="16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3C6F430-0B4C-422B-9D78-46E9BC336AE1}"/>
              </a:ext>
            </a:extLst>
          </p:cNvPr>
          <p:cNvSpPr txBox="1"/>
          <p:nvPr/>
        </p:nvSpPr>
        <p:spPr>
          <a:xfrm>
            <a:off x="2257057" y="941134"/>
            <a:ext cx="308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5</a:t>
            </a:r>
            <a:endParaRPr lang="ko-KR" altLang="en-US" sz="16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C06777E-D416-4A1A-B8BC-3688BE3751F2}"/>
              </a:ext>
            </a:extLst>
          </p:cNvPr>
          <p:cNvCxnSpPr>
            <a:cxnSpLocks/>
          </p:cNvCxnSpPr>
          <p:nvPr/>
        </p:nvCxnSpPr>
        <p:spPr>
          <a:xfrm flipV="1">
            <a:off x="4060466" y="1322388"/>
            <a:ext cx="1058416" cy="73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rapezoid 13">
            <a:extLst>
              <a:ext uri="{FF2B5EF4-FFF2-40B4-BE49-F238E27FC236}">
                <a16:creationId xmlns:a16="http://schemas.microsoft.com/office/drawing/2014/main" id="{DA896815-2615-417E-8173-2C5382F044ED}"/>
              </a:ext>
            </a:extLst>
          </p:cNvPr>
          <p:cNvSpPr/>
          <p:nvPr/>
        </p:nvSpPr>
        <p:spPr>
          <a:xfrm>
            <a:off x="5434530" y="3925268"/>
            <a:ext cx="454464" cy="399302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85C05E-D529-4A6F-81D2-B0F23722CC7A}"/>
                  </a:ext>
                </a:extLst>
              </p:cNvPr>
              <p:cNvSpPr txBox="1"/>
              <p:nvPr/>
            </p:nvSpPr>
            <p:spPr>
              <a:xfrm>
                <a:off x="4795302" y="4570546"/>
                <a:ext cx="42979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0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𝑆𝐸𝑄</m:t>
                      </m:r>
                    </m:oMath>
                  </m:oMathPara>
                </a14:m>
                <a:endParaRPr lang="en-US" altLang="ko-KR" sz="1300" dirty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85C05E-D529-4A6F-81D2-B0F23722C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302" y="4570546"/>
                <a:ext cx="429790" cy="292388"/>
              </a:xfrm>
              <a:prstGeom prst="rect">
                <a:avLst/>
              </a:prstGeom>
              <a:blipFill>
                <a:blip r:embed="rId10"/>
                <a:stretch>
                  <a:fillRect r="-8571" b="-833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D5FF28-6436-44D3-93BD-52E961A44B25}"/>
                  </a:ext>
                </a:extLst>
              </p:cNvPr>
              <p:cNvSpPr txBox="1"/>
              <p:nvPr/>
            </p:nvSpPr>
            <p:spPr>
              <a:xfrm>
                <a:off x="4672374" y="4249170"/>
                <a:ext cx="62639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300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300" dirty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300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300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LID4096" sz="13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D5FF28-6436-44D3-93BD-52E961A44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4" y="4249170"/>
                <a:ext cx="626390" cy="2923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3B0838-5B59-4C77-9A78-22A95B7AB610}"/>
                  </a:ext>
                </a:extLst>
              </p:cNvPr>
              <p:cNvSpPr txBox="1"/>
              <p:nvPr/>
            </p:nvSpPr>
            <p:spPr>
              <a:xfrm>
                <a:off x="4666818" y="3937286"/>
                <a:ext cx="629596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300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300" b="0" i="0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300" dirty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300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300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LID4096" sz="13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3B0838-5B59-4C77-9A78-22A95B7AB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818" y="3937286"/>
                <a:ext cx="629596" cy="2923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54F98D-E3BA-4068-AA27-4654A933422B}"/>
                  </a:ext>
                </a:extLst>
              </p:cNvPr>
              <p:cNvSpPr txBox="1"/>
              <p:nvPr/>
            </p:nvSpPr>
            <p:spPr>
              <a:xfrm>
                <a:off x="5620842" y="4285927"/>
                <a:ext cx="2172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0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0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54F98D-E3BA-4068-AA27-4654A9334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842" y="4285927"/>
                <a:ext cx="217295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027BBF2C-A986-4E15-83C9-214EE5E23A7C}"/>
              </a:ext>
            </a:extLst>
          </p:cNvPr>
          <p:cNvSpPr/>
          <p:nvPr/>
        </p:nvSpPr>
        <p:spPr>
          <a:xfrm rot="10800000">
            <a:off x="6081348" y="4060688"/>
            <a:ext cx="1313862" cy="314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0B869E-BDB0-4FA4-BA43-F6957C4F8F66}"/>
              </a:ext>
            </a:extLst>
          </p:cNvPr>
          <p:cNvSpPr txBox="1"/>
          <p:nvPr/>
        </p:nvSpPr>
        <p:spPr>
          <a:xfrm>
            <a:off x="6284952" y="3818739"/>
            <a:ext cx="1203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Reconstruct</a:t>
            </a:r>
            <a:endParaRPr lang="ko-KR" altLang="en-US" sz="1400" dirty="0">
              <a:solidFill>
                <a:schemeClr val="accent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A1FCA41-EFFD-4A0F-BF6F-4EB3E8ABA374}"/>
                  </a:ext>
                </a:extLst>
              </p:cNvPr>
              <p:cNvSpPr txBox="1"/>
              <p:nvPr/>
            </p:nvSpPr>
            <p:spPr>
              <a:xfrm>
                <a:off x="4820717" y="3644898"/>
                <a:ext cx="32733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sz="130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LID4096" sz="13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A1FCA41-EFFD-4A0F-BF6F-4EB3E8ABA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717" y="3644898"/>
                <a:ext cx="327333" cy="2923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rapezoid 13">
            <a:extLst>
              <a:ext uri="{FF2B5EF4-FFF2-40B4-BE49-F238E27FC236}">
                <a16:creationId xmlns:a16="http://schemas.microsoft.com/office/drawing/2014/main" id="{EC99F9BF-D32A-48E7-BA97-EF322F01C146}"/>
              </a:ext>
            </a:extLst>
          </p:cNvPr>
          <p:cNvSpPr/>
          <p:nvPr/>
        </p:nvSpPr>
        <p:spPr>
          <a:xfrm>
            <a:off x="8271414" y="3394993"/>
            <a:ext cx="454464" cy="399302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77F92905-6833-4CD3-B531-6C4E0E45389C}"/>
              </a:ext>
            </a:extLst>
          </p:cNvPr>
          <p:cNvSpPr/>
          <p:nvPr/>
        </p:nvSpPr>
        <p:spPr>
          <a:xfrm>
            <a:off x="6146249" y="4057443"/>
            <a:ext cx="1313862" cy="314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3EEE42-33BD-4D78-9BFC-467AEF7297DE}"/>
              </a:ext>
            </a:extLst>
          </p:cNvPr>
          <p:cNvSpPr txBox="1"/>
          <p:nvPr/>
        </p:nvSpPr>
        <p:spPr>
          <a:xfrm>
            <a:off x="5925366" y="3752138"/>
            <a:ext cx="1847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broadcast X = S -</a:t>
            </a:r>
            <a:r>
              <a:rPr lang="el-GR" altLang="ko-KR" sz="1400" b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α</a:t>
            </a:r>
            <a:endParaRPr lang="ko-KR" altLang="en-US" sz="1400" b="1" dirty="0">
              <a:solidFill>
                <a:schemeClr val="accent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D657A33-9FFA-4820-92B1-049AA6740A0C}"/>
                  </a:ext>
                </a:extLst>
              </p:cNvPr>
              <p:cNvSpPr txBox="1"/>
              <p:nvPr/>
            </p:nvSpPr>
            <p:spPr>
              <a:xfrm>
                <a:off x="7605714" y="3325093"/>
                <a:ext cx="65909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b="1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1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300" b="1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300" b="1" i="0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300" b="1" dirty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300" b="1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1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300" b="1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LID4096" sz="1300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D657A33-9FFA-4820-92B1-049AA6740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714" y="3325093"/>
                <a:ext cx="659090" cy="2923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E6DAFCD-C9C0-412A-B949-05E92021A157}"/>
                  </a:ext>
                </a:extLst>
              </p:cNvPr>
              <p:cNvSpPr txBox="1"/>
              <p:nvPr/>
            </p:nvSpPr>
            <p:spPr>
              <a:xfrm>
                <a:off x="7773263" y="3636498"/>
                <a:ext cx="42979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𝑿</m:t>
                      </m:r>
                    </m:oMath>
                  </m:oMathPara>
                </a14:m>
                <a:endParaRPr lang="en-US" altLang="ko-KR" sz="1300" b="1" dirty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E6DAFCD-C9C0-412A-B949-05E92021A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263" y="3636498"/>
                <a:ext cx="429790" cy="2923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9C50D7-747C-4AEA-BB36-603C5CAF02B7}"/>
                  </a:ext>
                </a:extLst>
              </p:cNvPr>
              <p:cNvSpPr txBox="1"/>
              <p:nvPr/>
            </p:nvSpPr>
            <p:spPr>
              <a:xfrm>
                <a:off x="5456513" y="3862253"/>
                <a:ext cx="42979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sz="13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ko-KR" sz="1300" b="1" dirty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9C50D7-747C-4AEA-BB36-603C5CAF0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513" y="3862253"/>
                <a:ext cx="429790" cy="292388"/>
              </a:xfrm>
              <a:prstGeom prst="rect">
                <a:avLst/>
              </a:prstGeom>
              <a:blipFill>
                <a:blip r:embed="rId17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91ED1B7-C26F-4D2D-8E51-6E30DF6A93DD}"/>
                  </a:ext>
                </a:extLst>
              </p:cNvPr>
              <p:cNvSpPr txBox="1"/>
              <p:nvPr/>
            </p:nvSpPr>
            <p:spPr>
              <a:xfrm>
                <a:off x="8298371" y="3317398"/>
                <a:ext cx="42979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sz="13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ko-KR" sz="1300" b="1" dirty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91ED1B7-C26F-4D2D-8E51-6E30DF6A9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371" y="3317398"/>
                <a:ext cx="429790" cy="292388"/>
              </a:xfrm>
              <a:prstGeom prst="rect">
                <a:avLst/>
              </a:prstGeom>
              <a:blipFill>
                <a:blip r:embed="rId18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rapezoid 13">
            <a:extLst>
              <a:ext uri="{FF2B5EF4-FFF2-40B4-BE49-F238E27FC236}">
                <a16:creationId xmlns:a16="http://schemas.microsoft.com/office/drawing/2014/main" id="{FD7C6638-35AB-40EA-B7A7-9A3D4F354DC7}"/>
              </a:ext>
            </a:extLst>
          </p:cNvPr>
          <p:cNvSpPr/>
          <p:nvPr/>
        </p:nvSpPr>
        <p:spPr>
          <a:xfrm>
            <a:off x="8282344" y="4469041"/>
            <a:ext cx="454464" cy="399302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B194196-977E-4DB1-A954-A5070A8DD84A}"/>
                  </a:ext>
                </a:extLst>
              </p:cNvPr>
              <p:cNvSpPr txBox="1"/>
              <p:nvPr/>
            </p:nvSpPr>
            <p:spPr>
              <a:xfrm>
                <a:off x="8309301" y="4391446"/>
                <a:ext cx="42979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sz="13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ko-KR" sz="1300" b="1" dirty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B194196-977E-4DB1-A954-A5070A8DD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301" y="4391446"/>
                <a:ext cx="429790" cy="292388"/>
              </a:xfrm>
              <a:prstGeom prst="rect">
                <a:avLst/>
              </a:prstGeom>
              <a:blipFill>
                <a:blip r:embed="rId19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C73A3E8-11CB-4A0A-895A-914CC57AD404}"/>
                  </a:ext>
                </a:extLst>
              </p:cNvPr>
              <p:cNvSpPr txBox="1"/>
              <p:nvPr/>
            </p:nvSpPr>
            <p:spPr>
              <a:xfrm>
                <a:off x="7677744" y="4414698"/>
                <a:ext cx="65909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b="1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1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300" b="1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sz="1300" b="1" i="0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300" b="1" dirty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300" b="1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1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300" b="1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LID4096" sz="1300" b="1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C73A3E8-11CB-4A0A-895A-914CC57AD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744" y="4414698"/>
                <a:ext cx="659090" cy="2923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6C76C7F-956C-4ADC-A488-70EB5EF89556}"/>
                  </a:ext>
                </a:extLst>
              </p:cNvPr>
              <p:cNvSpPr txBox="1"/>
              <p:nvPr/>
            </p:nvSpPr>
            <p:spPr>
              <a:xfrm>
                <a:off x="7773263" y="4750713"/>
                <a:ext cx="42979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𝑿</m:t>
                      </m:r>
                    </m:oMath>
                  </m:oMathPara>
                </a14:m>
                <a:endParaRPr lang="en-US" altLang="ko-KR" sz="1300" b="1" dirty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6C76C7F-956C-4ADC-A488-70EB5EF89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263" y="4750713"/>
                <a:ext cx="429790" cy="29238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6A3F943-3AC7-4542-A415-D11BA07565BC}"/>
                  </a:ext>
                </a:extLst>
              </p:cNvPr>
              <p:cNvSpPr txBox="1"/>
              <p:nvPr/>
            </p:nvSpPr>
            <p:spPr>
              <a:xfrm>
                <a:off x="6798151" y="3428005"/>
                <a:ext cx="1473263" cy="363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b="1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ko-KR" altLang="en-US" sz="1400" b="1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en-US" sz="1400" b="1" i="1" dirty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400" b="1" i="1" dirty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ko-KR" altLang="en-US" sz="1400" b="1" i="0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ko-KR" altLang="en-US" sz="1400" b="1" i="0" dirty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en-US" sz="1400" b="1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400" b="1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ko-KR" altLang="en-US" sz="1400" b="1" i="0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ko-KR" altLang="en-US" sz="1400" b="1" i="0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en-US" sz="1400" b="1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ko-KR" altLang="en-US" sz="1400" b="1" i="0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b="1" dirty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6A3F943-3AC7-4542-A415-D11BA0756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151" y="3428005"/>
                <a:ext cx="1473263" cy="36356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8AC4E2C-43EC-4345-B215-58FED387A5CC}"/>
                  </a:ext>
                </a:extLst>
              </p:cNvPr>
              <p:cNvSpPr txBox="1"/>
              <p:nvPr/>
            </p:nvSpPr>
            <p:spPr>
              <a:xfrm>
                <a:off x="6795602" y="4506910"/>
                <a:ext cx="1473263" cy="364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b="1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ko-KR" altLang="en-US" sz="1400" b="1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en-US" sz="1400" b="1" i="1" dirty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400" b="1" i="1" dirty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1400" b="1" i="0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ko-KR" altLang="en-US" sz="1400" b="1" i="0" dirty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en-US" sz="1400" b="1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400" b="1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ko-KR" sz="1400" b="1" i="0" dirty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ko-KR" altLang="en-US" sz="1400" b="1" i="0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en-US" sz="1400" b="1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ko-KR" sz="1400" b="1" i="0" dirty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b="1" dirty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8AC4E2C-43EC-4345-B215-58FED387A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602" y="4506910"/>
                <a:ext cx="1473263" cy="36458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AF16460-A75B-4DCA-AFE6-1FE56088D7BC}"/>
                  </a:ext>
                </a:extLst>
              </p:cNvPr>
              <p:cNvSpPr txBox="1"/>
              <p:nvPr/>
            </p:nvSpPr>
            <p:spPr>
              <a:xfrm>
                <a:off x="5837464" y="3963537"/>
                <a:ext cx="1473263" cy="364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b="1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ko-KR" altLang="en-US" sz="1400" b="1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en-US" sz="1400" b="1" i="1" dirty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400" b="1" i="1" dirty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1400" b="1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ko-KR" altLang="en-US" sz="1400" b="1" i="0" dirty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en-US" sz="1400" b="1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400" b="1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ko-KR" sz="1400" b="1" i="1" dirty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ko-KR" altLang="en-US" sz="1400" b="1" i="0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en-US" sz="1400" b="1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ko-KR" sz="1400" b="1" i="1" dirty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b="1" dirty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AF16460-A75B-4DCA-AFE6-1FE56088D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464" y="3963537"/>
                <a:ext cx="1473263" cy="36458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3359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4" grpId="0" animBg="1"/>
      <p:bldP spid="75" grpId="0"/>
      <p:bldP spid="76" grpId="0"/>
      <p:bldP spid="95" grpId="0"/>
      <p:bldP spid="99" grpId="0"/>
      <p:bldP spid="100" grpId="0"/>
      <p:bldP spid="102" grpId="0" animBg="1"/>
      <p:bldP spid="103" grpId="0" animBg="1"/>
      <p:bldP spid="104" grpId="0" animBg="1"/>
      <p:bldP spid="110" grpId="0" animBg="1"/>
      <p:bldP spid="112" grpId="0"/>
      <p:bldP spid="113" grpId="0"/>
      <p:bldP spid="115" grpId="0"/>
      <p:bldP spid="116" grpId="0"/>
      <p:bldP spid="117" grpId="0"/>
      <p:bldP spid="118" grpId="0"/>
      <p:bldP spid="36" grpId="0" animBg="1"/>
      <p:bldP spid="37" grpId="0"/>
      <p:bldP spid="37" grpId="1"/>
      <p:bldP spid="3" grpId="0"/>
      <p:bldP spid="3" grpId="1"/>
      <p:bldP spid="4" grpId="0"/>
      <p:bldP spid="4" grpId="1"/>
      <p:bldP spid="6" grpId="0"/>
      <p:bldP spid="6" grpId="1"/>
      <p:bldP spid="9" grpId="0" animBg="1"/>
      <p:bldP spid="9" grpId="1" animBg="1"/>
      <p:bldP spid="46" grpId="0"/>
      <p:bldP spid="46" grpId="1"/>
      <p:bldP spid="47" grpId="0"/>
      <p:bldP spid="47" grpId="1"/>
      <p:bldP spid="48" grpId="0" animBg="1"/>
      <p:bldP spid="49" grpId="0" animBg="1"/>
      <p:bldP spid="49" grpId="1" animBg="1"/>
      <p:bldP spid="50" grpId="0"/>
      <p:bldP spid="50" grpId="1"/>
      <p:bldP spid="52" grpId="0"/>
      <p:bldP spid="52" grpId="1"/>
      <p:bldP spid="55" grpId="0"/>
      <p:bldP spid="55" grpId="1"/>
      <p:bldP spid="56" grpId="0"/>
      <p:bldP spid="58" grpId="0"/>
      <p:bldP spid="59" grpId="0" animBg="1"/>
      <p:bldP spid="60" grpId="0"/>
      <p:bldP spid="63" grpId="0"/>
      <p:bldP spid="63" grpId="1"/>
      <p:bldP spid="65" grpId="0"/>
      <p:bldP spid="65" grpId="1"/>
      <p:bldP spid="66" grpId="0"/>
      <p:bldP spid="67" grpId="0"/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Down 3">
            <a:extLst>
              <a:ext uri="{FF2B5EF4-FFF2-40B4-BE49-F238E27FC236}">
                <a16:creationId xmlns:a16="http://schemas.microsoft.com/office/drawing/2014/main" id="{7D1828E7-6BD1-4091-99BF-B27154D164C4}"/>
              </a:ext>
            </a:extLst>
          </p:cNvPr>
          <p:cNvSpPr/>
          <p:nvPr/>
        </p:nvSpPr>
        <p:spPr>
          <a:xfrm rot="18994717">
            <a:off x="7728176" y="3585278"/>
            <a:ext cx="1541619" cy="18263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/>
                </a:solidFill>
                <a:latin typeface="+mn-lt"/>
              </a:rPr>
              <a:t>Operations</a:t>
            </a:r>
            <a:endParaRPr lang="ko-KR" altLang="en-US" dirty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3254976" y="1646615"/>
            <a:ext cx="859748" cy="0"/>
          </a:xfrm>
          <a:prstGeom prst="straightConnector1">
            <a:avLst/>
          </a:prstGeom>
          <a:ln w="381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016220" y="2181077"/>
            <a:ext cx="487740" cy="576404"/>
          </a:xfrm>
          <a:prstGeom prst="straightConnector1">
            <a:avLst/>
          </a:prstGeom>
          <a:ln w="381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317369" y="2824911"/>
            <a:ext cx="914400" cy="9144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330432" y="2990735"/>
            <a:ext cx="88577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Constant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  <a:endParaRPr lang="ko-KR" alt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Graphic 10" descr="Abacus">
            <a:extLst>
              <a:ext uri="{FF2B5EF4-FFF2-40B4-BE49-F238E27FC236}">
                <a16:creationId xmlns:a16="http://schemas.microsoft.com/office/drawing/2014/main" id="{5CACEB2D-30F5-4183-B381-6FACBE4CB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724" y="1178446"/>
            <a:ext cx="914400" cy="914400"/>
          </a:xfrm>
          <a:prstGeom prst="rect">
            <a:avLst/>
          </a:prstGeom>
        </p:spPr>
      </p:pic>
      <p:pic>
        <p:nvPicPr>
          <p:cNvPr id="13" name="Graphic 12" descr="Add">
            <a:extLst>
              <a:ext uri="{FF2B5EF4-FFF2-40B4-BE49-F238E27FC236}">
                <a16:creationId xmlns:a16="http://schemas.microsoft.com/office/drawing/2014/main" id="{2B073307-82CD-4A31-8176-4AA6D19CFD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31769" y="1203894"/>
            <a:ext cx="914400" cy="9144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1535EA4-E8BD-48E6-8677-42203BC76BA3}"/>
              </a:ext>
            </a:extLst>
          </p:cNvPr>
          <p:cNvCxnSpPr>
            <a:cxnSpLocks/>
          </p:cNvCxnSpPr>
          <p:nvPr/>
        </p:nvCxnSpPr>
        <p:spPr>
          <a:xfrm flipH="1">
            <a:off x="5004048" y="1635646"/>
            <a:ext cx="859748" cy="0"/>
          </a:xfrm>
          <a:prstGeom prst="straightConnector1">
            <a:avLst/>
          </a:prstGeom>
          <a:ln w="381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775B6F35-AFF5-42E2-8901-A38218CEA9FE}"/>
              </a:ext>
            </a:extLst>
          </p:cNvPr>
          <p:cNvSpPr/>
          <p:nvPr/>
        </p:nvSpPr>
        <p:spPr>
          <a:xfrm>
            <a:off x="6295920" y="1167520"/>
            <a:ext cx="914400" cy="914400"/>
          </a:xfrm>
          <a:prstGeom prst="mathMultiply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36183EB-D8D4-4340-BFCD-DF6E3022EEC2}"/>
              </a:ext>
            </a:extLst>
          </p:cNvPr>
          <p:cNvSpPr/>
          <p:nvPr/>
        </p:nvSpPr>
        <p:spPr>
          <a:xfrm>
            <a:off x="3133990" y="2823316"/>
            <a:ext cx="914400" cy="9144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B66F55-9E70-417A-BD5D-E633E915ACAB}"/>
              </a:ext>
            </a:extLst>
          </p:cNvPr>
          <p:cNvSpPr txBox="1"/>
          <p:nvPr/>
        </p:nvSpPr>
        <p:spPr>
          <a:xfrm>
            <a:off x="3133990" y="2966350"/>
            <a:ext cx="88577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  <a:endParaRPr lang="ko-KR" alt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7487614-EB4B-471B-A914-21B497216F11}"/>
              </a:ext>
            </a:extLst>
          </p:cNvPr>
          <p:cNvCxnSpPr>
            <a:cxnSpLocks/>
          </p:cNvCxnSpPr>
          <p:nvPr/>
        </p:nvCxnSpPr>
        <p:spPr>
          <a:xfrm>
            <a:off x="2824268" y="2186807"/>
            <a:ext cx="489927" cy="597066"/>
          </a:xfrm>
          <a:prstGeom prst="straightConnector1">
            <a:avLst/>
          </a:prstGeom>
          <a:ln w="381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9FCBB8-9A4D-4227-BFAC-2E1B78B9E8CA}"/>
              </a:ext>
            </a:extLst>
          </p:cNvPr>
          <p:cNvCxnSpPr/>
          <p:nvPr/>
        </p:nvCxnSpPr>
        <p:spPr>
          <a:xfrm flipH="1">
            <a:off x="6151446" y="2185910"/>
            <a:ext cx="487740" cy="576404"/>
          </a:xfrm>
          <a:prstGeom prst="straightConnector1">
            <a:avLst/>
          </a:prstGeom>
          <a:ln w="381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03ADFA2-874C-4C10-94AF-0C9B86F45BCA}"/>
              </a:ext>
            </a:extLst>
          </p:cNvPr>
          <p:cNvSpPr/>
          <p:nvPr/>
        </p:nvSpPr>
        <p:spPr>
          <a:xfrm>
            <a:off x="5452595" y="2809478"/>
            <a:ext cx="914400" cy="9144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705D04-78AF-46C2-ADB6-3AA0E66C9DAE}"/>
              </a:ext>
            </a:extLst>
          </p:cNvPr>
          <p:cNvSpPr txBox="1"/>
          <p:nvPr/>
        </p:nvSpPr>
        <p:spPr>
          <a:xfrm>
            <a:off x="5465658" y="2990735"/>
            <a:ext cx="88577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Constant</a:t>
            </a:r>
          </a:p>
          <a:p>
            <a:pPr algn="ctr"/>
            <a:endParaRPr lang="en-US" altLang="ko-KR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  <a:endParaRPr lang="ko-KR" alt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FA76126-DC88-48C8-A985-16A943C47607}"/>
              </a:ext>
            </a:extLst>
          </p:cNvPr>
          <p:cNvSpPr/>
          <p:nvPr/>
        </p:nvSpPr>
        <p:spPr>
          <a:xfrm>
            <a:off x="7269216" y="2828149"/>
            <a:ext cx="914400" cy="9144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2C4BEB-200D-48A7-9EA0-CAB8CB44541F}"/>
              </a:ext>
            </a:extLst>
          </p:cNvPr>
          <p:cNvSpPr txBox="1"/>
          <p:nvPr/>
        </p:nvSpPr>
        <p:spPr>
          <a:xfrm>
            <a:off x="7269216" y="3003798"/>
            <a:ext cx="88577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  <a:p>
            <a:pPr algn="ctr"/>
            <a:endParaRPr lang="en-US" altLang="ko-KR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  <a:endParaRPr lang="ko-KR" alt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AB59DF8-091E-420A-BB03-4B1AEDE3B622}"/>
              </a:ext>
            </a:extLst>
          </p:cNvPr>
          <p:cNvCxnSpPr>
            <a:cxnSpLocks/>
          </p:cNvCxnSpPr>
          <p:nvPr/>
        </p:nvCxnSpPr>
        <p:spPr>
          <a:xfrm>
            <a:off x="6959494" y="2191640"/>
            <a:ext cx="489927" cy="597066"/>
          </a:xfrm>
          <a:prstGeom prst="straightConnector1">
            <a:avLst/>
          </a:prstGeom>
          <a:ln w="381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46FBA56-6C61-4294-9294-C2D271CC83CC}"/>
                  </a:ext>
                </a:extLst>
              </p:cNvPr>
              <p:cNvSpPr txBox="1"/>
              <p:nvPr/>
            </p:nvSpPr>
            <p:spPr>
              <a:xfrm>
                <a:off x="2542859" y="3949665"/>
                <a:ext cx="2068040" cy="550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400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1400" b="1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1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altLang="ko-KR" sz="14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1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1400" b="1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1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ko-KR" altLang="en-US" sz="1400" b="1" dirty="0">
                    <a:solidFill>
                      <a:schemeClr val="accent6">
                        <a:lumMod val="50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accent6">
                        <a:lumMod val="50000"/>
                      </a:schemeClr>
                    </a:solidFill>
                    <a:cs typeface="Arial" pitchFamily="34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-KR" altLang="en-US" sz="1400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1400" b="1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b="1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ko-KR" altLang="en-US" sz="1400" b="1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ko-KR" altLang="en-US" sz="1400" b="1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en-US" sz="1400" b="1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b="1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ko-KR" altLang="en-US" sz="1400" b="1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ko-KR" altLang="en-US" sz="1400" b="1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1" i="0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ko-KR" altLang="en-US" sz="1400" b="1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b="1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ko-KR" altLang="en-US" sz="1400" b="1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ko-KR" altLang="en-US" sz="1400" b="1" i="0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1400" b="1" i="0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1400" b="1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en-US" sz="1400" b="1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b="1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ko-KR" altLang="en-US" sz="1400" b="1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ko-KR" altLang="en-US" sz="1400" b="1" i="0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1400" b="1" i="0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1400" b="1" dirty="0">
                  <a:solidFill>
                    <a:schemeClr val="accent6">
                      <a:lumMod val="50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46FBA56-6C61-4294-9294-C2D271CC8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859" y="3949665"/>
                <a:ext cx="2068040" cy="5509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9CA5C31-E0A8-470F-8284-A5F7713660C3}"/>
                  </a:ext>
                </a:extLst>
              </p:cNvPr>
              <p:cNvSpPr txBox="1"/>
              <p:nvPr/>
            </p:nvSpPr>
            <p:spPr>
              <a:xfrm>
                <a:off x="884937" y="3865499"/>
                <a:ext cx="1583524" cy="1197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ko-KR" altLang="en-US" sz="1400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ko-KR" altLang="en-US" sz="1400" b="1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400" b="1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ko-KR" altLang="en-US" sz="1400" b="1" i="0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sz="1400" b="1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</m:oMath>
                </a14:m>
                <a:r>
                  <a:rPr lang="ko-KR" altLang="en-US" sz="1400" b="1" dirty="0">
                    <a:solidFill>
                      <a:schemeClr val="accent6">
                        <a:lumMod val="50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accent6">
                        <a:lumMod val="50000"/>
                      </a:schemeClr>
                    </a:solidFill>
                    <a:cs typeface="Arial" pitchFamily="34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400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1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sz="1400" b="1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4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ko-KR" altLang="en-US" sz="1400" b="1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1400" b="1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b="1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ko-KR" altLang="en-US" sz="1400" b="1" i="0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1400" b="1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1400" b="1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ko-KR" altLang="en-US" sz="1400" b="1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1400" b="1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b="1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ko-KR" altLang="en-US" sz="1400" b="1" i="0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400" b="1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1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b="1" i="0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ko-KR" altLang="en-US" sz="1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ko-KR" altLang="en-US" sz="1400" b="1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1400" b="1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b="1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400" b="1" i="0" dirty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ko-KR" altLang="en-US" sz="14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1400" b="1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b="1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400" b="1" i="0" dirty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1400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1400" b="1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ko-KR" altLang="en-US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400" b="1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1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b="1" i="0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ko-KR" altLang="en-US" sz="1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ko-KR" altLang="en-US" sz="1400" b="1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1400" b="1" i="1" dirty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b="1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400" b="1" i="0" dirty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ko-KR" altLang="en-US" sz="14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1400" b="1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b="1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400" b="1" i="0" dirty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400" b="1" dirty="0">
                  <a:solidFill>
                    <a:schemeClr val="accent6">
                      <a:lumMod val="50000"/>
                    </a:schemeClr>
                  </a:solidFill>
                  <a:cs typeface="Arial" pitchFamily="34" charset="0"/>
                </a:endParaRPr>
              </a:p>
              <a:p>
                <a:pPr algn="ctr"/>
                <a:endParaRPr lang="ko-KR" altLang="en-US" sz="1400" b="1" dirty="0">
                  <a:solidFill>
                    <a:schemeClr val="accent6">
                      <a:lumMod val="50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9CA5C31-E0A8-470F-8284-A5F771366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37" y="3865499"/>
                <a:ext cx="1583524" cy="11972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F27265D-F769-4486-87CA-5443AC6AD2A9}"/>
                  </a:ext>
                </a:extLst>
              </p:cNvPr>
              <p:cNvSpPr txBox="1"/>
              <p:nvPr/>
            </p:nvSpPr>
            <p:spPr>
              <a:xfrm>
                <a:off x="5118264" y="3865499"/>
                <a:ext cx="1738768" cy="766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ko-KR" altLang="en-US" sz="1400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ko-KR" altLang="en-US" sz="1400" b="1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400" b="1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sz="1400" b="1" i="0" dirty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ko-KR" altLang="en-US" sz="1400" b="1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</m:oMath>
                </a14:m>
                <a:r>
                  <a:rPr lang="ko-KR" altLang="en-US" sz="1400" b="1" dirty="0">
                    <a:solidFill>
                      <a:schemeClr val="accent6">
                        <a:lumMod val="50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accent6">
                        <a:lumMod val="50000"/>
                      </a:schemeClr>
                    </a:solidFill>
                    <a:cs typeface="Arial" pitchFamily="34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400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1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b="1" i="0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ko-KR" altLang="en-US" sz="14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ko-KR" altLang="en-US" sz="1400" b="1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1400" b="1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b="1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400" b="1" i="0" dirty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  <m:r>
                          <a:rPr lang="en-US" altLang="ko-KR" sz="1400" b="1" i="0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ko-KR" altLang="en-US" sz="1400" b="1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ko-KR" altLang="en-US" sz="1400" b="1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1400" b="1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b="1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400" b="1" i="0" dirty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  <m:r>
                              <a:rPr lang="en-US" altLang="ko-KR" sz="1400" b="1" i="0" dirty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400" b="1" i="0" dirty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1400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ko-KR" altLang="en-US" sz="1400" b="1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en-US" altLang="ko-KR" sz="1400" b="1" dirty="0">
                  <a:solidFill>
                    <a:schemeClr val="accent6">
                      <a:lumMod val="50000"/>
                    </a:schemeClr>
                  </a:solidFill>
                  <a:cs typeface="Arial" pitchFamily="34" charset="0"/>
                </a:endParaRPr>
              </a:p>
              <a:p>
                <a:endParaRPr lang="ko-KR" altLang="en-US" sz="1400" b="1" dirty="0">
                  <a:solidFill>
                    <a:schemeClr val="accent6">
                      <a:lumMod val="50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F27265D-F769-4486-87CA-5443AC6AD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264" y="3865499"/>
                <a:ext cx="1738768" cy="7663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C233A4C-65F8-45CE-ACB8-D329A9C360D4}"/>
                  </a:ext>
                </a:extLst>
              </p:cNvPr>
              <p:cNvSpPr txBox="1"/>
              <p:nvPr/>
            </p:nvSpPr>
            <p:spPr>
              <a:xfrm rot="2797385">
                <a:off x="7590379" y="4096805"/>
                <a:ext cx="17387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𝒓𝒆𝒒𝒖𝒊𝒓𝒆𝒔</m:t>
                      </m:r>
                      <m:r>
                        <a:rPr lang="en-US" altLang="ko-KR" sz="1400" b="1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400" b="1" i="1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𝒄𝒐𝒎𝒎𝒖𝒏𝒊𝒄𝒂𝒕𝒊𝒐𝒏</m:t>
                      </m:r>
                    </m:oMath>
                  </m:oMathPara>
                </a14:m>
                <a:endParaRPr lang="ko-KR" altLang="en-US" sz="1400" b="1" dirty="0">
                  <a:solidFill>
                    <a:schemeClr val="accent6">
                      <a:lumMod val="50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C233A4C-65F8-45CE-ACB8-D329A9C36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97385">
                <a:off x="7590379" y="4096805"/>
                <a:ext cx="173876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A5A1BAC9-EF16-49C4-A066-4689932E826A}"/>
              </a:ext>
            </a:extLst>
          </p:cNvPr>
          <p:cNvSpPr/>
          <p:nvPr/>
        </p:nvSpPr>
        <p:spPr>
          <a:xfrm flipH="1">
            <a:off x="5876859" y="3266678"/>
            <a:ext cx="72275" cy="7738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7A48C6B-5E91-469E-AD77-E563687978B7}"/>
              </a:ext>
            </a:extLst>
          </p:cNvPr>
          <p:cNvSpPr/>
          <p:nvPr/>
        </p:nvSpPr>
        <p:spPr>
          <a:xfrm flipH="1">
            <a:off x="7675967" y="3285615"/>
            <a:ext cx="72275" cy="7738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369132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  <p:bldP spid="29" grpId="0"/>
      <p:bldP spid="17" grpId="0" animBg="1"/>
      <p:bldP spid="34" grpId="0" animBg="1"/>
      <p:bldP spid="35" grpId="0"/>
      <p:bldP spid="47" grpId="0" animBg="1"/>
      <p:bldP spid="48" grpId="0"/>
      <p:bldP spid="49" grpId="0" animBg="1"/>
      <p:bldP spid="50" grpId="0"/>
      <p:bldP spid="54" grpId="0"/>
      <p:bldP spid="55" grpId="0"/>
      <p:bldP spid="56" grpId="0"/>
      <p:bldP spid="57" grpId="0"/>
      <p:bldP spid="3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 Placeholder 1">
            <a:extLst>
              <a:ext uri="{FF2B5EF4-FFF2-40B4-BE49-F238E27FC236}">
                <a16:creationId xmlns:a16="http://schemas.microsoft.com/office/drawing/2014/main" id="{395F8E3D-D88D-4F25-9267-676288DD26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9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bg2"/>
                </a:solidFill>
              </a:rPr>
              <a:t>Multiplication Gate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65" name="Block Arc 64">
            <a:extLst>
              <a:ext uri="{FF2B5EF4-FFF2-40B4-BE49-F238E27FC236}">
                <a16:creationId xmlns:a16="http://schemas.microsoft.com/office/drawing/2014/main" id="{3606471C-0DD4-4157-A637-08A13890C40C}"/>
              </a:ext>
            </a:extLst>
          </p:cNvPr>
          <p:cNvSpPr/>
          <p:nvPr/>
        </p:nvSpPr>
        <p:spPr>
          <a:xfrm>
            <a:off x="3488504" y="1203598"/>
            <a:ext cx="1224136" cy="1224136"/>
          </a:xfrm>
          <a:prstGeom prst="blockArc">
            <a:avLst>
              <a:gd name="adj1" fmla="val 10800000"/>
              <a:gd name="adj2" fmla="val 5426329"/>
              <a:gd name="adj3" fmla="val 646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6" name="Block Arc 65">
            <a:extLst>
              <a:ext uri="{FF2B5EF4-FFF2-40B4-BE49-F238E27FC236}">
                <a16:creationId xmlns:a16="http://schemas.microsoft.com/office/drawing/2014/main" id="{A63796B2-C6FF-4709-93C4-3D3F901E0A15}"/>
              </a:ext>
            </a:extLst>
          </p:cNvPr>
          <p:cNvSpPr/>
          <p:nvPr/>
        </p:nvSpPr>
        <p:spPr>
          <a:xfrm rot="11700000">
            <a:off x="3215281" y="2328002"/>
            <a:ext cx="1224136" cy="1224136"/>
          </a:xfrm>
          <a:prstGeom prst="blockArc">
            <a:avLst>
              <a:gd name="adj1" fmla="val 10800000"/>
              <a:gd name="adj2" fmla="val 5426329"/>
              <a:gd name="adj3" fmla="val 646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7" name="Block Arc 66">
            <a:extLst>
              <a:ext uri="{FF2B5EF4-FFF2-40B4-BE49-F238E27FC236}">
                <a16:creationId xmlns:a16="http://schemas.microsoft.com/office/drawing/2014/main" id="{380393E3-9497-4142-8AB6-85CCD6ED6CBE}"/>
              </a:ext>
            </a:extLst>
          </p:cNvPr>
          <p:cNvSpPr/>
          <p:nvPr/>
        </p:nvSpPr>
        <p:spPr>
          <a:xfrm>
            <a:off x="4352600" y="2394231"/>
            <a:ext cx="1224136" cy="1224136"/>
          </a:xfrm>
          <a:prstGeom prst="blockArc">
            <a:avLst>
              <a:gd name="adj1" fmla="val 10800000"/>
              <a:gd name="adj2" fmla="val 5426329"/>
              <a:gd name="adj3" fmla="val 646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8" name="Block Arc 67">
            <a:extLst>
              <a:ext uri="{FF2B5EF4-FFF2-40B4-BE49-F238E27FC236}">
                <a16:creationId xmlns:a16="http://schemas.microsoft.com/office/drawing/2014/main" id="{7CE65AD1-B439-487A-9F9F-484CB77EEC74}"/>
              </a:ext>
            </a:extLst>
          </p:cNvPr>
          <p:cNvSpPr/>
          <p:nvPr/>
        </p:nvSpPr>
        <p:spPr>
          <a:xfrm rot="11700000">
            <a:off x="4082674" y="3492028"/>
            <a:ext cx="1224136" cy="1224136"/>
          </a:xfrm>
          <a:prstGeom prst="blockArc">
            <a:avLst>
              <a:gd name="adj1" fmla="val 10800000"/>
              <a:gd name="adj2" fmla="val 5426329"/>
              <a:gd name="adj3" fmla="val 646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1" name="Parallelogram 15">
            <a:extLst>
              <a:ext uri="{FF2B5EF4-FFF2-40B4-BE49-F238E27FC236}">
                <a16:creationId xmlns:a16="http://schemas.microsoft.com/office/drawing/2014/main" id="{B5C211BE-DD32-415E-8E5E-AA35591CA879}"/>
              </a:ext>
            </a:extLst>
          </p:cNvPr>
          <p:cNvSpPr/>
          <p:nvPr/>
        </p:nvSpPr>
        <p:spPr>
          <a:xfrm rot="16200000">
            <a:off x="3649972" y="2748066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Oval 21">
            <a:extLst>
              <a:ext uri="{FF2B5EF4-FFF2-40B4-BE49-F238E27FC236}">
                <a16:creationId xmlns:a16="http://schemas.microsoft.com/office/drawing/2014/main" id="{13FCD209-EA74-49BC-8F2B-350A09ED9835}"/>
              </a:ext>
            </a:extLst>
          </p:cNvPr>
          <p:cNvSpPr>
            <a:spLocks noChangeAspect="1"/>
          </p:cNvSpPr>
          <p:nvPr/>
        </p:nvSpPr>
        <p:spPr>
          <a:xfrm>
            <a:off x="3924086" y="1634183"/>
            <a:ext cx="359957" cy="36296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81B2B6D-91BF-4211-BFAB-249C115540CC}"/>
              </a:ext>
            </a:extLst>
          </p:cNvPr>
          <p:cNvGrpSpPr/>
          <p:nvPr/>
        </p:nvGrpSpPr>
        <p:grpSpPr>
          <a:xfrm>
            <a:off x="-5592" y="2503330"/>
            <a:ext cx="3136812" cy="1169551"/>
            <a:chOff x="752539" y="3373661"/>
            <a:chExt cx="2099202" cy="11695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F928385-512F-40DA-80FA-15B32116F8E5}"/>
                    </a:ext>
                  </a:extLst>
                </p:cNvPr>
                <p:cNvSpPr txBox="1"/>
                <p:nvPr/>
              </p:nvSpPr>
              <p:spPr>
                <a:xfrm>
                  <a:off x="792084" y="3669167"/>
                  <a:ext cx="2059657" cy="3155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14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ko-KR" altLang="en-US" sz="1400" i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ko-KR" altLang="en-US" sz="14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ko-KR" altLang="en-US" sz="14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ko-KR" altLang="en-US" sz="1400" i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ko-KR" altLang="en-US" sz="14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ko-KR" altLang="en-US" sz="14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ko-KR" altLang="en-US" sz="1400" i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en-US" sz="14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ko-KR" altLang="en-US" sz="14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ko-KR" altLang="en-US" sz="1400" i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ko-KR" altLang="en-US" sz="14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ko-KR" altLang="en-US" sz="14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ko-KR" altLang="en-US" sz="1400" i="0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1400" i="0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1400" i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en-US" sz="14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acc>
                              <m:accPr>
                                <m:chr m:val="̇"/>
                                <m:ctrlPr>
                                  <a:rPr lang="ko-KR" altLang="en-US" sz="1400" i="1" dirty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1400" i="1" dirty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  <m:r>
                              <a:rPr lang="ko-KR" altLang="en-US" sz="1400" i="0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1400" i="0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1400" i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ko-KR" altLang="en-US" sz="14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ko-KR" altLang="en-US" sz="14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ko-KR" altLang="en-US" sz="1400" i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en-US" sz="14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ko-KR" altLang="en-US" sz="14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chemeClr val="tx2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F928385-512F-40DA-80FA-15B32116F8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84" y="3669167"/>
                  <a:ext cx="2059657" cy="31553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DFEF920-31F0-42F3-AFA2-71384F4114D8}"/>
                </a:ext>
              </a:extLst>
            </p:cNvPr>
            <p:cNvSpPr txBox="1"/>
            <p:nvPr/>
          </p:nvSpPr>
          <p:spPr>
            <a:xfrm>
              <a:off x="752539" y="3373661"/>
              <a:ext cx="205965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Calculate</a:t>
              </a:r>
            </a:p>
            <a:p>
              <a:pPr algn="r"/>
              <a:endParaRPr lang="en-US" altLang="ko-KR" sz="14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r"/>
              <a:endParaRPr lang="en-US" altLang="ko-KR" sz="14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r"/>
              <a:endParaRPr lang="en-US" altLang="ko-KR" sz="14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r"/>
              <a:r>
                <a:rPr lang="en-US" altLang="ko-KR" sz="1400" b="1" dirty="0">
                  <a:solidFill>
                    <a:schemeClr val="tx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ko-KR" altLang="en-US" sz="14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CC09405-E15B-444E-8FCC-9553B687E8F7}"/>
              </a:ext>
            </a:extLst>
          </p:cNvPr>
          <p:cNvGrpSpPr/>
          <p:nvPr/>
        </p:nvGrpSpPr>
        <p:grpSpPr>
          <a:xfrm>
            <a:off x="1187625" y="3736365"/>
            <a:ext cx="2736463" cy="729076"/>
            <a:chOff x="643880" y="3374006"/>
            <a:chExt cx="2219418" cy="7290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83F20F6-53D0-456D-9D99-E11C0E24E13D}"/>
                    </a:ext>
                  </a:extLst>
                </p:cNvPr>
                <p:cNvSpPr txBox="1"/>
                <p:nvPr/>
              </p:nvSpPr>
              <p:spPr>
                <a:xfrm>
                  <a:off x="643880" y="3579862"/>
                  <a:ext cx="221941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ko-KR" sz="1400" dirty="0">
                      <a:solidFill>
                        <a:schemeClr val="tx2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Store the output of the gate as:</a:t>
                  </a: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ko-KR" altLang="en-US" sz="140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1400" i="1" dirty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400" i="1" dirty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ko-KR" altLang="en-US" sz="1400" i="1" dirty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ko-KR" altLang="en-US" sz="1400" i="0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ko-KR" altLang="en-US" sz="1400" i="1" dirty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400" i="1" dirty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ko-KR" altLang="en-US" sz="1400" i="1" dirty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ko-KR" altLang="en-US" sz="1400" i="0" dirty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400" i="0" dirty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400" dirty="0">
                    <a:solidFill>
                      <a:schemeClr val="tx2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83F20F6-53D0-456D-9D99-E11C0E24E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880" y="3579862"/>
                  <a:ext cx="2219418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3488" r="-668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CF1EB7D-58E0-4481-9E0C-A7A649E73866}"/>
                </a:ext>
              </a:extLst>
            </p:cNvPr>
            <p:cNvSpPr txBox="1"/>
            <p:nvPr/>
          </p:nvSpPr>
          <p:spPr>
            <a:xfrm>
              <a:off x="774482" y="3374006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Store output</a:t>
              </a:r>
            </a:p>
            <a:p>
              <a:pPr algn="r"/>
              <a:endParaRPr lang="ko-KR" altLang="en-US" sz="14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2231987-78B0-4567-B178-B6E8134A9124}"/>
              </a:ext>
            </a:extLst>
          </p:cNvPr>
          <p:cNvGrpSpPr/>
          <p:nvPr/>
        </p:nvGrpSpPr>
        <p:grpSpPr>
          <a:xfrm>
            <a:off x="4763186" y="1124011"/>
            <a:ext cx="4129294" cy="955691"/>
            <a:chOff x="803640" y="3362835"/>
            <a:chExt cx="2893654" cy="9556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C9316F8A-4F95-4D93-A925-9B438B2B7E4B}"/>
                    </a:ext>
                  </a:extLst>
                </p:cNvPr>
                <p:cNvSpPr txBox="1"/>
                <p:nvPr/>
              </p:nvSpPr>
              <p:spPr>
                <a:xfrm>
                  <a:off x="803640" y="3579862"/>
                  <a:ext cx="2893654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>
                      <a:solidFill>
                        <a:schemeClr val="tx2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Each party generate random number </a:t>
                  </a:r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ko-KR" sz="1400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ko-KR" sz="1400" dirty="0">
                      <a:solidFill>
                        <a:schemeClr val="tx2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and send it 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b="0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ko-KR" sz="1400" b="0" i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b="0" i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ko-KR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m:t>then</m:t>
                      </m:r>
                      <m:r>
                        <m:rPr>
                          <m:nor/>
                        </m:rPr>
                        <a:rPr lang="en-US" altLang="ko-KR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m:t>compute</m:t>
                      </m:r>
                    </m:oMath>
                  </a14:m>
                  <a:r>
                    <a:rPr lang="en-US" altLang="ko-KR" sz="1400" dirty="0">
                      <a:solidFill>
                        <a:schemeClr val="accent6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ko-KR" sz="1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ko-KR" sz="1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altLang="ko-KR" sz="1400" dirty="0">
                    <a:solidFill>
                      <a:schemeClr val="accent6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r>
                    <a:rPr lang="en-US" altLang="ko-KR" sz="1400" dirty="0">
                      <a:solidFill>
                        <a:schemeClr val="tx2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Notice that 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400" i="0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i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400" i="0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i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400" i="0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i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en-US" altLang="ko-KR" sz="1400" dirty="0">
                    <a:solidFill>
                      <a:schemeClr val="tx2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C9316F8A-4F95-4D93-A925-9B438B2B7E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640" y="3579862"/>
                  <a:ext cx="2893654" cy="738664"/>
                </a:xfrm>
                <a:prstGeom prst="rect">
                  <a:avLst/>
                </a:prstGeom>
                <a:blipFill>
                  <a:blip r:embed="rId5"/>
                  <a:stretch>
                    <a:fillRect l="-442" t="-2479" b="-6612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1819222-1E40-4AEB-893A-7847121E917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Correlated randomness</a:t>
              </a:r>
              <a:endParaRPr lang="ko-KR" altLang="en-US" sz="14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8C60480-CAFA-421A-951F-58A16546A1A9}"/>
              </a:ext>
            </a:extLst>
          </p:cNvPr>
          <p:cNvGrpSpPr/>
          <p:nvPr/>
        </p:nvGrpSpPr>
        <p:grpSpPr>
          <a:xfrm>
            <a:off x="5581873" y="2788170"/>
            <a:ext cx="2539483" cy="524804"/>
            <a:chOff x="803640" y="3362835"/>
            <a:chExt cx="2059657" cy="524804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701A7DD-DDFF-4549-AE94-0C6069ABB324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5C4D66DC-D4AF-4F27-984A-720E180228DE}"/>
                    </a:ext>
                  </a:extLst>
                </p:cNvPr>
                <p:cNvSpPr txBox="1"/>
                <p:nvPr/>
              </p:nvSpPr>
              <p:spPr>
                <a:xfrm>
                  <a:off x="803640" y="3362835"/>
                  <a:ext cx="20596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>
                      <a:solidFill>
                        <a:schemeClr val="tx2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Send 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en-US" sz="1400" b="1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400" b="1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400" b="1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b="1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endParaRPr lang="ko-KR" altLang="en-US" sz="1400" b="1" dirty="0">
                    <a:solidFill>
                      <a:schemeClr val="tx2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5C4D66DC-D4AF-4F27-984A-720E18022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640" y="3362835"/>
                  <a:ext cx="2059657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721" t="-3922" b="-17647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" name="Freeform 53">
            <a:extLst>
              <a:ext uri="{FF2B5EF4-FFF2-40B4-BE49-F238E27FC236}">
                <a16:creationId xmlns:a16="http://schemas.microsoft.com/office/drawing/2014/main" id="{FF8D9FD4-E67B-48F5-9611-F227D15CCAC6}"/>
              </a:ext>
            </a:extLst>
          </p:cNvPr>
          <p:cNvSpPr/>
          <p:nvPr/>
        </p:nvSpPr>
        <p:spPr>
          <a:xfrm rot="5855838">
            <a:off x="4789240" y="2826431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6" name="Graphic 85" descr="Disk">
            <a:extLst>
              <a:ext uri="{FF2B5EF4-FFF2-40B4-BE49-F238E27FC236}">
                <a16:creationId xmlns:a16="http://schemas.microsoft.com/office/drawing/2014/main" id="{B8118ECE-5217-403D-81E9-CF05363BCA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52600" y="3848184"/>
            <a:ext cx="548475" cy="5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227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 animBg="1"/>
      <p:bldP spid="71" grpId="0" animBg="1"/>
      <p:bldP spid="72" grpId="0" animBg="1"/>
      <p:bldP spid="85" grpId="0" animBg="1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4206</TotalTime>
  <Words>2104</Words>
  <Application>Microsoft Office PowerPoint</Application>
  <PresentationFormat>On-screen Show (16:9)</PresentationFormat>
  <Paragraphs>273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맑은 고딕</vt:lpstr>
      <vt:lpstr>Arial</vt:lpstr>
      <vt:lpstr>Cambria Math</vt:lpstr>
      <vt:lpstr>Segoe UI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Osher Sargani</cp:lastModifiedBy>
  <cp:revision>245</cp:revision>
  <dcterms:created xsi:type="dcterms:W3CDTF">2016-12-05T23:26:54Z</dcterms:created>
  <dcterms:modified xsi:type="dcterms:W3CDTF">2020-06-25T07:25:04Z</dcterms:modified>
</cp:coreProperties>
</file>