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handoutMasterIdLst>
    <p:handoutMasterId r:id="rId20"/>
  </p:handoutMasterIdLst>
  <p:sldIdLst>
    <p:sldId id="256" r:id="rId4"/>
    <p:sldId id="284" r:id="rId5"/>
    <p:sldId id="302" r:id="rId6"/>
    <p:sldId id="273" r:id="rId7"/>
    <p:sldId id="299" r:id="rId8"/>
    <p:sldId id="271" r:id="rId9"/>
    <p:sldId id="303" r:id="rId10"/>
    <p:sldId id="305" r:id="rId11"/>
    <p:sldId id="307" r:id="rId12"/>
    <p:sldId id="301" r:id="rId13"/>
    <p:sldId id="309" r:id="rId14"/>
    <p:sldId id="310" r:id="rId15"/>
    <p:sldId id="312" r:id="rId16"/>
    <p:sldId id="313" r:id="rId17"/>
    <p:sldId id="31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9D"/>
    <a:srgbClr val="DFF8F8"/>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29" autoAdjust="0"/>
  </p:normalViewPr>
  <p:slideViewPr>
    <p:cSldViewPr>
      <p:cViewPr varScale="1">
        <p:scale>
          <a:sx n="81" d="100"/>
          <a:sy n="81" d="100"/>
        </p:scale>
        <p:origin x="198" y="84"/>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2020-06-22</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2020-06-22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Benchmarking: One immediate application is benchmarking. Companies may wish to com-pare themselves to the industry standard, but none are motivated to share their data, which may contain trade secrets.</a:t>
            </a:r>
          </a:p>
          <a:p>
            <a:r>
              <a:rPr lang="en-US" dirty="0"/>
              <a:t>DATA Centers: </a:t>
            </a:r>
          </a:p>
          <a:p>
            <a:r>
              <a:rPr lang="en-US" sz="1200" b="0" i="0" kern="1200" dirty="0">
                <a:solidFill>
                  <a:schemeClr val="tx1"/>
                </a:solidFill>
                <a:effectLst/>
                <a:latin typeface="+mn-lt"/>
                <a:ea typeface="+mn-ea"/>
                <a:cs typeface="+mn-cs"/>
              </a:rPr>
              <a:t>MPC enables multiple parties to perform analyses on private datasets without sharing them with each other. Or request data from database without reviling nothing to the servers.</a:t>
            </a:r>
          </a:p>
          <a:p>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this system, users run a multi-party computation to output a randomized function which takes private inputs from users and returns a ‘witness encryption’ cipher-text. This means each user has the encrypted result of the computation, but needs to decrypt it.</a:t>
            </a:r>
          </a:p>
          <a:p>
            <a:r>
              <a:rPr lang="en-US" sz="1200" b="0" i="0" kern="1200" dirty="0">
                <a:solidFill>
                  <a:schemeClr val="tx1"/>
                </a:solidFill>
                <a:effectLst/>
                <a:latin typeface="+mn-lt"/>
                <a:ea typeface="+mn-ea"/>
                <a:cs typeface="+mn-cs"/>
              </a:rPr>
              <a:t>To access the cipher-text, each user needs to generate (using cryptography) and publicly post a ‘release token’ on the ledger. Once a user posts their release token, corresponding proof of posting the release token is also published on the ledger. This proof is called the ‘witness’. The witness can then be used to decrypt the cipher-text and obtain the result of the multi-party computation. To ensure that everyone can view the result simultaneously, the result of the computation should be posted on a public blockchain at a specified time.</a:t>
            </a:r>
          </a:p>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4</a:t>
            </a:fld>
            <a:endParaRPr lang="ko-KR" altLang="en-US"/>
          </a:p>
        </p:txBody>
      </p:sp>
    </p:spTree>
    <p:extLst>
      <p:ext uri="{BB962C8B-B14F-4D97-AF65-F5344CB8AC3E}">
        <p14:creationId xmlns:p14="http://schemas.microsoft.com/office/powerpoint/2010/main" val="277268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Connectivity:</a:t>
            </a:r>
          </a:p>
          <a:p>
            <a:r>
              <a:rPr lang="en-US" dirty="0"/>
              <a:t>There is TCP socket base class and TCP client and TCP server classes – same code for all parties.</a:t>
            </a:r>
          </a:p>
          <a:p>
            <a:r>
              <a:rPr lang="en-US" dirty="0"/>
              <a:t>We implemented the sockets with threads for better performance.</a:t>
            </a:r>
          </a:p>
          <a:p>
            <a:r>
              <a:rPr lang="en-US" dirty="0"/>
              <a:t>Massage handler – check if the that arrived is one of the protocol massage – abort if not.</a:t>
            </a:r>
          </a:p>
          <a:p>
            <a:r>
              <a:rPr lang="en-US" dirty="0"/>
              <a:t>*header, *size, *stage</a:t>
            </a:r>
          </a:p>
          <a:p>
            <a:endParaRPr lang="en-US"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6</a:t>
            </a:fld>
            <a:endParaRPr lang="ko-KR" altLang="en-US"/>
          </a:p>
        </p:txBody>
      </p:sp>
    </p:spTree>
    <p:extLst>
      <p:ext uri="{BB962C8B-B14F-4D97-AF65-F5344CB8AC3E}">
        <p14:creationId xmlns:p14="http://schemas.microsoft.com/office/powerpoint/2010/main" val="325162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7</a:t>
            </a:fld>
            <a:endParaRPr lang="ko-KR" altLang="en-US"/>
          </a:p>
        </p:txBody>
      </p:sp>
    </p:spTree>
    <p:extLst>
      <p:ext uri="{BB962C8B-B14F-4D97-AF65-F5344CB8AC3E}">
        <p14:creationId xmlns:p14="http://schemas.microsoft.com/office/powerpoint/2010/main" val="71942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9</a:t>
            </a:fld>
            <a:endParaRPr lang="ko-KR" altLang="en-US"/>
          </a:p>
        </p:txBody>
      </p:sp>
    </p:spTree>
    <p:extLst>
      <p:ext uri="{BB962C8B-B14F-4D97-AF65-F5344CB8AC3E}">
        <p14:creationId xmlns:p14="http://schemas.microsoft.com/office/powerpoint/2010/main" val="420810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53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9839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 id="214748367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sv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346" y="195486"/>
            <a:ext cx="8627308" cy="4248472"/>
          </a:xfrm>
        </p:spPr>
        <p:txBody>
          <a:bodyPr/>
          <a:lstStyle/>
          <a:p>
            <a:pPr algn="ctr"/>
            <a:r>
              <a:rPr lang="en-US" altLang="ko-KR" sz="2800" dirty="0">
                <a:solidFill>
                  <a:schemeClr val="tx1">
                    <a:lumMod val="65000"/>
                    <a:lumOff val="35000"/>
                  </a:schemeClr>
                </a:solidFill>
                <a:ea typeface="맑은 고딕" pitchFamily="50" charset="-127"/>
              </a:rPr>
              <a:t>Practical Fully Secure Three-Party Computation via Sublinear Distributed Zero-knowledge Proofs</a:t>
            </a:r>
          </a:p>
          <a:p>
            <a:pPr algn="ct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a typeface="맑은 고딕" pitchFamily="50" charset="-127"/>
            </a:endParaRPr>
          </a:p>
          <a:p>
            <a:pPr algn="ctr"/>
            <a:r>
              <a:rPr lang="en-US" altLang="ko-KR" sz="2800" dirty="0">
                <a:solidFill>
                  <a:schemeClr val="tx1">
                    <a:lumMod val="65000"/>
                    <a:lumOff val="35000"/>
                  </a:schemeClr>
                </a:solidFill>
                <a:ea typeface="맑은 고딕" pitchFamily="50" charset="-127"/>
              </a:rPr>
              <a:t>Supervisor: Dr </a:t>
            </a:r>
            <a:r>
              <a:rPr lang="en-US" altLang="ko-KR" sz="2800" dirty="0" err="1">
                <a:solidFill>
                  <a:schemeClr val="tx1">
                    <a:lumMod val="65000"/>
                    <a:lumOff val="35000"/>
                  </a:schemeClr>
                </a:solidFill>
                <a:ea typeface="맑은 고딕" pitchFamily="50" charset="-127"/>
              </a:rPr>
              <a:t>Niv</a:t>
            </a:r>
            <a:r>
              <a:rPr lang="en-US" altLang="ko-KR" sz="2800" dirty="0">
                <a:solidFill>
                  <a:schemeClr val="tx1">
                    <a:lumMod val="65000"/>
                    <a:lumOff val="35000"/>
                  </a:schemeClr>
                </a:solidFill>
                <a:ea typeface="맑은 고딕" pitchFamily="50" charset="-127"/>
              </a:rPr>
              <a:t> Gilboa</a:t>
            </a:r>
          </a:p>
          <a:p>
            <a:pPr algn="ctr"/>
            <a:endParaRPr lang="en-US" altLang="ko-KR" sz="2800" dirty="0">
              <a:solidFill>
                <a:schemeClr val="tx1">
                  <a:lumMod val="65000"/>
                  <a:lumOff val="35000"/>
                </a:schemeClr>
              </a:solidFill>
              <a:ea typeface="맑은 고딕" pitchFamily="50" charset="-127"/>
            </a:endParaRPr>
          </a:p>
          <a:p>
            <a:r>
              <a:rPr lang="en-US" altLang="ko-KR" sz="2800" dirty="0">
                <a:solidFill>
                  <a:schemeClr val="tx1">
                    <a:lumMod val="65000"/>
                    <a:lumOff val="35000"/>
                  </a:schemeClr>
                </a:solidFill>
                <a:ea typeface="맑은 고딕" pitchFamily="50" charset="-127"/>
              </a:rPr>
              <a:t>Vitali Lopushenko 			</a:t>
            </a:r>
            <a:r>
              <a:rPr lang="en-US" altLang="ko-KR" sz="2800" dirty="0" err="1">
                <a:solidFill>
                  <a:schemeClr val="tx1">
                    <a:lumMod val="65000"/>
                    <a:lumOff val="35000"/>
                  </a:schemeClr>
                </a:solidFill>
                <a:ea typeface="맑은 고딕" pitchFamily="50" charset="-127"/>
              </a:rPr>
              <a:t>Osher</a:t>
            </a:r>
            <a:r>
              <a:rPr lang="en-US" altLang="ko-KR" sz="2800" dirty="0">
                <a:solidFill>
                  <a:schemeClr val="tx1">
                    <a:lumMod val="65000"/>
                    <a:lumOff val="35000"/>
                  </a:schemeClr>
                </a:solidFill>
                <a:ea typeface="맑은 고딕" pitchFamily="50" charset="-127"/>
              </a:rPr>
              <a:t> </a:t>
            </a:r>
            <a:r>
              <a:rPr lang="en-US" altLang="ko-KR" sz="2800" dirty="0" err="1">
                <a:solidFill>
                  <a:schemeClr val="tx1">
                    <a:lumMod val="65000"/>
                    <a:lumOff val="35000"/>
                  </a:schemeClr>
                </a:solidFill>
                <a:ea typeface="맑은 고딕" pitchFamily="50" charset="-127"/>
              </a:rPr>
              <a:t>Saragani</a:t>
            </a: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ndParaRPr>
          </a:p>
        </p:txBody>
      </p:sp>
      <p:pic>
        <p:nvPicPr>
          <p:cNvPr id="6" name="Picture 5" descr="A close up of a logo&#10;&#10;Description automatically generated">
            <a:extLst>
              <a:ext uri="{FF2B5EF4-FFF2-40B4-BE49-F238E27FC236}">
                <a16:creationId xmlns:a16="http://schemas.microsoft.com/office/drawing/2014/main" id="{18B8F437-D365-4BE8-B328-3659143931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4187392"/>
            <a:ext cx="3528387" cy="720080"/>
          </a:xfrm>
          <a:prstGeom prst="rect">
            <a:avLst/>
          </a:prstGeom>
        </p:spPr>
      </p:pic>
      <p:pic>
        <p:nvPicPr>
          <p:cNvPr id="8" name="Picture 7" descr="A picture containing food, drawing&#10;&#10;Description automatically generated">
            <a:extLst>
              <a:ext uri="{FF2B5EF4-FFF2-40B4-BE49-F238E27FC236}">
                <a16:creationId xmlns:a16="http://schemas.microsoft.com/office/drawing/2014/main" id="{1C3A3AB7-E7FD-4D16-8D7B-FE6DF2941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3918639"/>
            <a:ext cx="948637" cy="98883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Circuit C</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337949" y="1484403"/>
            <a:ext cx="4545565" cy="3970318"/>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Any computable function can be represented as an arithmetic Addition/Multiplication gates.</a:t>
            </a: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have a copy of the C circuit.</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The circuit calculated level by level.</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 The parties synchronize each multiplication gate.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stores all the Multiplication gates output in a vector for verification phase.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ko-KR" altLang="en-US" sz="1400" dirty="0">
              <a:solidFill>
                <a:schemeClr val="tx2">
                  <a:lumMod val="75000"/>
                </a:schemeClr>
              </a:solidFill>
              <a:latin typeface="Segoe UI" panose="020B0502040204020203" pitchFamily="34" charset="0"/>
              <a:cs typeface="Segoe UI" panose="020B0502040204020203" pitchFamily="34" charset="0"/>
            </a:endParaRPr>
          </a:p>
        </p:txBody>
      </p:sp>
      <p:pic>
        <p:nvPicPr>
          <p:cNvPr id="1028" name="Picture 4" descr="Logic Gates Or Icons - Download Free Vector Icons | Noun Project">
            <a:extLst>
              <a:ext uri="{FF2B5EF4-FFF2-40B4-BE49-F238E27FC236}">
                <a16:creationId xmlns:a16="http://schemas.microsoft.com/office/drawing/2014/main" id="{D30AD116-7257-47FF-B6B5-0D82E2E5C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642" y="283101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Logic Gates Or Icons - Download Free Vector Icons | Noun Project">
            <a:extLst>
              <a:ext uri="{FF2B5EF4-FFF2-40B4-BE49-F238E27FC236}">
                <a16:creationId xmlns:a16="http://schemas.microsoft.com/office/drawing/2014/main" id="{9EA6F89B-EB9C-4629-A471-C2A3D7A67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413" y="308100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and gate, logic and, logic gate icon">
            <a:extLst>
              <a:ext uri="{FF2B5EF4-FFF2-40B4-BE49-F238E27FC236}">
                <a16:creationId xmlns:a16="http://schemas.microsoft.com/office/drawing/2014/main" id="{577D98DC-2846-44A0-AAD7-C7E7B7A28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1410" y="2447875"/>
            <a:ext cx="811031" cy="8110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And, and gate, logic and, logic gate icon">
            <a:extLst>
              <a:ext uri="{FF2B5EF4-FFF2-40B4-BE49-F238E27FC236}">
                <a16:creationId xmlns:a16="http://schemas.microsoft.com/office/drawing/2014/main" id="{9F0A4657-91CB-41FF-BB21-72739DD18C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723" y="1722791"/>
            <a:ext cx="811031" cy="811031"/>
          </a:xfrm>
          <a:prstGeom prst="rect">
            <a:avLst/>
          </a:prstGeom>
          <a:noFill/>
        </p:spPr>
      </p:pic>
      <p:pic>
        <p:nvPicPr>
          <p:cNvPr id="29" name="Picture 8" descr="And, and gate, logic and, logic gate icon">
            <a:extLst>
              <a:ext uri="{FF2B5EF4-FFF2-40B4-BE49-F238E27FC236}">
                <a16:creationId xmlns:a16="http://schemas.microsoft.com/office/drawing/2014/main" id="{1A30F9FB-3A8B-465B-9B5A-CE5324D477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5645" y="2265512"/>
            <a:ext cx="811031" cy="811031"/>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4776378E-3D5C-42D7-AF33-5607B19AC322}"/>
              </a:ext>
            </a:extLst>
          </p:cNvPr>
          <p:cNvCxnSpPr>
            <a:cxnSpLocks/>
          </p:cNvCxnSpPr>
          <p:nvPr/>
        </p:nvCxnSpPr>
        <p:spPr>
          <a:xfrm>
            <a:off x="6625456" y="2125131"/>
            <a:ext cx="795659" cy="443663"/>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95FC9F9-E864-4E14-A1DB-E11F7BB9FC61}"/>
              </a:ext>
            </a:extLst>
          </p:cNvPr>
          <p:cNvCxnSpPr>
            <a:cxnSpLocks/>
          </p:cNvCxnSpPr>
          <p:nvPr/>
        </p:nvCxnSpPr>
        <p:spPr>
          <a:xfrm flipV="1">
            <a:off x="6726868" y="2769968"/>
            <a:ext cx="658164" cy="76425"/>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9265E90-0027-4E1E-9BAB-42C6E343E05B}"/>
              </a:ext>
            </a:extLst>
          </p:cNvPr>
          <p:cNvCxnSpPr>
            <a:cxnSpLocks/>
          </p:cNvCxnSpPr>
          <p:nvPr/>
        </p:nvCxnSpPr>
        <p:spPr>
          <a:xfrm flipV="1">
            <a:off x="6699093" y="3447469"/>
            <a:ext cx="714129" cy="113204"/>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D44A5A-BE40-4270-8A1B-85719D97DDE8}"/>
              </a:ext>
            </a:extLst>
          </p:cNvPr>
          <p:cNvCxnSpPr/>
          <p:nvPr/>
        </p:nvCxnSpPr>
        <p:spPr>
          <a:xfrm flipH="1">
            <a:off x="5939202"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089D01-D4D3-4B6F-BFFB-7984F742FD87}"/>
              </a:ext>
            </a:extLst>
          </p:cNvPr>
          <p:cNvCxnSpPr>
            <a:cxnSpLocks/>
          </p:cNvCxnSpPr>
          <p:nvPr/>
        </p:nvCxnSpPr>
        <p:spPr>
          <a:xfrm>
            <a:off x="5967860" y="2748818"/>
            <a:ext cx="22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725994-687F-42EB-B64A-891A82ED61B3}"/>
              </a:ext>
            </a:extLst>
          </p:cNvPr>
          <p:cNvCxnSpPr>
            <a:cxnSpLocks/>
          </p:cNvCxnSpPr>
          <p:nvPr/>
        </p:nvCxnSpPr>
        <p:spPr>
          <a:xfrm>
            <a:off x="5965479" y="2952937"/>
            <a:ext cx="2255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52FEE5-A63B-44C9-B6DE-68B25013B545}"/>
              </a:ext>
            </a:extLst>
          </p:cNvPr>
          <p:cNvCxnSpPr>
            <a:cxnSpLocks/>
          </p:cNvCxnSpPr>
          <p:nvPr/>
        </p:nvCxnSpPr>
        <p:spPr>
          <a:xfrm>
            <a:off x="5970241" y="2230476"/>
            <a:ext cx="191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68BD723-EAD7-47D0-AF9B-2CB0B0703F4E}"/>
              </a:ext>
            </a:extLst>
          </p:cNvPr>
          <p:cNvCxnSpPr>
            <a:cxnSpLocks/>
          </p:cNvCxnSpPr>
          <p:nvPr/>
        </p:nvCxnSpPr>
        <p:spPr>
          <a:xfrm>
            <a:off x="5970241" y="2025835"/>
            <a:ext cx="190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5C6DD60-E817-4AE6-BC87-09AC929BF8C7}"/>
              </a:ext>
            </a:extLst>
          </p:cNvPr>
          <p:cNvCxnSpPr/>
          <p:nvPr/>
        </p:nvCxnSpPr>
        <p:spPr>
          <a:xfrm flipH="1">
            <a:off x="6847750"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6AC042-440C-4077-BBB3-BFC6A0563F30}"/>
              </a:ext>
            </a:extLst>
          </p:cNvPr>
          <p:cNvCxnSpPr/>
          <p:nvPr/>
        </p:nvCxnSpPr>
        <p:spPr>
          <a:xfrm flipH="1">
            <a:off x="8125590" y="1640569"/>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4FA487-43B5-4448-8C67-7A01D808BE2C}"/>
              </a:ext>
            </a:extLst>
          </p:cNvPr>
          <p:cNvCxnSpPr>
            <a:cxnSpLocks/>
          </p:cNvCxnSpPr>
          <p:nvPr/>
        </p:nvCxnSpPr>
        <p:spPr>
          <a:xfrm>
            <a:off x="7956439" y="2668463"/>
            <a:ext cx="160698" cy="2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FBC18DF-A1CB-42C6-B688-AB84EFB061FB}"/>
                  </a:ext>
                </a:extLst>
              </p:cNvPr>
              <p:cNvSpPr txBox="1"/>
              <p:nvPr/>
            </p:nvSpPr>
            <p:spPr>
              <a:xfrm>
                <a:off x="6112945" y="1310531"/>
                <a:ext cx="695675"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smtClean="0">
                        <a:solidFill>
                          <a:schemeClr val="bg2"/>
                        </a:solidFill>
                        <a:latin typeface="Cambria Math" panose="02040503050406030204" pitchFamily="18" charset="0"/>
                      </a:rPr>
                      <m:t>ⅈ</m:t>
                    </m:r>
                  </m:oMath>
                </a14:m>
                <a:endParaRPr lang="ko-KR" altLang="en-US" sz="1200" dirty="0">
                  <a:solidFill>
                    <a:schemeClr val="bg2"/>
                  </a:solidFill>
                  <a:cs typeface="Arial" pitchFamily="34" charset="0"/>
                </a:endParaRPr>
              </a:p>
            </p:txBody>
          </p:sp>
        </mc:Choice>
        <mc:Fallback xmlns="">
          <p:sp>
            <p:nvSpPr>
              <p:cNvPr id="73" name="TextBox 72">
                <a:extLst>
                  <a:ext uri="{FF2B5EF4-FFF2-40B4-BE49-F238E27FC236}">
                    <a16:creationId xmlns:a16="http://schemas.microsoft.com/office/drawing/2014/main" id="{1FBC18DF-A1CB-42C6-B688-AB84EFB061FB}"/>
                  </a:ext>
                </a:extLst>
              </p:cNvPr>
              <p:cNvSpPr txBox="1">
                <a:spLocks noRot="1" noChangeAspect="1" noMove="1" noResize="1" noEditPoints="1" noAdjustHandles="1" noChangeArrowheads="1" noChangeShapeType="1" noTextEdit="1"/>
              </p:cNvSpPr>
              <p:nvPr/>
            </p:nvSpPr>
            <p:spPr>
              <a:xfrm>
                <a:off x="6112945" y="1310531"/>
                <a:ext cx="695675" cy="276999"/>
              </a:xfrm>
              <a:prstGeom prst="rect">
                <a:avLst/>
              </a:prstGeom>
              <a:blipFill>
                <a:blip r:embed="rId4"/>
                <a:stretch>
                  <a:fillRect l="-877" t="-4444" b="-15556"/>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8623282-148E-49BD-A621-FF9BAED71E72}"/>
                  </a:ext>
                </a:extLst>
              </p:cNvPr>
              <p:cNvSpPr txBox="1"/>
              <p:nvPr/>
            </p:nvSpPr>
            <p:spPr>
              <a:xfrm>
                <a:off x="7092280" y="1326887"/>
                <a:ext cx="1033310"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a:solidFill>
                          <a:schemeClr val="bg2"/>
                        </a:solidFill>
                        <a:latin typeface="Cambria Math" panose="02040503050406030204" pitchFamily="18" charset="0"/>
                      </a:rPr>
                      <m:t>ⅈ</m:t>
                    </m:r>
                    <m:r>
                      <a:rPr lang="en-US" altLang="ko-KR" sz="1200" b="0" i="0" dirty="0" smtClean="0">
                        <a:solidFill>
                          <a:schemeClr val="bg2"/>
                        </a:solidFill>
                        <a:latin typeface="Cambria Math" panose="02040503050406030204" pitchFamily="18" charset="0"/>
                      </a:rPr>
                      <m:t>+</m:t>
                    </m:r>
                    <m:r>
                      <a:rPr lang="en-US" altLang="ko-KR" sz="1200" b="0" i="0" dirty="0" smtClean="0">
                        <a:solidFill>
                          <a:schemeClr val="bg2"/>
                        </a:solidFill>
                        <a:latin typeface="Cambria Math" panose="02040503050406030204" pitchFamily="18" charset="0"/>
                      </a:rPr>
                      <m:t>1</m:t>
                    </m:r>
                  </m:oMath>
                </a14:m>
                <a:endParaRPr lang="ko-KR" altLang="en-US" sz="1200" dirty="0">
                  <a:solidFill>
                    <a:schemeClr val="bg2"/>
                  </a:solidFill>
                  <a:cs typeface="Arial" pitchFamily="34" charset="0"/>
                </a:endParaRPr>
              </a:p>
            </p:txBody>
          </p:sp>
        </mc:Choice>
        <mc:Fallback xmlns="">
          <p:sp>
            <p:nvSpPr>
              <p:cNvPr id="74" name="TextBox 73">
                <a:extLst>
                  <a:ext uri="{FF2B5EF4-FFF2-40B4-BE49-F238E27FC236}">
                    <a16:creationId xmlns:a16="http://schemas.microsoft.com/office/drawing/2014/main" id="{B8623282-148E-49BD-A621-FF9BAED71E72}"/>
                  </a:ext>
                </a:extLst>
              </p:cNvPr>
              <p:cNvSpPr txBox="1">
                <a:spLocks noRot="1" noChangeAspect="1" noMove="1" noResize="1" noEditPoints="1" noAdjustHandles="1" noChangeArrowheads="1" noChangeShapeType="1" noTextEdit="1"/>
              </p:cNvSpPr>
              <p:nvPr/>
            </p:nvSpPr>
            <p:spPr>
              <a:xfrm>
                <a:off x="7092280" y="1326887"/>
                <a:ext cx="1033310" cy="276999"/>
              </a:xfrm>
              <a:prstGeom prst="rect">
                <a:avLst/>
              </a:prstGeom>
              <a:blipFill>
                <a:blip r:embed="rId5"/>
                <a:stretch>
                  <a:fillRect t="-4444" b="-15556"/>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E492C29F-D0DD-4A01-B871-112E2FDD95F1}"/>
              </a:ext>
            </a:extLst>
          </p:cNvPr>
          <p:cNvSpPr txBox="1"/>
          <p:nvPr/>
        </p:nvSpPr>
        <p:spPr>
          <a:xfrm>
            <a:off x="6886368" y="3030576"/>
            <a:ext cx="327803" cy="276999"/>
          </a:xfrm>
          <a:prstGeom prst="rect">
            <a:avLst/>
          </a:prstGeom>
          <a:noFill/>
        </p:spPr>
        <p:txBody>
          <a:bodyPr wrap="square" rtlCol="0">
            <a:spAutoFit/>
          </a:bodyPr>
          <a:lstStyle/>
          <a:p>
            <a:pPr algn="ctr"/>
            <a:r>
              <a:rPr lang="en-US" altLang="ko-KR" sz="1200" dirty="0">
                <a:solidFill>
                  <a:schemeClr val="bg2"/>
                </a:solidFill>
                <a:cs typeface="Arial" pitchFamily="34" charset="0"/>
              </a:rPr>
              <a:t>C</a:t>
            </a:r>
            <a:endParaRPr lang="ko-KR" altLang="en-US" sz="1200" dirty="0">
              <a:solidFill>
                <a:schemeClr val="bg2"/>
              </a:solidFill>
              <a:cs typeface="Arial" pitchFamily="34" charset="0"/>
            </a:endParaRPr>
          </a:p>
        </p:txBody>
      </p:sp>
      <p:pic>
        <p:nvPicPr>
          <p:cNvPr id="1038" name="Picture 14" descr="Three Dots Icons - Download Free Vector Icons | Noun Project">
            <a:extLst>
              <a:ext uri="{FF2B5EF4-FFF2-40B4-BE49-F238E27FC236}">
                <a16:creationId xmlns:a16="http://schemas.microsoft.com/office/drawing/2014/main" id="{000EE1ED-820F-42DA-860E-8E0D020B428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1123" y="2657131"/>
            <a:ext cx="688055" cy="68805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Three Dots Icons - Download Free Vector Icons | Noun Project">
            <a:extLst>
              <a:ext uri="{FF2B5EF4-FFF2-40B4-BE49-F238E27FC236}">
                <a16:creationId xmlns:a16="http://schemas.microsoft.com/office/drawing/2014/main" id="{9FA1803D-9DC0-483C-97E2-435EC41AB6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9507" y="2533822"/>
            <a:ext cx="855966" cy="85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Verification Phase</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467544" y="1131590"/>
            <a:ext cx="7920880" cy="300114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Verification Correctness of messages in the Multiplication Gates protocol.</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This functionality checks that is no corrupted party by checking all the inputs from other parties to the Multiplication gates.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This stage is necessary before reconstructing the output of the C circuit.</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Each party is a verifier and required to send all the inputs and outputs of the multiplication gates. </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873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BC595-303E-44C5-BA2F-50054B3EBF82}"/>
              </a:ext>
            </a:extLst>
          </p:cNvPr>
          <p:cNvSpPr>
            <a:spLocks noGrp="1"/>
          </p:cNvSpPr>
          <p:nvPr>
            <p:ph type="body" sz="quarter" idx="10"/>
          </p:nvPr>
        </p:nvSpPr>
        <p:spPr/>
        <p:txBody>
          <a:bodyPr/>
          <a:lstStyle/>
          <a:p>
            <a:r>
              <a:rPr lang="en-US" altLang="ko-KR" dirty="0">
                <a:solidFill>
                  <a:schemeClr val="bg2"/>
                </a:solidFill>
              </a:rPr>
              <a:t>Verification Process</a:t>
            </a:r>
            <a:endParaRPr lang="he-IL"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624C9C2-D91F-4BEE-A277-E1DD825F95F7}"/>
                  </a:ext>
                </a:extLst>
              </p:cNvPr>
              <p:cNvSpPr txBox="1"/>
              <p:nvPr/>
            </p:nvSpPr>
            <p:spPr>
              <a:xfrm>
                <a:off x="467544" y="1131590"/>
                <a:ext cx="7920880" cy="379931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m-number of multiplication gates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build m vectors which contains the input and output of each multiplication gate: </a:t>
                </a:r>
              </a:p>
              <a:p>
                <a:pPr algn="ctr">
                  <a:lnSpc>
                    <a:spcPct val="150000"/>
                  </a:lnSpc>
                </a:pPr>
                <a14:m>
                  <m:oMath xmlns:m="http://schemas.openxmlformats.org/officeDocument/2006/math">
                    <m:sSub>
                      <m:sSubPr>
                        <m:ctrlPr>
                          <a:rPr lang="en-US" altLang="ko-KR" sz="1600" i="1" smtClean="0">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𝑢</m:t>
                        </m:r>
                      </m:e>
                      <m:sub>
                        <m:r>
                          <a:rPr lang="en-US" altLang="ko-KR" sz="1600" i="1" smtClean="0">
                            <a:solidFill>
                              <a:schemeClr val="tx2">
                                <a:lumMod val="75000"/>
                              </a:schemeClr>
                            </a:solidFill>
                            <a:latin typeface="Cambria Math" panose="02040503050406030204" pitchFamily="18" charset="0"/>
                          </a:rPr>
                          <m:t>𝑘</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b="0" i="1" smtClean="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sSub>
                      <m:sSubPr>
                        <m:ctrlPr>
                          <a:rPr lang="en-US" altLang="ko-KR" sz="1600" i="1" dirty="0" smtClean="0">
                            <a:solidFill>
                              <a:schemeClr val="tx2">
                                <a:lumMod val="75000"/>
                              </a:schemeClr>
                            </a:solidFill>
                            <a:latin typeface="Cambria Math" panose="02040503050406030204" pitchFamily="18" charset="0"/>
                          </a:rPr>
                        </m:ctrlPr>
                      </m:sSubPr>
                      <m:e>
                        <m:r>
                          <a:rPr lang="en-US" altLang="ko-KR" sz="1600" b="0" i="0" dirty="0" smtClean="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i="0" dirty="0">
                            <a:solidFill>
                              <a:schemeClr val="tx2">
                                <a:lumMod val="75000"/>
                              </a:schemeClr>
                            </a:solidFill>
                            <a:latin typeface="Cambria Math" panose="02040503050406030204" pitchFamily="18" charset="0"/>
                          </a:rPr>
                          <m:t>,</m:t>
                        </m:r>
                        <m:r>
                          <a:rPr lang="en-US" altLang="ko-KR" sz="1600" i="1" dirty="0">
                            <a:solidFill>
                              <a:schemeClr val="tx2">
                                <a:lumMod val="75000"/>
                              </a:schemeClr>
                            </a:solidFill>
                            <a:latin typeface="Cambria Math" panose="02040503050406030204" pitchFamily="18" charset="0"/>
                          </a:rPr>
                          <m:t>𝑗</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Each of other party send the prover:</a:t>
                </a:r>
              </a:p>
              <a:p>
                <a:pPr algn="ctr">
                  <a:lnSpc>
                    <a:spcPct val="150000"/>
                  </a:lnSpc>
                </a:pPr>
                <a:r>
                  <a:rPr lang="en-US" altLang="ko-KR" sz="1600" dirty="0">
                    <a:solidFill>
                      <a:schemeClr val="tx2">
                        <a:lumMod val="75000"/>
                      </a:schemeClr>
                    </a:solidFill>
                  </a:rPr>
                  <a:t>(</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b="0" i="1" dirty="0" smtClean="0">
                            <a:solidFill>
                              <a:schemeClr val="tx2">
                                <a:lumMod val="75000"/>
                              </a:schemeClr>
                            </a:solidFill>
                            <a:latin typeface="Cambria Math" panose="02040503050406030204" pitchFamily="18" charset="0"/>
                          </a:rPr>
                          <m:t>𝑗</m:t>
                        </m:r>
                        <m:r>
                          <a:rPr lang="en-US" altLang="ko-KR" sz="1600" b="0" i="1" dirty="0" smtClean="0">
                            <a:solidFill>
                              <a:schemeClr val="tx2">
                                <a:lumMod val="75000"/>
                              </a:schemeClr>
                            </a:solidFill>
                            <a:latin typeface="Cambria Math" panose="02040503050406030204" pitchFamily="18" charset="0"/>
                          </a:rPr>
                          <m:t>−</m:t>
                        </m:r>
                        <m:r>
                          <a:rPr lang="en-US" altLang="ko-KR" sz="1600" b="0" i="1" dirty="0" smtClean="0">
                            <a:solidFill>
                              <a:schemeClr val="tx2">
                                <a:lumMod val="75000"/>
                              </a:schemeClr>
                            </a:solidFill>
                            <a:latin typeface="Cambria Math" panose="02040503050406030204" pitchFamily="18" charset="0"/>
                          </a:rPr>
                          <m:t>1</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i="1" dirty="0" smtClean="0">
                            <a:solidFill>
                              <a:schemeClr val="tx2">
                                <a:lumMod val="75000"/>
                              </a:schemeClr>
                            </a:solidFill>
                            <a:latin typeface="Cambria Math" panose="02040503050406030204" pitchFamily="18" charset="0"/>
                          </a:rPr>
                          <m:t>𝑗</m:t>
                        </m:r>
                        <m:r>
                          <a:rPr lang="en-US" altLang="ko-KR" sz="1600" b="0" i="1" dirty="0" smtClean="0">
                            <a:solidFill>
                              <a:schemeClr val="tx2">
                                <a:lumMod val="75000"/>
                              </a:schemeClr>
                            </a:solidFill>
                            <a:latin typeface="Cambria Math" panose="02040503050406030204" pitchFamily="18" charset="0"/>
                          </a:rPr>
                          <m:t>+</m:t>
                        </m:r>
                        <m:r>
                          <a:rPr lang="en-US" altLang="ko-KR" sz="1600" b="0" i="1" dirty="0" smtClean="0">
                            <a:solidFill>
                              <a:schemeClr val="tx2">
                                <a:lumMod val="75000"/>
                              </a:schemeClr>
                            </a:solidFill>
                            <a:latin typeface="Cambria Math" panose="02040503050406030204" pitchFamily="18" charset="0"/>
                          </a:rPr>
                          <m:t>1</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checks for each k that:</a:t>
                </a:r>
              </a:p>
              <a:p>
                <a:pPr algn="ctr">
                  <a:lnSpc>
                    <a:spcPct val="150000"/>
                  </a:lnSpc>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b="0" i="1" smtClean="0">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b="0" i="1" smtClean="0">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b="0" i="1" dirty="0" smtClean="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b="0" i="1"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b="0" i="1" smtClean="0">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b="0" i="1" smtClean="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b="0" i="1" smtClean="0">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b="0" i="1" smtClean="0">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b="0" i="1" dirty="0" smtClean="0">
                            <a:solidFill>
                              <a:schemeClr val="tx2">
                                <a:lumMod val="75000"/>
                              </a:schemeClr>
                            </a:solidFill>
                            <a:latin typeface="Cambria Math" panose="02040503050406030204" pitchFamily="18" charset="0"/>
                          </a:rPr>
                          <m:t>𝑖</m:t>
                        </m:r>
                      </m:sub>
                    </m:sSub>
                    <m:r>
                      <a:rPr lang="en-US" altLang="ko-KR" sz="1600" b="0" i="1" dirty="0"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p:sp>
            <p:nvSpPr>
              <p:cNvPr id="4" name="TextBox 3">
                <a:extLst>
                  <a:ext uri="{FF2B5EF4-FFF2-40B4-BE49-F238E27FC236}">
                    <a16:creationId xmlns:a16="http://schemas.microsoft.com/office/drawing/2014/main" id="{D624C9C2-D91F-4BEE-A277-E1DD825F95F7}"/>
                  </a:ext>
                </a:extLst>
              </p:cNvPr>
              <p:cNvSpPr txBox="1">
                <a:spLocks noRot="1" noChangeAspect="1" noMove="1" noResize="1" noEditPoints="1" noAdjustHandles="1" noChangeArrowheads="1" noChangeShapeType="1" noTextEdit="1"/>
              </p:cNvSpPr>
              <p:nvPr/>
            </p:nvSpPr>
            <p:spPr>
              <a:xfrm>
                <a:off x="467544" y="1131590"/>
                <a:ext cx="7920880" cy="3799310"/>
              </a:xfrm>
              <a:prstGeom prst="rect">
                <a:avLst/>
              </a:prstGeom>
              <a:blipFill>
                <a:blip r:embed="rId2"/>
                <a:stretch>
                  <a:fillRect l="-308"/>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4D44DA8-8D2F-4031-9A44-B81F4B123AAE}"/>
                  </a:ext>
                </a:extLst>
              </p:cNvPr>
              <p:cNvSpPr txBox="1"/>
              <p:nvPr/>
            </p:nvSpPr>
            <p:spPr>
              <a:xfrm>
                <a:off x="7273749" y="3734911"/>
                <a:ext cx="161905" cy="276999"/>
              </a:xfrm>
              <a:prstGeom prst="rect">
                <a:avLst/>
              </a:prstGeom>
              <a:noFill/>
            </p:spPr>
            <p:txBody>
              <a:bodyPr wrap="none" lIns="0" tIns="0" rIns="0" bIns="0" rtlCol="1">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he-IL" dirty="0"/>
              </a:p>
            </p:txBody>
          </p:sp>
        </mc:Choice>
        <mc:Fallback>
          <p:sp>
            <p:nvSpPr>
              <p:cNvPr id="5" name="TextBox 4">
                <a:extLst>
                  <a:ext uri="{FF2B5EF4-FFF2-40B4-BE49-F238E27FC236}">
                    <a16:creationId xmlns:a16="http://schemas.microsoft.com/office/drawing/2014/main" id="{04D44DA8-8D2F-4031-9A44-B81F4B123AAE}"/>
                  </a:ext>
                </a:extLst>
              </p:cNvPr>
              <p:cNvSpPr txBox="1">
                <a:spLocks noRot="1" noChangeAspect="1" noMove="1" noResize="1" noEditPoints="1" noAdjustHandles="1" noChangeArrowheads="1" noChangeShapeType="1" noTextEdit="1"/>
              </p:cNvSpPr>
              <p:nvPr/>
            </p:nvSpPr>
            <p:spPr>
              <a:xfrm>
                <a:off x="7273749" y="3734911"/>
                <a:ext cx="161905" cy="276999"/>
              </a:xfrm>
              <a:prstGeom prst="rect">
                <a:avLst/>
              </a:prstGeom>
              <a:blipFill>
                <a:blip r:embed="rId3"/>
                <a:stretch>
                  <a:fillRect l="-29630" r="-29630" b="-8889"/>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E752D90-7022-45B0-BDA8-5A7F78DD7D26}"/>
                  </a:ext>
                </a:extLst>
              </p:cNvPr>
              <p:cNvSpPr txBox="1"/>
              <p:nvPr/>
            </p:nvSpPr>
            <p:spPr>
              <a:xfrm>
                <a:off x="5310704" y="4532037"/>
                <a:ext cx="3077720"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p:sp>
            <p:nvSpPr>
              <p:cNvPr id="8" name="TextBox 7">
                <a:extLst>
                  <a:ext uri="{FF2B5EF4-FFF2-40B4-BE49-F238E27FC236}">
                    <a16:creationId xmlns:a16="http://schemas.microsoft.com/office/drawing/2014/main" id="{CE752D90-7022-45B0-BDA8-5A7F78DD7D26}"/>
                  </a:ext>
                </a:extLst>
              </p:cNvPr>
              <p:cNvSpPr txBox="1">
                <a:spLocks noRot="1" noChangeAspect="1" noMove="1" noResize="1" noEditPoints="1" noAdjustHandles="1" noChangeArrowheads="1" noChangeShapeType="1" noTextEdit="1"/>
              </p:cNvSpPr>
              <p:nvPr/>
            </p:nvSpPr>
            <p:spPr>
              <a:xfrm>
                <a:off x="5310704" y="4532037"/>
                <a:ext cx="3077720" cy="315536"/>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88041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A46B9-59E1-4010-81DF-5BC7C3746A66}"/>
              </a:ext>
            </a:extLst>
          </p:cNvPr>
          <p:cNvSpPr>
            <a:spLocks noGrp="1"/>
          </p:cNvSpPr>
          <p:nvPr>
            <p:ph type="body" sz="quarter" idx="10"/>
          </p:nvPr>
        </p:nvSpPr>
        <p:spPr/>
        <p:txBody>
          <a:bodyPr/>
          <a:lstStyle/>
          <a:p>
            <a:r>
              <a:rPr lang="en-US" dirty="0"/>
              <a:t>Finally…</a:t>
            </a:r>
            <a:endParaRPr lang="he-IL" dirty="0"/>
          </a:p>
        </p:txBody>
      </p:sp>
      <p:sp>
        <p:nvSpPr>
          <p:cNvPr id="3" name="Text Placeholder 2">
            <a:extLst>
              <a:ext uri="{FF2B5EF4-FFF2-40B4-BE49-F238E27FC236}">
                <a16:creationId xmlns:a16="http://schemas.microsoft.com/office/drawing/2014/main" id="{3EF5339C-9C4E-49A1-B8FA-FF991C9BB1FB}"/>
              </a:ext>
            </a:extLst>
          </p:cNvPr>
          <p:cNvSpPr>
            <a:spLocks noGrp="1"/>
          </p:cNvSpPr>
          <p:nvPr>
            <p:ph type="body" sz="quarter" idx="11"/>
          </p:nvPr>
        </p:nvSpPr>
        <p:spPr/>
        <p:txBody>
          <a:bodyPr/>
          <a:lstStyle/>
          <a:p>
            <a:r>
              <a:rPr lang="en-US" dirty="0"/>
              <a:t>reconstruct</a:t>
            </a:r>
            <a:endParaRPr lang="he-IL"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E6D0FF7-F284-4978-9DD3-CC04D56EABBA}"/>
                  </a:ext>
                </a:extLst>
              </p:cNvPr>
              <p:cNvSpPr txBox="1"/>
              <p:nvPr/>
            </p:nvSpPr>
            <p:spPr>
              <a:xfrm>
                <a:off x="467544" y="1131590"/>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After a successful verification, each party performs reconstruct – each party send their shares of the circuit’s output to the other parties.</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That way each party attains the output of the arithmetic circuit by simply computes: </a:t>
                </a:r>
                <a14:m>
                  <m:oMath xmlns:m="http://schemas.openxmlformats.org/officeDocument/2006/math">
                    <m:r>
                      <a:rPr lang="en-US" altLang="ko-KR" sz="1600" i="1" smtClean="0">
                        <a:solidFill>
                          <a:schemeClr val="tx2">
                            <a:lumMod val="75000"/>
                          </a:schemeClr>
                        </a:solidFill>
                        <a:latin typeface="Cambria Math" panose="02040503050406030204" pitchFamily="18" charset="0"/>
                      </a:rPr>
                      <m:t>𝑦</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dirty="0">
                            <a:solidFill>
                              <a:schemeClr val="tx2">
                                <a:lumMod val="75000"/>
                              </a:schemeClr>
                            </a:solidFill>
                            <a:latin typeface="Cambria Math" panose="02040503050406030204" pitchFamily="18" charset="0"/>
                          </a:rPr>
                          <m:t>1</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2</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3</m:t>
                        </m:r>
                      </m:sub>
                    </m:sSub>
                  </m:oMath>
                </a14:m>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p:sp>
            <p:nvSpPr>
              <p:cNvPr id="4" name="TextBox 3">
                <a:extLst>
                  <a:ext uri="{FF2B5EF4-FFF2-40B4-BE49-F238E27FC236}">
                    <a16:creationId xmlns:a16="http://schemas.microsoft.com/office/drawing/2014/main" id="{AE6D0FF7-F284-4978-9DD3-CC04D56EABBA}"/>
                  </a:ext>
                </a:extLst>
              </p:cNvPr>
              <p:cNvSpPr txBox="1">
                <a:spLocks noRot="1" noChangeAspect="1" noMove="1" noResize="1" noEditPoints="1" noAdjustHandles="1" noChangeArrowheads="1" noChangeShapeType="1" noTextEdit="1"/>
              </p:cNvSpPr>
              <p:nvPr/>
            </p:nvSpPr>
            <p:spPr>
              <a:xfrm>
                <a:off x="467544" y="1131590"/>
                <a:ext cx="7920880" cy="2262479"/>
              </a:xfrm>
              <a:prstGeom prst="rect">
                <a:avLst/>
              </a:prstGeom>
              <a:blipFill>
                <a:blip r:embed="rId2"/>
                <a:stretch>
                  <a:fillRect l="-308"/>
                </a:stretch>
              </a:blipFill>
            </p:spPr>
            <p:txBody>
              <a:bodyPr/>
              <a:lstStyle/>
              <a:p>
                <a:r>
                  <a:rPr lang="he-IL">
                    <a:noFill/>
                  </a:rPr>
                  <a:t> </a:t>
                </a:r>
              </a:p>
            </p:txBody>
          </p:sp>
        </mc:Fallback>
      </mc:AlternateContent>
    </p:spTree>
    <p:extLst>
      <p:ext uri="{BB962C8B-B14F-4D97-AF65-F5344CB8AC3E}">
        <p14:creationId xmlns:p14="http://schemas.microsoft.com/office/powerpoint/2010/main" val="281465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D0F005-8FE2-4412-B9C4-868408FA0A62}"/>
              </a:ext>
            </a:extLst>
          </p:cNvPr>
          <p:cNvSpPr>
            <a:spLocks noGrp="1"/>
          </p:cNvSpPr>
          <p:nvPr>
            <p:ph type="body" sz="quarter" idx="10"/>
          </p:nvPr>
        </p:nvSpPr>
        <p:spPr/>
        <p:txBody>
          <a:bodyPr/>
          <a:lstStyle/>
          <a:p>
            <a:r>
              <a:rPr lang="en-US" dirty="0"/>
              <a:t>Security</a:t>
            </a:r>
            <a:endParaRPr lang="he-IL" dirty="0"/>
          </a:p>
        </p:txBody>
      </p:sp>
      <p:sp>
        <p:nvSpPr>
          <p:cNvPr id="4" name="TextBox 3">
            <a:extLst>
              <a:ext uri="{FF2B5EF4-FFF2-40B4-BE49-F238E27FC236}">
                <a16:creationId xmlns:a16="http://schemas.microsoft.com/office/drawing/2014/main" id="{A4482690-04A4-4115-A3AC-5CDBCC10D55C}"/>
              </a:ext>
            </a:extLst>
          </p:cNvPr>
          <p:cNvSpPr txBox="1"/>
          <p:nvPr/>
        </p:nvSpPr>
        <p:spPr>
          <a:xfrm>
            <a:off x="467544" y="1131590"/>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infer any information about the inputs of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learn any further information about the protocol which is not public knowledge.</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 The “wildest” act a malicious party can perform is to stop the execution of the protocol.</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381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3179169"/>
            <a:ext cx="9144000" cy="288032"/>
          </a:xfrm>
        </p:spPr>
        <p:txBody>
          <a:bodyPr/>
          <a:lstStyle/>
          <a:p>
            <a:pPr lvl="0"/>
            <a:r>
              <a:rPr lang="en-US" altLang="ko-KR" dirty="0"/>
              <a:t>Questions?</a:t>
            </a:r>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1280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419389" y="411510"/>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400" b="1" dirty="0">
                <a:solidFill>
                  <a:schemeClr val="accent3"/>
                </a:solidFill>
                <a:latin typeface="+mj-lt"/>
                <a:cs typeface="Arial" pitchFamily="34" charset="0"/>
              </a:rPr>
              <a:t>Team </a:t>
            </a:r>
          </a:p>
          <a:p>
            <a:pPr marL="0" indent="0">
              <a:buNone/>
            </a:pPr>
            <a:r>
              <a:rPr lang="en-US" altLang="ko-KR" sz="4400" b="1" dirty="0">
                <a:solidFill>
                  <a:schemeClr val="accent3"/>
                </a:solidFill>
                <a:latin typeface="+mj-lt"/>
                <a:cs typeface="Arial" pitchFamily="34" charset="0"/>
              </a:rPr>
              <a:t>Members</a:t>
            </a:r>
            <a:endParaRPr lang="ko-KR" altLang="en-US" sz="4400" b="1" dirty="0">
              <a:solidFill>
                <a:schemeClr val="accent3"/>
              </a:solidFill>
              <a:latin typeface="+mj-lt"/>
              <a:cs typeface="Arial" pitchFamily="34" charset="0"/>
            </a:endParaRPr>
          </a:p>
        </p:txBody>
      </p:sp>
      <p:grpSp>
        <p:nvGrpSpPr>
          <p:cNvPr id="16" name="Group 15"/>
          <p:cNvGrpSpPr/>
          <p:nvPr/>
        </p:nvGrpSpPr>
        <p:grpSpPr>
          <a:xfrm>
            <a:off x="6717824" y="3315338"/>
            <a:ext cx="1959189" cy="494026"/>
            <a:chOff x="803638" y="3362835"/>
            <a:chExt cx="3151949" cy="494026"/>
          </a:xfrm>
        </p:grpSpPr>
        <p:sp>
          <p:nvSpPr>
            <p:cNvPr id="17" name="TextBox 16"/>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18" name="TextBox 17"/>
            <p:cNvSpPr txBox="1"/>
            <p:nvPr/>
          </p:nvSpPr>
          <p:spPr>
            <a:xfrm>
              <a:off x="803638" y="3362835"/>
              <a:ext cx="3151949" cy="307777"/>
            </a:xfrm>
            <a:prstGeom prst="rect">
              <a:avLst/>
            </a:prstGeom>
            <a:noFill/>
          </p:spPr>
          <p:txBody>
            <a:bodyPr wrap="square" rtlCol="0">
              <a:spAutoFit/>
            </a:bodyPr>
            <a:lstStyle/>
            <a:p>
              <a:r>
                <a:rPr lang="en-US" altLang="ko-KR" sz="1400" b="1" dirty="0" err="1">
                  <a:solidFill>
                    <a:schemeClr val="accent3"/>
                  </a:solidFill>
                  <a:cs typeface="Arial" pitchFamily="34" charset="0"/>
                </a:rPr>
                <a:t>Osher</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Saragani</a:t>
              </a:r>
              <a:endParaRPr lang="ko-KR" altLang="en-US" sz="1400" b="1" dirty="0">
                <a:solidFill>
                  <a:schemeClr val="accent3"/>
                </a:solidFill>
                <a:cs typeface="Arial" pitchFamily="34" charset="0"/>
              </a:endParaRPr>
            </a:p>
          </p:txBody>
        </p:sp>
      </p:grpSp>
      <p:pic>
        <p:nvPicPr>
          <p:cNvPr id="3" name="Picture Placeholder 2" descr="A person wearing a white shirt and smiling at the camera&#10;&#10;Description automatically generated">
            <a:extLst>
              <a:ext uri="{FF2B5EF4-FFF2-40B4-BE49-F238E27FC236}">
                <a16:creationId xmlns:a16="http://schemas.microsoft.com/office/drawing/2014/main" id="{9B194689-9942-411A-B403-375C02D6AD1E}"/>
              </a:ext>
            </a:extLst>
          </p:cNvPr>
          <p:cNvPicPr>
            <a:picLocks noGrp="1" noChangeAspect="1"/>
          </p:cNvPicPr>
          <p:nvPr>
            <p:ph type="pic" idx="14"/>
          </p:nvPr>
        </p:nvPicPr>
        <p:blipFill rotWithShape="1">
          <a:blip r:embed="rId2" cstate="print">
            <a:extLst>
              <a:ext uri="{28A0092B-C50C-407E-A947-70E740481C1C}">
                <a14:useLocalDpi xmlns:a14="http://schemas.microsoft.com/office/drawing/2010/main" val="0"/>
              </a:ext>
            </a:extLst>
          </a:blip>
          <a:srcRect l="-877" t="8184" r="877" b="26714"/>
          <a:stretch/>
        </p:blipFill>
        <p:spPr>
          <a:xfrm>
            <a:off x="4917123" y="886177"/>
            <a:ext cx="1665287" cy="1665288"/>
          </a:xfrm>
        </p:spPr>
      </p:pic>
      <p:pic>
        <p:nvPicPr>
          <p:cNvPr id="6" name="Picture Placeholder 5" descr="A person in glasses looking at the camera&#10;&#10;Description automatically generated">
            <a:extLst>
              <a:ext uri="{FF2B5EF4-FFF2-40B4-BE49-F238E27FC236}">
                <a16:creationId xmlns:a16="http://schemas.microsoft.com/office/drawing/2014/main" id="{17823B50-78F9-4DFB-919B-BC95C5DB5557}"/>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t="5025" b="5025"/>
          <a:stretch>
            <a:fillRect/>
          </a:stretch>
        </p:blipFill>
        <p:spPr>
          <a:xfrm>
            <a:off x="4932363" y="3187700"/>
            <a:ext cx="1665287" cy="1665288"/>
          </a:xfrm>
        </p:spPr>
      </p:pic>
      <p:grpSp>
        <p:nvGrpSpPr>
          <p:cNvPr id="19" name="Group 18">
            <a:extLst>
              <a:ext uri="{FF2B5EF4-FFF2-40B4-BE49-F238E27FC236}">
                <a16:creationId xmlns:a16="http://schemas.microsoft.com/office/drawing/2014/main" id="{387FD2AB-1F5D-43D8-895E-331CE4990D8E}"/>
              </a:ext>
            </a:extLst>
          </p:cNvPr>
          <p:cNvGrpSpPr/>
          <p:nvPr/>
        </p:nvGrpSpPr>
        <p:grpSpPr>
          <a:xfrm>
            <a:off x="6597010" y="983089"/>
            <a:ext cx="2007437" cy="494026"/>
            <a:chOff x="803638" y="3362835"/>
            <a:chExt cx="3229570" cy="494026"/>
          </a:xfrm>
        </p:grpSpPr>
        <p:sp>
          <p:nvSpPr>
            <p:cNvPr id="20" name="TextBox 19">
              <a:extLst>
                <a:ext uri="{FF2B5EF4-FFF2-40B4-BE49-F238E27FC236}">
                  <a16:creationId xmlns:a16="http://schemas.microsoft.com/office/drawing/2014/main" id="{B8EC2B85-C793-4D48-BDDF-4A6638C181AC}"/>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21" name="TextBox 20">
              <a:extLst>
                <a:ext uri="{FF2B5EF4-FFF2-40B4-BE49-F238E27FC236}">
                  <a16:creationId xmlns:a16="http://schemas.microsoft.com/office/drawing/2014/main" id="{C2E54D21-8ACB-429F-AB23-769B6FE977A7}"/>
                </a:ext>
              </a:extLst>
            </p:cNvPr>
            <p:cNvSpPr txBox="1"/>
            <p:nvPr/>
          </p:nvSpPr>
          <p:spPr>
            <a:xfrm>
              <a:off x="803638" y="3362835"/>
              <a:ext cx="3229570" cy="307777"/>
            </a:xfrm>
            <a:prstGeom prst="rect">
              <a:avLst/>
            </a:prstGeom>
            <a:noFill/>
          </p:spPr>
          <p:txBody>
            <a:bodyPr wrap="square" rtlCol="0">
              <a:spAutoFit/>
            </a:bodyPr>
            <a:lstStyle/>
            <a:p>
              <a:r>
                <a:rPr lang="en-US" altLang="ko-KR" sz="1400" b="1" dirty="0">
                  <a:solidFill>
                    <a:schemeClr val="accent3"/>
                  </a:solidFill>
                  <a:cs typeface="Arial" pitchFamily="34" charset="0"/>
                </a:rPr>
                <a:t>Vitali Lopushenko</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16971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Who is the richest?</a:t>
            </a:r>
            <a:endParaRPr lang="ko-KR" altLang="en-US" dirty="0"/>
          </a:p>
        </p:txBody>
      </p:sp>
      <p:sp>
        <p:nvSpPr>
          <p:cNvPr id="15" name="TextBox 14"/>
          <p:cNvSpPr txBox="1"/>
          <p:nvPr/>
        </p:nvSpPr>
        <p:spPr>
          <a:xfrm>
            <a:off x="549465" y="2925753"/>
            <a:ext cx="7478919" cy="1815882"/>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solidFill>
                  <a:schemeClr val="accent3"/>
                </a:solidFill>
                <a:cs typeface="Arial" pitchFamily="34" charset="0"/>
              </a:rPr>
              <a:t>It’s a simple function: MAX(X,Y, Z).</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BUT no one want to revile how much money he has</a:t>
            </a:r>
            <a:r>
              <a:rPr lang="he-IL" altLang="ko-KR" sz="1400" b="1" dirty="0">
                <a:solidFill>
                  <a:schemeClr val="accent3"/>
                </a:solidFill>
                <a:cs typeface="Arial" pitchFamily="34" charset="0"/>
              </a:rPr>
              <a:t> </a:t>
            </a:r>
            <a:r>
              <a:rPr lang="en-US" altLang="ko-KR" sz="1400" b="1" dirty="0">
                <a:solidFill>
                  <a:schemeClr val="accent3"/>
                </a:solidFill>
                <a:cs typeface="Arial" pitchFamily="34" charset="0"/>
              </a:rPr>
              <a:t>(you know, IRS…) </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we calculate a joint function without revile the inputs?</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anyone can be sure the other Parties didn’t lie in the process of calculating the joint function?</a:t>
            </a:r>
            <a:endParaRPr lang="ko-KR" altLang="en-US" sz="1400" b="1" dirty="0">
              <a:solidFill>
                <a:schemeClr val="accent3"/>
              </a:solidFill>
              <a:cs typeface="Arial" pitchFamily="34" charset="0"/>
            </a:endParaRPr>
          </a:p>
        </p:txBody>
      </p:sp>
      <p:sp>
        <p:nvSpPr>
          <p:cNvPr id="29" name="Rectangle 9"/>
          <p:cNvSpPr/>
          <p:nvPr/>
        </p:nvSpPr>
        <p:spPr>
          <a:xfrm>
            <a:off x="358427" y="2976786"/>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50" name="Oval 49">
            <a:extLst>
              <a:ext uri="{FF2B5EF4-FFF2-40B4-BE49-F238E27FC236}">
                <a16:creationId xmlns:a16="http://schemas.microsoft.com/office/drawing/2014/main" id="{925F8F8B-DBF9-4DC8-8EF6-1F5068593A68}"/>
              </a:ext>
            </a:extLst>
          </p:cNvPr>
          <p:cNvSpPr/>
          <p:nvPr/>
        </p:nvSpPr>
        <p:spPr>
          <a:xfrm>
            <a:off x="1484939" y="1121553"/>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Block Arc 11">
            <a:extLst>
              <a:ext uri="{FF2B5EF4-FFF2-40B4-BE49-F238E27FC236}">
                <a16:creationId xmlns:a16="http://schemas.microsoft.com/office/drawing/2014/main" id="{37070EAA-276F-456F-B5E1-15C716F29510}"/>
              </a:ext>
            </a:extLst>
          </p:cNvPr>
          <p:cNvSpPr/>
          <p:nvPr/>
        </p:nvSpPr>
        <p:spPr>
          <a:xfrm rot="10800000">
            <a:off x="1960883"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C101DB42-ECC6-46F9-97F0-B01EBEF8E0C9}"/>
              </a:ext>
            </a:extLst>
          </p:cNvPr>
          <p:cNvSpPr txBox="1"/>
          <p:nvPr/>
        </p:nvSpPr>
        <p:spPr>
          <a:xfrm>
            <a:off x="1390947" y="811478"/>
            <a:ext cx="1710743" cy="307777"/>
          </a:xfrm>
          <a:prstGeom prst="rect">
            <a:avLst/>
          </a:prstGeom>
          <a:noFill/>
        </p:spPr>
        <p:txBody>
          <a:bodyPr wrap="square" rtlCol="0">
            <a:spAutoFit/>
          </a:bodyPr>
          <a:lstStyle/>
          <a:p>
            <a:r>
              <a:rPr lang="en-US" sz="1400" dirty="0">
                <a:solidFill>
                  <a:schemeClr val="accent6"/>
                </a:solidFill>
              </a:rPr>
              <a:t>Millionaire A</a:t>
            </a:r>
            <a:endParaRPr lang="LID4096" sz="1400" dirty="0">
              <a:solidFill>
                <a:schemeClr val="accent6"/>
              </a:solidFill>
            </a:endParaRPr>
          </a:p>
        </p:txBody>
      </p:sp>
      <p:sp>
        <p:nvSpPr>
          <p:cNvPr id="37" name="TextBox 36">
            <a:extLst>
              <a:ext uri="{FF2B5EF4-FFF2-40B4-BE49-F238E27FC236}">
                <a16:creationId xmlns:a16="http://schemas.microsoft.com/office/drawing/2014/main" id="{23F543A9-9FC4-4E88-A0AB-B0F44A0F7B14}"/>
              </a:ext>
            </a:extLst>
          </p:cNvPr>
          <p:cNvSpPr txBox="1"/>
          <p:nvPr/>
        </p:nvSpPr>
        <p:spPr>
          <a:xfrm>
            <a:off x="1549921" y="1965140"/>
            <a:ext cx="457052" cy="584775"/>
          </a:xfrm>
          <a:prstGeom prst="rect">
            <a:avLst/>
          </a:prstGeom>
          <a:noFill/>
        </p:spPr>
        <p:txBody>
          <a:bodyPr wrap="square" rtlCol="0">
            <a:spAutoFit/>
          </a:bodyPr>
          <a:lstStyle/>
          <a:p>
            <a:r>
              <a:rPr lang="en-US" sz="3200" dirty="0">
                <a:solidFill>
                  <a:schemeClr val="accent6"/>
                </a:solidFill>
              </a:rPr>
              <a:t>X</a:t>
            </a:r>
            <a:endParaRPr lang="LID4096" sz="3200" dirty="0">
              <a:solidFill>
                <a:schemeClr val="accent6"/>
              </a:solidFill>
            </a:endParaRPr>
          </a:p>
        </p:txBody>
      </p:sp>
      <p:grpSp>
        <p:nvGrpSpPr>
          <p:cNvPr id="39" name="Group 110">
            <a:extLst>
              <a:ext uri="{FF2B5EF4-FFF2-40B4-BE49-F238E27FC236}">
                <a16:creationId xmlns:a16="http://schemas.microsoft.com/office/drawing/2014/main" id="{17EF27FD-96D5-4A2F-99FF-F1000FAE4868}"/>
              </a:ext>
            </a:extLst>
          </p:cNvPr>
          <p:cNvGrpSpPr/>
          <p:nvPr/>
        </p:nvGrpSpPr>
        <p:grpSpPr>
          <a:xfrm>
            <a:off x="1719795" y="1347962"/>
            <a:ext cx="341005" cy="376812"/>
            <a:chOff x="4835382" y="73243"/>
            <a:chExt cx="2920830" cy="3227535"/>
          </a:xfrm>
          <a:solidFill>
            <a:schemeClr val="accent4"/>
          </a:solidFill>
        </p:grpSpPr>
        <p:sp>
          <p:nvSpPr>
            <p:cNvPr id="40" name="Freeform 111">
              <a:extLst>
                <a:ext uri="{FF2B5EF4-FFF2-40B4-BE49-F238E27FC236}">
                  <a16:creationId xmlns:a16="http://schemas.microsoft.com/office/drawing/2014/main" id="{9B1A55E8-278F-4A10-8C54-444208AD4FA3}"/>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37">
              <a:extLst>
                <a:ext uri="{FF2B5EF4-FFF2-40B4-BE49-F238E27FC236}">
                  <a16:creationId xmlns:a16="http://schemas.microsoft.com/office/drawing/2014/main" id="{196591B9-1BED-4EB0-87D7-0FCF18107BEA}"/>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2" name="Oval 41">
            <a:extLst>
              <a:ext uri="{FF2B5EF4-FFF2-40B4-BE49-F238E27FC236}">
                <a16:creationId xmlns:a16="http://schemas.microsoft.com/office/drawing/2014/main" id="{130539C6-A44B-4423-B9C3-B400E6E9F3F2}"/>
              </a:ext>
            </a:extLst>
          </p:cNvPr>
          <p:cNvSpPr/>
          <p:nvPr/>
        </p:nvSpPr>
        <p:spPr>
          <a:xfrm>
            <a:off x="4058285" y="1121553"/>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Block Arc 11">
            <a:extLst>
              <a:ext uri="{FF2B5EF4-FFF2-40B4-BE49-F238E27FC236}">
                <a16:creationId xmlns:a16="http://schemas.microsoft.com/office/drawing/2014/main" id="{31810816-C180-4945-9149-A8645A56F921}"/>
              </a:ext>
            </a:extLst>
          </p:cNvPr>
          <p:cNvSpPr/>
          <p:nvPr/>
        </p:nvSpPr>
        <p:spPr>
          <a:xfrm rot="10800000">
            <a:off x="4534229"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TextBox 43">
            <a:extLst>
              <a:ext uri="{FF2B5EF4-FFF2-40B4-BE49-F238E27FC236}">
                <a16:creationId xmlns:a16="http://schemas.microsoft.com/office/drawing/2014/main" id="{61C1EFC6-4E07-41EA-B335-D123D52327C6}"/>
              </a:ext>
            </a:extLst>
          </p:cNvPr>
          <p:cNvSpPr txBox="1"/>
          <p:nvPr/>
        </p:nvSpPr>
        <p:spPr>
          <a:xfrm>
            <a:off x="3964294" y="811478"/>
            <a:ext cx="1215412" cy="307777"/>
          </a:xfrm>
          <a:prstGeom prst="rect">
            <a:avLst/>
          </a:prstGeom>
          <a:noFill/>
        </p:spPr>
        <p:txBody>
          <a:bodyPr wrap="square" rtlCol="0">
            <a:spAutoFit/>
          </a:bodyPr>
          <a:lstStyle/>
          <a:p>
            <a:r>
              <a:rPr lang="en-US" sz="1400" dirty="0">
                <a:solidFill>
                  <a:schemeClr val="accent6"/>
                </a:solidFill>
              </a:rPr>
              <a:t>Millionaire B</a:t>
            </a:r>
            <a:endParaRPr lang="LID4096" sz="1400" dirty="0">
              <a:solidFill>
                <a:schemeClr val="accent6"/>
              </a:solidFill>
            </a:endParaRPr>
          </a:p>
        </p:txBody>
      </p:sp>
      <p:sp>
        <p:nvSpPr>
          <p:cNvPr id="45" name="TextBox 44">
            <a:extLst>
              <a:ext uri="{FF2B5EF4-FFF2-40B4-BE49-F238E27FC236}">
                <a16:creationId xmlns:a16="http://schemas.microsoft.com/office/drawing/2014/main" id="{56F94294-6F33-429E-85C1-FDC779E78C83}"/>
              </a:ext>
            </a:extLst>
          </p:cNvPr>
          <p:cNvSpPr txBox="1"/>
          <p:nvPr/>
        </p:nvSpPr>
        <p:spPr>
          <a:xfrm>
            <a:off x="4123267" y="1965140"/>
            <a:ext cx="457052" cy="584775"/>
          </a:xfrm>
          <a:prstGeom prst="rect">
            <a:avLst/>
          </a:prstGeom>
          <a:noFill/>
        </p:spPr>
        <p:txBody>
          <a:bodyPr wrap="square" rtlCol="0">
            <a:spAutoFit/>
          </a:bodyPr>
          <a:lstStyle/>
          <a:p>
            <a:r>
              <a:rPr lang="en-US" sz="3200" dirty="0">
                <a:solidFill>
                  <a:schemeClr val="accent6"/>
                </a:solidFill>
              </a:rPr>
              <a:t>Y</a:t>
            </a:r>
            <a:endParaRPr lang="LID4096" sz="3200" dirty="0">
              <a:solidFill>
                <a:schemeClr val="accent6"/>
              </a:solidFill>
            </a:endParaRPr>
          </a:p>
        </p:txBody>
      </p:sp>
      <p:grpSp>
        <p:nvGrpSpPr>
          <p:cNvPr id="46" name="Group 110">
            <a:extLst>
              <a:ext uri="{FF2B5EF4-FFF2-40B4-BE49-F238E27FC236}">
                <a16:creationId xmlns:a16="http://schemas.microsoft.com/office/drawing/2014/main" id="{64DA864F-3EE4-4938-A6E4-36E69AB5E455}"/>
              </a:ext>
            </a:extLst>
          </p:cNvPr>
          <p:cNvGrpSpPr/>
          <p:nvPr/>
        </p:nvGrpSpPr>
        <p:grpSpPr>
          <a:xfrm>
            <a:off x="4293141" y="1347962"/>
            <a:ext cx="341005" cy="376812"/>
            <a:chOff x="4835382" y="73243"/>
            <a:chExt cx="2920830" cy="3227535"/>
          </a:xfrm>
          <a:solidFill>
            <a:schemeClr val="accent4"/>
          </a:solidFill>
        </p:grpSpPr>
        <p:sp>
          <p:nvSpPr>
            <p:cNvPr id="49" name="Freeform 111">
              <a:extLst>
                <a:ext uri="{FF2B5EF4-FFF2-40B4-BE49-F238E27FC236}">
                  <a16:creationId xmlns:a16="http://schemas.microsoft.com/office/drawing/2014/main" id="{2BBE4598-8457-4495-B284-D6C8026B70A2}"/>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Oval 37">
              <a:extLst>
                <a:ext uri="{FF2B5EF4-FFF2-40B4-BE49-F238E27FC236}">
                  <a16:creationId xmlns:a16="http://schemas.microsoft.com/office/drawing/2014/main" id="{9192ADBA-564E-4803-895B-275517910069}"/>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2" name="Oval 61">
            <a:extLst>
              <a:ext uri="{FF2B5EF4-FFF2-40B4-BE49-F238E27FC236}">
                <a16:creationId xmlns:a16="http://schemas.microsoft.com/office/drawing/2014/main" id="{DFF5063C-AC41-473D-BA88-A6E04E495F15}"/>
              </a:ext>
            </a:extLst>
          </p:cNvPr>
          <p:cNvSpPr/>
          <p:nvPr/>
        </p:nvSpPr>
        <p:spPr>
          <a:xfrm>
            <a:off x="6600357" y="1114396"/>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Block Arc 11">
            <a:extLst>
              <a:ext uri="{FF2B5EF4-FFF2-40B4-BE49-F238E27FC236}">
                <a16:creationId xmlns:a16="http://schemas.microsoft.com/office/drawing/2014/main" id="{A818B9F1-513C-4F7D-BAE9-398E607DEA74}"/>
              </a:ext>
            </a:extLst>
          </p:cNvPr>
          <p:cNvSpPr/>
          <p:nvPr/>
        </p:nvSpPr>
        <p:spPr>
          <a:xfrm rot="10800000">
            <a:off x="7076301" y="2078058"/>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4" name="TextBox 63">
            <a:extLst>
              <a:ext uri="{FF2B5EF4-FFF2-40B4-BE49-F238E27FC236}">
                <a16:creationId xmlns:a16="http://schemas.microsoft.com/office/drawing/2014/main" id="{334A145A-320D-4252-B54E-8DA5245ED0C5}"/>
              </a:ext>
            </a:extLst>
          </p:cNvPr>
          <p:cNvSpPr txBox="1"/>
          <p:nvPr/>
        </p:nvSpPr>
        <p:spPr>
          <a:xfrm>
            <a:off x="6506365" y="804321"/>
            <a:ext cx="1710743" cy="307777"/>
          </a:xfrm>
          <a:prstGeom prst="rect">
            <a:avLst/>
          </a:prstGeom>
          <a:noFill/>
        </p:spPr>
        <p:txBody>
          <a:bodyPr wrap="square" rtlCol="0">
            <a:spAutoFit/>
          </a:bodyPr>
          <a:lstStyle/>
          <a:p>
            <a:r>
              <a:rPr lang="en-US" sz="1400" dirty="0">
                <a:solidFill>
                  <a:schemeClr val="accent6"/>
                </a:solidFill>
              </a:rPr>
              <a:t>Millionaire C</a:t>
            </a:r>
            <a:endParaRPr lang="LID4096" sz="1400" dirty="0">
              <a:solidFill>
                <a:schemeClr val="accent6"/>
              </a:solidFill>
            </a:endParaRPr>
          </a:p>
        </p:txBody>
      </p:sp>
      <p:sp>
        <p:nvSpPr>
          <p:cNvPr id="65" name="TextBox 64">
            <a:extLst>
              <a:ext uri="{FF2B5EF4-FFF2-40B4-BE49-F238E27FC236}">
                <a16:creationId xmlns:a16="http://schemas.microsoft.com/office/drawing/2014/main" id="{F892B69B-1820-4110-867D-8CE4B90C604A}"/>
              </a:ext>
            </a:extLst>
          </p:cNvPr>
          <p:cNvSpPr txBox="1"/>
          <p:nvPr/>
        </p:nvSpPr>
        <p:spPr>
          <a:xfrm>
            <a:off x="6665339" y="1957983"/>
            <a:ext cx="457052" cy="584775"/>
          </a:xfrm>
          <a:prstGeom prst="rect">
            <a:avLst/>
          </a:prstGeom>
          <a:noFill/>
        </p:spPr>
        <p:txBody>
          <a:bodyPr wrap="square" rtlCol="0">
            <a:spAutoFit/>
          </a:bodyPr>
          <a:lstStyle/>
          <a:p>
            <a:r>
              <a:rPr lang="en-US" sz="3200" dirty="0">
                <a:solidFill>
                  <a:schemeClr val="accent6"/>
                </a:solidFill>
              </a:rPr>
              <a:t>Z</a:t>
            </a:r>
            <a:endParaRPr lang="LID4096" sz="3200" dirty="0">
              <a:solidFill>
                <a:schemeClr val="accent6"/>
              </a:solidFill>
            </a:endParaRPr>
          </a:p>
        </p:txBody>
      </p:sp>
      <p:grpSp>
        <p:nvGrpSpPr>
          <p:cNvPr id="66" name="Group 110">
            <a:extLst>
              <a:ext uri="{FF2B5EF4-FFF2-40B4-BE49-F238E27FC236}">
                <a16:creationId xmlns:a16="http://schemas.microsoft.com/office/drawing/2014/main" id="{EB3D0E35-17F5-40D1-A579-AA41D4651B51}"/>
              </a:ext>
            </a:extLst>
          </p:cNvPr>
          <p:cNvGrpSpPr/>
          <p:nvPr/>
        </p:nvGrpSpPr>
        <p:grpSpPr>
          <a:xfrm>
            <a:off x="6835213" y="1340805"/>
            <a:ext cx="341005" cy="376812"/>
            <a:chOff x="4835382" y="73243"/>
            <a:chExt cx="2920830" cy="3227535"/>
          </a:xfrm>
          <a:solidFill>
            <a:schemeClr val="accent4"/>
          </a:solidFill>
        </p:grpSpPr>
        <p:sp>
          <p:nvSpPr>
            <p:cNvPr id="67" name="Freeform 111">
              <a:extLst>
                <a:ext uri="{FF2B5EF4-FFF2-40B4-BE49-F238E27FC236}">
                  <a16:creationId xmlns:a16="http://schemas.microsoft.com/office/drawing/2014/main" id="{7EBE09F5-BD88-4094-AD61-F37D5EE79181}"/>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37">
              <a:extLst>
                <a:ext uri="{FF2B5EF4-FFF2-40B4-BE49-F238E27FC236}">
                  <a16:creationId xmlns:a16="http://schemas.microsoft.com/office/drawing/2014/main" id="{0DDAAA84-0CF0-4856-9DD8-7E01D2F9A05F}"/>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805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MPC Applications</a:t>
            </a:r>
            <a:endParaRPr lang="ko-KR" altLang="en-US" dirty="0"/>
          </a:p>
        </p:txBody>
      </p:sp>
      <p:sp>
        <p:nvSpPr>
          <p:cNvPr id="5" name="Rectangle 23"/>
          <p:cNvSpPr/>
          <p:nvPr/>
        </p:nvSpPr>
        <p:spPr>
          <a:xfrm>
            <a:off x="3653898" y="1438419"/>
            <a:ext cx="1836204" cy="1080103"/>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rapezoid 13"/>
          <p:cNvSpPr/>
          <p:nvPr/>
        </p:nvSpPr>
        <p:spPr>
          <a:xfrm>
            <a:off x="3381542" y="3094925"/>
            <a:ext cx="685356" cy="57950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ounded Rectangle 7"/>
          <p:cNvSpPr/>
          <p:nvPr/>
        </p:nvSpPr>
        <p:spPr>
          <a:xfrm>
            <a:off x="5041105" y="3077954"/>
            <a:ext cx="354478" cy="61345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8"/>
          <p:cNvSpPr/>
          <p:nvPr/>
        </p:nvSpPr>
        <p:spPr>
          <a:xfrm>
            <a:off x="2032292" y="2014954"/>
            <a:ext cx="811516" cy="64476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5"/>
          <p:cNvSpPr/>
          <p:nvPr/>
        </p:nvSpPr>
        <p:spPr>
          <a:xfrm>
            <a:off x="6369789" y="2030612"/>
            <a:ext cx="436280" cy="613451"/>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0" name="Straight Arrow Connector 9"/>
          <p:cNvCxnSpPr/>
          <p:nvPr/>
        </p:nvCxnSpPr>
        <p:spPr>
          <a:xfrm flipH="1">
            <a:off x="2843808" y="2158499"/>
            <a:ext cx="810090" cy="2880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90102" y="2158499"/>
            <a:ext cx="879687" cy="360023"/>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724220" y="2510571"/>
            <a:ext cx="487740" cy="576404"/>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60032" y="2510571"/>
            <a:ext cx="358312" cy="5594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7978" y="2290691"/>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p:nvSpPr>
        <p:spPr>
          <a:xfrm>
            <a:off x="2316548" y="3097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5580112" y="3097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842289" y="2507852"/>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Block</a:t>
            </a:r>
          </a:p>
          <a:p>
            <a:pPr algn="ctr"/>
            <a:r>
              <a:rPr lang="en-US" altLang="ko-KR" sz="1200" b="1" dirty="0">
                <a:solidFill>
                  <a:schemeClr val="bg1"/>
                </a:solidFill>
                <a:cs typeface="Arial" pitchFamily="34" charset="0"/>
              </a:rPr>
              <a:t>Chain</a:t>
            </a:r>
            <a:endParaRPr lang="ko-KR" altLang="en-US" sz="1200" b="1" dirty="0">
              <a:solidFill>
                <a:schemeClr val="bg1"/>
              </a:solidFill>
              <a:cs typeface="Arial" pitchFamily="34" charset="0"/>
            </a:endParaRPr>
          </a:p>
        </p:txBody>
      </p:sp>
      <p:sp>
        <p:nvSpPr>
          <p:cNvPr id="29" name="TextBox 28"/>
          <p:cNvSpPr txBox="1"/>
          <p:nvPr/>
        </p:nvSpPr>
        <p:spPr>
          <a:xfrm>
            <a:off x="2330858" y="3314670"/>
            <a:ext cx="866155"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Bench-marking</a:t>
            </a:r>
            <a:endParaRPr lang="ko-KR" altLang="en-US" sz="1200" b="1" dirty="0">
              <a:solidFill>
                <a:schemeClr val="bg1"/>
              </a:solidFill>
              <a:cs typeface="Arial" pitchFamily="34" charset="0"/>
            </a:endParaRPr>
          </a:p>
        </p:txBody>
      </p:sp>
      <p:sp>
        <p:nvSpPr>
          <p:cNvPr id="30" name="TextBox 29"/>
          <p:cNvSpPr txBox="1"/>
          <p:nvPr/>
        </p:nvSpPr>
        <p:spPr>
          <a:xfrm>
            <a:off x="5594423" y="3326546"/>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Machine</a:t>
            </a:r>
          </a:p>
          <a:p>
            <a:pPr algn="ctr"/>
            <a:r>
              <a:rPr lang="en-US" altLang="ko-KR" sz="1200" b="1" dirty="0">
                <a:solidFill>
                  <a:schemeClr val="bg1"/>
                </a:solidFill>
                <a:cs typeface="Arial" pitchFamily="34" charset="0"/>
              </a:rPr>
              <a:t>Learning</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DD95F60B-4F96-4F81-A7F2-E5EE23A4F781}"/>
              </a:ext>
            </a:extLst>
          </p:cNvPr>
          <p:cNvSpPr txBox="1"/>
          <p:nvPr/>
        </p:nvSpPr>
        <p:spPr>
          <a:xfrm>
            <a:off x="3971607" y="1890581"/>
            <a:ext cx="1030711" cy="400110"/>
          </a:xfrm>
          <a:prstGeom prst="rect">
            <a:avLst/>
          </a:prstGeom>
          <a:noFill/>
        </p:spPr>
        <p:txBody>
          <a:bodyPr wrap="square" rtlCol="0">
            <a:spAutoFit/>
          </a:bodyPr>
          <a:lstStyle/>
          <a:p>
            <a:pPr algn="ctr"/>
            <a:r>
              <a:rPr lang="en-US" altLang="ko-KR" sz="2000" b="1" dirty="0">
                <a:solidFill>
                  <a:schemeClr val="tx2">
                    <a:lumMod val="75000"/>
                  </a:schemeClr>
                </a:solidFill>
                <a:cs typeface="Arial" pitchFamily="34" charset="0"/>
              </a:rPr>
              <a:t>MPC</a:t>
            </a:r>
            <a:endParaRPr lang="ko-KR" altLang="en-US" sz="2000" b="1" dirty="0">
              <a:solidFill>
                <a:schemeClr val="tx2">
                  <a:lumMod val="75000"/>
                </a:schemeClr>
              </a:solidFill>
              <a:cs typeface="Arial" pitchFamily="34" charset="0"/>
            </a:endParaRPr>
          </a:p>
        </p:txBody>
      </p:sp>
      <p:sp>
        <p:nvSpPr>
          <p:cNvPr id="22" name="Oval 21">
            <a:extLst>
              <a:ext uri="{FF2B5EF4-FFF2-40B4-BE49-F238E27FC236}">
                <a16:creationId xmlns:a16="http://schemas.microsoft.com/office/drawing/2014/main" id="{2609C15B-4FD6-4CEA-9195-E625F46E0580}"/>
              </a:ext>
            </a:extLst>
          </p:cNvPr>
          <p:cNvSpPr/>
          <p:nvPr/>
        </p:nvSpPr>
        <p:spPr>
          <a:xfrm>
            <a:off x="6934988" y="228484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C451BDCE-161E-4C91-BBAB-1A3CE1B24F96}"/>
              </a:ext>
            </a:extLst>
          </p:cNvPr>
          <p:cNvSpPr txBox="1"/>
          <p:nvPr/>
        </p:nvSpPr>
        <p:spPr>
          <a:xfrm>
            <a:off x="6949299" y="2490133"/>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Secure Election</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2866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3" grpId="0" animBg="1"/>
      <p:bldP spid="25" grpId="0" animBg="1"/>
      <p:bldP spid="26" grpId="0" animBg="1"/>
      <p:bldP spid="28" grpId="0"/>
      <p:bldP spid="29" grpId="0"/>
      <p:bldP spid="30" grpId="0"/>
      <p:bldP spid="22"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8194" y="610250"/>
            <a:ext cx="2658794"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cs typeface="Arial" pitchFamily="34" charset="0"/>
              </a:rPr>
              <a:t>The </a:t>
            </a:r>
          </a:p>
          <a:p>
            <a:pPr algn="l"/>
            <a:r>
              <a:rPr lang="en-US" sz="3600" b="1" dirty="0">
                <a:solidFill>
                  <a:schemeClr val="bg1"/>
                </a:solidFill>
                <a:cs typeface="Arial" pitchFamily="34" charset="0"/>
              </a:rPr>
              <a:t>Phases</a:t>
            </a:r>
          </a:p>
          <a:p>
            <a:pPr algn="l"/>
            <a:r>
              <a:rPr lang="en-US" sz="3600" b="1" dirty="0">
                <a:solidFill>
                  <a:schemeClr val="bg1"/>
                </a:solidFill>
                <a:cs typeface="Arial" pitchFamily="34" charset="0"/>
              </a:rPr>
              <a:t>Of the</a:t>
            </a:r>
          </a:p>
          <a:p>
            <a:pPr algn="l"/>
            <a:r>
              <a:rPr lang="en-US" sz="3600" b="1" dirty="0">
                <a:solidFill>
                  <a:schemeClr val="bg1"/>
                </a:solidFill>
                <a:cs typeface="Arial" pitchFamily="34" charset="0"/>
              </a:rPr>
              <a:t>Program</a:t>
            </a:r>
          </a:p>
        </p:txBody>
      </p:sp>
      <p:sp>
        <p:nvSpPr>
          <p:cNvPr id="7" name="Right Arrow 6"/>
          <p:cNvSpPr/>
          <p:nvPr/>
        </p:nvSpPr>
        <p:spPr>
          <a:xfrm rot="1060536">
            <a:off x="4246612" y="1238584"/>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7"/>
          <p:cNvSpPr/>
          <p:nvPr/>
        </p:nvSpPr>
        <p:spPr>
          <a:xfrm rot="1060536">
            <a:off x="4246612" y="2342698"/>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Arrow 8"/>
          <p:cNvSpPr/>
          <p:nvPr/>
        </p:nvSpPr>
        <p:spPr>
          <a:xfrm rot="1060536">
            <a:off x="4196359" y="3439001"/>
            <a:ext cx="1428617"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1060536">
            <a:off x="4425142" y="156331"/>
            <a:ext cx="1194304"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p:cNvSpPr txBox="1"/>
          <p:nvPr/>
        </p:nvSpPr>
        <p:spPr>
          <a:xfrm>
            <a:off x="4935187" y="493094"/>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01</a:t>
            </a:r>
            <a:endParaRPr lang="ko-KR" altLang="en-US" sz="2400" b="1" dirty="0">
              <a:solidFill>
                <a:schemeClr val="bg2">
                  <a:lumMod val="75000"/>
                </a:schemeClr>
              </a:solidFill>
              <a:cs typeface="Arial" pitchFamily="34" charset="0"/>
            </a:endParaRPr>
          </a:p>
        </p:txBody>
      </p:sp>
      <p:sp>
        <p:nvSpPr>
          <p:cNvPr id="20" name="TextBox 19"/>
          <p:cNvSpPr txBox="1"/>
          <p:nvPr/>
        </p:nvSpPr>
        <p:spPr>
          <a:xfrm>
            <a:off x="4935186" y="1641641"/>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02</a:t>
            </a:r>
            <a:endParaRPr lang="ko-KR" altLang="en-US" sz="2400" b="1" dirty="0">
              <a:solidFill>
                <a:schemeClr val="bg2">
                  <a:lumMod val="75000"/>
                </a:schemeClr>
              </a:solidFill>
              <a:cs typeface="Arial" pitchFamily="34" charset="0"/>
            </a:endParaRPr>
          </a:p>
        </p:txBody>
      </p:sp>
      <p:sp>
        <p:nvSpPr>
          <p:cNvPr id="21" name="TextBox 20"/>
          <p:cNvSpPr txBox="1"/>
          <p:nvPr/>
        </p:nvSpPr>
        <p:spPr>
          <a:xfrm>
            <a:off x="4935186" y="2714602"/>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03</a:t>
            </a:r>
            <a:endParaRPr lang="ko-KR" altLang="en-US" sz="2400" b="1" dirty="0">
              <a:solidFill>
                <a:schemeClr val="bg2">
                  <a:lumMod val="75000"/>
                </a:schemeClr>
              </a:solidFill>
              <a:cs typeface="Arial" pitchFamily="34" charset="0"/>
            </a:endParaRPr>
          </a:p>
        </p:txBody>
      </p:sp>
      <p:sp>
        <p:nvSpPr>
          <p:cNvPr id="22" name="TextBox 21"/>
          <p:cNvSpPr txBox="1"/>
          <p:nvPr/>
        </p:nvSpPr>
        <p:spPr>
          <a:xfrm>
            <a:off x="4935186" y="3825355"/>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04</a:t>
            </a:r>
            <a:endParaRPr lang="ko-KR" altLang="en-US" sz="2400" b="1" dirty="0">
              <a:solidFill>
                <a:schemeClr val="bg2">
                  <a:lumMod val="75000"/>
                </a:schemeClr>
              </a:solidFill>
              <a:cs typeface="Arial" pitchFamily="34" charset="0"/>
            </a:endParaRPr>
          </a:p>
        </p:txBody>
      </p:sp>
      <p:grpSp>
        <p:nvGrpSpPr>
          <p:cNvPr id="23" name="Group 22"/>
          <p:cNvGrpSpPr/>
          <p:nvPr/>
        </p:nvGrpSpPr>
        <p:grpSpPr>
          <a:xfrm>
            <a:off x="5764487" y="477332"/>
            <a:ext cx="3272009" cy="730940"/>
            <a:chOff x="2175371" y="1762964"/>
            <a:chExt cx="5040560" cy="730940"/>
          </a:xfrm>
        </p:grpSpPr>
        <p:sp>
          <p:nvSpPr>
            <p:cNvPr id="24"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Connectivity</a:t>
              </a:r>
            </a:p>
          </p:txBody>
        </p:sp>
        <p:sp>
          <p:nvSpPr>
            <p:cNvPr id="25" name="TextBox 24"/>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Connect all the parties with an TCP connection</a:t>
              </a:r>
              <a:endParaRPr lang="ko-KR" altLang="en-US" sz="1200" dirty="0">
                <a:solidFill>
                  <a:schemeClr val="bg1"/>
                </a:solidFill>
                <a:cs typeface="Arial" pitchFamily="34" charset="0"/>
              </a:endParaRPr>
            </a:p>
          </p:txBody>
        </p:sp>
      </p:grpSp>
      <p:grpSp>
        <p:nvGrpSpPr>
          <p:cNvPr id="26" name="Group 25"/>
          <p:cNvGrpSpPr/>
          <p:nvPr/>
        </p:nvGrpSpPr>
        <p:grpSpPr>
          <a:xfrm>
            <a:off x="5764487" y="1588086"/>
            <a:ext cx="3272009" cy="730940"/>
            <a:chOff x="2175371" y="1762964"/>
            <a:chExt cx="5040560" cy="730940"/>
          </a:xfrm>
        </p:grpSpPr>
        <p:sp>
          <p:nvSpPr>
            <p:cNvPr id="27"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Secret Sharing</a:t>
              </a:r>
            </a:p>
          </p:txBody>
        </p:sp>
        <p:sp>
          <p:nvSpPr>
            <p:cNvPr id="28" name="TextBox 27"/>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Share each Party input to other parties</a:t>
              </a:r>
            </a:p>
            <a:p>
              <a:pPr>
                <a:defRPr/>
              </a:pPr>
              <a:r>
                <a:rPr lang="en-US" altLang="ko-KR" sz="1200" dirty="0">
                  <a:solidFill>
                    <a:schemeClr val="bg1"/>
                  </a:solidFill>
                  <a:cs typeface="Arial" pitchFamily="34" charset="0"/>
                </a:rPr>
                <a:t>without reviling the actual input </a:t>
              </a:r>
              <a:endParaRPr lang="ko-KR" altLang="en-US" sz="1200" dirty="0">
                <a:solidFill>
                  <a:schemeClr val="bg1"/>
                </a:solidFill>
                <a:cs typeface="Arial" pitchFamily="34" charset="0"/>
              </a:endParaRPr>
            </a:p>
          </p:txBody>
        </p:sp>
      </p:grpSp>
      <p:grpSp>
        <p:nvGrpSpPr>
          <p:cNvPr id="29" name="Group 28"/>
          <p:cNvGrpSpPr/>
          <p:nvPr/>
        </p:nvGrpSpPr>
        <p:grpSpPr>
          <a:xfrm>
            <a:off x="5764487" y="2698840"/>
            <a:ext cx="3272009" cy="546274"/>
            <a:chOff x="2175371" y="1762964"/>
            <a:chExt cx="5040560" cy="546274"/>
          </a:xfrm>
        </p:grpSpPr>
        <p:sp>
          <p:nvSpPr>
            <p:cNvPr id="30"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Circuit C</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Calculate joint function </a:t>
              </a:r>
              <a:endParaRPr lang="ko-KR" altLang="en-US" sz="1200" dirty="0">
                <a:solidFill>
                  <a:schemeClr val="bg1"/>
                </a:solidFill>
                <a:cs typeface="Arial" pitchFamily="34" charset="0"/>
              </a:endParaRPr>
            </a:p>
          </p:txBody>
        </p:sp>
      </p:grpSp>
      <p:grpSp>
        <p:nvGrpSpPr>
          <p:cNvPr id="32" name="Group 31"/>
          <p:cNvGrpSpPr/>
          <p:nvPr/>
        </p:nvGrpSpPr>
        <p:grpSpPr>
          <a:xfrm>
            <a:off x="5764487" y="3809593"/>
            <a:ext cx="3272009" cy="915606"/>
            <a:chOff x="2175371" y="1762964"/>
            <a:chExt cx="5040560" cy="915606"/>
          </a:xfrm>
        </p:grpSpPr>
        <p:sp>
          <p:nvSpPr>
            <p:cNvPr id="33"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Verification</a:t>
              </a:r>
            </a:p>
          </p:txBody>
        </p:sp>
        <p:sp>
          <p:nvSpPr>
            <p:cNvPr id="34" name="TextBox 33"/>
            <p:cNvSpPr txBox="1"/>
            <p:nvPr/>
          </p:nvSpPr>
          <p:spPr bwMode="auto">
            <a:xfrm>
              <a:off x="2175371" y="2032239"/>
              <a:ext cx="5040560"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Verify that all the part of the function calculated correctly by the parties (check there is no corrupted party)</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59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Connectivity</a:t>
            </a:r>
            <a:endParaRPr lang="ko-KR" altLang="en-US" dirty="0"/>
          </a:p>
        </p:txBody>
      </p:sp>
      <p:sp>
        <p:nvSpPr>
          <p:cNvPr id="26" name="Oval 25"/>
          <p:cNvSpPr/>
          <p:nvPr/>
        </p:nvSpPr>
        <p:spPr>
          <a:xfrm>
            <a:off x="4150206" y="1522235"/>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9"/>
          <p:cNvSpPr/>
          <p:nvPr/>
        </p:nvSpPr>
        <p:spPr>
          <a:xfrm>
            <a:off x="440209" y="3280105"/>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9" name="Trapezoid 13">
            <a:extLst>
              <a:ext uri="{FF2B5EF4-FFF2-40B4-BE49-F238E27FC236}">
                <a16:creationId xmlns:a16="http://schemas.microsoft.com/office/drawing/2014/main" id="{E881683A-9795-49E1-9851-6E8267E18623}"/>
              </a:ext>
            </a:extLst>
          </p:cNvPr>
          <p:cNvSpPr/>
          <p:nvPr/>
        </p:nvSpPr>
        <p:spPr>
          <a:xfrm>
            <a:off x="4344768" y="177335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46">
            <a:extLst>
              <a:ext uri="{FF2B5EF4-FFF2-40B4-BE49-F238E27FC236}">
                <a16:creationId xmlns:a16="http://schemas.microsoft.com/office/drawing/2014/main" id="{E26186D5-0503-40EC-8D0E-FCAB43ADE625}"/>
              </a:ext>
            </a:extLst>
          </p:cNvPr>
          <p:cNvSpPr/>
          <p:nvPr/>
        </p:nvSpPr>
        <p:spPr>
          <a:xfrm>
            <a:off x="5922131"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Trapezoid 13">
            <a:extLst>
              <a:ext uri="{FF2B5EF4-FFF2-40B4-BE49-F238E27FC236}">
                <a16:creationId xmlns:a16="http://schemas.microsoft.com/office/drawing/2014/main" id="{A6D009F7-DD5B-4830-8256-7981E67C024F}"/>
              </a:ext>
            </a:extLst>
          </p:cNvPr>
          <p:cNvSpPr/>
          <p:nvPr/>
        </p:nvSpPr>
        <p:spPr>
          <a:xfrm>
            <a:off x="6084502" y="3770617"/>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925F8F8B-DBF9-4DC8-8EF6-1F5068593A68}"/>
              </a:ext>
            </a:extLst>
          </p:cNvPr>
          <p:cNvSpPr/>
          <p:nvPr/>
        </p:nvSpPr>
        <p:spPr>
          <a:xfrm>
            <a:off x="2301039"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13">
            <a:extLst>
              <a:ext uri="{FF2B5EF4-FFF2-40B4-BE49-F238E27FC236}">
                <a16:creationId xmlns:a16="http://schemas.microsoft.com/office/drawing/2014/main" id="{C33B4388-5FC6-48C8-804D-46699637D152}"/>
              </a:ext>
            </a:extLst>
          </p:cNvPr>
          <p:cNvSpPr/>
          <p:nvPr/>
        </p:nvSpPr>
        <p:spPr>
          <a:xfrm>
            <a:off x="2487588" y="374178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Arrow: Left-Right 51">
            <a:extLst>
              <a:ext uri="{FF2B5EF4-FFF2-40B4-BE49-F238E27FC236}">
                <a16:creationId xmlns:a16="http://schemas.microsoft.com/office/drawing/2014/main" id="{C1325F26-9176-48B3-827D-C805B2F7CF10}"/>
              </a:ext>
            </a:extLst>
          </p:cNvPr>
          <p:cNvSpPr/>
          <p:nvPr/>
        </p:nvSpPr>
        <p:spPr>
          <a:xfrm rot="18763687">
            <a:off x="2743208" y="2702089"/>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Arrow: Left-Right 52">
            <a:extLst>
              <a:ext uri="{FF2B5EF4-FFF2-40B4-BE49-F238E27FC236}">
                <a16:creationId xmlns:a16="http://schemas.microsoft.com/office/drawing/2014/main" id="{0F8DF346-8FF9-4B37-840F-B6EBF4274108}"/>
              </a:ext>
            </a:extLst>
          </p:cNvPr>
          <p:cNvSpPr/>
          <p:nvPr/>
        </p:nvSpPr>
        <p:spPr>
          <a:xfrm>
            <a:off x="3144626" y="3694307"/>
            <a:ext cx="2777505"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Arrow: Left-Right 53">
            <a:extLst>
              <a:ext uri="{FF2B5EF4-FFF2-40B4-BE49-F238E27FC236}">
                <a16:creationId xmlns:a16="http://schemas.microsoft.com/office/drawing/2014/main" id="{57A5D5B9-CC6D-417C-A3CC-FEC0774DC0D9}"/>
              </a:ext>
            </a:extLst>
          </p:cNvPr>
          <p:cNvSpPr/>
          <p:nvPr/>
        </p:nvSpPr>
        <p:spPr>
          <a:xfrm rot="13801282">
            <a:off x="4594017" y="2702088"/>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TextBox 56">
            <a:extLst>
              <a:ext uri="{FF2B5EF4-FFF2-40B4-BE49-F238E27FC236}">
                <a16:creationId xmlns:a16="http://schemas.microsoft.com/office/drawing/2014/main" id="{8D984FB8-6CA3-4B9F-85AE-816A557F8550}"/>
              </a:ext>
            </a:extLst>
          </p:cNvPr>
          <p:cNvSpPr txBox="1"/>
          <p:nvPr/>
        </p:nvSpPr>
        <p:spPr>
          <a:xfrm rot="3129812">
            <a:off x="4911590" y="2768674"/>
            <a:ext cx="1054032" cy="307777"/>
          </a:xfrm>
          <a:prstGeom prst="rect">
            <a:avLst/>
          </a:prstGeom>
          <a:noFill/>
        </p:spPr>
        <p:txBody>
          <a:bodyPr wrap="square" rtlCol="0">
            <a:spAutoFit/>
          </a:bodyPr>
          <a:lstStyle/>
          <a:p>
            <a:r>
              <a:rPr lang="en-US" sz="1400" dirty="0">
                <a:solidFill>
                  <a:schemeClr val="bg1"/>
                </a:solidFill>
              </a:rPr>
              <a:t>110110010</a:t>
            </a:r>
            <a:endParaRPr lang="LID4096" sz="1400" dirty="0">
              <a:solidFill>
                <a:schemeClr val="bg1"/>
              </a:solidFill>
            </a:endParaRPr>
          </a:p>
        </p:txBody>
      </p:sp>
      <p:sp>
        <p:nvSpPr>
          <p:cNvPr id="58" name="TextBox 57">
            <a:extLst>
              <a:ext uri="{FF2B5EF4-FFF2-40B4-BE49-F238E27FC236}">
                <a16:creationId xmlns:a16="http://schemas.microsoft.com/office/drawing/2014/main" id="{C517546C-3767-45C1-B440-1B115A9FE8DF}"/>
              </a:ext>
            </a:extLst>
          </p:cNvPr>
          <p:cNvSpPr txBox="1"/>
          <p:nvPr/>
        </p:nvSpPr>
        <p:spPr>
          <a:xfrm rot="18684271">
            <a:off x="3138522" y="2755129"/>
            <a:ext cx="1054032" cy="307777"/>
          </a:xfrm>
          <a:prstGeom prst="rect">
            <a:avLst/>
          </a:prstGeom>
          <a:noFill/>
        </p:spPr>
        <p:txBody>
          <a:bodyPr wrap="square" rtlCol="0">
            <a:spAutoFit/>
          </a:bodyPr>
          <a:lstStyle/>
          <a:p>
            <a:r>
              <a:rPr lang="en-US" sz="1400" dirty="0">
                <a:solidFill>
                  <a:schemeClr val="bg1"/>
                </a:solidFill>
              </a:rPr>
              <a:t>10001010</a:t>
            </a:r>
            <a:endParaRPr lang="LID4096" sz="1400" dirty="0">
              <a:solidFill>
                <a:schemeClr val="bg1"/>
              </a:solidFill>
            </a:endParaRPr>
          </a:p>
        </p:txBody>
      </p:sp>
      <p:sp>
        <p:nvSpPr>
          <p:cNvPr id="59" name="TextBox 58">
            <a:extLst>
              <a:ext uri="{FF2B5EF4-FFF2-40B4-BE49-F238E27FC236}">
                <a16:creationId xmlns:a16="http://schemas.microsoft.com/office/drawing/2014/main" id="{80584F36-F6DC-4897-B320-0D3495775BB0}"/>
              </a:ext>
            </a:extLst>
          </p:cNvPr>
          <p:cNvSpPr txBox="1"/>
          <p:nvPr/>
        </p:nvSpPr>
        <p:spPr>
          <a:xfrm>
            <a:off x="3802060" y="3791755"/>
            <a:ext cx="1710743" cy="307777"/>
          </a:xfrm>
          <a:prstGeom prst="rect">
            <a:avLst/>
          </a:prstGeom>
          <a:noFill/>
        </p:spPr>
        <p:txBody>
          <a:bodyPr wrap="square" rtlCol="0">
            <a:spAutoFit/>
          </a:bodyPr>
          <a:lstStyle/>
          <a:p>
            <a:r>
              <a:rPr lang="en-US" sz="1400" dirty="0">
                <a:solidFill>
                  <a:schemeClr val="bg1"/>
                </a:solidFill>
              </a:rPr>
              <a:t>1100101001100</a:t>
            </a:r>
            <a:endParaRPr lang="LID4096" sz="1400" dirty="0">
              <a:solidFill>
                <a:schemeClr val="bg1"/>
              </a:solidFill>
            </a:endParaRPr>
          </a:p>
        </p:txBody>
      </p:sp>
      <p:sp>
        <p:nvSpPr>
          <p:cNvPr id="23" name="TextBox 22">
            <a:extLst>
              <a:ext uri="{FF2B5EF4-FFF2-40B4-BE49-F238E27FC236}">
                <a16:creationId xmlns:a16="http://schemas.microsoft.com/office/drawing/2014/main" id="{8F0E6BCD-C9B6-4B7C-A749-59FE5D4C7ACB}"/>
              </a:ext>
            </a:extLst>
          </p:cNvPr>
          <p:cNvSpPr txBox="1"/>
          <p:nvPr/>
        </p:nvSpPr>
        <p:spPr>
          <a:xfrm rot="3129812">
            <a:off x="5571019" y="2218370"/>
            <a:ext cx="1054032" cy="523220"/>
          </a:xfrm>
          <a:prstGeom prst="rect">
            <a:avLst/>
          </a:prstGeom>
          <a:noFill/>
        </p:spPr>
        <p:txBody>
          <a:bodyPr wrap="square" rtlCol="0">
            <a:spAutoFit/>
          </a:bodyPr>
          <a:lstStyle/>
          <a:p>
            <a:r>
              <a:rPr lang="en-US" sz="1400" dirty="0">
                <a:solidFill>
                  <a:schemeClr val="accent6"/>
                </a:solidFill>
              </a:rPr>
              <a:t>Msg Type:</a:t>
            </a:r>
          </a:p>
          <a:p>
            <a:r>
              <a:rPr lang="en-US" sz="1400" dirty="0">
                <a:solidFill>
                  <a:schemeClr val="accent6"/>
                </a:solidFill>
              </a:rPr>
              <a:t>“msg”</a:t>
            </a:r>
            <a:endParaRPr lang="LID4096" sz="1400" dirty="0">
              <a:solidFill>
                <a:schemeClr val="accent6"/>
              </a:solidFill>
            </a:endParaRPr>
          </a:p>
        </p:txBody>
      </p:sp>
      <p:sp>
        <p:nvSpPr>
          <p:cNvPr id="24" name="TextBox 23">
            <a:extLst>
              <a:ext uri="{FF2B5EF4-FFF2-40B4-BE49-F238E27FC236}">
                <a16:creationId xmlns:a16="http://schemas.microsoft.com/office/drawing/2014/main" id="{9ED08BD3-6AA7-43F2-8D16-8A9AD8555D95}"/>
              </a:ext>
            </a:extLst>
          </p:cNvPr>
          <p:cNvSpPr txBox="1"/>
          <p:nvPr/>
        </p:nvSpPr>
        <p:spPr>
          <a:xfrm>
            <a:off x="6765718" y="3706107"/>
            <a:ext cx="2118068" cy="523220"/>
          </a:xfrm>
          <a:prstGeom prst="rect">
            <a:avLst/>
          </a:prstGeom>
          <a:noFill/>
        </p:spPr>
        <p:txBody>
          <a:bodyPr wrap="square" rtlCol="0">
            <a:spAutoFit/>
          </a:bodyPr>
          <a:lstStyle/>
          <a:p>
            <a:r>
              <a:rPr lang="en-US" sz="1400" dirty="0">
                <a:solidFill>
                  <a:schemeClr val="accent6"/>
                </a:solidFill>
              </a:rPr>
              <a:t>Verify that the message according the protocol</a:t>
            </a:r>
            <a:endParaRPr lang="LID4096" sz="1400" dirty="0">
              <a:solidFill>
                <a:schemeClr val="accent6"/>
              </a:solidFill>
            </a:endParaRPr>
          </a:p>
        </p:txBody>
      </p:sp>
      <p:cxnSp>
        <p:nvCxnSpPr>
          <p:cNvPr id="4" name="Straight Arrow Connector 3">
            <a:extLst>
              <a:ext uri="{FF2B5EF4-FFF2-40B4-BE49-F238E27FC236}">
                <a16:creationId xmlns:a16="http://schemas.microsoft.com/office/drawing/2014/main" id="{07A977FB-24EF-4629-A74F-50C305E25D6B}"/>
              </a:ext>
            </a:extLst>
          </p:cNvPr>
          <p:cNvCxnSpPr>
            <a:cxnSpLocks/>
          </p:cNvCxnSpPr>
          <p:nvPr/>
        </p:nvCxnSpPr>
        <p:spPr>
          <a:xfrm>
            <a:off x="5290025" y="2025017"/>
            <a:ext cx="1091509" cy="134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889AA-D166-4CA3-9AB4-A19072A5E68F}"/>
                  </a:ext>
                </a:extLst>
              </p:cNvPr>
              <p:cNvSpPr txBox="1"/>
              <p:nvPr/>
            </p:nvSpPr>
            <p:spPr>
              <a:xfrm>
                <a:off x="4378918" y="1019332"/>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ko-KR" altLang="en-US" sz="2800" b="1" i="0" dirty="0">
                              <a:solidFill>
                                <a:schemeClr val="accent3"/>
                              </a:solidFill>
                              <a:latin typeface="Cambria Math" panose="02040503050406030204" pitchFamily="18" charset="0"/>
                            </a:rPr>
                            <m:t>1</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0" name="TextBox 19">
                <a:extLst>
                  <a:ext uri="{FF2B5EF4-FFF2-40B4-BE49-F238E27FC236}">
                    <a16:creationId xmlns:a16="http://schemas.microsoft.com/office/drawing/2014/main" id="{FC2889AA-D166-4CA3-9AB4-A19072A5E68F}"/>
                  </a:ext>
                </a:extLst>
              </p:cNvPr>
              <p:cNvSpPr txBox="1">
                <a:spLocks noRot="1" noChangeAspect="1" noMove="1" noResize="1" noEditPoints="1" noAdjustHandles="1" noChangeArrowheads="1" noChangeShapeType="1" noTextEdit="1"/>
              </p:cNvSpPr>
              <p:nvPr/>
            </p:nvSpPr>
            <p:spPr>
              <a:xfrm>
                <a:off x="4378918" y="1019332"/>
                <a:ext cx="454464" cy="523220"/>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F58E208-A5F4-4336-A879-D3BCB40CFD70}"/>
                  </a:ext>
                </a:extLst>
              </p:cNvPr>
              <p:cNvSpPr txBox="1"/>
              <p:nvPr/>
            </p:nvSpPr>
            <p:spPr>
              <a:xfrm>
                <a:off x="2397239"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𝟐</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1" name="TextBox 20">
                <a:extLst>
                  <a:ext uri="{FF2B5EF4-FFF2-40B4-BE49-F238E27FC236}">
                    <a16:creationId xmlns:a16="http://schemas.microsoft.com/office/drawing/2014/main" id="{0F58E208-A5F4-4336-A879-D3BCB40CFD70}"/>
                  </a:ext>
                </a:extLst>
              </p:cNvPr>
              <p:cNvSpPr txBox="1">
                <a:spLocks noRot="1" noChangeAspect="1" noMove="1" noResize="1" noEditPoints="1" noAdjustHandles="1" noChangeArrowheads="1" noChangeShapeType="1" noTextEdit="1"/>
              </p:cNvSpPr>
              <p:nvPr/>
            </p:nvSpPr>
            <p:spPr>
              <a:xfrm>
                <a:off x="2397239" y="4339439"/>
                <a:ext cx="454464" cy="523220"/>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828C58-AAD0-4F8D-96A7-E90139F7FA92}"/>
                  </a:ext>
                </a:extLst>
              </p:cNvPr>
              <p:cNvSpPr txBox="1"/>
              <p:nvPr/>
            </p:nvSpPr>
            <p:spPr>
              <a:xfrm>
                <a:off x="6154302"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𝟑</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2" name="TextBox 21">
                <a:extLst>
                  <a:ext uri="{FF2B5EF4-FFF2-40B4-BE49-F238E27FC236}">
                    <a16:creationId xmlns:a16="http://schemas.microsoft.com/office/drawing/2014/main" id="{96828C58-AAD0-4F8D-96A7-E90139F7FA92}"/>
                  </a:ext>
                </a:extLst>
              </p:cNvPr>
              <p:cNvSpPr txBox="1">
                <a:spLocks noRot="1" noChangeAspect="1" noMove="1" noResize="1" noEditPoints="1" noAdjustHandles="1" noChangeArrowheads="1" noChangeShapeType="1" noTextEdit="1"/>
              </p:cNvSpPr>
              <p:nvPr/>
            </p:nvSpPr>
            <p:spPr>
              <a:xfrm>
                <a:off x="6154302" y="4339439"/>
                <a:ext cx="454464" cy="523220"/>
              </a:xfrm>
              <a:prstGeom prst="rect">
                <a:avLst/>
              </a:prstGeom>
              <a:blipFill>
                <a:blip r:embed="rId5"/>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4512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Secret Sharing</a:t>
            </a:r>
            <a:endParaRPr lang="ko-KR" altLang="en-US" dirty="0"/>
          </a:p>
        </p:txBody>
      </p:sp>
      <p:cxnSp>
        <p:nvCxnSpPr>
          <p:cNvPr id="5" name="Straight Connector 4"/>
          <p:cNvCxnSpPr>
            <a:cxnSpLocks/>
          </p:cNvCxnSpPr>
          <p:nvPr/>
        </p:nvCxnSpPr>
        <p:spPr>
          <a:xfrm flipV="1">
            <a:off x="0" y="1324015"/>
            <a:ext cx="4427984" cy="13902"/>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29152" y="3817141"/>
            <a:ext cx="3164729" cy="519463"/>
            <a:chOff x="5972216" y="1730811"/>
            <a:chExt cx="2848256" cy="519462"/>
          </a:xfrm>
        </p:grpSpPr>
        <mc:AlternateContent xmlns:mc="http://schemas.openxmlformats.org/markup-compatibility/2006" xmlns:a14="http://schemas.microsoft.com/office/drawing/2010/main">
          <mc:Choice Requires="a14">
            <p:sp>
              <p:nvSpPr>
                <p:cNvPr id="32" name="TextBox 31"/>
                <p:cNvSpPr txBox="1"/>
                <p:nvPr/>
              </p:nvSpPr>
              <p:spPr>
                <a:xfrm>
                  <a:off x="5972216" y="1957886"/>
                  <a:ext cx="2592288" cy="2923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972216" y="1957886"/>
                  <a:ext cx="2592288" cy="292387"/>
                </a:xfrm>
                <a:prstGeom prst="rect">
                  <a:avLst/>
                </a:prstGeom>
                <a:blipFill>
                  <a:blip r:embed="rId3"/>
                  <a:stretch>
                    <a:fillRect b="-8333"/>
                  </a:stretch>
                </a:blipFill>
              </p:spPr>
              <p:txBody>
                <a:bodyPr/>
                <a:lstStyle/>
                <a:p>
                  <a:r>
                    <a:rPr lang="LID4096">
                      <a:noFill/>
                    </a:rPr>
                    <a:t> </a:t>
                  </a:r>
                </a:p>
              </p:txBody>
            </p:sp>
          </mc:Fallback>
        </mc:AlternateContent>
        <p:sp>
          <p:nvSpPr>
            <p:cNvPr id="33" name="TextBox 32"/>
            <p:cNvSpPr txBox="1"/>
            <p:nvPr/>
          </p:nvSpPr>
          <p:spPr>
            <a:xfrm>
              <a:off x="6228184" y="1730811"/>
              <a:ext cx="2592288"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SEQ</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grpSp>
        <p:nvGrpSpPr>
          <p:cNvPr id="43" name="Group 42"/>
          <p:cNvGrpSpPr/>
          <p:nvPr/>
        </p:nvGrpSpPr>
        <p:grpSpPr>
          <a:xfrm>
            <a:off x="500714" y="4396049"/>
            <a:ext cx="4355279" cy="705031"/>
            <a:chOff x="5481238" y="2320455"/>
            <a:chExt cx="3919751" cy="705030"/>
          </a:xfrm>
        </p:grpSpPr>
        <mc:AlternateContent xmlns:mc="http://schemas.openxmlformats.org/markup-compatibility/2006" xmlns:a14="http://schemas.microsoft.com/office/drawing/2010/main">
          <mc:Choice Requires="a14">
            <p:sp>
              <p:nvSpPr>
                <p:cNvPr id="44" name="TextBox 43"/>
                <p:cNvSpPr txBox="1"/>
                <p:nvPr/>
              </p:nvSpPr>
              <p:spPr>
                <a:xfrm>
                  <a:off x="5481239" y="2533043"/>
                  <a:ext cx="3919750" cy="492442"/>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300" i="1" dirty="0" smtClean="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and broadcast to other parties</a:t>
                  </a:r>
                </a:p>
              </p:txBody>
            </p:sp>
          </mc:Choice>
          <mc:Fallback xmlns="">
            <p:sp>
              <p:nvSpPr>
                <p:cNvPr id="44" name="TextBox 43"/>
                <p:cNvSpPr txBox="1">
                  <a:spLocks noRot="1" noChangeAspect="1" noMove="1" noResize="1" noEditPoints="1" noAdjustHandles="1" noChangeArrowheads="1" noChangeShapeType="1" noTextEdit="1"/>
                </p:cNvSpPr>
                <p:nvPr/>
              </p:nvSpPr>
              <p:spPr>
                <a:xfrm>
                  <a:off x="5481239" y="2533043"/>
                  <a:ext cx="3919750" cy="492442"/>
                </a:xfrm>
                <a:prstGeom prst="rect">
                  <a:avLst/>
                </a:prstGeom>
                <a:blipFill>
                  <a:blip r:embed="rId4"/>
                  <a:stretch>
                    <a:fillRect l="-140" t="-1235" b="-9877"/>
                  </a:stretch>
                </a:blipFill>
              </p:spPr>
              <p:txBody>
                <a:bodyPr/>
                <a:lstStyle/>
                <a:p>
                  <a:r>
                    <a:rPr lang="LID4096">
                      <a:noFill/>
                    </a:rPr>
                    <a:t> </a:t>
                  </a:r>
                </a:p>
              </p:txBody>
            </p:sp>
          </mc:Fallback>
        </mc:AlternateContent>
        <p:sp>
          <p:nvSpPr>
            <p:cNvPr id="45" name="TextBox 44"/>
            <p:cNvSpPr txBox="1"/>
            <p:nvPr/>
          </p:nvSpPr>
          <p:spPr>
            <a:xfrm>
              <a:off x="5481238" y="2320455"/>
              <a:ext cx="3919751"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and Broadcast to all</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cxnSp>
        <p:nvCxnSpPr>
          <p:cNvPr id="10" name="Connector: Elbow 9">
            <a:extLst>
              <a:ext uri="{FF2B5EF4-FFF2-40B4-BE49-F238E27FC236}">
                <a16:creationId xmlns:a16="http://schemas.microsoft.com/office/drawing/2014/main" id="{65770447-3B6E-4F5C-A303-59778D8EB534}"/>
              </a:ext>
            </a:extLst>
          </p:cNvPr>
          <p:cNvCxnSpPr>
            <a:cxnSpLocks/>
            <a:endCxn id="61" idx="1"/>
          </p:cNvCxnSpPr>
          <p:nvPr/>
        </p:nvCxnSpPr>
        <p:spPr>
          <a:xfrm rot="16200000" flipH="1">
            <a:off x="-597285" y="2546113"/>
            <a:ext cx="2772172" cy="35951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D3FE451-CAB1-40D9-9035-4B375E8E3DA8}"/>
              </a:ext>
            </a:extLst>
          </p:cNvPr>
          <p:cNvSpPr/>
          <p:nvPr/>
        </p:nvSpPr>
        <p:spPr>
          <a:xfrm>
            <a:off x="968561" y="384356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62" name="Connector: Elbow 61">
            <a:extLst>
              <a:ext uri="{FF2B5EF4-FFF2-40B4-BE49-F238E27FC236}">
                <a16:creationId xmlns:a16="http://schemas.microsoft.com/office/drawing/2014/main" id="{34146B4A-B540-460F-8B20-08DAF55B3826}"/>
              </a:ext>
            </a:extLst>
          </p:cNvPr>
          <p:cNvCxnSpPr>
            <a:cxnSpLocks/>
            <a:endCxn id="64" idx="1"/>
          </p:cNvCxnSpPr>
          <p:nvPr/>
        </p:nvCxnSpPr>
        <p:spPr>
          <a:xfrm rot="16200000" flipH="1">
            <a:off x="-1444698" y="2911220"/>
            <a:ext cx="3428256" cy="297746"/>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958A166-C545-470B-B370-4111571CCF17}"/>
              </a:ext>
            </a:extLst>
          </p:cNvPr>
          <p:cNvSpPr/>
          <p:nvPr/>
        </p:nvSpPr>
        <p:spPr>
          <a:xfrm>
            <a:off x="418303" y="450582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70" name="Connector: Elbow 69">
            <a:extLst>
              <a:ext uri="{FF2B5EF4-FFF2-40B4-BE49-F238E27FC236}">
                <a16:creationId xmlns:a16="http://schemas.microsoft.com/office/drawing/2014/main" id="{EAFDB5AD-46BF-49F1-97A1-6293AE18DA76}"/>
              </a:ext>
            </a:extLst>
          </p:cNvPr>
          <p:cNvCxnSpPr>
            <a:cxnSpLocks/>
            <a:endCxn id="102" idx="3"/>
          </p:cNvCxnSpPr>
          <p:nvPr/>
        </p:nvCxnSpPr>
        <p:spPr>
          <a:xfrm rot="16200000" flipH="1">
            <a:off x="281795" y="2148782"/>
            <a:ext cx="1995422" cy="38978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30F64A-6191-4698-A91A-5D1A217CB6BD}"/>
              </a:ext>
            </a:extLst>
          </p:cNvPr>
          <p:cNvSpPr txBox="1"/>
          <p:nvPr/>
        </p:nvSpPr>
        <p:spPr>
          <a:xfrm>
            <a:off x="1562401" y="3033611"/>
            <a:ext cx="415651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K</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608C43B-62B1-4D2F-9E2F-2708F66B650B}"/>
                  </a:ext>
                </a:extLst>
              </p:cNvPr>
              <p:cNvSpPr txBox="1"/>
              <p:nvPr/>
            </p:nvSpPr>
            <p:spPr>
              <a:xfrm>
                <a:off x="1576767" y="3254826"/>
                <a:ext cx="2880320" cy="477054"/>
              </a:xfrm>
              <a:prstGeom prst="rect">
                <a:avLst/>
              </a:prstGeom>
              <a:noFill/>
            </p:spPr>
            <p:txBody>
              <a:bodyPr wrap="square" rtlCol="0">
                <a:spAutoFit/>
              </a:bodyPr>
              <a:lstStyle/>
              <a:p>
                <a:r>
                  <a:rPr lang="en-US" altLang="ko-KR" sz="1200" dirty="0">
                    <a:solidFill>
                      <a:schemeClr val="accent3"/>
                    </a:solidFill>
                    <a:latin typeface="Segoe UI" panose="020B0502040204020203" pitchFamily="34" charset="0"/>
                    <a:cs typeface="Segoe UI" panose="020B0502040204020203" pitchFamily="34" charset="0"/>
                  </a:rPr>
                  <a:t>Send the </a:t>
                </a:r>
                <a:r>
                  <a:rPr lang="en-US" altLang="ko-KR" sz="1300" dirty="0">
                    <a:solidFill>
                      <a:schemeClr val="accent3"/>
                    </a:solidFill>
                    <a:latin typeface="Segoe UI" panose="020B0502040204020203" pitchFamily="34" charset="0"/>
                    <a:cs typeface="Segoe UI" panose="020B0502040204020203" pitchFamily="34" charset="0"/>
                  </a:rPr>
                  <a:t>number</a:t>
                </a:r>
                <a:r>
                  <a:rPr lang="en-US" altLang="ko-KR" sz="1200" dirty="0">
                    <a:solidFill>
                      <a:schemeClr val="accent3"/>
                    </a:solidFill>
                    <a:latin typeface="Segoe UI" panose="020B0502040204020203" pitchFamily="34" charset="0"/>
                    <a:cs typeface="Segoe UI" panose="020B0502040204020203" pitchFamily="34" charset="0"/>
                  </a:rPr>
                  <a:t> to P+1, now each party has another two numbers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r>
                      <a:rPr lang="en-US" altLang="ko-KR" sz="1200" i="0" dirty="0">
                        <a:solidFill>
                          <a:schemeClr val="accent3"/>
                        </a:solidFill>
                        <a:latin typeface="Cambria Math" panose="02040503050406030204" pitchFamily="18" charset="0"/>
                      </a:rPr>
                      <m:t>,</m:t>
                    </m:r>
                    <m:sSub>
                      <m:sSubPr>
                        <m:ctrlPr>
                          <a:rPr lang="en-US" altLang="ko-KR" sz="1200" i="1" dirty="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sub>
                    </m:sSub>
                  </m:oMath>
                </a14:m>
                <a:endParaRPr lang="en-US" altLang="ko-KR" sz="1200" dirty="0">
                  <a:solidFill>
                    <a:schemeClr val="accent3"/>
                  </a:solidFill>
                  <a:latin typeface="Segoe UI" panose="020B0502040204020203" pitchFamily="34" charset="0"/>
                  <a:cs typeface="Segoe UI" panose="020B0502040204020203" pitchFamily="34" charset="0"/>
                </a:endParaRPr>
              </a:p>
            </p:txBody>
          </p:sp>
        </mc:Choice>
        <mc:Fallback xmlns="">
          <p:sp>
            <p:nvSpPr>
              <p:cNvPr id="76" name="TextBox 75">
                <a:extLst>
                  <a:ext uri="{FF2B5EF4-FFF2-40B4-BE49-F238E27FC236}">
                    <a16:creationId xmlns:a16="http://schemas.microsoft.com/office/drawing/2014/main" id="{9608C43B-62B1-4D2F-9E2F-2708F66B650B}"/>
                  </a:ext>
                </a:extLst>
              </p:cNvPr>
              <p:cNvSpPr txBox="1">
                <a:spLocks noRot="1" noChangeAspect="1" noMove="1" noResize="1" noEditPoints="1" noAdjustHandles="1" noChangeArrowheads="1" noChangeShapeType="1" noTextEdit="1"/>
              </p:cNvSpPr>
              <p:nvPr/>
            </p:nvSpPr>
            <p:spPr>
              <a:xfrm>
                <a:off x="1576767" y="3254826"/>
                <a:ext cx="2880320" cy="477054"/>
              </a:xfrm>
              <a:prstGeom prst="rect">
                <a:avLst/>
              </a:prstGeom>
              <a:blipFill>
                <a:blip r:embed="rId5"/>
                <a:stretch>
                  <a:fillRect l="-212" t="-1282" b="-8974"/>
                </a:stretch>
              </a:blipFill>
            </p:spPr>
            <p:txBody>
              <a:bodyPr/>
              <a:lstStyle/>
              <a:p>
                <a:r>
                  <a:rPr lang="LID4096">
                    <a:noFill/>
                  </a:rPr>
                  <a:t> </a:t>
                </a:r>
              </a:p>
            </p:txBody>
          </p:sp>
        </mc:Fallback>
      </mc:AlternateContent>
      <p:cxnSp>
        <p:nvCxnSpPr>
          <p:cNvPr id="77" name="Connector: Elbow 76">
            <a:extLst>
              <a:ext uri="{FF2B5EF4-FFF2-40B4-BE49-F238E27FC236}">
                <a16:creationId xmlns:a16="http://schemas.microsoft.com/office/drawing/2014/main" id="{2104C79E-A536-4C33-A342-F9F867B3B0CE}"/>
              </a:ext>
            </a:extLst>
          </p:cNvPr>
          <p:cNvCxnSpPr>
            <a:cxnSpLocks/>
            <a:endCxn id="103" idx="1"/>
          </p:cNvCxnSpPr>
          <p:nvPr/>
        </p:nvCxnSpPr>
        <p:spPr>
          <a:xfrm rot="16200000" flipH="1">
            <a:off x="1167861" y="1794396"/>
            <a:ext cx="1319435" cy="402064"/>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296F2C9E-32BE-4DB9-8C8E-DBA55830AD88}"/>
              </a:ext>
            </a:extLst>
          </p:cNvPr>
          <p:cNvCxnSpPr>
            <a:cxnSpLocks/>
          </p:cNvCxnSpPr>
          <p:nvPr/>
        </p:nvCxnSpPr>
        <p:spPr>
          <a:xfrm>
            <a:off x="2411517" y="1364949"/>
            <a:ext cx="796717" cy="639971"/>
          </a:xfrm>
          <a:prstGeom prst="bentConnector3">
            <a:avLst>
              <a:gd name="adj1" fmla="val 2976"/>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06EF614A-870A-4DE7-B18C-46ED50780DB2}"/>
              </a:ext>
            </a:extLst>
          </p:cNvPr>
          <p:cNvGrpSpPr/>
          <p:nvPr/>
        </p:nvGrpSpPr>
        <p:grpSpPr>
          <a:xfrm>
            <a:off x="2093046" y="2342390"/>
            <a:ext cx="4053203" cy="734994"/>
            <a:chOff x="6208057" y="1715696"/>
            <a:chExt cx="3448170" cy="734991"/>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F0F78D16-11A6-46D0-9C93-AE094E0FFAF2}"/>
                    </a:ext>
                  </a:extLst>
                </p:cNvPr>
                <p:cNvSpPr txBox="1"/>
                <p:nvPr/>
              </p:nvSpPr>
              <p:spPr>
                <a:xfrm>
                  <a:off x="6228184" y="1938561"/>
                  <a:ext cx="2592288" cy="512126"/>
                </a:xfrm>
                <a:prstGeom prst="rect">
                  <a:avLst/>
                </a:prstGeom>
                <a:noFill/>
              </p:spPr>
              <p:txBody>
                <a:bodyPr wrap="square" rtlCol="0">
                  <a:spAutoFit/>
                </a:bodyPr>
                <a:lstStyle/>
                <a:p>
                  <a14:m>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a:t>
                  </a:r>
                  <a14:m>
                    <m:oMath xmlns:m="http://schemas.openxmlformats.org/officeDocument/2006/math">
                      <m:r>
                        <a:rPr lang="en-US" altLang="ko-KR" sz="1300" b="0" i="0" dirty="0" smtClean="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    </a:t>
                  </a:r>
                </a:p>
              </p:txBody>
            </p:sp>
          </mc:Choice>
          <mc:Fallback xmlns="">
            <p:sp>
              <p:nvSpPr>
                <p:cNvPr id="91" name="TextBox 90">
                  <a:extLst>
                    <a:ext uri="{FF2B5EF4-FFF2-40B4-BE49-F238E27FC236}">
                      <a16:creationId xmlns:a16="http://schemas.microsoft.com/office/drawing/2014/main" id="{F0F78D16-11A6-46D0-9C93-AE094E0FFAF2}"/>
                    </a:ext>
                  </a:extLst>
                </p:cNvPr>
                <p:cNvSpPr txBox="1">
                  <a:spLocks noRot="1" noChangeAspect="1" noMove="1" noResize="1" noEditPoints="1" noAdjustHandles="1" noChangeArrowheads="1" noChangeShapeType="1" noTextEdit="1"/>
                </p:cNvSpPr>
                <p:nvPr/>
              </p:nvSpPr>
              <p:spPr>
                <a:xfrm>
                  <a:off x="6228184" y="1938561"/>
                  <a:ext cx="2592288" cy="512126"/>
                </a:xfrm>
                <a:prstGeom prst="rect">
                  <a:avLst/>
                </a:prstGeom>
                <a:blipFill>
                  <a:blip r:embed="rId6"/>
                  <a:stretch>
                    <a:fillRect t="-1190" r="-64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766F2CD-2E23-4B1B-BD05-BDB6959DBD1A}"/>
                    </a:ext>
                  </a:extLst>
                </p:cNvPr>
                <p:cNvSpPr txBox="1"/>
                <p:nvPr/>
              </p:nvSpPr>
              <p:spPr>
                <a:xfrm>
                  <a:off x="6208057" y="1715696"/>
                  <a:ext cx="3448170" cy="307776"/>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AES on SEQ with The keys </a:t>
                  </a:r>
                  <a14:m>
                    <m:oMath xmlns:m="http://schemas.openxmlformats.org/officeDocument/2006/math">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r>
                            <a:rPr lang="en-US" altLang="ko-KR" sz="1400" dirty="0">
                              <a:solidFill>
                                <a:schemeClr val="accent3"/>
                              </a:solidFill>
                              <a:latin typeface="Cambria Math" panose="02040503050406030204" pitchFamily="18" charset="0"/>
                            </a:rPr>
                            <m:t>−</m:t>
                          </m:r>
                          <m:r>
                            <a:rPr lang="en-US" altLang="ko-KR" sz="1400" dirty="0">
                              <a:solidFill>
                                <a:schemeClr val="accent3"/>
                              </a:solidFill>
                              <a:latin typeface="Cambria Math" panose="02040503050406030204" pitchFamily="18" charset="0"/>
                            </a:rPr>
                            <m:t>1</m:t>
                          </m:r>
                        </m:sub>
                      </m:sSub>
                      <m:r>
                        <a:rPr lang="en-US" altLang="ko-KR" sz="1400" dirty="0">
                          <a:solidFill>
                            <a:schemeClr val="accent3"/>
                          </a:solidFill>
                          <a:latin typeface="Cambria Math" panose="02040503050406030204" pitchFamily="18" charset="0"/>
                        </a:rPr>
                        <m:t>,</m:t>
                      </m:r>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sub>
                      </m:sSub>
                    </m:oMath>
                  </a14:m>
                  <a:r>
                    <a:rPr lang="en-US" altLang="ko-KR" sz="1400" b="1" dirty="0">
                      <a:solidFill>
                        <a:schemeClr val="accent3"/>
                      </a:solidFill>
                      <a:latin typeface="Segoe UI" panose="020B0502040204020203" pitchFamily="34" charset="0"/>
                      <a:cs typeface="Segoe UI" panose="020B0502040204020203" pitchFamily="34" charset="0"/>
                    </a:rPr>
                    <a:t> </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2" name="TextBox 91">
                  <a:extLst>
                    <a:ext uri="{FF2B5EF4-FFF2-40B4-BE49-F238E27FC236}">
                      <a16:creationId xmlns:a16="http://schemas.microsoft.com/office/drawing/2014/main" id="{C766F2CD-2E23-4B1B-BD05-BDB6959DBD1A}"/>
                    </a:ext>
                  </a:extLst>
                </p:cNvPr>
                <p:cNvSpPr txBox="1">
                  <a:spLocks noRot="1" noChangeAspect="1" noMove="1" noResize="1" noEditPoints="1" noAdjustHandles="1" noChangeArrowheads="1" noChangeShapeType="1" noTextEdit="1"/>
                </p:cNvSpPr>
                <p:nvPr/>
              </p:nvSpPr>
              <p:spPr>
                <a:xfrm>
                  <a:off x="6208057" y="1715696"/>
                  <a:ext cx="3448170" cy="307776"/>
                </a:xfrm>
                <a:prstGeom prst="rect">
                  <a:avLst/>
                </a:prstGeom>
                <a:blipFill>
                  <a:blip r:embed="rId7"/>
                  <a:stretch>
                    <a:fillRect l="-451" t="-3922" b="-17647"/>
                  </a:stretch>
                </a:blipFill>
              </p:spPr>
              <p:txBody>
                <a:bodyPr/>
                <a:lstStyle/>
                <a:p>
                  <a:r>
                    <a:rPr lang="LID4096">
                      <a:noFill/>
                    </a:rPr>
                    <a:t> </a:t>
                  </a:r>
                </a:p>
              </p:txBody>
            </p:sp>
          </mc:Fallback>
        </mc:AlternateContent>
      </p:grpSp>
      <p:sp>
        <p:nvSpPr>
          <p:cNvPr id="95" name="TextBox 94">
            <a:extLst>
              <a:ext uri="{FF2B5EF4-FFF2-40B4-BE49-F238E27FC236}">
                <a16:creationId xmlns:a16="http://schemas.microsoft.com/office/drawing/2014/main" id="{C88B5C6A-0AF4-4DA6-867A-2F5723BCF530}"/>
              </a:ext>
            </a:extLst>
          </p:cNvPr>
          <p:cNvSpPr txBox="1"/>
          <p:nvPr/>
        </p:nvSpPr>
        <p:spPr>
          <a:xfrm>
            <a:off x="3308949" y="1723060"/>
            <a:ext cx="4053203" cy="523220"/>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 on </a:t>
            </a:r>
            <a:r>
              <a:rPr lang="el-GR" altLang="ko-KR" sz="1400" b="1" dirty="0">
                <a:solidFill>
                  <a:schemeClr val="accent3"/>
                </a:solidFill>
                <a:latin typeface="Segoe UI" panose="020B0502040204020203" pitchFamily="34" charset="0"/>
                <a:cs typeface="Segoe UI" panose="020B0502040204020203" pitchFamily="34" charset="0"/>
              </a:rPr>
              <a:t>α</a:t>
            </a:r>
            <a:r>
              <a:rPr lang="en-US" altLang="ko-KR" sz="1400" b="1"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and broadcast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0856344E-D18F-48B4-9618-B606B580A861}"/>
                  </a:ext>
                </a:extLst>
              </p:cNvPr>
              <p:cNvSpPr txBox="1"/>
              <p:nvPr/>
            </p:nvSpPr>
            <p:spPr>
              <a:xfrm>
                <a:off x="5225160" y="897189"/>
                <a:ext cx="2919103"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Each Party </a:t>
                </a:r>
                <a14:m>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𝑃</m:t>
                        </m:r>
                      </m:e>
                      <m:sub>
                        <m:r>
                          <a:rPr lang="ko-KR" altLang="en-US" sz="1400" b="1" i="1" dirty="0">
                            <a:solidFill>
                              <a:schemeClr val="accent3"/>
                            </a:solidFill>
                            <a:latin typeface="Cambria Math" panose="02040503050406030204" pitchFamily="18" charset="0"/>
                          </a:rPr>
                          <m:t>𝑖</m:t>
                        </m:r>
                      </m:sub>
                    </m:sSub>
                  </m:oMath>
                </a14:m>
                <a:r>
                  <a:rPr lang="ko-KR" altLang="en-US" sz="1400" b="1" dirty="0">
                    <a:solidFill>
                      <a:schemeClr val="accent3"/>
                    </a:solidFill>
                    <a:latin typeface="Segoe UI" panose="020B0502040204020203" pitchFamily="34" charset="0"/>
                    <a:cs typeface="Segoe UI" panose="020B0502040204020203" pitchFamily="34" charset="0"/>
                  </a:rPr>
                  <a:t> </a:t>
                </a:r>
                <a:r>
                  <a:rPr lang="en-US" altLang="ko-KR" sz="1400" b="1" dirty="0">
                    <a:solidFill>
                      <a:schemeClr val="accent3"/>
                    </a:solidFill>
                    <a:latin typeface="Segoe UI" panose="020B0502040204020203" pitchFamily="34" charset="0"/>
                    <a:cs typeface="Segoe UI" panose="020B0502040204020203" pitchFamily="34" charset="0"/>
                  </a:rPr>
                  <a:t>calculate its share</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9" name="TextBox 98">
                <a:extLst>
                  <a:ext uri="{FF2B5EF4-FFF2-40B4-BE49-F238E27FC236}">
                    <a16:creationId xmlns:a16="http://schemas.microsoft.com/office/drawing/2014/main" id="{0856344E-D18F-48B4-9618-B606B580A861}"/>
                  </a:ext>
                </a:extLst>
              </p:cNvPr>
              <p:cNvSpPr txBox="1">
                <a:spLocks noRot="1" noChangeAspect="1" noMove="1" noResize="1" noEditPoints="1" noAdjustHandles="1" noChangeArrowheads="1" noChangeShapeType="1" noTextEdit="1"/>
              </p:cNvSpPr>
              <p:nvPr/>
            </p:nvSpPr>
            <p:spPr>
              <a:xfrm>
                <a:off x="5225160" y="897189"/>
                <a:ext cx="2919103" cy="307777"/>
              </a:xfrm>
              <a:prstGeom prst="rect">
                <a:avLst/>
              </a:prstGeom>
              <a:blipFill>
                <a:blip r:embed="rId8"/>
                <a:stretch>
                  <a:fillRect l="-626" t="-5882" b="-1764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3037A0C-4762-42B3-AA2F-A86922EF3935}"/>
                  </a:ext>
                </a:extLst>
              </p:cNvPr>
              <p:cNvSpPr txBox="1"/>
              <p:nvPr/>
            </p:nvSpPr>
            <p:spPr>
              <a:xfrm>
                <a:off x="5225160" y="1129944"/>
                <a:ext cx="2880320" cy="692497"/>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Party </a:t>
                </a:r>
                <a14:m>
                  <m:oMath xmlns:m="http://schemas.openxmlformats.org/officeDocument/2006/math">
                    <m:sSub>
                      <m:sSubPr>
                        <m:ctrlPr>
                          <a:rPr lang="ko-KR" altLang="en-US" sz="1300" b="1" i="1" dirty="0">
                            <a:solidFill>
                              <a:schemeClr val="accent3"/>
                            </a:solidFill>
                            <a:latin typeface="Cambria Math" panose="02040503050406030204" pitchFamily="18" charset="0"/>
                          </a:rPr>
                        </m:ctrlPr>
                      </m:sSubPr>
                      <m:e>
                        <m:r>
                          <a:rPr lang="ko-KR" altLang="en-US" sz="1300" b="1" i="1" dirty="0">
                            <a:solidFill>
                              <a:schemeClr val="accent3"/>
                            </a:solidFill>
                            <a:latin typeface="Cambria Math" panose="02040503050406030204" pitchFamily="18" charset="0"/>
                          </a:rPr>
                          <m:t>𝑃</m:t>
                        </m:r>
                      </m:e>
                      <m:sub>
                        <m:r>
                          <a:rPr lang="ko-KR" altLang="en-US" sz="1300" b="1"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take the received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300" dirty="0">
                    <a:solidFill>
                      <a:schemeClr val="accent3"/>
                    </a:solidFill>
                    <a:latin typeface="Segoe UI" panose="020B0502040204020203" pitchFamily="34" charset="0"/>
                    <a:cs typeface="Segoe UI" panose="020B0502040204020203" pitchFamily="34" charset="0"/>
                  </a:rPr>
                  <a:t> and sums it with its own shares of </a:t>
                </a:r>
                <a:r>
                  <a:rPr lang="el-GR" altLang="ko-KR" sz="1300" dirty="0">
                    <a:solidFill>
                      <a:schemeClr val="accent3"/>
                    </a:solidFill>
                    <a:latin typeface="Segoe UI" panose="020B0502040204020203" pitchFamily="34" charset="0"/>
                    <a:cs typeface="Segoe UI" panose="020B0502040204020203" pitchFamily="34" charset="0"/>
                  </a:rPr>
                  <a:t>α</a:t>
                </a:r>
                <a:r>
                  <a:rPr lang="en-US" altLang="ko-KR" sz="1300" dirty="0">
                    <a:solidFill>
                      <a:schemeClr val="accent3"/>
                    </a:solidFill>
                    <a:latin typeface="Segoe UI" panose="020B0502040204020203" pitchFamily="34" charset="0"/>
                    <a:cs typeface="Segoe UI" panose="020B0502040204020203" pitchFamily="34" charset="0"/>
                  </a:rPr>
                  <a:t> to receive its share of S</a:t>
                </a:r>
              </a:p>
            </p:txBody>
          </p:sp>
        </mc:Choice>
        <mc:Fallback xmlns="">
          <p:sp>
            <p:nvSpPr>
              <p:cNvPr id="100" name="TextBox 99">
                <a:extLst>
                  <a:ext uri="{FF2B5EF4-FFF2-40B4-BE49-F238E27FC236}">
                    <a16:creationId xmlns:a16="http://schemas.microsoft.com/office/drawing/2014/main" id="{C3037A0C-4762-42B3-AA2F-A86922EF3935}"/>
                  </a:ext>
                </a:extLst>
              </p:cNvPr>
              <p:cNvSpPr txBox="1">
                <a:spLocks noRot="1" noChangeAspect="1" noMove="1" noResize="1" noEditPoints="1" noAdjustHandles="1" noChangeArrowheads="1" noChangeShapeType="1" noTextEdit="1"/>
              </p:cNvSpPr>
              <p:nvPr/>
            </p:nvSpPr>
            <p:spPr>
              <a:xfrm>
                <a:off x="5225160" y="1129944"/>
                <a:ext cx="2880320" cy="692497"/>
              </a:xfrm>
              <a:prstGeom prst="rect">
                <a:avLst/>
              </a:prstGeom>
              <a:blipFill>
                <a:blip r:embed="rId9"/>
                <a:stretch>
                  <a:fillRect l="-211" t="-877" b="-6140"/>
                </a:stretch>
              </a:blipFill>
            </p:spPr>
            <p:txBody>
              <a:bodyPr/>
              <a:lstStyle/>
              <a:p>
                <a:r>
                  <a:rPr lang="LID4096">
                    <a:noFill/>
                  </a:rPr>
                  <a:t> </a:t>
                </a:r>
              </a:p>
            </p:txBody>
          </p:sp>
        </mc:Fallback>
      </mc:AlternateContent>
      <p:sp>
        <p:nvSpPr>
          <p:cNvPr id="102" name="Rectangle 101">
            <a:extLst>
              <a:ext uri="{FF2B5EF4-FFF2-40B4-BE49-F238E27FC236}">
                <a16:creationId xmlns:a16="http://schemas.microsoft.com/office/drawing/2014/main" id="{365843B1-8305-4AE3-A666-255C69947D1A}"/>
              </a:ext>
            </a:extLst>
          </p:cNvPr>
          <p:cNvSpPr/>
          <p:nvPr/>
        </p:nvSpPr>
        <p:spPr>
          <a:xfrm rot="10800000">
            <a:off x="1474401" y="307299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3" name="Rectangle 102">
            <a:extLst>
              <a:ext uri="{FF2B5EF4-FFF2-40B4-BE49-F238E27FC236}">
                <a16:creationId xmlns:a16="http://schemas.microsoft.com/office/drawing/2014/main" id="{8AB7C8CC-6084-42B4-B7AA-63A654BC65E7}"/>
              </a:ext>
            </a:extLst>
          </p:cNvPr>
          <p:cNvSpPr/>
          <p:nvPr/>
        </p:nvSpPr>
        <p:spPr>
          <a:xfrm>
            <a:off x="2028610" y="2386748"/>
            <a:ext cx="87318" cy="536795"/>
          </a:xfrm>
          <a:prstGeom prst="rect">
            <a:avLst/>
          </a:prstGeom>
          <a:solidFill>
            <a:schemeClr val="accent1"/>
          </a:solidFill>
          <a:ln w="3302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4" name="Rectangle 103">
            <a:extLst>
              <a:ext uri="{FF2B5EF4-FFF2-40B4-BE49-F238E27FC236}">
                <a16:creationId xmlns:a16="http://schemas.microsoft.com/office/drawing/2014/main" id="{05005621-B449-463D-BEED-2C833A3BC48E}"/>
              </a:ext>
            </a:extLst>
          </p:cNvPr>
          <p:cNvSpPr/>
          <p:nvPr/>
        </p:nvSpPr>
        <p:spPr>
          <a:xfrm>
            <a:off x="3208234" y="172733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0" name="Rectangle 109">
            <a:extLst>
              <a:ext uri="{FF2B5EF4-FFF2-40B4-BE49-F238E27FC236}">
                <a16:creationId xmlns:a16="http://schemas.microsoft.com/office/drawing/2014/main" id="{82E46BF6-C41D-4815-B4A8-F13FE82B4A15}"/>
              </a:ext>
            </a:extLst>
          </p:cNvPr>
          <p:cNvSpPr/>
          <p:nvPr/>
        </p:nvSpPr>
        <p:spPr>
          <a:xfrm>
            <a:off x="5137842" y="1075306"/>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2" name="TextBox 111">
            <a:extLst>
              <a:ext uri="{FF2B5EF4-FFF2-40B4-BE49-F238E27FC236}">
                <a16:creationId xmlns:a16="http://schemas.microsoft.com/office/drawing/2014/main" id="{7F2ADDD8-FEE5-4686-AD00-1FAC6B780816}"/>
              </a:ext>
            </a:extLst>
          </p:cNvPr>
          <p:cNvSpPr txBox="1"/>
          <p:nvPr/>
        </p:nvSpPr>
        <p:spPr>
          <a:xfrm>
            <a:off x="5071261" y="712955"/>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7</a:t>
            </a:r>
            <a:endParaRPr lang="ko-KR" altLang="en-US" sz="1600" b="1" dirty="0">
              <a:solidFill>
                <a:schemeClr val="accent3"/>
              </a:solidFill>
              <a:latin typeface="Arial" pitchFamily="34" charset="0"/>
              <a:cs typeface="Arial" pitchFamily="34" charset="0"/>
            </a:endParaRPr>
          </a:p>
        </p:txBody>
      </p:sp>
      <p:sp>
        <p:nvSpPr>
          <p:cNvPr id="113" name="TextBox 112">
            <a:extLst>
              <a:ext uri="{FF2B5EF4-FFF2-40B4-BE49-F238E27FC236}">
                <a16:creationId xmlns:a16="http://schemas.microsoft.com/office/drawing/2014/main" id="{C69F544E-70C4-4549-8561-5E5A06AC475B}"/>
              </a:ext>
            </a:extLst>
          </p:cNvPr>
          <p:cNvSpPr txBox="1"/>
          <p:nvPr/>
        </p:nvSpPr>
        <p:spPr>
          <a:xfrm>
            <a:off x="73176" y="925227"/>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1</a:t>
            </a:r>
            <a:endParaRPr lang="ko-KR" altLang="en-US" sz="1600" b="1" dirty="0">
              <a:solidFill>
                <a:schemeClr val="accent3"/>
              </a:solidFill>
              <a:latin typeface="Arial" pitchFamily="34" charset="0"/>
              <a:cs typeface="Arial" pitchFamily="34" charset="0"/>
            </a:endParaRPr>
          </a:p>
        </p:txBody>
      </p:sp>
      <p:sp>
        <p:nvSpPr>
          <p:cNvPr id="115" name="TextBox 114">
            <a:extLst>
              <a:ext uri="{FF2B5EF4-FFF2-40B4-BE49-F238E27FC236}">
                <a16:creationId xmlns:a16="http://schemas.microsoft.com/office/drawing/2014/main" id="{3AADC4D4-7CA4-472B-A763-A1B99756C0A9}"/>
              </a:ext>
            </a:extLst>
          </p:cNvPr>
          <p:cNvSpPr txBox="1"/>
          <p:nvPr/>
        </p:nvSpPr>
        <p:spPr>
          <a:xfrm>
            <a:off x="446323"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2</a:t>
            </a:r>
            <a:endParaRPr lang="ko-KR" altLang="en-US" sz="1600" b="1" dirty="0">
              <a:solidFill>
                <a:schemeClr val="accent3"/>
              </a:solidFill>
              <a:latin typeface="Arial" pitchFamily="34" charset="0"/>
              <a:cs typeface="Arial" pitchFamily="34" charset="0"/>
            </a:endParaRPr>
          </a:p>
        </p:txBody>
      </p:sp>
      <p:sp>
        <p:nvSpPr>
          <p:cNvPr id="116" name="TextBox 115">
            <a:extLst>
              <a:ext uri="{FF2B5EF4-FFF2-40B4-BE49-F238E27FC236}">
                <a16:creationId xmlns:a16="http://schemas.microsoft.com/office/drawing/2014/main" id="{32CA06CE-C535-4806-BEEC-D8327EDC398C}"/>
              </a:ext>
            </a:extLst>
          </p:cNvPr>
          <p:cNvSpPr txBox="1"/>
          <p:nvPr/>
        </p:nvSpPr>
        <p:spPr>
          <a:xfrm>
            <a:off x="930152" y="948096"/>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3</a:t>
            </a:r>
            <a:endParaRPr lang="ko-KR" altLang="en-US" sz="1600" b="1" dirty="0">
              <a:solidFill>
                <a:schemeClr val="accent3"/>
              </a:solidFill>
              <a:latin typeface="Arial" pitchFamily="34" charset="0"/>
              <a:cs typeface="Arial" pitchFamily="34" charset="0"/>
            </a:endParaRPr>
          </a:p>
        </p:txBody>
      </p:sp>
      <p:sp>
        <p:nvSpPr>
          <p:cNvPr id="117" name="TextBox 116">
            <a:extLst>
              <a:ext uri="{FF2B5EF4-FFF2-40B4-BE49-F238E27FC236}">
                <a16:creationId xmlns:a16="http://schemas.microsoft.com/office/drawing/2014/main" id="{C5697612-C9BD-4066-B240-9398C971F54B}"/>
              </a:ext>
            </a:extLst>
          </p:cNvPr>
          <p:cNvSpPr txBox="1"/>
          <p:nvPr/>
        </p:nvSpPr>
        <p:spPr>
          <a:xfrm>
            <a:off x="1475018"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4</a:t>
            </a:r>
            <a:endParaRPr lang="ko-KR" altLang="en-US" sz="1600" b="1" dirty="0">
              <a:solidFill>
                <a:schemeClr val="accent3"/>
              </a:solidFill>
              <a:latin typeface="Arial" pitchFamily="34" charset="0"/>
              <a:cs typeface="Arial" pitchFamily="34" charset="0"/>
            </a:endParaRPr>
          </a:p>
        </p:txBody>
      </p:sp>
      <p:sp>
        <p:nvSpPr>
          <p:cNvPr id="118" name="TextBox 117">
            <a:extLst>
              <a:ext uri="{FF2B5EF4-FFF2-40B4-BE49-F238E27FC236}">
                <a16:creationId xmlns:a16="http://schemas.microsoft.com/office/drawing/2014/main" id="{53C6F430-0B4C-422B-9D78-46E9BC336AE1}"/>
              </a:ext>
            </a:extLst>
          </p:cNvPr>
          <p:cNvSpPr txBox="1"/>
          <p:nvPr/>
        </p:nvSpPr>
        <p:spPr>
          <a:xfrm>
            <a:off x="2257057" y="941134"/>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5</a:t>
            </a:r>
            <a:endParaRPr lang="ko-KR" altLang="en-US" sz="1600" b="1" dirty="0">
              <a:solidFill>
                <a:schemeClr val="accent3"/>
              </a:solidFill>
              <a:latin typeface="Arial" pitchFamily="34" charset="0"/>
              <a:cs typeface="Arial" pitchFamily="34" charset="0"/>
            </a:endParaRPr>
          </a:p>
        </p:txBody>
      </p:sp>
      <p:cxnSp>
        <p:nvCxnSpPr>
          <p:cNvPr id="35" name="Straight Arrow Connector 34">
            <a:extLst>
              <a:ext uri="{FF2B5EF4-FFF2-40B4-BE49-F238E27FC236}">
                <a16:creationId xmlns:a16="http://schemas.microsoft.com/office/drawing/2014/main" id="{5C06777E-D416-4A1A-B8BC-3688BE3751F2}"/>
              </a:ext>
            </a:extLst>
          </p:cNvPr>
          <p:cNvCxnSpPr>
            <a:cxnSpLocks/>
          </p:cNvCxnSpPr>
          <p:nvPr/>
        </p:nvCxnSpPr>
        <p:spPr>
          <a:xfrm flipV="1">
            <a:off x="4060466" y="1322388"/>
            <a:ext cx="1058416" cy="73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35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500"/>
                                        <p:tgtEl>
                                          <p:spTgt spid="115"/>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fade">
                                      <p:cBhvr>
                                        <p:cTn id="46" dur="500"/>
                                        <p:tgtEl>
                                          <p:spTgt spid="10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fade">
                                      <p:cBhvr>
                                        <p:cTn id="57" dur="500"/>
                                        <p:tgtEl>
                                          <p:spTgt spid="117"/>
                                        </p:tgtEl>
                                      </p:cBhvr>
                                    </p:animEffect>
                                  </p:childTnLst>
                                </p:cTn>
                              </p:par>
                              <p:par>
                                <p:cTn id="58" presetID="10" presetClass="entr" presetSubtype="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fade">
                                      <p:cBhvr>
                                        <p:cTn id="60" dur="500"/>
                                        <p:tgtEl>
                                          <p:spTgt spid="7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nodeType="with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500"/>
                                        <p:tgtEl>
                                          <p:spTgt spid="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fade">
                                      <p:cBhvr>
                                        <p:cTn id="71" dur="500"/>
                                        <p:tgtEl>
                                          <p:spTgt spid="118"/>
                                        </p:tgtEl>
                                      </p:cBhvr>
                                    </p:animEffect>
                                  </p:childTnLst>
                                </p:cTn>
                              </p:par>
                              <p:par>
                                <p:cTn id="72" presetID="10" presetClass="entr" presetSubtype="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fade">
                                      <p:cBhvr>
                                        <p:cTn id="77" dur="500"/>
                                        <p:tgtEl>
                                          <p:spTgt spid="10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fade">
                                      <p:cBhvr>
                                        <p:cTn id="85" dur="500"/>
                                        <p:tgtEl>
                                          <p:spTgt spid="1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fade">
                                      <p:cBhvr>
                                        <p:cTn id="91" dur="500"/>
                                        <p:tgtEl>
                                          <p:spTgt spid="10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9"/>
                                        </p:tgtEl>
                                        <p:attrNameLst>
                                          <p:attrName>style.visibility</p:attrName>
                                        </p:attrNameLst>
                                      </p:cBhvr>
                                      <p:to>
                                        <p:strVal val="visible"/>
                                      </p:to>
                                    </p:set>
                                    <p:animEffect transition="in" filter="fade">
                                      <p:cBhvr>
                                        <p:cTn id="94" dur="500"/>
                                        <p:tgtEl>
                                          <p:spTgt spid="99"/>
                                        </p:tgtEl>
                                      </p:cBhvr>
                                    </p:animEffect>
                                  </p:childTnLst>
                                </p:cTn>
                              </p:par>
                              <p:par>
                                <p:cTn id="95" presetID="10"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4" grpId="0" animBg="1"/>
      <p:bldP spid="75" grpId="0"/>
      <p:bldP spid="76" grpId="0"/>
      <p:bldP spid="95" grpId="0"/>
      <p:bldP spid="99" grpId="0"/>
      <p:bldP spid="100" grpId="0"/>
      <p:bldP spid="102" grpId="0" animBg="1"/>
      <p:bldP spid="103" grpId="0" animBg="1"/>
      <p:bldP spid="104" grpId="0" animBg="1"/>
      <p:bldP spid="110" grpId="0" animBg="1"/>
      <p:bldP spid="112" grpId="0"/>
      <p:bldP spid="113" grpId="0"/>
      <p:bldP spid="115" grpId="0"/>
      <p:bldP spid="116" grpId="0"/>
      <p:bldP spid="117" grpId="0"/>
      <p:bldP spid="1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7D1828E7-6BD1-4091-99BF-B27154D164C4}"/>
              </a:ext>
            </a:extLst>
          </p:cNvPr>
          <p:cNvSpPr/>
          <p:nvPr/>
        </p:nvSpPr>
        <p:spPr>
          <a:xfrm rot="18994717">
            <a:off x="7728176" y="3585278"/>
            <a:ext cx="1541619" cy="1826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 Placeholder 1"/>
          <p:cNvSpPr>
            <a:spLocks noGrp="1"/>
          </p:cNvSpPr>
          <p:nvPr>
            <p:ph type="body" sz="quarter" idx="10"/>
          </p:nvPr>
        </p:nvSpPr>
        <p:spPr/>
        <p:txBody>
          <a:bodyPr/>
          <a:lstStyle/>
          <a:p>
            <a:r>
              <a:rPr lang="en-US" altLang="ko-KR" dirty="0">
                <a:solidFill>
                  <a:schemeClr val="bg2"/>
                </a:solidFill>
                <a:latin typeface="+mn-lt"/>
              </a:rPr>
              <a:t>Operations</a:t>
            </a:r>
            <a:endParaRPr lang="ko-KR" altLang="en-US" dirty="0">
              <a:solidFill>
                <a:schemeClr val="bg2"/>
              </a:solidFill>
              <a:latin typeface="+mn-lt"/>
            </a:endParaRPr>
          </a:p>
        </p:txBody>
      </p:sp>
      <p:cxnSp>
        <p:nvCxnSpPr>
          <p:cNvPr id="10" name="Straight Arrow Connector 9"/>
          <p:cNvCxnSpPr>
            <a:cxnSpLocks/>
          </p:cNvCxnSpPr>
          <p:nvPr/>
        </p:nvCxnSpPr>
        <p:spPr>
          <a:xfrm flipH="1">
            <a:off x="3254976" y="1646615"/>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6220" y="2181077"/>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17369" y="2824911"/>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317369"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pic>
        <p:nvPicPr>
          <p:cNvPr id="11" name="Graphic 10" descr="Abacus">
            <a:extLst>
              <a:ext uri="{FF2B5EF4-FFF2-40B4-BE49-F238E27FC236}">
                <a16:creationId xmlns:a16="http://schemas.microsoft.com/office/drawing/2014/main" id="{5CACEB2D-30F5-4183-B381-6FACBE4CB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4724" y="1178446"/>
            <a:ext cx="914400" cy="914400"/>
          </a:xfrm>
          <a:prstGeom prst="rect">
            <a:avLst/>
          </a:prstGeom>
        </p:spPr>
      </p:pic>
      <p:pic>
        <p:nvPicPr>
          <p:cNvPr id="13" name="Graphic 12" descr="Add">
            <a:extLst>
              <a:ext uri="{FF2B5EF4-FFF2-40B4-BE49-F238E27FC236}">
                <a16:creationId xmlns:a16="http://schemas.microsoft.com/office/drawing/2014/main" id="{2B073307-82CD-4A31-8176-4AA6D19CFD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1769" y="1203894"/>
            <a:ext cx="914400" cy="914400"/>
          </a:xfrm>
          <a:prstGeom prst="rect">
            <a:avLst/>
          </a:prstGeom>
        </p:spPr>
      </p:pic>
      <p:cxnSp>
        <p:nvCxnSpPr>
          <p:cNvPr id="33" name="Straight Arrow Connector 32">
            <a:extLst>
              <a:ext uri="{FF2B5EF4-FFF2-40B4-BE49-F238E27FC236}">
                <a16:creationId xmlns:a16="http://schemas.microsoft.com/office/drawing/2014/main" id="{91535EA4-E8BD-48E6-8677-42203BC76BA3}"/>
              </a:ext>
            </a:extLst>
          </p:cNvPr>
          <p:cNvCxnSpPr>
            <a:cxnSpLocks/>
          </p:cNvCxnSpPr>
          <p:nvPr/>
        </p:nvCxnSpPr>
        <p:spPr>
          <a:xfrm flipH="1">
            <a:off x="5004048" y="1635646"/>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775B6F35-AFF5-42E2-8901-A38218CEA9FE}"/>
              </a:ext>
            </a:extLst>
          </p:cNvPr>
          <p:cNvSpPr/>
          <p:nvPr/>
        </p:nvSpPr>
        <p:spPr>
          <a:xfrm>
            <a:off x="6295920" y="1167520"/>
            <a:ext cx="914400" cy="914400"/>
          </a:xfrm>
          <a:prstGeom prst="mathMultiply">
            <a:avLst/>
          </a:prstGeom>
          <a:solidFill>
            <a:schemeClr val="accent5">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Oval 33">
            <a:extLst>
              <a:ext uri="{FF2B5EF4-FFF2-40B4-BE49-F238E27FC236}">
                <a16:creationId xmlns:a16="http://schemas.microsoft.com/office/drawing/2014/main" id="{036183EB-D8D4-4340-BFCD-DF6E3022EEC2}"/>
              </a:ext>
            </a:extLst>
          </p:cNvPr>
          <p:cNvSpPr/>
          <p:nvPr/>
        </p:nvSpPr>
        <p:spPr>
          <a:xfrm>
            <a:off x="3133990" y="2823316"/>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DDB66F55-9E70-417A-BD5D-E633E915ACAB}"/>
              </a:ext>
            </a:extLst>
          </p:cNvPr>
          <p:cNvSpPr txBox="1"/>
          <p:nvPr/>
        </p:nvSpPr>
        <p:spPr>
          <a:xfrm>
            <a:off x="3133990" y="3005539"/>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37" name="Straight Arrow Connector 36">
            <a:extLst>
              <a:ext uri="{FF2B5EF4-FFF2-40B4-BE49-F238E27FC236}">
                <a16:creationId xmlns:a16="http://schemas.microsoft.com/office/drawing/2014/main" id="{B7487614-EB4B-471B-A914-21B497216F11}"/>
              </a:ext>
            </a:extLst>
          </p:cNvPr>
          <p:cNvCxnSpPr>
            <a:cxnSpLocks/>
          </p:cNvCxnSpPr>
          <p:nvPr/>
        </p:nvCxnSpPr>
        <p:spPr>
          <a:xfrm>
            <a:off x="2824268" y="2186807"/>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9FCBB8-9A4D-4227-BFAC-2E1B78B9E8CA}"/>
              </a:ext>
            </a:extLst>
          </p:cNvPr>
          <p:cNvCxnSpPr/>
          <p:nvPr/>
        </p:nvCxnSpPr>
        <p:spPr>
          <a:xfrm flipH="1">
            <a:off x="6151446" y="2185910"/>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3ADFA2-874C-4C10-94AF-0C9B86F45BCA}"/>
              </a:ext>
            </a:extLst>
          </p:cNvPr>
          <p:cNvSpPr/>
          <p:nvPr/>
        </p:nvSpPr>
        <p:spPr>
          <a:xfrm>
            <a:off x="5452595" y="2809478"/>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F3705D04-78AF-46C2-ADB6-3AA0E66C9DAE}"/>
              </a:ext>
            </a:extLst>
          </p:cNvPr>
          <p:cNvSpPr txBox="1"/>
          <p:nvPr/>
        </p:nvSpPr>
        <p:spPr>
          <a:xfrm>
            <a:off x="5452595"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sp>
        <p:nvSpPr>
          <p:cNvPr id="49" name="Oval 48">
            <a:extLst>
              <a:ext uri="{FF2B5EF4-FFF2-40B4-BE49-F238E27FC236}">
                <a16:creationId xmlns:a16="http://schemas.microsoft.com/office/drawing/2014/main" id="{CFA76126-DC88-48C8-A985-16A943C47607}"/>
              </a:ext>
            </a:extLst>
          </p:cNvPr>
          <p:cNvSpPr/>
          <p:nvPr/>
        </p:nvSpPr>
        <p:spPr>
          <a:xfrm>
            <a:off x="7269216" y="2828149"/>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62C4BEB-200D-48A7-9EA0-CAB8CB44541F}"/>
              </a:ext>
            </a:extLst>
          </p:cNvPr>
          <p:cNvSpPr txBox="1"/>
          <p:nvPr/>
        </p:nvSpPr>
        <p:spPr>
          <a:xfrm>
            <a:off x="7269216"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51" name="Straight Arrow Connector 50">
            <a:extLst>
              <a:ext uri="{FF2B5EF4-FFF2-40B4-BE49-F238E27FC236}">
                <a16:creationId xmlns:a16="http://schemas.microsoft.com/office/drawing/2014/main" id="{9AB59DF8-091E-420A-BB03-4B1AEDE3B622}"/>
              </a:ext>
            </a:extLst>
          </p:cNvPr>
          <p:cNvCxnSpPr>
            <a:cxnSpLocks/>
          </p:cNvCxnSpPr>
          <p:nvPr/>
        </p:nvCxnSpPr>
        <p:spPr>
          <a:xfrm>
            <a:off x="6959494" y="2191640"/>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46FBA56-6C61-4294-9294-C2D271CC83CC}"/>
                  </a:ext>
                </a:extLst>
              </p:cNvPr>
              <p:cNvSpPr txBox="1"/>
              <p:nvPr/>
            </p:nvSpPr>
            <p:spPr>
              <a:xfrm>
                <a:off x="2542859" y="3949665"/>
                <a:ext cx="2068040" cy="550920"/>
              </a:xfrm>
              <a:prstGeom prst="rect">
                <a:avLst/>
              </a:prstGeom>
              <a:noFill/>
            </p:spPr>
            <p:txBody>
              <a:bodyPr wrap="square" rtlCol="0">
                <a:spAutoFit/>
              </a:bodyPr>
              <a:lstStyle/>
              <a:p>
                <a:pPr algn="ctr"/>
                <a14:m>
                  <m:oMath xmlns:m="http://schemas.openxmlformats.org/officeDocument/2006/math">
                    <m:d>
                      <m:dPr>
                        <m:begChr m:val="["/>
                        <m:endChr m:val="]"/>
                        <m:ctrlPr>
                          <a:rPr lang="en-US" altLang="ko-KR" sz="1400" b="1" i="1" dirty="0" smtClean="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𝑢</m:t>
                            </m:r>
                          </m:e>
                        </m:d>
                      </m:e>
                    </m:d>
                    <m:r>
                      <a:rPr lang="en-US" altLang="ko-KR" sz="1400" b="1" i="0" dirty="0">
                        <a:solidFill>
                          <a:schemeClr val="accent6">
                            <a:lumMod val="50000"/>
                          </a:schemeClr>
                        </a:solidFill>
                        <a:latin typeface="Cambria Math" panose="02040503050406030204" pitchFamily="18" charset="0"/>
                      </a:rPr>
                      <m:t>+</m:t>
                    </m:r>
                    <m:d>
                      <m:dPr>
                        <m:begChr m:val="["/>
                        <m:endChr m:val="]"/>
                        <m:ctrlPr>
                          <a:rPr lang="en-US" altLang="ko-KR" sz="1400" b="1" i="1" dirty="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𝑣</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d>
                      <m:dPr>
                        <m:ctrlPr>
                          <a:rPr lang="ko-KR" altLang="en-US" sz="1400" b="1" i="1" dirty="0" smtClean="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  </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e>
                    </m:d>
                  </m:oMath>
                </a14:m>
                <a:endParaRPr lang="ko-KR" altLang="en-US" sz="1400" b="1" dirty="0">
                  <a:solidFill>
                    <a:schemeClr val="accent6">
                      <a:lumMod val="50000"/>
                    </a:schemeClr>
                  </a:solidFill>
                  <a:cs typeface="Arial" pitchFamily="34" charset="0"/>
                </a:endParaRPr>
              </a:p>
            </p:txBody>
          </p:sp>
        </mc:Choice>
        <mc:Fallback xmlns="">
          <p:sp>
            <p:nvSpPr>
              <p:cNvPr id="54" name="TextBox 53">
                <a:extLst>
                  <a:ext uri="{FF2B5EF4-FFF2-40B4-BE49-F238E27FC236}">
                    <a16:creationId xmlns:a16="http://schemas.microsoft.com/office/drawing/2014/main" id="{D46FBA56-6C61-4294-9294-C2D271CC83CC}"/>
                  </a:ext>
                </a:extLst>
              </p:cNvPr>
              <p:cNvSpPr txBox="1">
                <a:spLocks noRot="1" noChangeAspect="1" noMove="1" noResize="1" noEditPoints="1" noAdjustHandles="1" noChangeArrowheads="1" noChangeShapeType="1" noTextEdit="1"/>
              </p:cNvSpPr>
              <p:nvPr/>
            </p:nvSpPr>
            <p:spPr>
              <a:xfrm>
                <a:off x="2542859" y="3949665"/>
                <a:ext cx="2068040" cy="550920"/>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9CA5C31-E0A8-470F-8284-A5F7713660C3}"/>
                  </a:ext>
                </a:extLst>
              </p:cNvPr>
              <p:cNvSpPr txBox="1"/>
              <p:nvPr/>
            </p:nvSpPr>
            <p:spPr>
              <a:xfrm>
                <a:off x="884937" y="3865499"/>
                <a:ext cx="1583524" cy="1197251"/>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3</m:t>
                            </m:r>
                          </m:sub>
                        </m:sSub>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e>
                    </m:d>
                  </m:oMath>
                </a14:m>
                <a:endParaRPr lang="en-US" altLang="ko-KR" sz="1400" b="1" dirty="0">
                  <a:solidFill>
                    <a:schemeClr val="accent6">
                      <a:lumMod val="50000"/>
                    </a:schemeClr>
                  </a:solidFill>
                  <a:cs typeface="Arial" pitchFamily="34" charset="0"/>
                </a:endParaRPr>
              </a:p>
              <a:p>
                <a:pPr algn="ctr"/>
                <a:endParaRPr lang="ko-KR" altLang="en-US" sz="1400" b="1" dirty="0">
                  <a:solidFill>
                    <a:schemeClr val="accent6">
                      <a:lumMod val="50000"/>
                    </a:schemeClr>
                  </a:solidFill>
                  <a:cs typeface="Arial" pitchFamily="34" charset="0"/>
                </a:endParaRPr>
              </a:p>
            </p:txBody>
          </p:sp>
        </mc:Choice>
        <mc:Fallback xmlns="">
          <p:sp>
            <p:nvSpPr>
              <p:cNvPr id="55" name="TextBox 54">
                <a:extLst>
                  <a:ext uri="{FF2B5EF4-FFF2-40B4-BE49-F238E27FC236}">
                    <a16:creationId xmlns:a16="http://schemas.microsoft.com/office/drawing/2014/main" id="{A9CA5C31-E0A8-470F-8284-A5F7713660C3}"/>
                  </a:ext>
                </a:extLst>
              </p:cNvPr>
              <p:cNvSpPr txBox="1">
                <a:spLocks noRot="1" noChangeAspect="1" noMove="1" noResize="1" noEditPoints="1" noAdjustHandles="1" noChangeArrowheads="1" noChangeShapeType="1" noTextEdit="1"/>
              </p:cNvSpPr>
              <p:nvPr/>
            </p:nvSpPr>
            <p:spPr>
              <a:xfrm>
                <a:off x="884937" y="3865499"/>
                <a:ext cx="1583524" cy="1197251"/>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F27265D-F769-4486-87CA-5443AC6AD2A9}"/>
                  </a:ext>
                </a:extLst>
              </p:cNvPr>
              <p:cNvSpPr txBox="1"/>
              <p:nvPr/>
            </p:nvSpPr>
            <p:spPr>
              <a:xfrm>
                <a:off x="5118264" y="3865499"/>
                <a:ext cx="1738768" cy="766364"/>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𝐢</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sub>
                        </m:sSub>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r>
                              <a:rPr lang="en-US" altLang="ko-KR" sz="1400" b="1" i="0" dirty="0" smtClean="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endParaRPr lang="en-US" altLang="ko-KR" sz="1400" b="1" dirty="0">
                  <a:solidFill>
                    <a:schemeClr val="accent6">
                      <a:lumMod val="50000"/>
                    </a:schemeClr>
                  </a:solidFill>
                  <a:cs typeface="Arial" pitchFamily="34" charset="0"/>
                </a:endParaRPr>
              </a:p>
              <a:p>
                <a:endParaRPr lang="ko-KR" altLang="en-US" sz="1400" b="1" dirty="0">
                  <a:solidFill>
                    <a:schemeClr val="accent6">
                      <a:lumMod val="50000"/>
                    </a:schemeClr>
                  </a:solidFill>
                  <a:cs typeface="Arial" pitchFamily="34" charset="0"/>
                </a:endParaRPr>
              </a:p>
            </p:txBody>
          </p:sp>
        </mc:Choice>
        <mc:Fallback xmlns="">
          <p:sp>
            <p:nvSpPr>
              <p:cNvPr id="56" name="TextBox 55">
                <a:extLst>
                  <a:ext uri="{FF2B5EF4-FFF2-40B4-BE49-F238E27FC236}">
                    <a16:creationId xmlns:a16="http://schemas.microsoft.com/office/drawing/2014/main" id="{FF27265D-F769-4486-87CA-5443AC6AD2A9}"/>
                  </a:ext>
                </a:extLst>
              </p:cNvPr>
              <p:cNvSpPr txBox="1">
                <a:spLocks noRot="1" noChangeAspect="1" noMove="1" noResize="1" noEditPoints="1" noAdjustHandles="1" noChangeArrowheads="1" noChangeShapeType="1" noTextEdit="1"/>
              </p:cNvSpPr>
              <p:nvPr/>
            </p:nvSpPr>
            <p:spPr>
              <a:xfrm>
                <a:off x="5118264" y="3865499"/>
                <a:ext cx="1738768" cy="766364"/>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0C233A4C-65F8-45CE-ACB8-D329A9C360D4}"/>
                  </a:ext>
                </a:extLst>
              </p:cNvPr>
              <p:cNvSpPr txBox="1"/>
              <p:nvPr/>
            </p:nvSpPr>
            <p:spPr>
              <a:xfrm rot="2797385">
                <a:off x="7590379" y="4096805"/>
                <a:ext cx="173876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𝒓𝒆𝒒𝒖𝒊𝒓𝒆𝒔</m:t>
                      </m:r>
                      <m:r>
                        <a:rPr lang="en-US" altLang="ko-KR" sz="1400" b="1" i="1" dirty="0" smtClean="0">
                          <a:solidFill>
                            <a:schemeClr val="accent6">
                              <a:lumMod val="50000"/>
                            </a:schemeClr>
                          </a:solidFill>
                          <a:latin typeface="Cambria Math" panose="02040503050406030204" pitchFamily="18" charset="0"/>
                        </a:rPr>
                        <m:t> </m:t>
                      </m:r>
                    </m:oMath>
                  </m:oMathPara>
                </a14:m>
                <a:endParaRPr lang="en-US" altLang="ko-KR" sz="1400" b="1" i="1" dirty="0">
                  <a:solidFill>
                    <a:schemeClr val="accent6">
                      <a:lumMod val="50000"/>
                    </a:schemeClr>
                  </a:solidFill>
                </a:endParaRPr>
              </a:p>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𝒄𝒐𝒎𝒎𝒖𝒏𝒊𝒄𝒂𝒕𝒊𝒐𝒏</m:t>
                      </m:r>
                    </m:oMath>
                  </m:oMathPara>
                </a14:m>
                <a:endParaRPr lang="ko-KR" altLang="en-US" sz="1400" b="1" dirty="0">
                  <a:solidFill>
                    <a:schemeClr val="accent6">
                      <a:lumMod val="50000"/>
                    </a:schemeClr>
                  </a:solidFill>
                  <a:cs typeface="Arial" pitchFamily="34" charset="0"/>
                </a:endParaRPr>
              </a:p>
            </p:txBody>
          </p:sp>
        </mc:Choice>
        <mc:Fallback>
          <p:sp>
            <p:nvSpPr>
              <p:cNvPr id="57" name="TextBox 56">
                <a:extLst>
                  <a:ext uri="{FF2B5EF4-FFF2-40B4-BE49-F238E27FC236}">
                    <a16:creationId xmlns:a16="http://schemas.microsoft.com/office/drawing/2014/main" id="{0C233A4C-65F8-45CE-ACB8-D329A9C360D4}"/>
                  </a:ext>
                </a:extLst>
              </p:cNvPr>
              <p:cNvSpPr txBox="1">
                <a:spLocks noRot="1" noChangeAspect="1" noMove="1" noResize="1" noEditPoints="1" noAdjustHandles="1" noChangeArrowheads="1" noChangeShapeType="1" noTextEdit="1"/>
              </p:cNvSpPr>
              <p:nvPr/>
            </p:nvSpPr>
            <p:spPr>
              <a:xfrm rot="2797385">
                <a:off x="7590379" y="4096805"/>
                <a:ext cx="1738768" cy="523220"/>
              </a:xfrm>
              <a:prstGeom prst="rect">
                <a:avLst/>
              </a:prstGeom>
              <a:blipFill>
                <a:blip r:embed="rId9"/>
                <a:stretch>
                  <a:fillRect/>
                </a:stretch>
              </a:blipFill>
            </p:spPr>
            <p:txBody>
              <a:bodyPr/>
              <a:lstStyle/>
              <a:p>
                <a:r>
                  <a:rPr lang="he-IL">
                    <a:noFill/>
                  </a:rPr>
                  <a:t> </a:t>
                </a:r>
              </a:p>
            </p:txBody>
          </p:sp>
        </mc:Fallback>
      </mc:AlternateContent>
      <p:sp>
        <p:nvSpPr>
          <p:cNvPr id="3" name="Flowchart: Connector 2">
            <a:extLst>
              <a:ext uri="{FF2B5EF4-FFF2-40B4-BE49-F238E27FC236}">
                <a16:creationId xmlns:a16="http://schemas.microsoft.com/office/drawing/2014/main" id="{A5A1BAC9-EF16-49C4-A066-4689932E826A}"/>
              </a:ext>
            </a:extLst>
          </p:cNvPr>
          <p:cNvSpPr/>
          <p:nvPr/>
        </p:nvSpPr>
        <p:spPr>
          <a:xfrm flipH="1">
            <a:off x="5863796" y="3266678"/>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Flowchart: Connector 25">
            <a:extLst>
              <a:ext uri="{FF2B5EF4-FFF2-40B4-BE49-F238E27FC236}">
                <a16:creationId xmlns:a16="http://schemas.microsoft.com/office/drawing/2014/main" id="{B7A48C6B-5E91-469E-AD77-E563687978B7}"/>
              </a:ext>
            </a:extLst>
          </p:cNvPr>
          <p:cNvSpPr/>
          <p:nvPr/>
        </p:nvSpPr>
        <p:spPr>
          <a:xfrm flipH="1">
            <a:off x="7675967" y="3272552"/>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436913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9" grpId="0"/>
      <p:bldP spid="17" grpId="0" animBg="1"/>
      <p:bldP spid="34" grpId="0" animBg="1"/>
      <p:bldP spid="35" grpId="0"/>
      <p:bldP spid="47" grpId="0" animBg="1"/>
      <p:bldP spid="48" grpId="0"/>
      <p:bldP spid="49" grpId="0" animBg="1"/>
      <p:bldP spid="50" grpId="0"/>
      <p:bldP spid="54" grpId="0"/>
      <p:bldP spid="55" grpId="0"/>
      <p:bldP spid="56" grpId="0"/>
      <p:bldP spid="57" grpId="0"/>
      <p:bldP spid="3"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1">
            <a:extLst>
              <a:ext uri="{FF2B5EF4-FFF2-40B4-BE49-F238E27FC236}">
                <a16:creationId xmlns:a16="http://schemas.microsoft.com/office/drawing/2014/main" id="{395F8E3D-D88D-4F25-9267-676288DD2645}"/>
              </a:ext>
            </a:extLst>
          </p:cNvPr>
          <p:cNvSpPr>
            <a:spLocks noGrp="1"/>
          </p:cNvSpPr>
          <p:nvPr>
            <p:ph type="body" sz="quarter" idx="10"/>
          </p:nvPr>
        </p:nvSpPr>
        <p:spPr>
          <a:xfrm>
            <a:off x="0" y="123479"/>
            <a:ext cx="9144000" cy="576064"/>
          </a:xfrm>
        </p:spPr>
        <p:txBody>
          <a:bodyPr/>
          <a:lstStyle/>
          <a:p>
            <a:r>
              <a:rPr lang="en-US" altLang="ko-KR" dirty="0">
                <a:solidFill>
                  <a:schemeClr val="bg2"/>
                </a:solidFill>
              </a:rPr>
              <a:t>Multiplication Gate</a:t>
            </a:r>
            <a:endParaRPr lang="ko-KR" altLang="en-US" dirty="0">
              <a:solidFill>
                <a:schemeClr val="bg2"/>
              </a:solidFill>
            </a:endParaRPr>
          </a:p>
        </p:txBody>
      </p:sp>
      <p:sp>
        <p:nvSpPr>
          <p:cNvPr id="65" name="Block Arc 64">
            <a:extLst>
              <a:ext uri="{FF2B5EF4-FFF2-40B4-BE49-F238E27FC236}">
                <a16:creationId xmlns:a16="http://schemas.microsoft.com/office/drawing/2014/main" id="{3606471C-0DD4-4157-A637-08A13890C40C}"/>
              </a:ext>
            </a:extLst>
          </p:cNvPr>
          <p:cNvSpPr/>
          <p:nvPr/>
        </p:nvSpPr>
        <p:spPr>
          <a:xfrm>
            <a:off x="3488504" y="1203598"/>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6" name="Block Arc 65">
            <a:extLst>
              <a:ext uri="{FF2B5EF4-FFF2-40B4-BE49-F238E27FC236}">
                <a16:creationId xmlns:a16="http://schemas.microsoft.com/office/drawing/2014/main" id="{A63796B2-C6FF-4709-93C4-3D3F901E0A15}"/>
              </a:ext>
            </a:extLst>
          </p:cNvPr>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7" name="Block Arc 66">
            <a:extLst>
              <a:ext uri="{FF2B5EF4-FFF2-40B4-BE49-F238E27FC236}">
                <a16:creationId xmlns:a16="http://schemas.microsoft.com/office/drawing/2014/main" id="{380393E3-9497-4142-8AB6-85CCD6ED6CBE}"/>
              </a:ext>
            </a:extLst>
          </p:cNvPr>
          <p:cNvSpPr/>
          <p:nvPr/>
        </p:nvSpPr>
        <p:spPr>
          <a:xfrm>
            <a:off x="4352600" y="2394231"/>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8" name="Block Arc 67">
            <a:extLst>
              <a:ext uri="{FF2B5EF4-FFF2-40B4-BE49-F238E27FC236}">
                <a16:creationId xmlns:a16="http://schemas.microsoft.com/office/drawing/2014/main" id="{7CE65AD1-B439-487A-9F9F-484CB77EEC74}"/>
              </a:ext>
            </a:extLst>
          </p:cNvPr>
          <p:cNvSpPr/>
          <p:nvPr/>
        </p:nvSpPr>
        <p:spPr>
          <a:xfrm rot="11700000">
            <a:off x="4082674" y="349202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71" name="Parallelogram 15">
            <a:extLst>
              <a:ext uri="{FF2B5EF4-FFF2-40B4-BE49-F238E27FC236}">
                <a16:creationId xmlns:a16="http://schemas.microsoft.com/office/drawing/2014/main" id="{B5C211BE-DD32-415E-8E5E-AA35591CA879}"/>
              </a:ext>
            </a:extLst>
          </p:cNvPr>
          <p:cNvSpPr/>
          <p:nvPr/>
        </p:nvSpPr>
        <p:spPr>
          <a:xfrm rot="16200000">
            <a:off x="3649972" y="274806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sp>
        <p:nvSpPr>
          <p:cNvPr id="72" name="Oval 21">
            <a:extLst>
              <a:ext uri="{FF2B5EF4-FFF2-40B4-BE49-F238E27FC236}">
                <a16:creationId xmlns:a16="http://schemas.microsoft.com/office/drawing/2014/main" id="{13FCD209-EA74-49BC-8F2B-350A09ED9835}"/>
              </a:ext>
            </a:extLst>
          </p:cNvPr>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grpSp>
        <p:nvGrpSpPr>
          <p:cNvPr id="73" name="Group 72">
            <a:extLst>
              <a:ext uri="{FF2B5EF4-FFF2-40B4-BE49-F238E27FC236}">
                <a16:creationId xmlns:a16="http://schemas.microsoft.com/office/drawing/2014/main" id="{581B2B6D-91BF-4211-BFAB-249C115540CC}"/>
              </a:ext>
            </a:extLst>
          </p:cNvPr>
          <p:cNvGrpSpPr/>
          <p:nvPr/>
        </p:nvGrpSpPr>
        <p:grpSpPr>
          <a:xfrm>
            <a:off x="-5592" y="2503330"/>
            <a:ext cx="3136812" cy="1169551"/>
            <a:chOff x="752539" y="3373661"/>
            <a:chExt cx="2099202" cy="116955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F928385-512F-40DA-80FA-15B32116F8E5}"/>
                    </a:ext>
                  </a:extLst>
                </p:cNvPr>
                <p:cNvSpPr txBox="1"/>
                <p:nvPr/>
              </p:nvSpPr>
              <p:spPr>
                <a:xfrm>
                  <a:off x="792084" y="3669167"/>
                  <a:ext cx="2059657"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4" name="TextBox 73">
                  <a:extLst>
                    <a:ext uri="{FF2B5EF4-FFF2-40B4-BE49-F238E27FC236}">
                      <a16:creationId xmlns:a16="http://schemas.microsoft.com/office/drawing/2014/main" id="{5F928385-512F-40DA-80FA-15B32116F8E5}"/>
                    </a:ext>
                  </a:extLst>
                </p:cNvPr>
                <p:cNvSpPr txBox="1">
                  <a:spLocks noRot="1" noChangeAspect="1" noMove="1" noResize="1" noEditPoints="1" noAdjustHandles="1" noChangeArrowheads="1" noChangeShapeType="1" noTextEdit="1"/>
                </p:cNvSpPr>
                <p:nvPr/>
              </p:nvSpPr>
              <p:spPr>
                <a:xfrm>
                  <a:off x="792084" y="3669167"/>
                  <a:ext cx="2059657" cy="315536"/>
                </a:xfrm>
                <a:prstGeom prst="rect">
                  <a:avLst/>
                </a:prstGeom>
                <a:blipFill>
                  <a:blip r:embed="rId3"/>
                  <a:stretch>
                    <a:fillRect/>
                  </a:stretch>
                </a:blipFill>
              </p:spPr>
              <p:txBody>
                <a:bodyPr/>
                <a:lstStyle/>
                <a:p>
                  <a:r>
                    <a:rPr lang="LID4096">
                      <a:noFill/>
                    </a:rPr>
                    <a:t> </a:t>
                  </a:r>
                </a:p>
              </p:txBody>
            </p:sp>
          </mc:Fallback>
        </mc:AlternateContent>
        <p:sp>
          <p:nvSpPr>
            <p:cNvPr id="75" name="TextBox 74">
              <a:extLst>
                <a:ext uri="{FF2B5EF4-FFF2-40B4-BE49-F238E27FC236}">
                  <a16:creationId xmlns:a16="http://schemas.microsoft.com/office/drawing/2014/main" id="{4DFEF920-31F0-42F3-AFA2-71384F4114D8}"/>
                </a:ext>
              </a:extLst>
            </p:cNvPr>
            <p:cNvSpPr txBox="1"/>
            <p:nvPr/>
          </p:nvSpPr>
          <p:spPr>
            <a:xfrm>
              <a:off x="752539" y="3373661"/>
              <a:ext cx="2059657" cy="1169551"/>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Calculate</a:t>
              </a: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 </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6" name="Group 75">
            <a:extLst>
              <a:ext uri="{FF2B5EF4-FFF2-40B4-BE49-F238E27FC236}">
                <a16:creationId xmlns:a16="http://schemas.microsoft.com/office/drawing/2014/main" id="{FCC09405-E15B-444E-8FCC-9553B687E8F7}"/>
              </a:ext>
            </a:extLst>
          </p:cNvPr>
          <p:cNvGrpSpPr/>
          <p:nvPr/>
        </p:nvGrpSpPr>
        <p:grpSpPr>
          <a:xfrm>
            <a:off x="1187625" y="3736365"/>
            <a:ext cx="2736463" cy="729076"/>
            <a:chOff x="643880" y="3374006"/>
            <a:chExt cx="2219418" cy="729076"/>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83F20F6-53D0-456D-9D99-E11C0E24E13D}"/>
                    </a:ext>
                  </a:extLst>
                </p:cNvPr>
                <p:cNvSpPr txBox="1"/>
                <p:nvPr/>
              </p:nvSpPr>
              <p:spPr>
                <a:xfrm>
                  <a:off x="643880" y="3579862"/>
                  <a:ext cx="2219418" cy="523220"/>
                </a:xfrm>
                <a:prstGeom prst="rect">
                  <a:avLst/>
                </a:prstGeom>
                <a:noFill/>
              </p:spPr>
              <p:txBody>
                <a:bodyPr wrap="square" rtlCol="0">
                  <a:spAutoFit/>
                </a:bodyPr>
                <a:lstStyle/>
                <a:p>
                  <a:pPr algn="r"/>
                  <a:r>
                    <a:rPr lang="en-US" altLang="ko-KR" sz="1400" dirty="0">
                      <a:solidFill>
                        <a:schemeClr val="tx2">
                          <a:lumMod val="50000"/>
                        </a:schemeClr>
                      </a:solidFill>
                      <a:latin typeface="Segoe UI" panose="020B0502040204020203" pitchFamily="34" charset="0"/>
                      <a:cs typeface="Segoe UI" panose="020B0502040204020203" pitchFamily="34" charset="0"/>
                    </a:rPr>
                    <a:t>Store the output of the gate as:</a:t>
                  </a:r>
                </a:p>
                <a:p>
                  <a:pPr algn="r"/>
                  <a14:m>
                    <m:oMathPara xmlns:m="http://schemas.openxmlformats.org/officeDocument/2006/math">
                      <m:oMathParaPr>
                        <m:jc m:val="centerGroup"/>
                      </m:oMathParaPr>
                      <m:oMath xmlns:m="http://schemas.openxmlformats.org/officeDocument/2006/math">
                        <m:d>
                          <m:dPr>
                            <m:ctrlPr>
                              <a:rPr lang="ko-KR" altLang="en-US" sz="1400" i="1" dirty="0" smtClean="0">
                                <a:solidFill>
                                  <a:schemeClr val="tx2">
                                    <a:lumMod val="50000"/>
                                  </a:schemeClr>
                                </a:solidFill>
                                <a:latin typeface="Cambria Math" panose="02040503050406030204" pitchFamily="18" charset="0"/>
                              </a:rPr>
                            </m:ctrlPr>
                          </m:dPr>
                          <m:e>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e>
                        </m:d>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7" name="TextBox 76">
                  <a:extLst>
                    <a:ext uri="{FF2B5EF4-FFF2-40B4-BE49-F238E27FC236}">
                      <a16:creationId xmlns:a16="http://schemas.microsoft.com/office/drawing/2014/main" id="{783F20F6-53D0-456D-9D99-E11C0E24E13D}"/>
                    </a:ext>
                  </a:extLst>
                </p:cNvPr>
                <p:cNvSpPr txBox="1">
                  <a:spLocks noRot="1" noChangeAspect="1" noMove="1" noResize="1" noEditPoints="1" noAdjustHandles="1" noChangeArrowheads="1" noChangeShapeType="1" noTextEdit="1"/>
                </p:cNvSpPr>
                <p:nvPr/>
              </p:nvSpPr>
              <p:spPr>
                <a:xfrm>
                  <a:off x="643880" y="3579862"/>
                  <a:ext cx="2219418" cy="523220"/>
                </a:xfrm>
                <a:prstGeom prst="rect">
                  <a:avLst/>
                </a:prstGeom>
                <a:blipFill>
                  <a:blip r:embed="rId4"/>
                  <a:stretch>
                    <a:fillRect t="-3488" r="-668"/>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6CF1EB7D-58E0-4481-9E0C-A7A649E73866}"/>
                </a:ext>
              </a:extLst>
            </p:cNvPr>
            <p:cNvSpPr txBox="1"/>
            <p:nvPr/>
          </p:nvSpPr>
          <p:spPr>
            <a:xfrm>
              <a:off x="774482" y="3374006"/>
              <a:ext cx="2059657" cy="523220"/>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Store output</a:t>
              </a:r>
            </a:p>
            <a:p>
              <a:pPr algn="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9" name="Group 78">
            <a:extLst>
              <a:ext uri="{FF2B5EF4-FFF2-40B4-BE49-F238E27FC236}">
                <a16:creationId xmlns:a16="http://schemas.microsoft.com/office/drawing/2014/main" id="{A2231987-78B0-4567-B178-B6E8134A9124}"/>
              </a:ext>
            </a:extLst>
          </p:cNvPr>
          <p:cNvGrpSpPr/>
          <p:nvPr/>
        </p:nvGrpSpPr>
        <p:grpSpPr>
          <a:xfrm>
            <a:off x="4763186" y="1124011"/>
            <a:ext cx="4129294" cy="955691"/>
            <a:chOff x="803640" y="3362835"/>
            <a:chExt cx="2893654" cy="955691"/>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9316F8A-4F95-4D93-A925-9B438B2B7E4B}"/>
                    </a:ext>
                  </a:extLst>
                </p:cNvPr>
                <p:cNvSpPr txBox="1"/>
                <p:nvPr/>
              </p:nvSpPr>
              <p:spPr>
                <a:xfrm>
                  <a:off x="803640" y="3579862"/>
                  <a:ext cx="2893654" cy="738664"/>
                </a:xfrm>
                <a:prstGeom prst="rect">
                  <a:avLst/>
                </a:prstGeom>
                <a:noFill/>
              </p:spPr>
              <p:txBody>
                <a:bodyPr wrap="square" rtlCol="0">
                  <a:spAutoFit/>
                </a:bodyPr>
                <a:lstStyle/>
                <a:p>
                  <a:r>
                    <a:rPr lang="en-US" altLang="ko-KR" sz="1400" dirty="0">
                      <a:solidFill>
                        <a:schemeClr val="tx2">
                          <a:lumMod val="50000"/>
                        </a:schemeClr>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400" b="0" i="1" smtClean="0">
                          <a:solidFill>
                            <a:schemeClr val="tx2">
                              <a:lumMod val="50000"/>
                            </a:schemeClr>
                          </a:solidFill>
                          <a:latin typeface="Cambria Math" panose="02040503050406030204" pitchFamily="18" charset="0"/>
                        </a:rPr>
                        <m:t>𝜌</m:t>
                      </m:r>
                      <m:r>
                        <a:rPr lang="en-US" altLang="ko-KR" sz="1400" b="0" i="1" smtClean="0">
                          <a:solidFill>
                            <a:schemeClr val="tx2">
                              <a:lumMod val="50000"/>
                            </a:schemeClr>
                          </a:solidFill>
                          <a:latin typeface="Cambria Math" panose="02040503050406030204" pitchFamily="18" charset="0"/>
                        </a:rPr>
                        <m:t> </m:t>
                      </m:r>
                    </m:oMath>
                  </a14:m>
                  <a:r>
                    <a:rPr lang="en-US" altLang="ko-KR" sz="1400" dirty="0">
                      <a:solidFill>
                        <a:schemeClr val="tx2">
                          <a:lumMod val="50000"/>
                        </a:schemeClr>
                      </a:solidFill>
                      <a:latin typeface="Segoe UI" panose="020B0502040204020203" pitchFamily="34" charset="0"/>
                      <a:cs typeface="Segoe UI" panose="020B0502040204020203" pitchFamily="34" charset="0"/>
                    </a:rPr>
                    <a:t>and send it to </a:t>
                  </a:r>
                  <a14:m>
                    <m:oMath xmlns:m="http://schemas.openxmlformats.org/officeDocument/2006/math">
                      <m:sSub>
                        <m:sSubPr>
                          <m:ctrlPr>
                            <a:rPr lang="ko-KR" altLang="en-US" sz="1400" i="1" dirty="0">
                              <a:solidFill>
                                <a:schemeClr val="accent6">
                                  <a:lumMod val="50000"/>
                                </a:schemeClr>
                              </a:solidFill>
                              <a:latin typeface="Cambria Math" panose="02040503050406030204" pitchFamily="18" charset="0"/>
                            </a:rPr>
                          </m:ctrlPr>
                        </m:sSubPr>
                        <m:e>
                          <m:r>
                            <a:rPr lang="ko-KR" altLang="en-US" sz="1400" b="0" i="1" dirty="0">
                              <a:solidFill>
                                <a:schemeClr val="accent6">
                                  <a:lumMod val="50000"/>
                                </a:schemeClr>
                              </a:solidFill>
                              <a:latin typeface="Cambria Math" panose="02040503050406030204" pitchFamily="18" charset="0"/>
                            </a:rPr>
                            <m:t>𝑝</m:t>
                          </m:r>
                        </m:e>
                        <m:sub>
                          <m:r>
                            <m:rPr>
                              <m:sty m:val="p"/>
                            </m:rPr>
                            <a:rPr lang="en-US" altLang="ko-KR" sz="1400" b="0" i="1" dirty="0">
                              <a:solidFill>
                                <a:schemeClr val="accent6">
                                  <a:lumMod val="50000"/>
                                </a:schemeClr>
                              </a:solidFill>
                              <a:latin typeface="Cambria Math" panose="02040503050406030204" pitchFamily="18" charset="0"/>
                            </a:rPr>
                            <m:t>i</m:t>
                          </m:r>
                          <m:r>
                            <a:rPr lang="en-US" altLang="ko-KR" sz="1400" b="0" i="1" dirty="0" smtClean="0">
                              <a:solidFill>
                                <a:schemeClr val="accent6">
                                  <a:lumMod val="50000"/>
                                </a:schemeClr>
                              </a:solidFill>
                              <a:latin typeface="Cambria Math" panose="02040503050406030204" pitchFamily="18" charset="0"/>
                            </a:rPr>
                            <m:t>+</m:t>
                          </m:r>
                          <m:r>
                            <a:rPr lang="en-US" altLang="ko-KR" sz="1400" b="0" i="1" dirty="0" smtClean="0">
                              <a:solidFill>
                                <a:schemeClr val="accent6">
                                  <a:lumMod val="50000"/>
                                </a:schemeClr>
                              </a:solidFill>
                              <a:latin typeface="Cambria Math" panose="02040503050406030204" pitchFamily="18" charset="0"/>
                            </a:rPr>
                            <m:t>1</m:t>
                          </m:r>
                        </m:sub>
                      </m:sSub>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then</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compute</m:t>
                      </m:r>
                    </m:oMath>
                  </a14:m>
                  <a:r>
                    <a:rPr lang="en-US" altLang="ko-KR" sz="1400" dirty="0">
                      <a:solidFill>
                        <a:schemeClr val="accent6">
                          <a:lumMod val="50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𝛼</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r>
                            <a:rPr lang="en-US" altLang="ko-KR" sz="1400" dirty="0">
                              <a:solidFill>
                                <a:schemeClr val="tx2">
                                  <a:lumMod val="50000"/>
                                </a:schemeClr>
                              </a:solidFill>
                              <a:latin typeface="Cambria Math" panose="02040503050406030204" pitchFamily="18" charset="0"/>
                            </a:rPr>
                            <m:t>−</m:t>
                          </m:r>
                          <m:r>
                            <a:rPr lang="en-US" altLang="ko-KR" sz="1400" dirty="0">
                              <a:solidFill>
                                <a:schemeClr val="tx2">
                                  <a:lumMod val="50000"/>
                                </a:schemeClr>
                              </a:solidFill>
                              <a:latin typeface="Cambria Math" panose="02040503050406030204" pitchFamily="18" charset="0"/>
                            </a:rPr>
                            <m:t>1</m:t>
                          </m:r>
                        </m:sub>
                      </m:sSub>
                    </m:oMath>
                  </a14:m>
                  <a:endParaRPr lang="en-US" altLang="ko-KR" sz="1400" dirty="0">
                    <a:solidFill>
                      <a:schemeClr val="accent6">
                        <a:lumMod val="50000"/>
                      </a:schemeClr>
                    </a:solidFill>
                    <a:latin typeface="Segoe UI" panose="020B0502040204020203" pitchFamily="34" charset="0"/>
                    <a:cs typeface="Segoe UI" panose="020B0502040204020203" pitchFamily="34" charset="0"/>
                  </a:endParaRPr>
                </a:p>
                <a:p>
                  <a:r>
                    <a:rPr lang="en-US" altLang="ko-KR" sz="1400" dirty="0">
                      <a:solidFill>
                        <a:schemeClr val="tx2">
                          <a:lumMod val="50000"/>
                        </a:schemeClr>
                      </a:solidFill>
                      <a:latin typeface="Segoe UI" panose="020B0502040204020203" pitchFamily="34" charset="0"/>
                      <a:cs typeface="Segoe UI" panose="020B0502040204020203" pitchFamily="34" charset="0"/>
                    </a:rPr>
                    <a:t>Notice that : </a:t>
                  </a:r>
                  <a14:m>
                    <m:oMath xmlns:m="http://schemas.openxmlformats.org/officeDocument/2006/math">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1</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2</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3</m:t>
                          </m:r>
                        </m:sub>
                      </m:sSub>
                      <m:r>
                        <a:rPr lang="en-US" altLang="ko-KR" sz="1400" i="0" dirty="0" smtClean="0">
                          <a:solidFill>
                            <a:schemeClr val="tx2">
                              <a:lumMod val="50000"/>
                            </a:schemeClr>
                          </a:solidFill>
                          <a:latin typeface="Cambria Math" panose="02040503050406030204" pitchFamily="18" charset="0"/>
                        </a:rPr>
                        <m:t>=</m:t>
                      </m:r>
                      <m:r>
                        <a:rPr lang="en-US" altLang="ko-KR" sz="1400" i="0" dirty="0" smtClean="0">
                          <a:solidFill>
                            <a:schemeClr val="tx2">
                              <a:lumMod val="50000"/>
                            </a:schemeClr>
                          </a:solidFill>
                          <a:latin typeface="Cambria Math" panose="02040503050406030204" pitchFamily="18" charset="0"/>
                        </a:rPr>
                        <m:t>0</m:t>
                      </m:r>
                    </m:oMath>
                  </a14:m>
                  <a:endParaRPr lang="en-US" altLang="ko-KR"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0" name="TextBox 79">
                  <a:extLst>
                    <a:ext uri="{FF2B5EF4-FFF2-40B4-BE49-F238E27FC236}">
                      <a16:creationId xmlns:a16="http://schemas.microsoft.com/office/drawing/2014/main" id="{C9316F8A-4F95-4D93-A925-9B438B2B7E4B}"/>
                    </a:ext>
                  </a:extLst>
                </p:cNvPr>
                <p:cNvSpPr txBox="1">
                  <a:spLocks noRot="1" noChangeAspect="1" noMove="1" noResize="1" noEditPoints="1" noAdjustHandles="1" noChangeArrowheads="1" noChangeShapeType="1" noTextEdit="1"/>
                </p:cNvSpPr>
                <p:nvPr/>
              </p:nvSpPr>
              <p:spPr>
                <a:xfrm>
                  <a:off x="803640" y="3579862"/>
                  <a:ext cx="2893654" cy="738664"/>
                </a:xfrm>
                <a:prstGeom prst="rect">
                  <a:avLst/>
                </a:prstGeom>
                <a:blipFill>
                  <a:blip r:embed="rId5"/>
                  <a:stretch>
                    <a:fillRect l="-442" t="-2479" b="-6612"/>
                  </a:stretch>
                </a:blipFill>
              </p:spPr>
              <p:txBody>
                <a:bodyPr/>
                <a:lstStyle/>
                <a:p>
                  <a:r>
                    <a:rPr lang="LID4096">
                      <a:noFill/>
                    </a:rPr>
                    <a:t> </a:t>
                  </a:r>
                </a:p>
              </p:txBody>
            </p:sp>
          </mc:Fallback>
        </mc:AlternateContent>
        <p:sp>
          <p:nvSpPr>
            <p:cNvPr id="81" name="TextBox 80">
              <a:extLst>
                <a:ext uri="{FF2B5EF4-FFF2-40B4-BE49-F238E27FC236}">
                  <a16:creationId xmlns:a16="http://schemas.microsoft.com/office/drawing/2014/main" id="{91819222-1E40-4AEB-893A-7847121E917F}"/>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Correlated randomness</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82" name="Group 81">
            <a:extLst>
              <a:ext uri="{FF2B5EF4-FFF2-40B4-BE49-F238E27FC236}">
                <a16:creationId xmlns:a16="http://schemas.microsoft.com/office/drawing/2014/main" id="{38C60480-CAFA-421A-951F-58A16546A1A9}"/>
              </a:ext>
            </a:extLst>
          </p:cNvPr>
          <p:cNvGrpSpPr/>
          <p:nvPr/>
        </p:nvGrpSpPr>
        <p:grpSpPr>
          <a:xfrm>
            <a:off x="5581873" y="2788170"/>
            <a:ext cx="2539483" cy="524804"/>
            <a:chOff x="803640" y="3362835"/>
            <a:chExt cx="2059657" cy="524804"/>
          </a:xfrm>
        </p:grpSpPr>
        <p:sp>
          <p:nvSpPr>
            <p:cNvPr id="83" name="TextBox 82">
              <a:extLst>
                <a:ext uri="{FF2B5EF4-FFF2-40B4-BE49-F238E27FC236}">
                  <a16:creationId xmlns:a16="http://schemas.microsoft.com/office/drawing/2014/main" id="{7701A7DD-DDFF-4549-AE94-0C6069ABB324}"/>
                </a:ext>
              </a:extLst>
            </p:cNvPr>
            <p:cNvSpPr txBox="1"/>
            <p:nvPr/>
          </p:nvSpPr>
          <p:spPr>
            <a:xfrm>
              <a:off x="803640" y="3579862"/>
              <a:ext cx="2059657" cy="307777"/>
            </a:xfrm>
            <a:prstGeom prst="rect">
              <a:avLst/>
            </a:prstGeom>
            <a:noFill/>
          </p:spPr>
          <p:txBody>
            <a:bodyPr wrap="square" rtlCol="0">
              <a:spAutoFit/>
            </a:bodyPr>
            <a:lstStyle/>
            <a:p>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4D66DC-D4AF-4F27-984A-720E180228DE}"/>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Send to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en-US" altLang="ko-KR" sz="1400" b="1" i="1" dirty="0" smtClean="0">
                              <a:solidFill>
                                <a:schemeClr val="accent6">
                                  <a:lumMod val="50000"/>
                                </a:schemeClr>
                              </a:solidFill>
                              <a:latin typeface="Cambria Math" panose="02040503050406030204" pitchFamily="18" charset="0"/>
                            </a:rPr>
                            <m:t>𝑷</m:t>
                          </m:r>
                        </m:e>
                        <m:sub>
                          <m:r>
                            <a:rPr lang="en-US" altLang="ko-KR" sz="1400" b="1" i="1" dirty="0">
                              <a:solidFill>
                                <a:schemeClr val="accent6">
                                  <a:lumMod val="50000"/>
                                </a:schemeClr>
                              </a:solidFill>
                              <a:latin typeface="Cambria Math" panose="02040503050406030204" pitchFamily="18" charset="0"/>
                            </a:rPr>
                            <m:t>𝒊</m:t>
                          </m:r>
                          <m:r>
                            <a:rPr lang="en-US" altLang="ko-KR" sz="1400" b="1" i="1" dirty="0">
                              <a:solidFill>
                                <a:schemeClr val="accent6">
                                  <a:lumMod val="50000"/>
                                </a:schemeClr>
                              </a:solidFill>
                              <a:latin typeface="Cambria Math" panose="02040503050406030204" pitchFamily="18" charset="0"/>
                            </a:rPr>
                            <m:t>+</m:t>
                          </m:r>
                          <m:r>
                            <a:rPr lang="en-US" altLang="ko-KR" sz="1400" b="1" i="1" dirty="0">
                              <a:solidFill>
                                <a:schemeClr val="accent6">
                                  <a:lumMod val="50000"/>
                                </a:schemeClr>
                              </a:solidFill>
                              <a:latin typeface="Cambria Math" panose="02040503050406030204" pitchFamily="18" charset="0"/>
                            </a:rPr>
                            <m:t>𝟏</m:t>
                          </m:r>
                        </m:sub>
                      </m:sSub>
                    </m:oMath>
                  </a14:m>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4" name="TextBox 83">
                  <a:extLst>
                    <a:ext uri="{FF2B5EF4-FFF2-40B4-BE49-F238E27FC236}">
                      <a16:creationId xmlns:a16="http://schemas.microsoft.com/office/drawing/2014/main" id="{5C4D66DC-D4AF-4F27-984A-720E180228DE}"/>
                    </a:ext>
                  </a:extLst>
                </p:cNvPr>
                <p:cNvSpPr txBox="1">
                  <a:spLocks noRot="1" noChangeAspect="1" noMove="1" noResize="1" noEditPoints="1" noAdjustHandles="1" noChangeArrowheads="1" noChangeShapeType="1" noTextEdit="1"/>
                </p:cNvSpPr>
                <p:nvPr/>
              </p:nvSpPr>
              <p:spPr>
                <a:xfrm>
                  <a:off x="803640" y="3362835"/>
                  <a:ext cx="2059657" cy="307777"/>
                </a:xfrm>
                <a:prstGeom prst="rect">
                  <a:avLst/>
                </a:prstGeom>
                <a:blipFill>
                  <a:blip r:embed="rId6"/>
                  <a:stretch>
                    <a:fillRect l="-721" t="-3922" b="-17647"/>
                  </a:stretch>
                </a:blipFill>
              </p:spPr>
              <p:txBody>
                <a:bodyPr/>
                <a:lstStyle/>
                <a:p>
                  <a:r>
                    <a:rPr lang="LID4096">
                      <a:noFill/>
                    </a:rPr>
                    <a:t> </a:t>
                  </a:r>
                </a:p>
              </p:txBody>
            </p:sp>
          </mc:Fallback>
        </mc:AlternateContent>
      </p:grpSp>
      <p:sp>
        <p:nvSpPr>
          <p:cNvPr id="85" name="Freeform 53">
            <a:extLst>
              <a:ext uri="{FF2B5EF4-FFF2-40B4-BE49-F238E27FC236}">
                <a16:creationId xmlns:a16="http://schemas.microsoft.com/office/drawing/2014/main" id="{FF8D9FD4-E67B-48F5-9611-F227D15CCAC6}"/>
              </a:ext>
            </a:extLst>
          </p:cNvPr>
          <p:cNvSpPr/>
          <p:nvPr/>
        </p:nvSpPr>
        <p:spPr>
          <a:xfrm rot="5855838">
            <a:off x="4789240" y="2826431"/>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Graphic 85" descr="Disk">
            <a:extLst>
              <a:ext uri="{FF2B5EF4-FFF2-40B4-BE49-F238E27FC236}">
                <a16:creationId xmlns:a16="http://schemas.microsoft.com/office/drawing/2014/main" id="{B8118ECE-5217-403D-81E9-CF05363BCA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52600" y="3848184"/>
            <a:ext cx="548475" cy="548475"/>
          </a:xfrm>
          <a:prstGeom prst="rect">
            <a:avLst/>
          </a:prstGeom>
        </p:spPr>
      </p:pic>
    </p:spTree>
    <p:extLst>
      <p:ext uri="{BB962C8B-B14F-4D97-AF65-F5344CB8AC3E}">
        <p14:creationId xmlns:p14="http://schemas.microsoft.com/office/powerpoint/2010/main" val="6201227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85" grpId="0" animBg="1"/>
    </p:bld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3524</TotalTime>
  <Words>1054</Words>
  <Application>Microsoft Office PowerPoint</Application>
  <PresentationFormat>On-screen Show (16:9)</PresentationFormat>
  <Paragraphs>173</Paragraphs>
  <Slides>15</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맑은 고딕</vt:lpstr>
      <vt:lpstr>Arial</vt:lpstr>
      <vt:lpstr>Cambria Math</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Osher Sargani</cp:lastModifiedBy>
  <cp:revision>157</cp:revision>
  <dcterms:created xsi:type="dcterms:W3CDTF">2016-12-05T23:26:54Z</dcterms:created>
  <dcterms:modified xsi:type="dcterms:W3CDTF">2020-06-22T16:01:12Z</dcterms:modified>
</cp:coreProperties>
</file>