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8"/>
  </p:notesMasterIdLst>
  <p:handoutMasterIdLst>
    <p:handoutMasterId r:id="rId19"/>
  </p:handoutMasterIdLst>
  <p:sldIdLst>
    <p:sldId id="256" r:id="rId4"/>
    <p:sldId id="284" r:id="rId5"/>
    <p:sldId id="302" r:id="rId6"/>
    <p:sldId id="273" r:id="rId7"/>
    <p:sldId id="299" r:id="rId8"/>
    <p:sldId id="271" r:id="rId9"/>
    <p:sldId id="303" r:id="rId10"/>
    <p:sldId id="305" r:id="rId11"/>
    <p:sldId id="307" r:id="rId12"/>
    <p:sldId id="301" r:id="rId13"/>
    <p:sldId id="309" r:id="rId14"/>
    <p:sldId id="310" r:id="rId15"/>
    <p:sldId id="312" r:id="rId16"/>
    <p:sldId id="311"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A9D"/>
    <a:srgbClr val="DFF8F8"/>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23" autoAdjust="0"/>
  </p:normalViewPr>
  <p:slideViewPr>
    <p:cSldViewPr>
      <p:cViewPr varScale="1">
        <p:scale>
          <a:sx n="73" d="100"/>
          <a:sy n="73" d="100"/>
        </p:scale>
        <p:origin x="408" y="60"/>
      </p:cViewPr>
      <p:guideLst>
        <p:guide orient="horz" pos="1847"/>
        <p:guide pos="2880"/>
      </p:guideLst>
    </p:cSldViewPr>
  </p:slideViewPr>
  <p:notesTextViewPr>
    <p:cViewPr>
      <p:scale>
        <a:sx n="100" d="100"/>
        <a:sy n="100" d="100"/>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2020-06-25</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2020-06-25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a:t>
            </a:r>
          </a:p>
          <a:p>
            <a:pPr algn="r" rtl="1"/>
            <a:r>
              <a:rPr lang="he-IL" dirty="0"/>
              <a:t>הפרויקט שלנו עוסק בחישוב בטוח בין 3 משתתפים בהנחיית דר ניב גלבוע.</a:t>
            </a:r>
          </a:p>
          <a:p>
            <a:pPr algn="r" rtl="1"/>
            <a:r>
              <a:rPr lang="he-IL" dirty="0"/>
              <a:t>הפרוטוקול המוצג במאמר עליו אנו מתבססים פותח ע"י ניב </a:t>
            </a:r>
            <a:r>
              <a:rPr lang="he-IL" dirty="0" err="1"/>
              <a:t>גילבוע</a:t>
            </a:r>
            <a:r>
              <a:rPr lang="he-IL" dirty="0"/>
              <a:t>, אריאל נוף, </a:t>
            </a:r>
            <a:r>
              <a:rPr lang="he-IL" dirty="0" err="1"/>
              <a:t>אלית</a:t>
            </a:r>
            <a:r>
              <a:rPr lang="he-IL" dirty="0"/>
              <a:t> בויל ויובל ישי.</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a:t>
            </a:fld>
            <a:endParaRPr lang="ko-KR" altLang="en-US"/>
          </a:p>
        </p:txBody>
      </p:sp>
    </p:spTree>
    <p:extLst>
      <p:ext uri="{BB962C8B-B14F-4D97-AF65-F5344CB8AC3E}">
        <p14:creationId xmlns:p14="http://schemas.microsoft.com/office/powerpoint/2010/main" val="272815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אחרי שיצרנו תשתית תקשורת, חילקנו את </a:t>
            </a:r>
            <a:r>
              <a:rPr lang="he-IL" dirty="0" err="1"/>
              <a:t>הקלטים</a:t>
            </a:r>
            <a:r>
              <a:rPr lang="he-IL" dirty="0"/>
              <a:t> בין המשתתפים נדבר כעת על המעגל עצמו.</a:t>
            </a:r>
          </a:p>
          <a:p>
            <a:pPr algn="r" rtl="1"/>
            <a:r>
              <a:rPr lang="he-IL" dirty="0"/>
              <a:t>ראשית נציין שכל פונקציה הניתנת לחישוב ניתן להמיר לאוסף של שערי חיבור וכפל.</a:t>
            </a:r>
          </a:p>
          <a:p>
            <a:pPr algn="r" rtl="1"/>
            <a:r>
              <a:rPr lang="he-IL" dirty="0"/>
              <a:t>המעגל ידוע לכל המשתתפים מראש ושמור </a:t>
            </a:r>
            <a:r>
              <a:rPr lang="he-IL" dirty="0" err="1"/>
              <a:t>אצלהם</a:t>
            </a:r>
            <a:r>
              <a:rPr lang="he-IL" dirty="0"/>
              <a:t> לצורך החישוב של המעגל, החישוב מתבצע שלב שלב. </a:t>
            </a:r>
          </a:p>
          <a:p>
            <a:pPr algn="r" rtl="1"/>
            <a:r>
              <a:rPr lang="he-IL" dirty="0"/>
              <a:t>כמו שכבר ציינו לפני כל שער מכפלה מתבצע </a:t>
            </a:r>
            <a:r>
              <a:rPr lang="he-IL" dirty="0" err="1"/>
              <a:t>סינכרון</a:t>
            </a:r>
            <a:r>
              <a:rPr lang="he-IL" dirty="0"/>
              <a:t> </a:t>
            </a:r>
            <a:r>
              <a:rPr lang="he-IL" dirty="0" err="1"/>
              <a:t>וושער</a:t>
            </a:r>
            <a:r>
              <a:rPr lang="he-IL" dirty="0"/>
              <a:t> המכפלה מחושב במקביל ע"י שלושת המשתתפים.</a:t>
            </a:r>
          </a:p>
          <a:p>
            <a:pPr algn="r" rtl="1"/>
            <a:endParaRPr lang="he-IL" dirty="0"/>
          </a:p>
          <a:p>
            <a:pPr algn="r" rtl="1"/>
            <a:r>
              <a:rPr lang="he-IL" dirty="0"/>
              <a:t>לאחר סיום חישוב המעגל יש בידי כל משתתף 2 חלקים מהפתרון, אנו נבצע בדיקה שכולם פעלו לפי הפרוטוקול לפני שנרכיב את התוצאה הסופית. </a:t>
            </a:r>
          </a:p>
          <a:p>
            <a:pPr algn="r" rtl="1"/>
            <a:endParaRPr lang="he-IL" dirty="0"/>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10</a:t>
            </a:fld>
            <a:endParaRPr lang="ko-KR" altLang="en-US"/>
          </a:p>
        </p:txBody>
      </p:sp>
    </p:spTree>
    <p:extLst>
      <p:ext uri="{BB962C8B-B14F-4D97-AF65-F5344CB8AC3E}">
        <p14:creationId xmlns:p14="http://schemas.microsoft.com/office/powerpoint/2010/main" val="2717580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1" hangingPunct="1">
              <a:lnSpc>
                <a:spcPct val="100000"/>
              </a:lnSpc>
              <a:spcBef>
                <a:spcPts val="0"/>
              </a:spcBef>
              <a:spcAft>
                <a:spcPts val="0"/>
              </a:spcAft>
              <a:buClrTx/>
              <a:buSzTx/>
              <a:buFontTx/>
              <a:buNone/>
              <a:tabLst/>
              <a:defRPr/>
            </a:pPr>
            <a:r>
              <a:rPr lang="he-IL" dirty="0"/>
              <a:t>אך רגע לפני קבלת התוצאה נבצע שלב אחרון של וידוי אמינות של כלל המשתתפים.</a:t>
            </a:r>
          </a:p>
          <a:p>
            <a:pPr algn="r" rtl="1"/>
            <a:r>
              <a:rPr lang="he-IL" dirty="0"/>
              <a:t>נזכיר ששמרנו את כל הפלטים </a:t>
            </a:r>
            <a:r>
              <a:rPr lang="he-IL" dirty="0" err="1"/>
              <a:t>והקלטים</a:t>
            </a:r>
            <a:r>
              <a:rPr lang="he-IL" dirty="0"/>
              <a:t> של כל שער מכפלה מתחילת חישוב המעגל ועד סופו.</a:t>
            </a:r>
          </a:p>
          <a:p>
            <a:pPr algn="r" rtl="1"/>
            <a:r>
              <a:rPr lang="he-IL" dirty="0"/>
              <a:t>שלב </a:t>
            </a:r>
            <a:r>
              <a:rPr lang="he-IL" dirty="0" err="1"/>
              <a:t>הורפיקציה</a:t>
            </a:r>
            <a:r>
              <a:rPr lang="he-IL" dirty="0"/>
              <a:t> מתבצע אף הוא בצורה מבוזרת ע"י כל אחד מן המשתתפים במקביל.</a:t>
            </a:r>
          </a:p>
          <a:p>
            <a:pPr algn="r" rtl="1"/>
            <a:endParaRPr lang="en-US" dirty="0"/>
          </a:p>
          <a:p>
            <a:pPr algn="r" rtl="1"/>
            <a:r>
              <a:rPr lang="he-IL" dirty="0"/>
              <a:t>המוודא מחזיק </a:t>
            </a:r>
            <a:r>
              <a:rPr lang="he-IL" dirty="0" err="1"/>
              <a:t>בוקטור</a:t>
            </a:r>
            <a:r>
              <a:rPr lang="he-IL" dirty="0"/>
              <a:t> המתואר לפניכם עבור כל שער מכפלה. </a:t>
            </a:r>
            <a:r>
              <a:rPr lang="he-IL" dirty="0" err="1"/>
              <a:t>הוקטור</a:t>
            </a:r>
            <a:r>
              <a:rPr lang="he-IL" dirty="0"/>
              <a:t> מורכב משני ה</a:t>
            </a:r>
            <a:r>
              <a:rPr lang="en-US" dirty="0"/>
              <a:t>shares</a:t>
            </a:r>
            <a:r>
              <a:rPr lang="he-IL" dirty="0"/>
              <a:t> שהוזנו לשער, מהמספר הרנדומלי(</a:t>
            </a:r>
            <a:r>
              <a:rPr lang="en-US" dirty="0"/>
              <a:t>collated randomness</a:t>
            </a:r>
            <a:r>
              <a:rPr lang="he-IL" dirty="0"/>
              <a:t>) ומחתיכה של תוצאת המכפלה.</a:t>
            </a:r>
          </a:p>
          <a:p>
            <a:pPr algn="r" rtl="1"/>
            <a:r>
              <a:rPr lang="he-IL" dirty="0"/>
              <a:t>המוודא מקבל משני המשתתפים האחרים את הפרמטרים המוצגים </a:t>
            </a:r>
            <a:r>
              <a:rPr lang="he-IL" dirty="0" err="1"/>
              <a:t>בוקטור</a:t>
            </a:r>
            <a:r>
              <a:rPr lang="he-IL" dirty="0"/>
              <a:t> ובמידה המידע שקיבל נכון המשוואה המוצגת תתקיים. אחרת מישהו מהמשתתפים שיקר במהלך הפרוטוקול. ניתן לזהות מי שיקר ע"י השוואת הערכים שקיבל עם הערכים שהוא עצמו חישב.</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11</a:t>
            </a:fld>
            <a:endParaRPr lang="ko-KR" altLang="en-US"/>
          </a:p>
        </p:txBody>
      </p:sp>
    </p:spTree>
    <p:extLst>
      <p:ext uri="{BB962C8B-B14F-4D97-AF65-F5344CB8AC3E}">
        <p14:creationId xmlns:p14="http://schemas.microsoft.com/office/powerpoint/2010/main" val="951200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בנוסף למימוש הפשוט מוצג במאמר מימוש מתוחכם יותר שמאפשר הורדה משמעותית של התקשורת במהלך שלב </a:t>
            </a:r>
            <a:r>
              <a:rPr lang="he-IL" dirty="0" err="1"/>
              <a:t>הוידוי</a:t>
            </a:r>
            <a:r>
              <a:rPr lang="he-IL" dirty="0"/>
              <a:t>.</a:t>
            </a:r>
          </a:p>
          <a:p>
            <a:pPr algn="r" rtl="1"/>
            <a:r>
              <a:rPr lang="he-IL" dirty="0"/>
              <a:t>מימוש זה מחולק ל3 שלבים:</a:t>
            </a:r>
          </a:p>
          <a:p>
            <a:pPr algn="r" rtl="1"/>
            <a:r>
              <a:rPr lang="he-IL" dirty="0"/>
              <a:t>השלב הראשון הוא ייצוג </a:t>
            </a:r>
            <a:r>
              <a:rPr lang="he-IL" dirty="0" err="1"/>
              <a:t>הקלטים</a:t>
            </a:r>
            <a:r>
              <a:rPr lang="he-IL" dirty="0"/>
              <a:t> ופלטים של שער מכפלה בעזרת פולינומים </a:t>
            </a:r>
            <a:r>
              <a:rPr lang="en-US" dirty="0"/>
              <a:t>(f1…f6)</a:t>
            </a:r>
            <a:r>
              <a:rPr lang="he-IL" dirty="0"/>
              <a:t> כאשר האיבר החופשי בהם הוא מספר רנדומלי. בנוסף לפולינומים אלו אנו בונים פולינום נוסף </a:t>
            </a:r>
            <a:r>
              <a:rPr lang="en-US" dirty="0"/>
              <a:t>P</a:t>
            </a:r>
            <a:r>
              <a:rPr lang="he-IL" dirty="0"/>
              <a:t> המייצג את התוצאה של כל שער מכפלה במעגל.</a:t>
            </a:r>
          </a:p>
          <a:p>
            <a:pPr algn="r" rtl="1"/>
            <a:r>
              <a:rPr lang="he-IL" dirty="0"/>
              <a:t>לבסוף המוודא שולח את כל המספרים האקראיים ואת </a:t>
            </a:r>
            <a:r>
              <a:rPr lang="en-US" dirty="0"/>
              <a:t>P</a:t>
            </a:r>
            <a:r>
              <a:rPr lang="he-IL" dirty="0"/>
              <a:t> לשאר המשתתפים. הם בודקים שהמשוואה שדיברנו עליה קודם לכן מתקיימת. אם המשוואה מתקיימת המשתתפים משתפים ביניהם את תוצאת המעגל ובמידה והמשוואה לא מתקיימת עוצרים את הפרוטוקול.</a:t>
            </a:r>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12</a:t>
            </a:fld>
            <a:endParaRPr lang="ko-KR" altLang="en-US"/>
          </a:p>
        </p:txBody>
      </p:sp>
    </p:spTree>
    <p:extLst>
      <p:ext uri="{BB962C8B-B14F-4D97-AF65-F5344CB8AC3E}">
        <p14:creationId xmlns:p14="http://schemas.microsoft.com/office/powerpoint/2010/main" val="219363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איחוד התוצאה:</a:t>
            </a:r>
          </a:p>
          <a:p>
            <a:pPr algn="r" rtl="1"/>
            <a:r>
              <a:rPr lang="he-IL" dirty="0"/>
              <a:t>לאחר ביצוע כל השלבים בהצלחה, כעת נותר לחבר את חלקי התוצאה לתוצאה הסופית, זה נעשה בצורה פשוטה ע"י קבלת החלק החסר מאחד המשתתפים האחרים.</a:t>
            </a:r>
          </a:p>
          <a:p>
            <a:pPr algn="r" rtl="1"/>
            <a:r>
              <a:rPr lang="he-IL" dirty="0"/>
              <a:t>אבטחה:</a:t>
            </a:r>
          </a:p>
          <a:p>
            <a:pPr algn="r" rtl="1"/>
            <a:r>
              <a:rPr lang="he-IL" dirty="0"/>
              <a:t>הפרוטוקול בטוח לחלוטין, לא ניתן ללמוד דבר על </a:t>
            </a:r>
            <a:r>
              <a:rPr lang="he-IL" dirty="0" err="1"/>
              <a:t>הקלטים</a:t>
            </a:r>
            <a:r>
              <a:rPr lang="he-IL" dirty="0"/>
              <a:t> המקוריים של המשתתפים</a:t>
            </a:r>
          </a:p>
          <a:p>
            <a:pPr algn="r" rtl="1"/>
            <a:r>
              <a:rPr lang="he-IL" dirty="0"/>
              <a:t>כמו כן, לא ניתן ללמוד דבר במהלך ריצת התוכנית, כלומר כל פיסת מידע מחולקת ל3 חלקים, אך בכל רגע נתון יש בידי כל משתתף 2 חלקים.</a:t>
            </a:r>
          </a:p>
          <a:p>
            <a:pPr algn="r" rtl="1"/>
            <a:r>
              <a:rPr lang="he-IL" dirty="0"/>
              <a:t>כל פעולה שלא על פי הפרוטוקול תגרום להפסקת הפרוטוקול..</a:t>
            </a:r>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13</a:t>
            </a:fld>
            <a:endParaRPr lang="ko-KR" altLang="en-US"/>
          </a:p>
        </p:txBody>
      </p:sp>
    </p:spTree>
    <p:extLst>
      <p:ext uri="{BB962C8B-B14F-4D97-AF65-F5344CB8AC3E}">
        <p14:creationId xmlns:p14="http://schemas.microsoft.com/office/powerpoint/2010/main" val="370087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ויטלי:</a:t>
            </a:r>
          </a:p>
          <a:p>
            <a:pPr algn="r" rtl="1"/>
            <a:r>
              <a:rPr lang="he-IL" dirty="0"/>
              <a:t>שלום אני ויטלי </a:t>
            </a:r>
            <a:r>
              <a:rPr lang="he-IL" dirty="0" err="1"/>
              <a:t>לופושנקו</a:t>
            </a:r>
            <a:r>
              <a:rPr lang="he-IL" dirty="0"/>
              <a:t>, אני סטודנט שנה ד' במחלקה עובד כרגע באוניברסיטה..</a:t>
            </a:r>
          </a:p>
          <a:p>
            <a:pPr algn="r" rtl="1"/>
            <a:r>
              <a:rPr lang="he-IL" dirty="0"/>
              <a:t>אושר:</a:t>
            </a:r>
          </a:p>
          <a:p>
            <a:pPr algn="r" rtl="1"/>
            <a:r>
              <a:rPr lang="he-IL" dirty="0"/>
              <a:t>ואני אושר סרגני, עתודאי, סטודנט שנה ד' במחלקה...</a:t>
            </a:r>
          </a:p>
          <a:p>
            <a:pPr algn="r" rtl="1"/>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a:t>
            </a:fld>
            <a:endParaRPr lang="ko-KR" altLang="en-US"/>
          </a:p>
        </p:txBody>
      </p:sp>
    </p:spTree>
    <p:extLst>
      <p:ext uri="{BB962C8B-B14F-4D97-AF65-F5344CB8AC3E}">
        <p14:creationId xmlns:p14="http://schemas.microsoft.com/office/powerpoint/2010/main" val="417278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נתחיל </a:t>
            </a:r>
            <a:r>
              <a:rPr lang="he-IL" dirty="0" err="1"/>
              <a:t>בקצת</a:t>
            </a:r>
            <a:r>
              <a:rPr lang="he-IL" dirty="0"/>
              <a:t> מוטיבציה ועל הבעיה שהפרוטוקול מגיע לפתור.</a:t>
            </a:r>
          </a:p>
          <a:p>
            <a:pPr algn="r" rtl="1"/>
            <a:r>
              <a:rPr lang="he-IL" dirty="0"/>
              <a:t>בשנת 82, הועלתה בעיה בשם: </a:t>
            </a:r>
            <a:r>
              <a:rPr lang="en-US" dirty="0"/>
              <a:t>Yao’s </a:t>
            </a:r>
            <a:r>
              <a:rPr lang="en-US" dirty="0" err="1"/>
              <a:t>milionaires</a:t>
            </a:r>
            <a:r>
              <a:rPr lang="en-US" dirty="0"/>
              <a:t>’ problem</a:t>
            </a:r>
            <a:r>
              <a:rPr lang="he-IL" dirty="0"/>
              <a:t>. הבעיה היא כזאת:</a:t>
            </a:r>
          </a:p>
          <a:p>
            <a:pPr algn="r" rtl="1"/>
            <a:endParaRPr lang="he-IL" dirty="0"/>
          </a:p>
          <a:p>
            <a:pPr algn="r" rtl="1"/>
            <a:r>
              <a:rPr lang="he-IL" dirty="0"/>
              <a:t>ישנם שלושה מיליונרים נסמן אותם ב-</a:t>
            </a:r>
            <a:r>
              <a:rPr lang="en-US" dirty="0"/>
              <a:t>A,B,C</a:t>
            </a:r>
            <a:r>
              <a:rPr lang="he-IL" dirty="0"/>
              <a:t> אשר בעלי הון כולל של </a:t>
            </a:r>
            <a:r>
              <a:rPr lang="en-US" dirty="0"/>
              <a:t>X,Y,Z</a:t>
            </a:r>
            <a:r>
              <a:rPr lang="he-IL" dirty="0"/>
              <a:t> בהתאמה. המיליונרים ביצעו ביניהם התערבות על סכום כסף גדול ומעוניינים לדעת מי הכי עשיר </a:t>
            </a:r>
            <a:r>
              <a:rPr lang="he-IL" dirty="0" err="1"/>
              <a:t>מבינהם</a:t>
            </a:r>
            <a:r>
              <a:rPr lang="he-IL" dirty="0"/>
              <a:t>.</a:t>
            </a:r>
          </a:p>
          <a:p>
            <a:pPr marL="0" marR="0" lvl="0" indent="0" algn="r" defTabSz="914400" rtl="1" eaLnBrk="1" fontAlgn="auto" latinLnBrk="1" hangingPunct="1">
              <a:lnSpc>
                <a:spcPct val="100000"/>
              </a:lnSpc>
              <a:spcBef>
                <a:spcPts val="0"/>
              </a:spcBef>
              <a:spcAft>
                <a:spcPts val="0"/>
              </a:spcAft>
              <a:buClrTx/>
              <a:buSzTx/>
              <a:buFontTx/>
              <a:buNone/>
              <a:tabLst/>
              <a:defRPr/>
            </a:pPr>
            <a:r>
              <a:rPr lang="he-IL" dirty="0"/>
              <a:t>כלומר המטרה היא חישוב פונקציה מאוד פשוטה:  המקבלת כקלט את </a:t>
            </a:r>
            <a:r>
              <a:rPr lang="en-US" dirty="0"/>
              <a:t>X,Y,Z</a:t>
            </a:r>
            <a:r>
              <a:rPr lang="he-IL" dirty="0"/>
              <a:t> ומוציאה כפלט את שמו של המיליונר בעשיר ביותר.</a:t>
            </a:r>
          </a:p>
          <a:p>
            <a:pPr algn="r" rtl="1"/>
            <a:endParaRPr lang="he-IL" dirty="0"/>
          </a:p>
          <a:p>
            <a:pPr algn="r" rtl="1"/>
            <a:r>
              <a:rPr lang="he-IL" dirty="0"/>
              <a:t>עם זאת, לשלושת </a:t>
            </a:r>
            <a:r>
              <a:rPr lang="he-IL" dirty="0" err="1"/>
              <a:t>המליונרים</a:t>
            </a:r>
            <a:r>
              <a:rPr lang="he-IL" dirty="0"/>
              <a:t> יש בעיות עם מס הכנסה ועל כן אינם מעוניינים לחשוף את הסכום המדויק של ההון שלהם לשני האחרים.</a:t>
            </a:r>
          </a:p>
          <a:p>
            <a:pPr algn="r" rtl="1"/>
            <a:r>
              <a:rPr lang="he-IL" dirty="0"/>
              <a:t>אז איך בכל זאת נוכל לבדוק מי הכי עשיר מבלי לחשוף את </a:t>
            </a:r>
            <a:r>
              <a:rPr lang="he-IL" dirty="0" err="1"/>
              <a:t>את</a:t>
            </a:r>
            <a:r>
              <a:rPr lang="he-IL" dirty="0"/>
              <a:t> </a:t>
            </a:r>
            <a:r>
              <a:rPr lang="he-IL" dirty="0" err="1"/>
              <a:t>הקלטים</a:t>
            </a:r>
            <a:r>
              <a:rPr lang="he-IL" dirty="0"/>
              <a:t> של כל אחד מהמשתתפים? ואיך נוכל לדעת שאף אחד לא שיקר במהלך חישב הפונקציה?</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a:t>
            </a:fld>
            <a:endParaRPr lang="ko-KR" altLang="en-US"/>
          </a:p>
        </p:txBody>
      </p:sp>
    </p:spTree>
    <p:extLst>
      <p:ext uri="{BB962C8B-B14F-4D97-AF65-F5344CB8AC3E}">
        <p14:creationId xmlns:p14="http://schemas.microsoft.com/office/powerpoint/2010/main" val="337821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עבר לא מעט זמן מאז הופעתה של בעיית המיליונרים אך ניתן להכליל את הבעיה תחת קטגוריה של בעיות </a:t>
            </a:r>
            <a:r>
              <a:rPr lang="en-US" dirty="0"/>
              <a:t>MPC(multi-party computation)</a:t>
            </a:r>
            <a:r>
              <a:rPr lang="he-IL" dirty="0"/>
              <a:t>. </a:t>
            </a:r>
          </a:p>
          <a:p>
            <a:pPr algn="r" rtl="1"/>
            <a:r>
              <a:rPr lang="he-IL" dirty="0"/>
              <a:t>כלומר יש לנו מספר רב של משתתפים (גדול מ-2) שמטרתם היא לבצע חישוב משותף בצורה בטוחה ואמינה.</a:t>
            </a:r>
          </a:p>
          <a:p>
            <a:pPr algn="r" rtl="1"/>
            <a:r>
              <a:rPr lang="he-IL" dirty="0"/>
              <a:t>כיום ניתן לבצע חישוב משותף בטוח מעל רשת האינטרנט בעזרת כלים קיימים אך מכיוון שעם התפתחות הטכנולוגיה ומורכבות החישובים המשאב התקשורתי הפך להיות יקר ערך וישנו צורך הולך וגובר למזעור השימוש בתקשורת לטובת ביצועים טובים יותר.</a:t>
            </a:r>
          </a:p>
          <a:p>
            <a:pPr algn="r" rtl="1"/>
            <a:endParaRPr lang="he-IL" dirty="0"/>
          </a:p>
          <a:p>
            <a:pPr algn="r" rtl="1"/>
            <a:r>
              <a:rPr lang="he-IL" dirty="0"/>
              <a:t>ישנם מגוון תחומים </a:t>
            </a:r>
            <a:r>
              <a:rPr lang="he-IL" dirty="0" err="1"/>
              <a:t>שיהנו</a:t>
            </a:r>
            <a:r>
              <a:rPr lang="he-IL" dirty="0"/>
              <a:t> מפתרון בעיית </a:t>
            </a:r>
            <a:r>
              <a:rPr lang="en-US" dirty="0"/>
              <a:t>MPC</a:t>
            </a:r>
            <a:r>
              <a:rPr lang="he-IL" dirty="0"/>
              <a:t> שישתמש בתקשורת מינימלית:</a:t>
            </a:r>
          </a:p>
          <a:p>
            <a:pPr algn="r" rtl="1"/>
            <a:endParaRPr lang="he-IL" dirty="0"/>
          </a:p>
          <a:p>
            <a:pPr algn="r" rtl="1"/>
            <a:r>
              <a:rPr lang="he-IL" dirty="0"/>
              <a:t>התחום הראשון שנזכיר הוא </a:t>
            </a:r>
            <a:r>
              <a:rPr lang="en-US" dirty="0"/>
              <a:t>Block-Chain</a:t>
            </a:r>
            <a:r>
              <a:rPr lang="he-IL" dirty="0"/>
              <a:t>: </a:t>
            </a:r>
          </a:p>
          <a:p>
            <a:pPr algn="r" rtl="1"/>
            <a:r>
              <a:rPr lang="he-IL" dirty="0"/>
              <a:t>נניח שיש לנו מספר משתתפים שמעוניינים לבצע העברת כספים כלשהי ביניהם. כל אחד אחד מהם יצטרך לחתום בנפרד על ההעברת הכספים מה שיגרום לכמות גדולה יחסית של תקשורת במיוחד אם מספר המשתתפים הוא רב. בעזרת </a:t>
            </a:r>
            <a:r>
              <a:rPr lang="en-US" dirty="0"/>
              <a:t>MPC</a:t>
            </a:r>
            <a:r>
              <a:rPr lang="he-IL" dirty="0"/>
              <a:t> ניתן להשתמש בפחות תקשורת באופן משמעותי.</a:t>
            </a:r>
          </a:p>
          <a:p>
            <a:pPr algn="r" rtl="1"/>
            <a:r>
              <a:rPr lang="he-IL" dirty="0"/>
              <a:t>התחום הבא הוא </a:t>
            </a:r>
            <a:r>
              <a:rPr lang="en-US" dirty="0"/>
              <a:t>benchmarking</a:t>
            </a:r>
            <a:r>
              <a:rPr lang="he-IL" dirty="0"/>
              <a:t>:</a:t>
            </a:r>
          </a:p>
          <a:p>
            <a:pPr algn="r" rtl="1"/>
            <a:r>
              <a:rPr lang="he-IL" dirty="0"/>
              <a:t>מגוון חברות שונות מעוניינות להשוות את המוצר שלהם למוצרים אחרים בשוק אך מבלי לחשוף את המידע הסודי אשר נמצא במסדי הנתונים שלהם.</a:t>
            </a:r>
          </a:p>
          <a:p>
            <a:pPr algn="r" rtl="1"/>
            <a:r>
              <a:rPr lang="he-IL" dirty="0"/>
              <a:t>תחום נוסף אשר סוחף אחריו לא מעט עניין והשימוש בו הולך וגדל הוא </a:t>
            </a:r>
            <a:r>
              <a:rPr lang="en-US" dirty="0"/>
              <a:t>Machine-learning</a:t>
            </a:r>
            <a:r>
              <a:rPr lang="he-IL" dirty="0"/>
              <a:t>:</a:t>
            </a:r>
          </a:p>
          <a:p>
            <a:pPr algn="r" rtl="1"/>
            <a:r>
              <a:rPr lang="he-IL" dirty="0"/>
              <a:t>פעמים רבות בתחום זה נרצה לקבוע האם קלט </a:t>
            </a:r>
            <a:r>
              <a:rPr lang="he-IL" dirty="0" err="1"/>
              <a:t>מסויים</a:t>
            </a:r>
            <a:r>
              <a:rPr lang="he-IL" dirty="0"/>
              <a:t> שייך לקבוצה </a:t>
            </a:r>
            <a:r>
              <a:rPr lang="en-US" dirty="0"/>
              <a:t>a</a:t>
            </a:r>
            <a:r>
              <a:rPr lang="he-IL" dirty="0"/>
              <a:t> או </a:t>
            </a:r>
            <a:r>
              <a:rPr lang="en-US" dirty="0"/>
              <a:t>b</a:t>
            </a:r>
            <a:r>
              <a:rPr lang="he-IL" dirty="0"/>
              <a:t>. לדוגמה, האם דואר אלקטרוני הוא ספאם או לא, האם מוטציית גן </a:t>
            </a:r>
            <a:r>
              <a:rPr lang="he-IL" dirty="0" err="1"/>
              <a:t>מסויים</a:t>
            </a:r>
            <a:r>
              <a:rPr lang="he-IL" dirty="0"/>
              <a:t> מסרטנת או לא </a:t>
            </a:r>
            <a:r>
              <a:rPr lang="he-IL" dirty="0" err="1"/>
              <a:t>וכו</a:t>
            </a:r>
            <a:r>
              <a:rPr lang="he-IL" dirty="0"/>
              <a:t>.</a:t>
            </a:r>
          </a:p>
          <a:p>
            <a:pPr algn="r" rtl="1"/>
            <a:r>
              <a:rPr lang="he-IL" dirty="0"/>
              <a:t>ניתן להשתמש באלגוריתם </a:t>
            </a:r>
            <a:r>
              <a:rPr lang="en-US" b="1" dirty="0"/>
              <a:t>Support Vector Machine</a:t>
            </a:r>
            <a:r>
              <a:rPr lang="he-IL" b="1" dirty="0"/>
              <a:t> </a:t>
            </a:r>
            <a:r>
              <a:rPr lang="en-US" b="1" dirty="0"/>
              <a:t>(SVM)</a:t>
            </a:r>
            <a:r>
              <a:rPr lang="he-IL" b="1" dirty="0"/>
              <a:t> </a:t>
            </a:r>
            <a:r>
              <a:rPr lang="he-IL" b="0" dirty="0"/>
              <a:t>לשם מטרה זו. כלומר, להמיר את האלגוריתם לפונקציה ולהזין לתוכו מידע מתוך מסד נתונים סודי שנסווג בעזרת האלגוריתם בצורה בטוחה מבחינת סודיות המידע ויעילה מבחינת תקשורת.</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4</a:t>
            </a:fld>
            <a:endParaRPr lang="ko-KR" altLang="en-US"/>
          </a:p>
        </p:txBody>
      </p:sp>
    </p:spTree>
    <p:extLst>
      <p:ext uri="{BB962C8B-B14F-4D97-AF65-F5344CB8AC3E}">
        <p14:creationId xmlns:p14="http://schemas.microsoft.com/office/powerpoint/2010/main" val="277268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ko-KR" dirty="0"/>
              <a:t>נעבור בקצרה על 4 החלקים העיקריים של התוכנה :</a:t>
            </a:r>
          </a:p>
          <a:p>
            <a:pPr algn="r" rtl="1"/>
            <a:r>
              <a:rPr lang="he-IL" altLang="ko-KR" dirty="0"/>
              <a:t>ראשית נדאג לחיבוריות: חיבור שלושת המחשבים בקשרי </a:t>
            </a:r>
            <a:r>
              <a:rPr lang="en-US" altLang="ko-KR" dirty="0"/>
              <a:t>TCP</a:t>
            </a:r>
            <a:endParaRPr lang="he-IL" altLang="ko-KR" dirty="0"/>
          </a:p>
          <a:p>
            <a:pPr algn="r" rtl="1"/>
            <a:r>
              <a:rPr lang="he-IL" altLang="ko-KR" dirty="0"/>
              <a:t>לאחר מכן, חלוקת הסוד: שלב שבו כל המשתתפים במקביל דואגים לחלוקת הסוד שלהם, החלוקה מתבצעת בצורה מבוזרת ובטוחה.</a:t>
            </a:r>
          </a:p>
          <a:p>
            <a:pPr algn="r" rtl="1"/>
            <a:r>
              <a:rPr lang="he-IL" altLang="ko-KR" dirty="0"/>
              <a:t>חישוב המעגל: חישוב פונקציה משותפת הידוע לכולם – </a:t>
            </a:r>
            <a:r>
              <a:rPr lang="he-IL" altLang="ko-KR" dirty="0" err="1"/>
              <a:t>הפונקצייה</a:t>
            </a:r>
            <a:r>
              <a:rPr lang="he-IL" altLang="ko-KR" dirty="0"/>
              <a:t> מיוצגת בתור מעגל </a:t>
            </a:r>
            <a:r>
              <a:rPr lang="he-IL" altLang="ko-KR" dirty="0" err="1"/>
              <a:t>ארתמטי</a:t>
            </a:r>
            <a:r>
              <a:rPr lang="he-IL" altLang="ko-KR" dirty="0"/>
              <a:t>.</a:t>
            </a:r>
          </a:p>
          <a:p>
            <a:pPr algn="r" rtl="1"/>
            <a:r>
              <a:rPr lang="he-IL" altLang="ko-KR" dirty="0"/>
              <a:t>והשלב האחרון, </a:t>
            </a:r>
            <a:r>
              <a:rPr lang="he-IL" altLang="ko-KR" dirty="0" err="1"/>
              <a:t>ורפיקציה</a:t>
            </a:r>
            <a:r>
              <a:rPr lang="he-IL" altLang="ko-KR" dirty="0"/>
              <a:t>: ווידוא שכל המשתתפים עקבו אחר הפרוטוקול לפני שמרכיבים את התוצאה הסופית.</a:t>
            </a:r>
          </a:p>
          <a:p>
            <a:pPr algn="r" rtl="1"/>
            <a:endParaRPr lang="he-IL" altLang="ko-KR" dirty="0"/>
          </a:p>
          <a:p>
            <a:pPr algn="r" rtl="1"/>
            <a:r>
              <a:rPr lang="he-IL" altLang="ko-KR" dirty="0"/>
              <a:t>בכל שלב במידה ומישהו לא עוקב אחר הפרוטוקול, שאר המשתתפים יפסיקו את הפעולה של התוכנה. </a:t>
            </a:r>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5</a:t>
            </a:fld>
            <a:endParaRPr lang="ko-KR" altLang="en-US"/>
          </a:p>
        </p:txBody>
      </p:sp>
    </p:spTree>
    <p:extLst>
      <p:ext uri="{BB962C8B-B14F-4D97-AF65-F5344CB8AC3E}">
        <p14:creationId xmlns:p14="http://schemas.microsoft.com/office/powerpoint/2010/main" val="110858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חיבוריות,</a:t>
            </a:r>
          </a:p>
          <a:p>
            <a:pPr algn="r" rtl="1"/>
            <a:r>
              <a:rPr lang="he-IL" dirty="0"/>
              <a:t>הטופולוגיה הינה </a:t>
            </a:r>
            <a:r>
              <a:rPr lang="en-US" dirty="0"/>
              <a:t>3PC</a:t>
            </a:r>
            <a:r>
              <a:rPr lang="he-IL" dirty="0"/>
              <a:t> , </a:t>
            </a:r>
            <a:r>
              <a:rPr lang="en-US" dirty="0"/>
              <a:t>p1 p2 p3</a:t>
            </a:r>
            <a:r>
              <a:rPr lang="he-IL" dirty="0"/>
              <a:t> כלומר כולם מחוברים לכולם, כל משתתף משמש כלקוח למשתתף </a:t>
            </a:r>
            <a:r>
              <a:rPr lang="en-US" dirty="0"/>
              <a:t>Pi+1</a:t>
            </a:r>
            <a:r>
              <a:rPr lang="he-IL" dirty="0"/>
              <a:t> ובתור שרת למשתמש </a:t>
            </a:r>
            <a:r>
              <a:rPr lang="en-US" dirty="0"/>
              <a:t>Pi-1.</a:t>
            </a:r>
            <a:endParaRPr lang="he-IL" dirty="0"/>
          </a:p>
          <a:p>
            <a:pPr algn="r" rtl="1"/>
            <a:r>
              <a:rPr lang="he-IL" dirty="0"/>
              <a:t>ישנו מספר קטן של סוגי הודעות בפרוטוקול ואורך קבוע המתאים לכל סוג הודעה, בכל קבלת הודעה אנו מוודאים</a:t>
            </a:r>
            <a:r>
              <a:rPr lang="en-US" dirty="0"/>
              <a:t> </a:t>
            </a:r>
            <a:r>
              <a:rPr lang="he-IL" dirty="0"/>
              <a:t>שהודעה תקינה ומתאימה לשלב שבו כרגע התוכנה נמצאת.</a:t>
            </a:r>
          </a:p>
          <a:p>
            <a:pPr algn="r" rtl="1"/>
            <a:r>
              <a:rPr lang="he-IL" dirty="0"/>
              <a:t>מימשנו את </a:t>
            </a:r>
            <a:r>
              <a:rPr lang="he-IL" dirty="0" err="1"/>
              <a:t>הסוקטים</a:t>
            </a:r>
            <a:r>
              <a:rPr lang="he-IL" dirty="0"/>
              <a:t> עם </a:t>
            </a:r>
            <a:r>
              <a:rPr lang="he-IL" dirty="0" err="1"/>
              <a:t>טרדים</a:t>
            </a:r>
            <a:r>
              <a:rPr lang="he-IL" dirty="0"/>
              <a:t> ליעילות </a:t>
            </a:r>
            <a:r>
              <a:rPr lang="he-IL" dirty="0" err="1"/>
              <a:t>מירבית</a:t>
            </a:r>
            <a:r>
              <a:rPr lang="he-IL" dirty="0"/>
              <a:t>.</a:t>
            </a:r>
          </a:p>
          <a:p>
            <a:pPr algn="r" rtl="1"/>
            <a:r>
              <a:rPr lang="he-IL" altLang="ko-KR" dirty="0"/>
              <a:t>חשוב לציין שאנו מניחים שיש </a:t>
            </a:r>
            <a:r>
              <a:rPr lang="en-US" altLang="ko-KR" dirty="0"/>
              <a:t>honest majority</a:t>
            </a:r>
            <a:r>
              <a:rPr lang="he-IL" altLang="ko-KR" dirty="0"/>
              <a:t>– מה שאומר, במקרה שלנו רק משתתף אחד זדוני.</a:t>
            </a:r>
            <a:endParaRPr lang="he-IL" dirty="0"/>
          </a:p>
          <a:p>
            <a:pPr algn="r" rtl="1"/>
            <a:endParaRPr lang="en-US"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6</a:t>
            </a:fld>
            <a:endParaRPr lang="ko-KR" altLang="en-US"/>
          </a:p>
        </p:txBody>
      </p:sp>
    </p:spTree>
    <p:extLst>
      <p:ext uri="{BB962C8B-B14F-4D97-AF65-F5344CB8AC3E}">
        <p14:creationId xmlns:p14="http://schemas.microsoft.com/office/powerpoint/2010/main" val="3251621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כמו </a:t>
            </a:r>
            <a:r>
              <a:rPr lang="he-IL" dirty="0" err="1"/>
              <a:t>שויטלי</a:t>
            </a:r>
            <a:r>
              <a:rPr lang="he-IL" dirty="0"/>
              <a:t> אמר, השלב השני בפרוטוקול הוא חלוקת </a:t>
            </a:r>
            <a:r>
              <a:rPr lang="he-IL" dirty="0" err="1"/>
              <a:t>הקלטים</a:t>
            </a:r>
            <a:r>
              <a:rPr lang="he-IL" dirty="0"/>
              <a:t>-לפונקציה בין המשתתפים</a:t>
            </a:r>
            <a:r>
              <a:rPr lang="en-US" dirty="0"/>
              <a:t> </a:t>
            </a:r>
            <a:r>
              <a:rPr lang="he-IL" dirty="0"/>
              <a:t> מבלי לחשוף את הקלט המקורי.</a:t>
            </a:r>
          </a:p>
          <a:p>
            <a:pPr algn="r" rtl="1"/>
            <a:r>
              <a:rPr lang="he-IL" dirty="0"/>
              <a:t>כל השלבים שאציין מתבצעים בו זמנית ע"י כל אחד מן המשתתפים עבור הקלט הפרטי שלהם בצורה מבוזרת .</a:t>
            </a:r>
          </a:p>
          <a:p>
            <a:pPr algn="r" rtl="1"/>
            <a:r>
              <a:rPr lang="he-IL" dirty="0"/>
              <a:t>בצד ימין למטה ניתן לראות המחשה עבור משתתף </a:t>
            </a:r>
            <a:r>
              <a:rPr lang="en-US" dirty="0"/>
              <a:t>P</a:t>
            </a:r>
            <a:r>
              <a:rPr lang="he-IL" dirty="0"/>
              <a:t>1 </a:t>
            </a:r>
          </a:p>
          <a:p>
            <a:pPr algn="r" rtl="1"/>
            <a:endParaRPr lang="he-IL" dirty="0"/>
          </a:p>
          <a:p>
            <a:pPr algn="r" rtl="1"/>
            <a:r>
              <a:rPr lang="he-IL" dirty="0"/>
              <a:t>השלב הראשון בחלק זה הוא הגרלת מספר רנדומלי ושליחתו ב</a:t>
            </a:r>
            <a:r>
              <a:rPr lang="en-US" dirty="0"/>
              <a:t>BC</a:t>
            </a:r>
            <a:r>
              <a:rPr lang="he-IL" dirty="0"/>
              <a:t> אל שני המשתתפים האחרים.</a:t>
            </a:r>
          </a:p>
          <a:p>
            <a:pPr algn="r" rtl="1"/>
            <a:r>
              <a:rPr lang="he-IL" dirty="0"/>
              <a:t>שלב השני הוא חיבור המספרים שכל אחד מן המשתתפים הגריל ויצירת מספר חדש בשם </a:t>
            </a:r>
            <a:r>
              <a:rPr lang="en-US" dirty="0"/>
              <a:t>SEQ</a:t>
            </a:r>
            <a:r>
              <a:rPr lang="he-IL" dirty="0"/>
              <a:t>.</a:t>
            </a:r>
          </a:p>
          <a:p>
            <a:pPr algn="r" rtl="1"/>
            <a:endParaRPr lang="he-IL" dirty="0"/>
          </a:p>
          <a:p>
            <a:pPr algn="r" rtl="1"/>
            <a:r>
              <a:rPr lang="he-IL" dirty="0"/>
              <a:t>לאחר מכן כל משתתף מגריל מפתח </a:t>
            </a:r>
            <a:r>
              <a:rPr lang="en-US" dirty="0"/>
              <a:t>K</a:t>
            </a:r>
            <a:r>
              <a:rPr lang="he-IL" dirty="0"/>
              <a:t> ושולח אותו ל</a:t>
            </a:r>
            <a:r>
              <a:rPr lang="en-US" dirty="0"/>
              <a:t>p_i+1</a:t>
            </a:r>
            <a:r>
              <a:rPr lang="he-IL" dirty="0"/>
              <a:t>. </a:t>
            </a:r>
          </a:p>
          <a:p>
            <a:pPr algn="r" rtl="1"/>
            <a:r>
              <a:rPr lang="he-IL" dirty="0"/>
              <a:t>כל משתתף מפעיל את אלגוריתם </a:t>
            </a:r>
            <a:r>
              <a:rPr lang="en-US" dirty="0"/>
              <a:t>AES</a:t>
            </a:r>
            <a:r>
              <a:rPr lang="he-IL" dirty="0"/>
              <a:t> על </a:t>
            </a:r>
            <a:r>
              <a:rPr lang="en-US" dirty="0"/>
              <a:t>SEQ</a:t>
            </a:r>
            <a:r>
              <a:rPr lang="he-IL" dirty="0"/>
              <a:t> פעם עם המפתח שהוא יצר ופעם עם מפתח שהוא קיבל לקבל שני אלפות.</a:t>
            </a:r>
          </a:p>
          <a:p>
            <a:pPr algn="r" rtl="1"/>
            <a:r>
              <a:rPr lang="he-IL" dirty="0"/>
              <a:t>כעת ברשות כל משתתף 2 מתוך 3 חלקים </a:t>
            </a:r>
            <a:r>
              <a:rPr lang="en-US" dirty="0"/>
              <a:t>a1,a2,a3</a:t>
            </a:r>
            <a:r>
              <a:rPr lang="he-IL" dirty="0"/>
              <a:t> כך שסכומן הוא </a:t>
            </a:r>
            <a:r>
              <a:rPr lang="en-US" dirty="0"/>
              <a:t>a</a:t>
            </a:r>
            <a:r>
              <a:rPr lang="he-IL" dirty="0"/>
              <a:t>.(אלפא)</a:t>
            </a:r>
          </a:p>
          <a:p>
            <a:pPr algn="r" rtl="1"/>
            <a:r>
              <a:rPr lang="he-IL" dirty="0"/>
              <a:t>המשתתף </a:t>
            </a:r>
            <a:r>
              <a:rPr lang="en-US" dirty="0"/>
              <a:t>Pi</a:t>
            </a:r>
            <a:r>
              <a:rPr lang="he-IL" dirty="0"/>
              <a:t> מקבל מהאחרים את החלקי האלפא שלהם כך שהוא יכול לרכיב את אלפא ומשדר ב</a:t>
            </a:r>
            <a:r>
              <a:rPr lang="en-US" dirty="0"/>
              <a:t>BC</a:t>
            </a:r>
            <a:r>
              <a:rPr lang="he-IL" dirty="0"/>
              <a:t> את הקלט שלו פחות אותה אלפא.</a:t>
            </a:r>
          </a:p>
          <a:p>
            <a:pPr algn="r" rtl="1"/>
            <a:r>
              <a:rPr lang="he-IL" dirty="0"/>
              <a:t>לבסוף, כל משתתף לוקח את המספר שקיבל ומחבר לו את שני החלקים של </a:t>
            </a:r>
            <a:r>
              <a:rPr lang="en-US" dirty="0"/>
              <a:t>a</a:t>
            </a:r>
            <a:r>
              <a:rPr lang="he-IL" dirty="0"/>
              <a:t> </a:t>
            </a:r>
            <a:r>
              <a:rPr lang="en-US" dirty="0"/>
              <a:t> </a:t>
            </a:r>
            <a:r>
              <a:rPr lang="he-IL" dirty="0"/>
              <a:t>הנמצאים בידו וכך יקבל כתוצאה שני חלקים חדשים של הסוד של </a:t>
            </a:r>
            <a:r>
              <a:rPr lang="en-US" dirty="0"/>
              <a:t>Pi</a:t>
            </a:r>
            <a:r>
              <a:rPr lang="he-IL" dirty="0"/>
              <a:t>.(בשקף הבא נראה כיצד נבצע זאת)</a:t>
            </a:r>
          </a:p>
          <a:p>
            <a:pPr algn="r" rtl="1"/>
            <a:r>
              <a:rPr lang="he-IL" dirty="0"/>
              <a:t>לסיכום, לכל משתתף יש 2 </a:t>
            </a:r>
            <a:r>
              <a:rPr lang="en-US" dirty="0"/>
              <a:t>SHARES</a:t>
            </a:r>
            <a:r>
              <a:rPr lang="he-IL" dirty="0"/>
              <a:t> מכל קלט שמוזן לפונקציה. (סך </a:t>
            </a:r>
            <a:r>
              <a:rPr lang="he-IL" dirty="0" err="1"/>
              <a:t>הכל</a:t>
            </a:r>
            <a:r>
              <a:rPr lang="he-IL" dirty="0"/>
              <a:t> 6 חתיכות)</a:t>
            </a:r>
            <a:endParaRPr lang="LID4096" dirty="0"/>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7</a:t>
            </a:fld>
            <a:endParaRPr lang="ko-KR" altLang="en-US"/>
          </a:p>
        </p:txBody>
      </p:sp>
    </p:spTree>
    <p:extLst>
      <p:ext uri="{BB962C8B-B14F-4D97-AF65-F5344CB8AC3E}">
        <p14:creationId xmlns:p14="http://schemas.microsoft.com/office/powerpoint/2010/main" val="71942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במסגרת הפרוטוקול קיימים 2 סוגי שערים המרכיבים את המעגל(פונקציה לחישוב): חיבור וכפל.</a:t>
            </a:r>
          </a:p>
          <a:p>
            <a:pPr algn="r" rtl="1"/>
            <a:r>
              <a:rPr lang="he-IL" dirty="0"/>
              <a:t>עבור כל אופרטור ניתן לבצע אותו על קבוע ו</a:t>
            </a:r>
            <a:r>
              <a:rPr lang="en-US" dirty="0"/>
              <a:t>share</a:t>
            </a:r>
            <a:r>
              <a:rPr lang="he-IL" dirty="0"/>
              <a:t> או על שני </a:t>
            </a:r>
            <a:r>
              <a:rPr lang="en-US" dirty="0"/>
              <a:t>shares</a:t>
            </a:r>
            <a:r>
              <a:rPr lang="he-IL" dirty="0"/>
              <a:t>. </a:t>
            </a:r>
          </a:p>
          <a:p>
            <a:pPr algn="r" rtl="1"/>
            <a:r>
              <a:rPr lang="en-US" dirty="0"/>
              <a:t>Share</a:t>
            </a:r>
            <a:r>
              <a:rPr lang="he-IL" dirty="0"/>
              <a:t> הוא זוג מספרים מתוך 3 אשר סכומן של השלושה נותן לנו את הערך שאותו </a:t>
            </a:r>
            <a:r>
              <a:rPr lang="en-US" dirty="0"/>
              <a:t>share</a:t>
            </a:r>
            <a:r>
              <a:rPr lang="he-IL" dirty="0"/>
              <a:t> מרכיב.</a:t>
            </a:r>
          </a:p>
          <a:p>
            <a:pPr algn="r" rtl="1"/>
            <a:r>
              <a:rPr lang="he-IL" dirty="0"/>
              <a:t>מבצעים את הפעולות בצורה הבאה:</a:t>
            </a:r>
          </a:p>
          <a:p>
            <a:pPr algn="r" rtl="1"/>
            <a:r>
              <a:rPr lang="he-IL" dirty="0"/>
              <a:t>עבור חיבור עם קבוע, אותו קבוע יתווסף רק למספר בעל </a:t>
            </a:r>
            <a:r>
              <a:rPr lang="he-IL" dirty="0" err="1"/>
              <a:t>אינקס</a:t>
            </a:r>
            <a:r>
              <a:rPr lang="he-IL" dirty="0"/>
              <a:t> מספר 1 כמתואר במצגת.</a:t>
            </a:r>
          </a:p>
          <a:p>
            <a:pPr algn="r" rtl="1"/>
            <a:r>
              <a:rPr lang="he-IL" dirty="0"/>
              <a:t>עבור חיבור של 2 </a:t>
            </a:r>
            <a:r>
              <a:rPr lang="en-US" dirty="0"/>
              <a:t>shares</a:t>
            </a:r>
            <a:r>
              <a:rPr lang="he-IL" dirty="0"/>
              <a:t> נחבר את הראשון עם הראשון והשני עם השני.</a:t>
            </a:r>
          </a:p>
          <a:p>
            <a:pPr algn="r" rtl="1"/>
            <a:r>
              <a:rPr lang="he-IL" dirty="0"/>
              <a:t>עבור כפל של </a:t>
            </a:r>
            <a:r>
              <a:rPr lang="en-US" dirty="0"/>
              <a:t>Share</a:t>
            </a:r>
            <a:r>
              <a:rPr lang="he-IL" dirty="0"/>
              <a:t> וקבוע נכפיל את הקבוע </a:t>
            </a:r>
            <a:r>
              <a:rPr lang="he-IL" dirty="0" err="1"/>
              <a:t>גםבאינדקס</a:t>
            </a:r>
            <a:r>
              <a:rPr lang="he-IL" dirty="0"/>
              <a:t> הראשון וגם בשני.</a:t>
            </a:r>
          </a:p>
          <a:p>
            <a:pPr algn="r" rtl="1"/>
            <a:endParaRPr lang="he-IL" dirty="0"/>
          </a:p>
          <a:p>
            <a:pPr algn="r" rtl="1"/>
            <a:r>
              <a:rPr lang="he-IL" dirty="0"/>
              <a:t>עבור מכפלה של 2 </a:t>
            </a:r>
            <a:r>
              <a:rPr lang="en-US" dirty="0"/>
              <a:t>shares</a:t>
            </a:r>
            <a:r>
              <a:rPr lang="he-IL" dirty="0"/>
              <a:t> נזדקק לתקשורת נוספת.</a:t>
            </a:r>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8</a:t>
            </a:fld>
            <a:endParaRPr lang="ko-KR" altLang="en-US"/>
          </a:p>
        </p:txBody>
      </p:sp>
    </p:spTree>
    <p:extLst>
      <p:ext uri="{BB962C8B-B14F-4D97-AF65-F5344CB8AC3E}">
        <p14:creationId xmlns:p14="http://schemas.microsoft.com/office/powerpoint/2010/main" val="2928833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ברגע שהמשתתפים בפרוטוקול צריכים לבצע שער מכפלה מתבצע </a:t>
            </a:r>
            <a:r>
              <a:rPr lang="he-IL" dirty="0" err="1"/>
              <a:t>סינכרון</a:t>
            </a:r>
            <a:r>
              <a:rPr lang="he-IL" dirty="0"/>
              <a:t>, כל משתתף מגריל מספר רנדומלי ושולח אותו ל</a:t>
            </a:r>
            <a:r>
              <a:rPr lang="en-US" dirty="0"/>
              <a:t>p_i+1</a:t>
            </a:r>
            <a:r>
              <a:rPr lang="he-IL" dirty="0"/>
              <a:t>. </a:t>
            </a:r>
          </a:p>
          <a:p>
            <a:pPr algn="r" rtl="1"/>
            <a:r>
              <a:rPr lang="he-IL" dirty="0"/>
              <a:t>לאחר מכן, כל משתתף לוקח את המספר שהגריל ומחסיר ממנו את המספר שקיבל.</a:t>
            </a:r>
          </a:p>
          <a:p>
            <a:pPr algn="r" rtl="1"/>
            <a:r>
              <a:rPr lang="he-IL" dirty="0"/>
              <a:t>כך לכל משתתף יש חתיכה אחת של מספר רנדומלי כך שסכום כל החתיכות הוא 0.</a:t>
            </a:r>
          </a:p>
          <a:p>
            <a:pPr algn="r" rtl="1"/>
            <a:endParaRPr lang="he-IL" dirty="0"/>
          </a:p>
          <a:p>
            <a:pPr algn="r" rtl="1"/>
            <a:r>
              <a:rPr lang="he-IL" dirty="0"/>
              <a:t>לאחר מכן, כל אחד מחשב לפי הפרוטוקול את הערך של שער המכפלה </a:t>
            </a:r>
            <a:r>
              <a:rPr lang="en-US" dirty="0"/>
              <a:t>Zi</a:t>
            </a:r>
            <a:r>
              <a:rPr lang="he-IL" dirty="0"/>
              <a:t> ושולח אותה ל</a:t>
            </a:r>
            <a:r>
              <a:rPr lang="en-US" dirty="0"/>
              <a:t>p_i+1</a:t>
            </a:r>
            <a:r>
              <a:rPr lang="he-IL" dirty="0"/>
              <a:t>.</a:t>
            </a:r>
          </a:p>
          <a:p>
            <a:pPr algn="r" rtl="1"/>
            <a:r>
              <a:rPr lang="he-IL" dirty="0"/>
              <a:t>לבסוף כל משתתף שומר את ה</a:t>
            </a:r>
            <a:r>
              <a:rPr lang="en-US" dirty="0"/>
              <a:t>Shares</a:t>
            </a:r>
            <a:r>
              <a:rPr lang="he-IL" dirty="0"/>
              <a:t> של </a:t>
            </a:r>
            <a:r>
              <a:rPr lang="en-US" dirty="0"/>
              <a:t>z</a:t>
            </a:r>
            <a:r>
              <a:rPr lang="he-IL" dirty="0"/>
              <a:t> הנמצאים ברשותו, השרים האלו הם 2 חלקים מתוך 3 של תוצאת שער המכפלה.</a:t>
            </a:r>
          </a:p>
          <a:p>
            <a:pPr algn="r" rtl="1"/>
            <a:r>
              <a:rPr lang="he-IL" dirty="0"/>
              <a:t>נצטרך את קלטים והפלטים לכל שערי המכפלה בשלב האחרון של וידוי אמינות.</a:t>
            </a:r>
            <a:endParaRPr lang="LID4096" dirty="0"/>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9</a:t>
            </a:fld>
            <a:endParaRPr lang="ko-KR" altLang="en-US"/>
          </a:p>
        </p:txBody>
      </p:sp>
    </p:spTree>
    <p:extLst>
      <p:ext uri="{BB962C8B-B14F-4D97-AF65-F5344CB8AC3E}">
        <p14:creationId xmlns:p14="http://schemas.microsoft.com/office/powerpoint/2010/main" val="420810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753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9839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1" r:id="rId2"/>
    <p:sldLayoutId id="2147483672"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440.png"/><Relationship Id="rId5" Type="http://schemas.openxmlformats.org/officeDocument/2006/relationships/image" Target="../media/image43.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0.png"/><Relationship Id="rId4" Type="http://schemas.openxmlformats.org/officeDocument/2006/relationships/image" Target="../media/image180.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19.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0.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42.png"/><Relationship Id="rId7" Type="http://schemas.openxmlformats.org/officeDocument/2006/relationships/image" Target="../media/image310.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6.png"/><Relationship Id="rId4" Type="http://schemas.openxmlformats.org/officeDocument/2006/relationships/image" Target="../media/image43.svg"/><Relationship Id="rId9" Type="http://schemas.openxmlformats.org/officeDocument/2006/relationships/image" Target="../media/image330.png"/></Relationships>
</file>

<file path=ppt/slides/_rels/slide9.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350.png"/><Relationship Id="rId7"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80.png"/><Relationship Id="rId5" Type="http://schemas.openxmlformats.org/officeDocument/2006/relationships/image" Target="../media/image370.png"/><Relationship Id="rId4" Type="http://schemas.openxmlformats.org/officeDocument/2006/relationships/image" Target="../media/image36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346" y="195486"/>
            <a:ext cx="8627308" cy="4248472"/>
          </a:xfrm>
        </p:spPr>
        <p:txBody>
          <a:bodyPr/>
          <a:lstStyle/>
          <a:p>
            <a:pPr algn="ctr"/>
            <a:r>
              <a:rPr lang="en-US" altLang="ko-KR" sz="2800" dirty="0">
                <a:solidFill>
                  <a:schemeClr val="tx1">
                    <a:lumMod val="65000"/>
                    <a:lumOff val="35000"/>
                  </a:schemeClr>
                </a:solidFill>
                <a:ea typeface="맑은 고딕" pitchFamily="50" charset="-127"/>
              </a:rPr>
              <a:t>Practical Fully Secure Three-Party Computation via Sublinear Distributed Zero-knowledge Proofs</a:t>
            </a:r>
          </a:p>
          <a:p>
            <a:pPr algn="ct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a typeface="맑은 고딕" pitchFamily="50" charset="-127"/>
            </a:endParaRPr>
          </a:p>
          <a:p>
            <a:pPr algn="ctr"/>
            <a:r>
              <a:rPr lang="en-US" altLang="ko-KR" sz="2800" dirty="0">
                <a:solidFill>
                  <a:schemeClr val="tx1">
                    <a:lumMod val="65000"/>
                    <a:lumOff val="35000"/>
                  </a:schemeClr>
                </a:solidFill>
                <a:ea typeface="맑은 고딕" pitchFamily="50" charset="-127"/>
              </a:rPr>
              <a:t>Supervisor: Dr </a:t>
            </a:r>
            <a:r>
              <a:rPr lang="en-US" altLang="ko-KR" sz="2800" dirty="0" err="1">
                <a:solidFill>
                  <a:schemeClr val="tx1">
                    <a:lumMod val="65000"/>
                    <a:lumOff val="35000"/>
                  </a:schemeClr>
                </a:solidFill>
                <a:ea typeface="맑은 고딕" pitchFamily="50" charset="-127"/>
              </a:rPr>
              <a:t>Niv</a:t>
            </a:r>
            <a:r>
              <a:rPr lang="en-US" altLang="ko-KR" sz="2800" dirty="0">
                <a:solidFill>
                  <a:schemeClr val="tx1">
                    <a:lumMod val="65000"/>
                    <a:lumOff val="35000"/>
                  </a:schemeClr>
                </a:solidFill>
                <a:ea typeface="맑은 고딕" pitchFamily="50" charset="-127"/>
              </a:rPr>
              <a:t> Gilboa</a:t>
            </a:r>
          </a:p>
          <a:p>
            <a:pPr algn="ctr"/>
            <a:endParaRPr lang="en-US" altLang="ko-KR" sz="2800" dirty="0">
              <a:solidFill>
                <a:schemeClr val="tx1">
                  <a:lumMod val="65000"/>
                  <a:lumOff val="35000"/>
                </a:schemeClr>
              </a:solidFill>
              <a:ea typeface="맑은 고딕" pitchFamily="50" charset="-127"/>
            </a:endParaRPr>
          </a:p>
          <a:p>
            <a:r>
              <a:rPr lang="en-US" altLang="ko-KR" sz="2800" dirty="0">
                <a:solidFill>
                  <a:schemeClr val="tx1">
                    <a:lumMod val="65000"/>
                    <a:lumOff val="35000"/>
                  </a:schemeClr>
                </a:solidFill>
                <a:ea typeface="맑은 고딕" pitchFamily="50" charset="-127"/>
              </a:rPr>
              <a:t>Vitali Lopushenko 			</a:t>
            </a:r>
            <a:r>
              <a:rPr lang="en-US" altLang="ko-KR" sz="2800" dirty="0" err="1">
                <a:solidFill>
                  <a:schemeClr val="tx1">
                    <a:lumMod val="65000"/>
                    <a:lumOff val="35000"/>
                  </a:schemeClr>
                </a:solidFill>
                <a:ea typeface="맑은 고딕" pitchFamily="50" charset="-127"/>
              </a:rPr>
              <a:t>Osher</a:t>
            </a:r>
            <a:r>
              <a:rPr lang="en-US" altLang="ko-KR" sz="2800" dirty="0">
                <a:solidFill>
                  <a:schemeClr val="tx1">
                    <a:lumMod val="65000"/>
                    <a:lumOff val="35000"/>
                  </a:schemeClr>
                </a:solidFill>
                <a:ea typeface="맑은 고딕" pitchFamily="50" charset="-127"/>
              </a:rPr>
              <a:t> </a:t>
            </a:r>
            <a:r>
              <a:rPr lang="en-US" altLang="ko-KR" sz="2800" dirty="0" err="1">
                <a:solidFill>
                  <a:schemeClr val="tx1">
                    <a:lumMod val="65000"/>
                    <a:lumOff val="35000"/>
                  </a:schemeClr>
                </a:solidFill>
                <a:ea typeface="맑은 고딕" pitchFamily="50" charset="-127"/>
              </a:rPr>
              <a:t>Saragani</a:t>
            </a: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ndParaRPr>
          </a:p>
        </p:txBody>
      </p:sp>
      <p:pic>
        <p:nvPicPr>
          <p:cNvPr id="6" name="Picture 5" descr="A close up of a logo&#10;&#10;Description automatically generated">
            <a:extLst>
              <a:ext uri="{FF2B5EF4-FFF2-40B4-BE49-F238E27FC236}">
                <a16:creationId xmlns:a16="http://schemas.microsoft.com/office/drawing/2014/main" id="{18B8F437-D365-4BE8-B328-3659143931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187392"/>
            <a:ext cx="3528387" cy="720080"/>
          </a:xfrm>
          <a:prstGeom prst="rect">
            <a:avLst/>
          </a:prstGeom>
        </p:spPr>
      </p:pic>
      <p:pic>
        <p:nvPicPr>
          <p:cNvPr id="8" name="Picture 7" descr="A picture containing food, drawing&#10;&#10;Description automatically generated">
            <a:extLst>
              <a:ext uri="{FF2B5EF4-FFF2-40B4-BE49-F238E27FC236}">
                <a16:creationId xmlns:a16="http://schemas.microsoft.com/office/drawing/2014/main" id="{1C3A3AB7-E7FD-4D16-8D7B-FE6DF2941A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656" y="3918639"/>
            <a:ext cx="948637" cy="988833"/>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Circuit C</a:t>
            </a:r>
            <a:endParaRPr lang="ko-KR" altLang="en-US" dirty="0">
              <a:solidFill>
                <a:schemeClr val="bg2"/>
              </a:solidFill>
            </a:endParaRPr>
          </a:p>
        </p:txBody>
      </p:sp>
      <p:sp>
        <p:nvSpPr>
          <p:cNvPr id="18" name="TextBox 17">
            <a:extLst>
              <a:ext uri="{FF2B5EF4-FFF2-40B4-BE49-F238E27FC236}">
                <a16:creationId xmlns:a16="http://schemas.microsoft.com/office/drawing/2014/main" id="{E1468E8D-3153-4B8E-BA02-3EE69457D88C}"/>
              </a:ext>
            </a:extLst>
          </p:cNvPr>
          <p:cNvSpPr txBox="1"/>
          <p:nvPr/>
        </p:nvSpPr>
        <p:spPr>
          <a:xfrm>
            <a:off x="337949" y="1484403"/>
            <a:ext cx="4545565" cy="3970318"/>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Any computable function can be represented as an arithmetic Addition/Multiplication gates.</a:t>
            </a: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have a copy of the C circuit.</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The circuit calculated level by level.</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 The parties synchronize each multiplication gate.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stores all the Multiplication gates output in a vector for verification phase.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ko-KR" altLang="en-US" sz="1400" dirty="0">
              <a:solidFill>
                <a:schemeClr val="tx2">
                  <a:lumMod val="75000"/>
                </a:schemeClr>
              </a:solidFill>
              <a:latin typeface="Segoe UI" panose="020B0502040204020203" pitchFamily="34" charset="0"/>
              <a:cs typeface="Segoe UI" panose="020B0502040204020203" pitchFamily="34" charset="0"/>
            </a:endParaRPr>
          </a:p>
        </p:txBody>
      </p:sp>
      <p:pic>
        <p:nvPicPr>
          <p:cNvPr id="1028" name="Picture 4" descr="Logic Gates Or Icons - Download Free Vector Icons | Noun Project">
            <a:extLst>
              <a:ext uri="{FF2B5EF4-FFF2-40B4-BE49-F238E27FC236}">
                <a16:creationId xmlns:a16="http://schemas.microsoft.com/office/drawing/2014/main" id="{D30AD116-7257-47FF-B6B5-0D82E2E5C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642" y="283101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Logic Gates Or Icons - Download Free Vector Icons | Noun Project">
            <a:extLst>
              <a:ext uri="{FF2B5EF4-FFF2-40B4-BE49-F238E27FC236}">
                <a16:creationId xmlns:a16="http://schemas.microsoft.com/office/drawing/2014/main" id="{9EA6F89B-EB9C-4629-A471-C2A3D7A67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413" y="308100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d, and gate, logic and, logic gate icon">
            <a:extLst>
              <a:ext uri="{FF2B5EF4-FFF2-40B4-BE49-F238E27FC236}">
                <a16:creationId xmlns:a16="http://schemas.microsoft.com/office/drawing/2014/main" id="{577D98DC-2846-44A0-AAD7-C7E7B7A28C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1410" y="2447875"/>
            <a:ext cx="811031" cy="8110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And, and gate, logic and, logic gate icon">
            <a:extLst>
              <a:ext uri="{FF2B5EF4-FFF2-40B4-BE49-F238E27FC236}">
                <a16:creationId xmlns:a16="http://schemas.microsoft.com/office/drawing/2014/main" id="{9F0A4657-91CB-41FF-BB21-72739DD18C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1723" y="1722791"/>
            <a:ext cx="811031" cy="811031"/>
          </a:xfrm>
          <a:prstGeom prst="rect">
            <a:avLst/>
          </a:prstGeom>
          <a:noFill/>
        </p:spPr>
      </p:pic>
      <p:pic>
        <p:nvPicPr>
          <p:cNvPr id="29" name="Picture 8" descr="And, and gate, logic and, logic gate icon">
            <a:extLst>
              <a:ext uri="{FF2B5EF4-FFF2-40B4-BE49-F238E27FC236}">
                <a16:creationId xmlns:a16="http://schemas.microsoft.com/office/drawing/2014/main" id="{1A30F9FB-3A8B-465B-9B5A-CE5324D477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5645" y="2265512"/>
            <a:ext cx="811031" cy="811031"/>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4776378E-3D5C-42D7-AF33-5607B19AC322}"/>
              </a:ext>
            </a:extLst>
          </p:cNvPr>
          <p:cNvCxnSpPr>
            <a:cxnSpLocks/>
          </p:cNvCxnSpPr>
          <p:nvPr/>
        </p:nvCxnSpPr>
        <p:spPr>
          <a:xfrm>
            <a:off x="6625456" y="2125131"/>
            <a:ext cx="795659" cy="443663"/>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395FC9F9-E864-4E14-A1DB-E11F7BB9FC61}"/>
              </a:ext>
            </a:extLst>
          </p:cNvPr>
          <p:cNvCxnSpPr>
            <a:cxnSpLocks/>
          </p:cNvCxnSpPr>
          <p:nvPr/>
        </p:nvCxnSpPr>
        <p:spPr>
          <a:xfrm flipV="1">
            <a:off x="6726868" y="2769968"/>
            <a:ext cx="658164" cy="76425"/>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9265E90-0027-4E1E-9BAB-42C6E343E05B}"/>
              </a:ext>
            </a:extLst>
          </p:cNvPr>
          <p:cNvCxnSpPr>
            <a:cxnSpLocks/>
          </p:cNvCxnSpPr>
          <p:nvPr/>
        </p:nvCxnSpPr>
        <p:spPr>
          <a:xfrm flipV="1">
            <a:off x="6699093" y="3447469"/>
            <a:ext cx="714129" cy="113204"/>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D44A5A-BE40-4270-8A1B-85719D97DDE8}"/>
              </a:ext>
            </a:extLst>
          </p:cNvPr>
          <p:cNvCxnSpPr/>
          <p:nvPr/>
        </p:nvCxnSpPr>
        <p:spPr>
          <a:xfrm flipH="1">
            <a:off x="5939202"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2089D01-D4D3-4B6F-BFFB-7984F742FD87}"/>
              </a:ext>
            </a:extLst>
          </p:cNvPr>
          <p:cNvCxnSpPr>
            <a:cxnSpLocks/>
          </p:cNvCxnSpPr>
          <p:nvPr/>
        </p:nvCxnSpPr>
        <p:spPr>
          <a:xfrm>
            <a:off x="5967860" y="2748818"/>
            <a:ext cx="22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725994-687F-42EB-B64A-891A82ED61B3}"/>
              </a:ext>
            </a:extLst>
          </p:cNvPr>
          <p:cNvCxnSpPr>
            <a:cxnSpLocks/>
          </p:cNvCxnSpPr>
          <p:nvPr/>
        </p:nvCxnSpPr>
        <p:spPr>
          <a:xfrm>
            <a:off x="5965479" y="2952937"/>
            <a:ext cx="2255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B52FEE5-A63B-44C9-B6DE-68B25013B545}"/>
              </a:ext>
            </a:extLst>
          </p:cNvPr>
          <p:cNvCxnSpPr>
            <a:cxnSpLocks/>
          </p:cNvCxnSpPr>
          <p:nvPr/>
        </p:nvCxnSpPr>
        <p:spPr>
          <a:xfrm>
            <a:off x="5970241" y="2230476"/>
            <a:ext cx="1917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68BD723-EAD7-47D0-AF9B-2CB0B0703F4E}"/>
              </a:ext>
            </a:extLst>
          </p:cNvPr>
          <p:cNvCxnSpPr>
            <a:cxnSpLocks/>
          </p:cNvCxnSpPr>
          <p:nvPr/>
        </p:nvCxnSpPr>
        <p:spPr>
          <a:xfrm>
            <a:off x="5970241" y="2025835"/>
            <a:ext cx="1908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5C6DD60-E817-4AE6-BC87-09AC929BF8C7}"/>
              </a:ext>
            </a:extLst>
          </p:cNvPr>
          <p:cNvCxnSpPr/>
          <p:nvPr/>
        </p:nvCxnSpPr>
        <p:spPr>
          <a:xfrm flipH="1">
            <a:off x="6847750"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36AC042-440C-4077-BBB3-BFC6A0563F30}"/>
              </a:ext>
            </a:extLst>
          </p:cNvPr>
          <p:cNvCxnSpPr/>
          <p:nvPr/>
        </p:nvCxnSpPr>
        <p:spPr>
          <a:xfrm flipH="1">
            <a:off x="8125590" y="1640569"/>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4FA487-43B5-4448-8C67-7A01D808BE2C}"/>
              </a:ext>
            </a:extLst>
          </p:cNvPr>
          <p:cNvCxnSpPr>
            <a:cxnSpLocks/>
          </p:cNvCxnSpPr>
          <p:nvPr/>
        </p:nvCxnSpPr>
        <p:spPr>
          <a:xfrm>
            <a:off x="7956439" y="2668463"/>
            <a:ext cx="160698" cy="2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FBC18DF-A1CB-42C6-B688-AB84EFB061FB}"/>
                  </a:ext>
                </a:extLst>
              </p:cNvPr>
              <p:cNvSpPr txBox="1"/>
              <p:nvPr/>
            </p:nvSpPr>
            <p:spPr>
              <a:xfrm>
                <a:off x="6112945" y="1310531"/>
                <a:ext cx="695675"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smtClean="0">
                        <a:solidFill>
                          <a:schemeClr val="bg2"/>
                        </a:solidFill>
                        <a:latin typeface="Cambria Math" panose="02040503050406030204" pitchFamily="18" charset="0"/>
                      </a:rPr>
                      <m:t>ⅈ</m:t>
                    </m:r>
                  </m:oMath>
                </a14:m>
                <a:endParaRPr lang="ko-KR" altLang="en-US" sz="1200" dirty="0">
                  <a:solidFill>
                    <a:schemeClr val="bg2"/>
                  </a:solidFill>
                  <a:cs typeface="Arial" pitchFamily="34" charset="0"/>
                </a:endParaRPr>
              </a:p>
            </p:txBody>
          </p:sp>
        </mc:Choice>
        <mc:Fallback xmlns="">
          <p:sp>
            <p:nvSpPr>
              <p:cNvPr id="73" name="TextBox 72">
                <a:extLst>
                  <a:ext uri="{FF2B5EF4-FFF2-40B4-BE49-F238E27FC236}">
                    <a16:creationId xmlns:a16="http://schemas.microsoft.com/office/drawing/2014/main" id="{1FBC18DF-A1CB-42C6-B688-AB84EFB061FB}"/>
                  </a:ext>
                </a:extLst>
              </p:cNvPr>
              <p:cNvSpPr txBox="1">
                <a:spLocks noRot="1" noChangeAspect="1" noMove="1" noResize="1" noEditPoints="1" noAdjustHandles="1" noChangeArrowheads="1" noChangeShapeType="1" noTextEdit="1"/>
              </p:cNvSpPr>
              <p:nvPr/>
            </p:nvSpPr>
            <p:spPr>
              <a:xfrm>
                <a:off x="6112945" y="1310531"/>
                <a:ext cx="695675" cy="276999"/>
              </a:xfrm>
              <a:prstGeom prst="rect">
                <a:avLst/>
              </a:prstGeom>
              <a:blipFill>
                <a:blip r:embed="rId5"/>
                <a:stretch>
                  <a:fillRect l="-877" t="-4444" b="-15556"/>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8623282-148E-49BD-A621-FF9BAED71E72}"/>
                  </a:ext>
                </a:extLst>
              </p:cNvPr>
              <p:cNvSpPr txBox="1"/>
              <p:nvPr/>
            </p:nvSpPr>
            <p:spPr>
              <a:xfrm>
                <a:off x="7092280" y="1326887"/>
                <a:ext cx="1033310"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a:solidFill>
                          <a:schemeClr val="bg2"/>
                        </a:solidFill>
                        <a:latin typeface="Cambria Math" panose="02040503050406030204" pitchFamily="18" charset="0"/>
                      </a:rPr>
                      <m:t>ⅈ</m:t>
                    </m:r>
                    <m:r>
                      <a:rPr lang="en-US" altLang="ko-KR" sz="1200" b="0" i="0" dirty="0" smtClean="0">
                        <a:solidFill>
                          <a:schemeClr val="bg2"/>
                        </a:solidFill>
                        <a:latin typeface="Cambria Math" panose="02040503050406030204" pitchFamily="18" charset="0"/>
                      </a:rPr>
                      <m:t>+</m:t>
                    </m:r>
                    <m:r>
                      <a:rPr lang="en-US" altLang="ko-KR" sz="1200" b="0" i="0" dirty="0" smtClean="0">
                        <a:solidFill>
                          <a:schemeClr val="bg2"/>
                        </a:solidFill>
                        <a:latin typeface="Cambria Math" panose="02040503050406030204" pitchFamily="18" charset="0"/>
                      </a:rPr>
                      <m:t>1</m:t>
                    </m:r>
                  </m:oMath>
                </a14:m>
                <a:endParaRPr lang="ko-KR" altLang="en-US" sz="1200" dirty="0">
                  <a:solidFill>
                    <a:schemeClr val="bg2"/>
                  </a:solidFill>
                  <a:cs typeface="Arial" pitchFamily="34" charset="0"/>
                </a:endParaRPr>
              </a:p>
            </p:txBody>
          </p:sp>
        </mc:Choice>
        <mc:Fallback xmlns="">
          <p:sp>
            <p:nvSpPr>
              <p:cNvPr id="74" name="TextBox 73">
                <a:extLst>
                  <a:ext uri="{FF2B5EF4-FFF2-40B4-BE49-F238E27FC236}">
                    <a16:creationId xmlns:a16="http://schemas.microsoft.com/office/drawing/2014/main" id="{B8623282-148E-49BD-A621-FF9BAED71E72}"/>
                  </a:ext>
                </a:extLst>
              </p:cNvPr>
              <p:cNvSpPr txBox="1">
                <a:spLocks noRot="1" noChangeAspect="1" noMove="1" noResize="1" noEditPoints="1" noAdjustHandles="1" noChangeArrowheads="1" noChangeShapeType="1" noTextEdit="1"/>
              </p:cNvSpPr>
              <p:nvPr/>
            </p:nvSpPr>
            <p:spPr>
              <a:xfrm>
                <a:off x="7092280" y="1326887"/>
                <a:ext cx="1033310" cy="276999"/>
              </a:xfrm>
              <a:prstGeom prst="rect">
                <a:avLst/>
              </a:prstGeom>
              <a:blipFill>
                <a:blip r:embed="rId6"/>
                <a:stretch>
                  <a:fillRect t="-4444" b="-15556"/>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E492C29F-D0DD-4A01-B871-112E2FDD95F1}"/>
              </a:ext>
            </a:extLst>
          </p:cNvPr>
          <p:cNvSpPr txBox="1"/>
          <p:nvPr/>
        </p:nvSpPr>
        <p:spPr>
          <a:xfrm>
            <a:off x="6886368" y="3030576"/>
            <a:ext cx="327803" cy="276999"/>
          </a:xfrm>
          <a:prstGeom prst="rect">
            <a:avLst/>
          </a:prstGeom>
          <a:noFill/>
        </p:spPr>
        <p:txBody>
          <a:bodyPr wrap="square" rtlCol="0">
            <a:spAutoFit/>
          </a:bodyPr>
          <a:lstStyle/>
          <a:p>
            <a:pPr algn="ctr"/>
            <a:r>
              <a:rPr lang="en-US" altLang="ko-KR" sz="1200" dirty="0">
                <a:solidFill>
                  <a:schemeClr val="bg2"/>
                </a:solidFill>
                <a:cs typeface="Arial" pitchFamily="34" charset="0"/>
              </a:rPr>
              <a:t>C</a:t>
            </a:r>
            <a:endParaRPr lang="ko-KR" altLang="en-US" sz="1200" dirty="0">
              <a:solidFill>
                <a:schemeClr val="bg2"/>
              </a:solidFill>
              <a:cs typeface="Arial" pitchFamily="34" charset="0"/>
            </a:endParaRPr>
          </a:p>
        </p:txBody>
      </p:sp>
      <p:pic>
        <p:nvPicPr>
          <p:cNvPr id="1038" name="Picture 14" descr="Three Dots Icons - Download Free Vector Icons | Noun Project">
            <a:extLst>
              <a:ext uri="{FF2B5EF4-FFF2-40B4-BE49-F238E27FC236}">
                <a16:creationId xmlns:a16="http://schemas.microsoft.com/office/drawing/2014/main" id="{000EE1ED-820F-42DA-860E-8E0D020B428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71123" y="2657131"/>
            <a:ext cx="688055" cy="68805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Three Dots Icons - Download Free Vector Icons | Noun Project">
            <a:extLst>
              <a:ext uri="{FF2B5EF4-FFF2-40B4-BE49-F238E27FC236}">
                <a16:creationId xmlns:a16="http://schemas.microsoft.com/office/drawing/2014/main" id="{9FA1803D-9DC0-483C-97E2-435EC41AB6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9507" y="2533822"/>
            <a:ext cx="855966" cy="85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1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animEffect transition="in" filter="fade">
                                      <p:cBhvr>
                                        <p:cTn id="13" dur="500"/>
                                        <p:tgtEl>
                                          <p:spTgt spid="1032"/>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fade">
                                      <p:cBhvr>
                                        <p:cTn id="45" dur="500"/>
                                        <p:tgtEl>
                                          <p:spTgt spid="70"/>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par>
                                <p:cTn id="52" presetID="10" presetClass="entr" presetSubtype="0" fill="hold" nodeType="withEffect">
                                  <p:stCondLst>
                                    <p:cond delay="0"/>
                                  </p:stCondLst>
                                  <p:childTnLst>
                                    <p:set>
                                      <p:cBhvr>
                                        <p:cTn id="53" dur="1" fill="hold">
                                          <p:stCondLst>
                                            <p:cond delay="0"/>
                                          </p:stCondLst>
                                        </p:cTn>
                                        <p:tgtEl>
                                          <p:spTgt spid="1038"/>
                                        </p:tgtEl>
                                        <p:attrNameLst>
                                          <p:attrName>style.visibility</p:attrName>
                                        </p:attrNameLst>
                                      </p:cBhvr>
                                      <p:to>
                                        <p:strVal val="visible"/>
                                      </p:to>
                                    </p:set>
                                    <p:animEffect transition="in" filter="fade">
                                      <p:cBhvr>
                                        <p:cTn id="54" dur="500"/>
                                        <p:tgtEl>
                                          <p:spTgt spid="1038"/>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nodeType="withEffect">
                                  <p:stCondLst>
                                    <p:cond delay="0"/>
                                  </p:stCondLst>
                                  <p:childTnLst>
                                    <p:set>
                                      <p:cBhvr>
                                        <p:cTn id="65" dur="1" fill="hold">
                                          <p:stCondLst>
                                            <p:cond delay="0"/>
                                          </p:stCondLst>
                                        </p:cTn>
                                        <p:tgtEl>
                                          <p:spTgt spid="1028"/>
                                        </p:tgtEl>
                                        <p:attrNameLst>
                                          <p:attrName>style.visibility</p:attrName>
                                        </p:attrNameLst>
                                      </p:cBhvr>
                                      <p:to>
                                        <p:strVal val="visible"/>
                                      </p:to>
                                    </p:set>
                                    <p:animEffect transition="in" filter="fade">
                                      <p:cBhvr>
                                        <p:cTn id="66" dur="500"/>
                                        <p:tgtEl>
                                          <p:spTgt spid="1028"/>
                                        </p:tgtEl>
                                      </p:cBhvr>
                                    </p:animEffect>
                                  </p:childTnLst>
                                </p:cTn>
                              </p:par>
                              <p:par>
                                <p:cTn id="67" presetID="10"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fade">
                                      <p:cBhvr>
                                        <p:cTn id="7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3" grpId="0"/>
      <p:bldP spid="74" grpId="0"/>
      <p:bldP spid="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Verification Phase</a:t>
            </a:r>
            <a:endParaRPr lang="ko-KR" altLang="en-US" dirty="0">
              <a:solidFill>
                <a:schemeClr val="bg2"/>
              </a:solidFil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6D47DBC-77E5-4B3A-9B09-C00436F290C7}"/>
                  </a:ext>
                </a:extLst>
              </p:cNvPr>
              <p:cNvSpPr txBox="1"/>
              <p:nvPr/>
            </p:nvSpPr>
            <p:spPr>
              <a:xfrm>
                <a:off x="467544" y="915566"/>
                <a:ext cx="7920880" cy="376955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There is a simple way, this functionality checks that is no corrupted party by checking all the inputs from other parties to the Multiplication gates.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Prover build </a:t>
                </a:r>
                <a14:m>
                  <m:oMath xmlns:m="http://schemas.openxmlformats.org/officeDocument/2006/math">
                    <m:r>
                      <a:rPr lang="en-US" altLang="ko-KR" sz="1600" i="1" dirty="0">
                        <a:solidFill>
                          <a:schemeClr val="tx2">
                            <a:lumMod val="75000"/>
                          </a:schemeClr>
                        </a:solidFill>
                        <a:latin typeface="Cambria Math" panose="02040503050406030204" pitchFamily="18" charset="0"/>
                      </a:rPr>
                      <m:t>𝑚</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vectors (for each multiplication gates) which contains the input and output of each multiplication gate:</a:t>
                </a:r>
              </a:p>
              <a:p>
                <a:pPr>
                  <a:lnSpc>
                    <a:spcPct val="150000"/>
                  </a:lnSpc>
                </a:pPr>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𝑘</m:t>
                        </m:r>
                        <m:r>
                          <a:rPr lang="en-US" altLang="ko-KR" sz="1600" dirty="0">
                            <a:solidFill>
                              <a:schemeClr val="tx2">
                                <a:lumMod val="75000"/>
                              </a:schemeClr>
                            </a:solidFill>
                            <a:latin typeface="Cambria Math" panose="02040503050406030204" pitchFamily="18" charset="0"/>
                          </a:rPr>
                          <m:t>,</m:t>
                        </m:r>
                        <m:r>
                          <a:rPr lang="en-US" altLang="ko-KR" sz="1600" i="1" dirty="0">
                            <a:solidFill>
                              <a:schemeClr val="tx2">
                                <a:lumMod val="75000"/>
                              </a:schemeClr>
                            </a:solidFill>
                            <a:latin typeface="Cambria Math" panose="02040503050406030204" pitchFamily="18" charset="0"/>
                          </a:rPr>
                          <m:t>𝑗</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for k </a:t>
                </a:r>
                <a14:m>
                  <m:oMath xmlns:m="http://schemas.openxmlformats.org/officeDocument/2006/math">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[1,…,m]</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verifier checks for each k that:</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C</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14:m>
                  <m:oMath xmlns:m="http://schemas.openxmlformats.org/officeDocument/2006/math">
                    <m:r>
                      <a:rPr lang="en-US" altLang="ko-KR" sz="1600"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0</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p:sp>
            <p:nvSpPr>
              <p:cNvPr id="4" name="TextBox 3">
                <a:extLst>
                  <a:ext uri="{FF2B5EF4-FFF2-40B4-BE49-F238E27FC236}">
                    <a16:creationId xmlns:a16="http://schemas.microsoft.com/office/drawing/2014/main" id="{56D47DBC-77E5-4B3A-9B09-C00436F290C7}"/>
                  </a:ext>
                </a:extLst>
              </p:cNvPr>
              <p:cNvSpPr txBox="1">
                <a:spLocks noRot="1" noChangeAspect="1" noMove="1" noResize="1" noEditPoints="1" noAdjustHandles="1" noChangeArrowheads="1" noChangeShapeType="1" noTextEdit="1"/>
              </p:cNvSpPr>
              <p:nvPr/>
            </p:nvSpPr>
            <p:spPr>
              <a:xfrm>
                <a:off x="467544" y="915566"/>
                <a:ext cx="7920880" cy="3769558"/>
              </a:xfrm>
              <a:prstGeom prst="rect">
                <a:avLst/>
              </a:prstGeom>
              <a:blipFill>
                <a:blip r:embed="rId3"/>
                <a:stretch>
                  <a:fillRect l="-308"/>
                </a:stretch>
              </a:blipFill>
            </p:spPr>
            <p:txBody>
              <a:bodyPr/>
              <a:lstStyle/>
              <a:p>
                <a:r>
                  <a:rPr lang="LID4096">
                    <a:noFill/>
                  </a:rPr>
                  <a:t> </a:t>
                </a:r>
              </a:p>
            </p:txBody>
          </p:sp>
        </mc:Fallback>
      </mc:AlternateContent>
    </p:spTree>
    <p:extLst>
      <p:ext uri="{BB962C8B-B14F-4D97-AF65-F5344CB8AC3E}">
        <p14:creationId xmlns:p14="http://schemas.microsoft.com/office/powerpoint/2010/main" val="53873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EBC595-303E-44C5-BA2F-50054B3EBF82}"/>
              </a:ext>
            </a:extLst>
          </p:cNvPr>
          <p:cNvSpPr>
            <a:spLocks noGrp="1"/>
          </p:cNvSpPr>
          <p:nvPr>
            <p:ph type="body" sz="quarter" idx="10"/>
          </p:nvPr>
        </p:nvSpPr>
        <p:spPr/>
        <p:txBody>
          <a:bodyPr/>
          <a:lstStyle/>
          <a:p>
            <a:r>
              <a:rPr lang="en-US" altLang="ko-KR" dirty="0">
                <a:solidFill>
                  <a:schemeClr val="bg2"/>
                </a:solidFill>
              </a:rPr>
              <a:t>Verification Phase</a:t>
            </a:r>
            <a:endParaRPr lang="ko-KR" altLang="en-US" dirty="0">
              <a:solidFill>
                <a:schemeClr val="bg2"/>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D72D932-8521-4664-AC2F-E2199EE0D89F}"/>
                  </a:ext>
                </a:extLst>
              </p:cNvPr>
              <p:cNvSpPr txBox="1"/>
              <p:nvPr/>
            </p:nvSpPr>
            <p:spPr>
              <a:xfrm>
                <a:off x="143508" y="909756"/>
                <a:ext cx="8856984" cy="2954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There is a new approach that presented in the paper we based our project.</a:t>
                </a: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Instead of sending all the input/outputs, we build a polynomial based on the data we already have.</a:t>
                </a: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communication overhead is less then 1KB.</a:t>
                </a:r>
              </a:p>
              <a:p>
                <a:pPr marL="285750" indent="-2857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C</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14:m>
                  <m:oMath xmlns:m="http://schemas.openxmlformats.org/officeDocument/2006/math">
                    <m:r>
                      <a:rPr lang="en-US" altLang="ko-KR" sz="1600"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0</a:t>
                </a:r>
              </a:p>
              <a:p>
                <a:pPr marL="285750" indent="-2857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endParaRPr lang="LID4096" dirty="0"/>
              </a:p>
            </p:txBody>
          </p:sp>
        </mc:Choice>
        <mc:Fallback>
          <p:sp>
            <p:nvSpPr>
              <p:cNvPr id="5" name="TextBox 4">
                <a:extLst>
                  <a:ext uri="{FF2B5EF4-FFF2-40B4-BE49-F238E27FC236}">
                    <a16:creationId xmlns:a16="http://schemas.microsoft.com/office/drawing/2014/main" id="{DD72D932-8521-4664-AC2F-E2199EE0D89F}"/>
                  </a:ext>
                </a:extLst>
              </p:cNvPr>
              <p:cNvSpPr txBox="1">
                <a:spLocks noRot="1" noChangeAspect="1" noMove="1" noResize="1" noEditPoints="1" noAdjustHandles="1" noChangeArrowheads="1" noChangeShapeType="1" noTextEdit="1"/>
              </p:cNvSpPr>
              <p:nvPr/>
            </p:nvSpPr>
            <p:spPr>
              <a:xfrm>
                <a:off x="143508" y="909756"/>
                <a:ext cx="8856984" cy="2954655"/>
              </a:xfrm>
              <a:prstGeom prst="rect">
                <a:avLst/>
              </a:prstGeom>
              <a:blipFill>
                <a:blip r:embed="rId3"/>
                <a:stretch>
                  <a:fillRect l="-275"/>
                </a:stretch>
              </a:blipFill>
            </p:spPr>
            <p:txBody>
              <a:bodyPr/>
              <a:lstStyle/>
              <a:p>
                <a:r>
                  <a:rPr lang="LID4096">
                    <a:noFill/>
                  </a:rPr>
                  <a:t> </a:t>
                </a:r>
              </a:p>
            </p:txBody>
          </p:sp>
        </mc:Fallback>
      </mc:AlternateContent>
    </p:spTree>
    <p:extLst>
      <p:ext uri="{BB962C8B-B14F-4D97-AF65-F5344CB8AC3E}">
        <p14:creationId xmlns:p14="http://schemas.microsoft.com/office/powerpoint/2010/main" val="188041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A46B9-59E1-4010-81DF-5BC7C3746A66}"/>
              </a:ext>
            </a:extLst>
          </p:cNvPr>
          <p:cNvSpPr>
            <a:spLocks noGrp="1"/>
          </p:cNvSpPr>
          <p:nvPr>
            <p:ph type="body" sz="quarter" idx="10"/>
          </p:nvPr>
        </p:nvSpPr>
        <p:spPr/>
        <p:txBody>
          <a:bodyPr/>
          <a:lstStyle/>
          <a:p>
            <a:r>
              <a:rPr lang="en-US" dirty="0"/>
              <a:t>Reconstructing The Output</a:t>
            </a:r>
            <a:endParaRPr lang="he-IL"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6D0FF7-F284-4978-9DD3-CC04D56EABBA}"/>
                  </a:ext>
                </a:extLst>
              </p:cNvPr>
              <p:cNvSpPr txBox="1"/>
              <p:nvPr/>
            </p:nvSpPr>
            <p:spPr>
              <a:xfrm>
                <a:off x="467544" y="843558"/>
                <a:ext cx="7920880" cy="189314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After a successful verification, each party performs reconstruct – each party send their shares of the circuit’s output to the other parties.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That way each party attains the output of the arithmetic circuit by simply computes: </a:t>
                </a:r>
                <a14:m>
                  <m:oMath xmlns:m="http://schemas.openxmlformats.org/officeDocument/2006/math">
                    <m:r>
                      <a:rPr lang="en-US" altLang="ko-KR" sz="1600" i="1" dirty="0" smtClean="0">
                        <a:solidFill>
                          <a:schemeClr val="tx2">
                            <a:lumMod val="75000"/>
                          </a:schemeClr>
                        </a:solidFill>
                        <a:latin typeface="Cambria Math" panose="02040503050406030204" pitchFamily="18" charset="0"/>
                      </a:rPr>
                      <m:t>𝑦</m:t>
                    </m:r>
                    <m:r>
                      <a:rPr lang="en-US" altLang="ko-KR" sz="1600" i="0" dirty="0">
                        <a:solidFill>
                          <a:schemeClr val="tx2">
                            <a:lumMod val="75000"/>
                          </a:schemeClr>
                        </a:solidFill>
                        <a:latin typeface="Cambria Math" panose="02040503050406030204" pitchFamily="18" charset="0"/>
                      </a:rPr>
                      <m:t>=</m:t>
                    </m:r>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i="0" dirty="0">
                            <a:solidFill>
                              <a:schemeClr val="tx2">
                                <a:lumMod val="75000"/>
                              </a:schemeClr>
                            </a:solidFill>
                            <a:latin typeface="Cambria Math" panose="02040503050406030204" pitchFamily="18" charset="0"/>
                          </a:rPr>
                          <m:t>1</m:t>
                        </m:r>
                      </m:sub>
                    </m:sSub>
                    <m:r>
                      <a:rPr lang="en-US" altLang="ko-KR" sz="1600" i="0" dirty="0">
                        <a:solidFill>
                          <a:schemeClr val="tx2">
                            <a:lumMod val="75000"/>
                          </a:schemeClr>
                        </a:solidFill>
                        <a:latin typeface="Cambria Math" panose="02040503050406030204" pitchFamily="18" charset="0"/>
                      </a:rPr>
                      <m:t>+</m:t>
                    </m:r>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i="0" dirty="0">
                            <a:solidFill>
                              <a:schemeClr val="tx2">
                                <a:lumMod val="75000"/>
                              </a:schemeClr>
                            </a:solidFill>
                            <a:latin typeface="Cambria Math" panose="02040503050406030204" pitchFamily="18" charset="0"/>
                          </a:rPr>
                          <m:t>2</m:t>
                        </m:r>
                      </m:sub>
                    </m:sSub>
                    <m:r>
                      <a:rPr lang="en-US" altLang="ko-KR" sz="1600" i="0" dirty="0">
                        <a:solidFill>
                          <a:schemeClr val="tx2">
                            <a:lumMod val="75000"/>
                          </a:schemeClr>
                        </a:solidFill>
                        <a:latin typeface="Cambria Math" panose="02040503050406030204" pitchFamily="18" charset="0"/>
                      </a:rPr>
                      <m:t>+</m:t>
                    </m:r>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i="0" dirty="0">
                            <a:solidFill>
                              <a:schemeClr val="tx2">
                                <a:lumMod val="75000"/>
                              </a:schemeClr>
                            </a:solidFill>
                            <a:latin typeface="Cambria Math" panose="02040503050406030204" pitchFamily="18" charset="0"/>
                          </a:rPr>
                          <m:t>3</m:t>
                        </m:r>
                      </m:sub>
                    </m:sSub>
                  </m:oMath>
                </a14:m>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AE6D0FF7-F284-4978-9DD3-CC04D56EABBA}"/>
                  </a:ext>
                </a:extLst>
              </p:cNvPr>
              <p:cNvSpPr txBox="1">
                <a:spLocks noRot="1" noChangeAspect="1" noMove="1" noResize="1" noEditPoints="1" noAdjustHandles="1" noChangeArrowheads="1" noChangeShapeType="1" noTextEdit="1"/>
              </p:cNvSpPr>
              <p:nvPr/>
            </p:nvSpPr>
            <p:spPr>
              <a:xfrm>
                <a:off x="467544" y="843558"/>
                <a:ext cx="7920880" cy="1893147"/>
              </a:xfrm>
              <a:prstGeom prst="rect">
                <a:avLst/>
              </a:prstGeom>
              <a:blipFill>
                <a:blip r:embed="rId3"/>
                <a:stretch>
                  <a:fillRect l="-308"/>
                </a:stretch>
              </a:blipFill>
            </p:spPr>
            <p:txBody>
              <a:bodyPr/>
              <a:lstStyle/>
              <a:p>
                <a:r>
                  <a:rPr lang="LID4096">
                    <a:noFill/>
                  </a:rPr>
                  <a:t> </a:t>
                </a:r>
              </a:p>
            </p:txBody>
          </p:sp>
        </mc:Fallback>
      </mc:AlternateContent>
      <p:sp>
        <p:nvSpPr>
          <p:cNvPr id="5" name="TextBox 4">
            <a:extLst>
              <a:ext uri="{FF2B5EF4-FFF2-40B4-BE49-F238E27FC236}">
                <a16:creationId xmlns:a16="http://schemas.microsoft.com/office/drawing/2014/main" id="{DDFB3C8D-1F2C-4CCD-B6EC-31D6E61D08C6}"/>
              </a:ext>
            </a:extLst>
          </p:cNvPr>
          <p:cNvSpPr txBox="1"/>
          <p:nvPr/>
        </p:nvSpPr>
        <p:spPr>
          <a:xfrm>
            <a:off x="467544" y="3045625"/>
            <a:ext cx="7920880" cy="226247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infer any information about the inputs of the other parties.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learn any further information about the protocol which is not public knowledge.</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“wildest” act a malicious party can perform is to stop the execution of the protocol.</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p:sp>
        <p:nvSpPr>
          <p:cNvPr id="8" name="Text Placeholder 1">
            <a:extLst>
              <a:ext uri="{FF2B5EF4-FFF2-40B4-BE49-F238E27FC236}">
                <a16:creationId xmlns:a16="http://schemas.microsoft.com/office/drawing/2014/main" id="{2AC1DC18-8163-4224-8A0F-3B04175861A2}"/>
              </a:ext>
            </a:extLst>
          </p:cNvPr>
          <p:cNvSpPr txBox="1">
            <a:spLocks/>
          </p:cNvSpPr>
          <p:nvPr/>
        </p:nvSpPr>
        <p:spPr>
          <a:xfrm>
            <a:off x="-144016" y="2283718"/>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Security</a:t>
            </a:r>
            <a:endParaRPr lang="he-IL" dirty="0"/>
          </a:p>
        </p:txBody>
      </p:sp>
    </p:spTree>
    <p:extLst>
      <p:ext uri="{BB962C8B-B14F-4D97-AF65-F5344CB8AC3E}">
        <p14:creationId xmlns:p14="http://schemas.microsoft.com/office/powerpoint/2010/main" val="28146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03105"/>
            <a:ext cx="9144000"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148" y="3179169"/>
            <a:ext cx="9144000" cy="288032"/>
          </a:xfrm>
        </p:spPr>
        <p:txBody>
          <a:bodyPr/>
          <a:lstStyle/>
          <a:p>
            <a:pPr lvl="0"/>
            <a:r>
              <a:rPr lang="en-US" altLang="ko-KR" dirty="0"/>
              <a:t>Questions?</a:t>
            </a:r>
          </a:p>
        </p:txBody>
      </p:sp>
      <p:grpSp>
        <p:nvGrpSpPr>
          <p:cNvPr id="4" name="Group 3"/>
          <p:cNvGrpSpPr/>
          <p:nvPr/>
        </p:nvGrpSpPr>
        <p:grpSpPr>
          <a:xfrm>
            <a:off x="4251603" y="1934410"/>
            <a:ext cx="649059" cy="649059"/>
            <a:chOff x="5696729" y="3628850"/>
            <a:chExt cx="1800000" cy="1800000"/>
          </a:xfrm>
          <a:solidFill>
            <a:schemeClr val="bg1"/>
          </a:solidFill>
        </p:grpSpPr>
        <p:sp>
          <p:nvSpPr>
            <p:cNvPr id="5" name="Rectangle 4"/>
            <p:cNvSpPr/>
            <p:nvPr/>
          </p:nvSpPr>
          <p:spPr>
            <a:xfrm rot="16200000">
              <a:off x="6488456" y="4421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Rectangle 5"/>
            <p:cNvSpPr/>
            <p:nvPr/>
          </p:nvSpPr>
          <p:spPr>
            <a:xfrm rot="16200000">
              <a:off x="6488456" y="2837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7" name="Rectangle 6"/>
            <p:cNvSpPr/>
            <p:nvPr/>
          </p:nvSpPr>
          <p:spPr>
            <a:xfrm>
              <a:off x="5696730" y="3822037"/>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8" name="Rectangle 7"/>
            <p:cNvSpPr/>
            <p:nvPr/>
          </p:nvSpPr>
          <p:spPr>
            <a:xfrm rot="16200000">
              <a:off x="6467032" y="4347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9" name="Rectangle 8"/>
            <p:cNvSpPr/>
            <p:nvPr/>
          </p:nvSpPr>
          <p:spPr>
            <a:xfrm rot="16200000">
              <a:off x="6467032" y="3819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0" name="Rectangle 9"/>
            <p:cNvSpPr/>
            <p:nvPr/>
          </p:nvSpPr>
          <p:spPr>
            <a:xfrm>
              <a:off x="6884320" y="4156849"/>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1" name="Rectangle 10"/>
            <p:cNvSpPr/>
            <p:nvPr/>
          </p:nvSpPr>
          <p:spPr>
            <a:xfrm>
              <a:off x="7280729" y="3833303"/>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2" name="Rectangle 11"/>
            <p:cNvSpPr/>
            <p:nvPr/>
          </p:nvSpPr>
          <p:spPr>
            <a:xfrm>
              <a:off x="6129788" y="3844850"/>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Tree>
    <p:extLst>
      <p:ext uri="{BB962C8B-B14F-4D97-AF65-F5344CB8AC3E}">
        <p14:creationId xmlns:p14="http://schemas.microsoft.com/office/powerpoint/2010/main" val="12807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419389" y="411510"/>
            <a:ext cx="280831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4400" b="1" dirty="0">
                <a:solidFill>
                  <a:schemeClr val="accent3"/>
                </a:solidFill>
                <a:latin typeface="+mj-lt"/>
                <a:cs typeface="Arial" pitchFamily="34" charset="0"/>
              </a:rPr>
              <a:t>Team </a:t>
            </a:r>
          </a:p>
          <a:p>
            <a:pPr marL="0" indent="0">
              <a:buNone/>
            </a:pPr>
            <a:r>
              <a:rPr lang="en-US" altLang="ko-KR" sz="4400" b="1" dirty="0">
                <a:solidFill>
                  <a:schemeClr val="accent3"/>
                </a:solidFill>
                <a:latin typeface="+mj-lt"/>
                <a:cs typeface="Arial" pitchFamily="34" charset="0"/>
              </a:rPr>
              <a:t>Members</a:t>
            </a:r>
            <a:endParaRPr lang="ko-KR" altLang="en-US" sz="4400" b="1" dirty="0">
              <a:solidFill>
                <a:schemeClr val="accent3"/>
              </a:solidFill>
              <a:latin typeface="+mj-lt"/>
              <a:cs typeface="Arial" pitchFamily="34" charset="0"/>
            </a:endParaRPr>
          </a:p>
        </p:txBody>
      </p:sp>
      <p:grpSp>
        <p:nvGrpSpPr>
          <p:cNvPr id="16" name="Group 15"/>
          <p:cNvGrpSpPr/>
          <p:nvPr/>
        </p:nvGrpSpPr>
        <p:grpSpPr>
          <a:xfrm>
            <a:off x="6717824" y="3315338"/>
            <a:ext cx="1959189" cy="494026"/>
            <a:chOff x="803638" y="3362835"/>
            <a:chExt cx="3151949" cy="494026"/>
          </a:xfrm>
        </p:grpSpPr>
        <p:sp>
          <p:nvSpPr>
            <p:cNvPr id="17" name="TextBox 16"/>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18" name="TextBox 17"/>
            <p:cNvSpPr txBox="1"/>
            <p:nvPr/>
          </p:nvSpPr>
          <p:spPr>
            <a:xfrm>
              <a:off x="803638" y="3362835"/>
              <a:ext cx="3151949" cy="307777"/>
            </a:xfrm>
            <a:prstGeom prst="rect">
              <a:avLst/>
            </a:prstGeom>
            <a:noFill/>
          </p:spPr>
          <p:txBody>
            <a:bodyPr wrap="square" rtlCol="0">
              <a:spAutoFit/>
            </a:bodyPr>
            <a:lstStyle/>
            <a:p>
              <a:r>
                <a:rPr lang="en-US" altLang="ko-KR" sz="1400" b="1" dirty="0" err="1">
                  <a:solidFill>
                    <a:schemeClr val="accent3"/>
                  </a:solidFill>
                  <a:cs typeface="Arial" pitchFamily="34" charset="0"/>
                </a:rPr>
                <a:t>Osher</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Saragani</a:t>
              </a:r>
              <a:endParaRPr lang="ko-KR" altLang="en-US" sz="1400" b="1" dirty="0">
                <a:solidFill>
                  <a:schemeClr val="accent3"/>
                </a:solidFill>
                <a:cs typeface="Arial" pitchFamily="34" charset="0"/>
              </a:endParaRPr>
            </a:p>
          </p:txBody>
        </p:sp>
      </p:grpSp>
      <p:pic>
        <p:nvPicPr>
          <p:cNvPr id="3" name="Picture Placeholder 2" descr="A person wearing a white shirt and smiling at the camera&#10;&#10;Description automatically generated">
            <a:extLst>
              <a:ext uri="{FF2B5EF4-FFF2-40B4-BE49-F238E27FC236}">
                <a16:creationId xmlns:a16="http://schemas.microsoft.com/office/drawing/2014/main" id="{9B194689-9942-411A-B403-375C02D6AD1E}"/>
              </a:ext>
            </a:extLst>
          </p:cNvPr>
          <p:cNvPicPr>
            <a:picLocks noGrp="1" noChangeAspect="1"/>
          </p:cNvPicPr>
          <p:nvPr>
            <p:ph type="pic" idx="14"/>
          </p:nvPr>
        </p:nvPicPr>
        <p:blipFill rotWithShape="1">
          <a:blip r:embed="rId3" cstate="print">
            <a:extLst>
              <a:ext uri="{28A0092B-C50C-407E-A947-70E740481C1C}">
                <a14:useLocalDpi xmlns:a14="http://schemas.microsoft.com/office/drawing/2010/main" val="0"/>
              </a:ext>
            </a:extLst>
          </a:blip>
          <a:srcRect l="-877" t="8184" r="877" b="26714"/>
          <a:stretch/>
        </p:blipFill>
        <p:spPr>
          <a:xfrm>
            <a:off x="4917123" y="886177"/>
            <a:ext cx="1665287" cy="1665288"/>
          </a:xfrm>
        </p:spPr>
      </p:pic>
      <p:pic>
        <p:nvPicPr>
          <p:cNvPr id="6" name="Picture Placeholder 5" descr="A person in glasses looking at the camera&#10;&#10;Description automatically generated">
            <a:extLst>
              <a:ext uri="{FF2B5EF4-FFF2-40B4-BE49-F238E27FC236}">
                <a16:creationId xmlns:a16="http://schemas.microsoft.com/office/drawing/2014/main" id="{17823B50-78F9-4DFB-919B-BC95C5DB5557}"/>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t="5025" b="5025"/>
          <a:stretch>
            <a:fillRect/>
          </a:stretch>
        </p:blipFill>
        <p:spPr>
          <a:xfrm>
            <a:off x="4932363" y="3187700"/>
            <a:ext cx="1665287" cy="1665288"/>
          </a:xfrm>
        </p:spPr>
      </p:pic>
      <p:grpSp>
        <p:nvGrpSpPr>
          <p:cNvPr id="19" name="Group 18">
            <a:extLst>
              <a:ext uri="{FF2B5EF4-FFF2-40B4-BE49-F238E27FC236}">
                <a16:creationId xmlns:a16="http://schemas.microsoft.com/office/drawing/2014/main" id="{387FD2AB-1F5D-43D8-895E-331CE4990D8E}"/>
              </a:ext>
            </a:extLst>
          </p:cNvPr>
          <p:cNvGrpSpPr/>
          <p:nvPr/>
        </p:nvGrpSpPr>
        <p:grpSpPr>
          <a:xfrm>
            <a:off x="6597010" y="983089"/>
            <a:ext cx="2007437" cy="494026"/>
            <a:chOff x="803638" y="3362835"/>
            <a:chExt cx="3229570" cy="494026"/>
          </a:xfrm>
        </p:grpSpPr>
        <p:sp>
          <p:nvSpPr>
            <p:cNvPr id="20" name="TextBox 19">
              <a:extLst>
                <a:ext uri="{FF2B5EF4-FFF2-40B4-BE49-F238E27FC236}">
                  <a16:creationId xmlns:a16="http://schemas.microsoft.com/office/drawing/2014/main" id="{B8EC2B85-C793-4D48-BDDF-4A6638C181AC}"/>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21" name="TextBox 20">
              <a:extLst>
                <a:ext uri="{FF2B5EF4-FFF2-40B4-BE49-F238E27FC236}">
                  <a16:creationId xmlns:a16="http://schemas.microsoft.com/office/drawing/2014/main" id="{C2E54D21-8ACB-429F-AB23-769B6FE977A7}"/>
                </a:ext>
              </a:extLst>
            </p:cNvPr>
            <p:cNvSpPr txBox="1"/>
            <p:nvPr/>
          </p:nvSpPr>
          <p:spPr>
            <a:xfrm>
              <a:off x="803638" y="3362835"/>
              <a:ext cx="3229570" cy="307777"/>
            </a:xfrm>
            <a:prstGeom prst="rect">
              <a:avLst/>
            </a:prstGeom>
            <a:noFill/>
          </p:spPr>
          <p:txBody>
            <a:bodyPr wrap="square" rtlCol="0">
              <a:spAutoFit/>
            </a:bodyPr>
            <a:lstStyle/>
            <a:p>
              <a:r>
                <a:rPr lang="en-US" altLang="ko-KR" sz="1400" b="1" dirty="0">
                  <a:solidFill>
                    <a:schemeClr val="accent3"/>
                  </a:solidFill>
                  <a:cs typeface="Arial" pitchFamily="34" charset="0"/>
                </a:rPr>
                <a:t>Vitali Lopushenko</a:t>
              </a:r>
              <a:endParaRPr lang="ko-KR" altLang="en-US" sz="1400" b="1" dirty="0">
                <a:solidFill>
                  <a:schemeClr val="accent3"/>
                </a:solidFill>
                <a:cs typeface="Arial" pitchFamily="34" charset="0"/>
              </a:endParaRPr>
            </a:p>
          </p:txBody>
        </p:sp>
      </p:grpSp>
    </p:spTree>
    <p:extLst>
      <p:ext uri="{BB962C8B-B14F-4D97-AF65-F5344CB8AC3E}">
        <p14:creationId xmlns:p14="http://schemas.microsoft.com/office/powerpoint/2010/main" val="169715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Who is the richest?</a:t>
            </a:r>
            <a:endParaRPr lang="ko-KR" altLang="en-US" dirty="0"/>
          </a:p>
        </p:txBody>
      </p:sp>
      <p:sp>
        <p:nvSpPr>
          <p:cNvPr id="15" name="TextBox 14"/>
          <p:cNvSpPr txBox="1"/>
          <p:nvPr/>
        </p:nvSpPr>
        <p:spPr>
          <a:xfrm>
            <a:off x="549465" y="2925753"/>
            <a:ext cx="7478919" cy="1815882"/>
          </a:xfrm>
          <a:prstGeom prst="rect">
            <a:avLst/>
          </a:prstGeom>
          <a:noFill/>
        </p:spPr>
        <p:txBody>
          <a:bodyPr wrap="square" rtlCol="0">
            <a:spAutoFit/>
          </a:bodyPr>
          <a:lstStyle/>
          <a:p>
            <a:pPr marL="285750" indent="-285750">
              <a:buFont typeface="Arial" panose="020B0604020202020204" pitchFamily="34" charset="0"/>
              <a:buChar char="•"/>
            </a:pPr>
            <a:r>
              <a:rPr lang="en-US" altLang="ko-KR" sz="1400" b="1" dirty="0">
                <a:solidFill>
                  <a:schemeClr val="accent3"/>
                </a:solidFill>
                <a:cs typeface="Arial" pitchFamily="34" charset="0"/>
              </a:rPr>
              <a:t>It’s a simple function: MAX(X,Y, Z).</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BUT no one want to revile how much money he has</a:t>
            </a:r>
            <a:r>
              <a:rPr lang="he-IL" altLang="ko-KR" sz="1400" b="1" dirty="0">
                <a:solidFill>
                  <a:schemeClr val="accent3"/>
                </a:solidFill>
                <a:cs typeface="Arial" pitchFamily="34" charset="0"/>
              </a:rPr>
              <a:t> </a:t>
            </a:r>
            <a:r>
              <a:rPr lang="en-US" altLang="ko-KR" sz="1400" b="1" dirty="0">
                <a:solidFill>
                  <a:schemeClr val="accent3"/>
                </a:solidFill>
                <a:cs typeface="Arial" pitchFamily="34" charset="0"/>
              </a:rPr>
              <a:t>(you know, IRS…).</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we calculate a joint function without revile the inputs?</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anyone can be sure the other Parties didn’t lie in the process of calculating the joint function?</a:t>
            </a:r>
            <a:endParaRPr lang="ko-KR" altLang="en-US" sz="1400" b="1" dirty="0">
              <a:solidFill>
                <a:schemeClr val="accent3"/>
              </a:solidFill>
              <a:cs typeface="Arial" pitchFamily="34" charset="0"/>
            </a:endParaRPr>
          </a:p>
        </p:txBody>
      </p:sp>
      <p:sp>
        <p:nvSpPr>
          <p:cNvPr id="29" name="Rectangle 9"/>
          <p:cNvSpPr/>
          <p:nvPr/>
        </p:nvSpPr>
        <p:spPr>
          <a:xfrm>
            <a:off x="358427" y="2976786"/>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2" name="Block Arc 11">
            <a:extLst>
              <a:ext uri="{FF2B5EF4-FFF2-40B4-BE49-F238E27FC236}">
                <a16:creationId xmlns:a16="http://schemas.microsoft.com/office/drawing/2014/main" id="{37070EAA-276F-456F-B5E1-15C716F29510}"/>
              </a:ext>
            </a:extLst>
          </p:cNvPr>
          <p:cNvSpPr/>
          <p:nvPr/>
        </p:nvSpPr>
        <p:spPr>
          <a:xfrm rot="10800000">
            <a:off x="1960883"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TextBox 26">
            <a:extLst>
              <a:ext uri="{FF2B5EF4-FFF2-40B4-BE49-F238E27FC236}">
                <a16:creationId xmlns:a16="http://schemas.microsoft.com/office/drawing/2014/main" id="{C101DB42-ECC6-46F9-97F0-B01EBEF8E0C9}"/>
              </a:ext>
            </a:extLst>
          </p:cNvPr>
          <p:cNvSpPr txBox="1"/>
          <p:nvPr/>
        </p:nvSpPr>
        <p:spPr>
          <a:xfrm>
            <a:off x="1390947" y="811478"/>
            <a:ext cx="1710743" cy="307777"/>
          </a:xfrm>
          <a:prstGeom prst="rect">
            <a:avLst/>
          </a:prstGeom>
          <a:noFill/>
        </p:spPr>
        <p:txBody>
          <a:bodyPr wrap="square" rtlCol="0">
            <a:spAutoFit/>
          </a:bodyPr>
          <a:lstStyle/>
          <a:p>
            <a:r>
              <a:rPr lang="en-US" sz="1400" dirty="0">
                <a:solidFill>
                  <a:schemeClr val="accent6"/>
                </a:solidFill>
              </a:rPr>
              <a:t>Millionaire A</a:t>
            </a:r>
            <a:endParaRPr lang="LID4096" sz="1400" dirty="0">
              <a:solidFill>
                <a:schemeClr val="accent6"/>
              </a:solidFill>
            </a:endParaRPr>
          </a:p>
        </p:txBody>
      </p:sp>
      <p:sp>
        <p:nvSpPr>
          <p:cNvPr id="37" name="TextBox 36">
            <a:extLst>
              <a:ext uri="{FF2B5EF4-FFF2-40B4-BE49-F238E27FC236}">
                <a16:creationId xmlns:a16="http://schemas.microsoft.com/office/drawing/2014/main" id="{23F543A9-9FC4-4E88-A0AB-B0F44A0F7B14}"/>
              </a:ext>
            </a:extLst>
          </p:cNvPr>
          <p:cNvSpPr txBox="1"/>
          <p:nvPr/>
        </p:nvSpPr>
        <p:spPr>
          <a:xfrm>
            <a:off x="1549921" y="1965140"/>
            <a:ext cx="457052" cy="584775"/>
          </a:xfrm>
          <a:prstGeom prst="rect">
            <a:avLst/>
          </a:prstGeom>
          <a:noFill/>
        </p:spPr>
        <p:txBody>
          <a:bodyPr wrap="square" rtlCol="0">
            <a:spAutoFit/>
          </a:bodyPr>
          <a:lstStyle/>
          <a:p>
            <a:r>
              <a:rPr lang="en-US" sz="3200" dirty="0">
                <a:solidFill>
                  <a:schemeClr val="accent6"/>
                </a:solidFill>
              </a:rPr>
              <a:t>X</a:t>
            </a:r>
            <a:endParaRPr lang="LID4096" sz="3200" dirty="0">
              <a:solidFill>
                <a:schemeClr val="accent6"/>
              </a:solidFill>
            </a:endParaRPr>
          </a:p>
        </p:txBody>
      </p:sp>
      <p:sp>
        <p:nvSpPr>
          <p:cNvPr id="43" name="Block Arc 11">
            <a:extLst>
              <a:ext uri="{FF2B5EF4-FFF2-40B4-BE49-F238E27FC236}">
                <a16:creationId xmlns:a16="http://schemas.microsoft.com/office/drawing/2014/main" id="{31810816-C180-4945-9149-A8645A56F921}"/>
              </a:ext>
            </a:extLst>
          </p:cNvPr>
          <p:cNvSpPr/>
          <p:nvPr/>
        </p:nvSpPr>
        <p:spPr>
          <a:xfrm rot="10800000">
            <a:off x="4622922"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TextBox 43">
            <a:extLst>
              <a:ext uri="{FF2B5EF4-FFF2-40B4-BE49-F238E27FC236}">
                <a16:creationId xmlns:a16="http://schemas.microsoft.com/office/drawing/2014/main" id="{61C1EFC6-4E07-41EA-B335-D123D52327C6}"/>
              </a:ext>
            </a:extLst>
          </p:cNvPr>
          <p:cNvSpPr txBox="1"/>
          <p:nvPr/>
        </p:nvSpPr>
        <p:spPr>
          <a:xfrm>
            <a:off x="3932652" y="817463"/>
            <a:ext cx="1215412" cy="307777"/>
          </a:xfrm>
          <a:prstGeom prst="rect">
            <a:avLst/>
          </a:prstGeom>
          <a:noFill/>
        </p:spPr>
        <p:txBody>
          <a:bodyPr wrap="square" rtlCol="0">
            <a:spAutoFit/>
          </a:bodyPr>
          <a:lstStyle/>
          <a:p>
            <a:r>
              <a:rPr lang="en-US" sz="1400" dirty="0">
                <a:solidFill>
                  <a:schemeClr val="accent6"/>
                </a:solidFill>
              </a:rPr>
              <a:t>Millionaire B</a:t>
            </a:r>
            <a:endParaRPr lang="LID4096" sz="1400" dirty="0">
              <a:solidFill>
                <a:schemeClr val="accent6"/>
              </a:solidFill>
            </a:endParaRPr>
          </a:p>
        </p:txBody>
      </p:sp>
      <p:sp>
        <p:nvSpPr>
          <p:cNvPr id="45" name="TextBox 44">
            <a:extLst>
              <a:ext uri="{FF2B5EF4-FFF2-40B4-BE49-F238E27FC236}">
                <a16:creationId xmlns:a16="http://schemas.microsoft.com/office/drawing/2014/main" id="{56F94294-6F33-429E-85C1-FDC779E78C83}"/>
              </a:ext>
            </a:extLst>
          </p:cNvPr>
          <p:cNvSpPr txBox="1"/>
          <p:nvPr/>
        </p:nvSpPr>
        <p:spPr>
          <a:xfrm>
            <a:off x="4211960" y="1965140"/>
            <a:ext cx="457052" cy="584775"/>
          </a:xfrm>
          <a:prstGeom prst="rect">
            <a:avLst/>
          </a:prstGeom>
          <a:noFill/>
        </p:spPr>
        <p:txBody>
          <a:bodyPr wrap="square" rtlCol="0">
            <a:spAutoFit/>
          </a:bodyPr>
          <a:lstStyle/>
          <a:p>
            <a:r>
              <a:rPr lang="en-US" sz="3200" dirty="0">
                <a:solidFill>
                  <a:schemeClr val="accent6"/>
                </a:solidFill>
              </a:rPr>
              <a:t>Y</a:t>
            </a:r>
            <a:endParaRPr lang="LID4096" sz="3200" dirty="0">
              <a:solidFill>
                <a:schemeClr val="accent6"/>
              </a:solidFill>
            </a:endParaRPr>
          </a:p>
        </p:txBody>
      </p:sp>
      <p:sp>
        <p:nvSpPr>
          <p:cNvPr id="63" name="Block Arc 11">
            <a:extLst>
              <a:ext uri="{FF2B5EF4-FFF2-40B4-BE49-F238E27FC236}">
                <a16:creationId xmlns:a16="http://schemas.microsoft.com/office/drawing/2014/main" id="{A818B9F1-513C-4F7D-BAE9-398E607DEA74}"/>
              </a:ext>
            </a:extLst>
          </p:cNvPr>
          <p:cNvSpPr/>
          <p:nvPr/>
        </p:nvSpPr>
        <p:spPr>
          <a:xfrm rot="10800000">
            <a:off x="7156615" y="2095521"/>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4" name="TextBox 63">
            <a:extLst>
              <a:ext uri="{FF2B5EF4-FFF2-40B4-BE49-F238E27FC236}">
                <a16:creationId xmlns:a16="http://schemas.microsoft.com/office/drawing/2014/main" id="{334A145A-320D-4252-B54E-8DA5245ED0C5}"/>
              </a:ext>
            </a:extLst>
          </p:cNvPr>
          <p:cNvSpPr txBox="1"/>
          <p:nvPr/>
        </p:nvSpPr>
        <p:spPr>
          <a:xfrm>
            <a:off x="6444208" y="817021"/>
            <a:ext cx="1710743" cy="307777"/>
          </a:xfrm>
          <a:prstGeom prst="rect">
            <a:avLst/>
          </a:prstGeom>
          <a:noFill/>
        </p:spPr>
        <p:txBody>
          <a:bodyPr wrap="square" rtlCol="0">
            <a:spAutoFit/>
          </a:bodyPr>
          <a:lstStyle/>
          <a:p>
            <a:r>
              <a:rPr lang="en-US" sz="1400" dirty="0">
                <a:solidFill>
                  <a:schemeClr val="accent6"/>
                </a:solidFill>
              </a:rPr>
              <a:t>Millionaire C</a:t>
            </a:r>
            <a:endParaRPr lang="LID4096" sz="1400" dirty="0">
              <a:solidFill>
                <a:schemeClr val="accent6"/>
              </a:solidFill>
            </a:endParaRPr>
          </a:p>
        </p:txBody>
      </p:sp>
      <p:sp>
        <p:nvSpPr>
          <p:cNvPr id="65" name="TextBox 64">
            <a:extLst>
              <a:ext uri="{FF2B5EF4-FFF2-40B4-BE49-F238E27FC236}">
                <a16:creationId xmlns:a16="http://schemas.microsoft.com/office/drawing/2014/main" id="{F892B69B-1820-4110-867D-8CE4B90C604A}"/>
              </a:ext>
            </a:extLst>
          </p:cNvPr>
          <p:cNvSpPr txBox="1"/>
          <p:nvPr/>
        </p:nvSpPr>
        <p:spPr>
          <a:xfrm>
            <a:off x="6732240" y="1986975"/>
            <a:ext cx="457052" cy="584775"/>
          </a:xfrm>
          <a:prstGeom prst="rect">
            <a:avLst/>
          </a:prstGeom>
          <a:noFill/>
        </p:spPr>
        <p:txBody>
          <a:bodyPr wrap="square" rtlCol="0">
            <a:spAutoFit/>
          </a:bodyPr>
          <a:lstStyle/>
          <a:p>
            <a:r>
              <a:rPr lang="en-US" sz="3200" dirty="0">
                <a:solidFill>
                  <a:schemeClr val="accent6"/>
                </a:solidFill>
              </a:rPr>
              <a:t>Z</a:t>
            </a:r>
            <a:endParaRPr lang="LID4096" sz="3200" dirty="0">
              <a:solidFill>
                <a:schemeClr val="accent6"/>
              </a:solidFill>
            </a:endParaRPr>
          </a:p>
        </p:txBody>
      </p:sp>
      <p:pic>
        <p:nvPicPr>
          <p:cNvPr id="4" name="Picture 3" descr="A close up of a logo&#10;&#10;Description automatically generated">
            <a:extLst>
              <a:ext uri="{FF2B5EF4-FFF2-40B4-BE49-F238E27FC236}">
                <a16:creationId xmlns:a16="http://schemas.microsoft.com/office/drawing/2014/main" id="{BE0D3C36-BBD5-4700-913E-D4B6D2DD87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2059" y="983689"/>
            <a:ext cx="1034617" cy="1017614"/>
          </a:xfrm>
          <a:prstGeom prst="rect">
            <a:avLst/>
          </a:prstGeom>
        </p:spPr>
      </p:pic>
      <p:pic>
        <p:nvPicPr>
          <p:cNvPr id="6" name="Picture 5" descr="A close up of a logo&#10;&#10;Description automatically generated">
            <a:extLst>
              <a:ext uri="{FF2B5EF4-FFF2-40B4-BE49-F238E27FC236}">
                <a16:creationId xmlns:a16="http://schemas.microsoft.com/office/drawing/2014/main" id="{5EF414AD-037B-47BE-8D21-9D0A6ECAF0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2802" y="1150640"/>
            <a:ext cx="778351" cy="778351"/>
          </a:xfrm>
          <a:prstGeom prst="rect">
            <a:avLst/>
          </a:prstGeom>
        </p:spPr>
      </p:pic>
      <p:pic>
        <p:nvPicPr>
          <p:cNvPr id="8" name="Picture 7" descr="A close up of a logo&#10;&#10;Description automatically generated">
            <a:extLst>
              <a:ext uri="{FF2B5EF4-FFF2-40B4-BE49-F238E27FC236}">
                <a16:creationId xmlns:a16="http://schemas.microsoft.com/office/drawing/2014/main" id="{44D8CBEA-117E-4680-B8EA-4DB778F5DF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1139794"/>
            <a:ext cx="797397" cy="797397"/>
          </a:xfrm>
          <a:prstGeom prst="rect">
            <a:avLst/>
          </a:prstGeom>
        </p:spPr>
      </p:pic>
    </p:spTree>
    <p:extLst>
      <p:ext uri="{BB962C8B-B14F-4D97-AF65-F5344CB8AC3E}">
        <p14:creationId xmlns:p14="http://schemas.microsoft.com/office/powerpoint/2010/main" val="178058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fade">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fade">
                                      <p:cBhvr>
                                        <p:cTn id="2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a:t>MPC Applications</a:t>
            </a:r>
          </a:p>
        </p:txBody>
      </p:sp>
      <p:sp>
        <p:nvSpPr>
          <p:cNvPr id="5" name="Rectangle 23"/>
          <p:cNvSpPr/>
          <p:nvPr/>
        </p:nvSpPr>
        <p:spPr>
          <a:xfrm>
            <a:off x="3849842" y="1608238"/>
            <a:ext cx="1836204" cy="1080103"/>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rapezoid 13"/>
          <p:cNvSpPr/>
          <p:nvPr/>
        </p:nvSpPr>
        <p:spPr>
          <a:xfrm>
            <a:off x="3577486" y="3257124"/>
            <a:ext cx="685356" cy="57950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ounded Rectangle 7"/>
          <p:cNvSpPr/>
          <p:nvPr/>
        </p:nvSpPr>
        <p:spPr>
          <a:xfrm>
            <a:off x="5305262" y="3239203"/>
            <a:ext cx="354478" cy="613451"/>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18"/>
          <p:cNvSpPr/>
          <p:nvPr/>
        </p:nvSpPr>
        <p:spPr>
          <a:xfrm>
            <a:off x="2235856" y="2314313"/>
            <a:ext cx="811516" cy="64476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25"/>
          <p:cNvSpPr/>
          <p:nvPr/>
        </p:nvSpPr>
        <p:spPr>
          <a:xfrm>
            <a:off x="6559232" y="2314731"/>
            <a:ext cx="436280" cy="613451"/>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0" name="Straight Arrow Connector 9"/>
          <p:cNvCxnSpPr/>
          <p:nvPr/>
        </p:nvCxnSpPr>
        <p:spPr>
          <a:xfrm flipH="1">
            <a:off x="3039752" y="2328318"/>
            <a:ext cx="810090" cy="2880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686046" y="2328318"/>
            <a:ext cx="879687" cy="360023"/>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920164" y="2680390"/>
            <a:ext cx="487740" cy="576404"/>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55976" y="2680390"/>
            <a:ext cx="358312" cy="5594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092502" y="2460510"/>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p:nvSpPr>
        <p:spPr>
          <a:xfrm>
            <a:off x="2512492" y="3267329"/>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25"/>
          <p:cNvSpPr/>
          <p:nvPr/>
        </p:nvSpPr>
        <p:spPr>
          <a:xfrm>
            <a:off x="5776056" y="3267329"/>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106813" y="2677671"/>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Block</a:t>
            </a:r>
          </a:p>
          <a:p>
            <a:pPr algn="ctr"/>
            <a:r>
              <a:rPr lang="en-US" altLang="ko-KR" sz="1200" b="1" dirty="0">
                <a:solidFill>
                  <a:schemeClr val="bg1"/>
                </a:solidFill>
                <a:cs typeface="Arial" pitchFamily="34" charset="0"/>
              </a:rPr>
              <a:t>Chain</a:t>
            </a:r>
            <a:endParaRPr lang="ko-KR" altLang="en-US" sz="1200" b="1" dirty="0">
              <a:solidFill>
                <a:schemeClr val="bg1"/>
              </a:solidFill>
              <a:cs typeface="Arial" pitchFamily="34" charset="0"/>
            </a:endParaRPr>
          </a:p>
        </p:txBody>
      </p:sp>
      <p:sp>
        <p:nvSpPr>
          <p:cNvPr id="29" name="TextBox 28"/>
          <p:cNvSpPr txBox="1"/>
          <p:nvPr/>
        </p:nvSpPr>
        <p:spPr>
          <a:xfrm>
            <a:off x="2526802" y="3484489"/>
            <a:ext cx="866155"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Bench-marking</a:t>
            </a:r>
            <a:endParaRPr lang="ko-KR" altLang="en-US" sz="1200" b="1" dirty="0">
              <a:solidFill>
                <a:schemeClr val="bg1"/>
              </a:solidFill>
              <a:cs typeface="Arial" pitchFamily="34" charset="0"/>
            </a:endParaRPr>
          </a:p>
        </p:txBody>
      </p:sp>
      <p:sp>
        <p:nvSpPr>
          <p:cNvPr id="30" name="TextBox 29"/>
          <p:cNvSpPr txBox="1"/>
          <p:nvPr/>
        </p:nvSpPr>
        <p:spPr>
          <a:xfrm>
            <a:off x="5790367" y="3496365"/>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Machine</a:t>
            </a:r>
          </a:p>
          <a:p>
            <a:pPr algn="ctr"/>
            <a:r>
              <a:rPr lang="en-US" altLang="ko-KR" sz="1200" b="1" dirty="0">
                <a:solidFill>
                  <a:schemeClr val="bg1"/>
                </a:solidFill>
                <a:cs typeface="Arial" pitchFamily="34" charset="0"/>
              </a:rPr>
              <a:t>Learning</a:t>
            </a: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id="{DD95F60B-4F96-4F81-A7F2-E5EE23A4F781}"/>
              </a:ext>
            </a:extLst>
          </p:cNvPr>
          <p:cNvSpPr txBox="1"/>
          <p:nvPr/>
        </p:nvSpPr>
        <p:spPr>
          <a:xfrm>
            <a:off x="4205651" y="2060400"/>
            <a:ext cx="1030711" cy="400110"/>
          </a:xfrm>
          <a:prstGeom prst="rect">
            <a:avLst/>
          </a:prstGeom>
          <a:noFill/>
        </p:spPr>
        <p:txBody>
          <a:bodyPr wrap="square" rtlCol="0">
            <a:spAutoFit/>
          </a:bodyPr>
          <a:lstStyle/>
          <a:p>
            <a:pPr algn="ctr"/>
            <a:r>
              <a:rPr lang="en-US" altLang="ko-KR" sz="2000" b="1" dirty="0">
                <a:solidFill>
                  <a:schemeClr val="tx2">
                    <a:lumMod val="75000"/>
                  </a:schemeClr>
                </a:solidFill>
                <a:cs typeface="Arial" pitchFamily="34" charset="0"/>
              </a:rPr>
              <a:t>MPC</a:t>
            </a:r>
            <a:endParaRPr lang="ko-KR" altLang="en-US" sz="2000" b="1" dirty="0">
              <a:solidFill>
                <a:schemeClr val="tx2">
                  <a:lumMod val="75000"/>
                </a:schemeClr>
              </a:solidFill>
              <a:cs typeface="Arial" pitchFamily="34" charset="0"/>
            </a:endParaRPr>
          </a:p>
        </p:txBody>
      </p:sp>
      <p:sp>
        <p:nvSpPr>
          <p:cNvPr id="22" name="Oval 21">
            <a:extLst>
              <a:ext uri="{FF2B5EF4-FFF2-40B4-BE49-F238E27FC236}">
                <a16:creationId xmlns:a16="http://schemas.microsoft.com/office/drawing/2014/main" id="{2609C15B-4FD6-4CEA-9195-E625F46E0580}"/>
              </a:ext>
            </a:extLst>
          </p:cNvPr>
          <p:cNvSpPr/>
          <p:nvPr/>
        </p:nvSpPr>
        <p:spPr>
          <a:xfrm>
            <a:off x="7130932" y="2454668"/>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C451BDCE-161E-4C91-BBAB-1A3CE1B24F96}"/>
              </a:ext>
            </a:extLst>
          </p:cNvPr>
          <p:cNvSpPr txBox="1"/>
          <p:nvPr/>
        </p:nvSpPr>
        <p:spPr>
          <a:xfrm>
            <a:off x="7145243" y="2659952"/>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Secure Election</a:t>
            </a:r>
            <a:endParaRPr lang="ko-KR" altLang="en-US" sz="1200" b="1" dirty="0">
              <a:solidFill>
                <a:schemeClr val="bg1"/>
              </a:solidFill>
              <a:cs typeface="Arial" pitchFamily="34" charset="0"/>
            </a:endParaRPr>
          </a:p>
        </p:txBody>
      </p:sp>
      <p:pic>
        <p:nvPicPr>
          <p:cNvPr id="2054" name="Picture 6" descr="mpc blog_0618_1">
            <a:extLst>
              <a:ext uri="{FF2B5EF4-FFF2-40B4-BE49-F238E27FC236}">
                <a16:creationId xmlns:a16="http://schemas.microsoft.com/office/drawing/2014/main" id="{741D4755-C48C-4C0F-9E15-3CF659BA62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236" y="2774109"/>
            <a:ext cx="3386764" cy="21570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pc_blog_0618_2">
            <a:extLst>
              <a:ext uri="{FF2B5EF4-FFF2-40B4-BE49-F238E27FC236}">
                <a16:creationId xmlns:a16="http://schemas.microsoft.com/office/drawing/2014/main" id="{97ED102F-22A0-4644-B44E-D5227D2088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3244" y="2711144"/>
            <a:ext cx="3856442" cy="238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60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4"/>
                                        </p:tgtEl>
                                        <p:attrNameLst>
                                          <p:attrName>style.visibility</p:attrName>
                                        </p:attrNameLst>
                                      </p:cBhvr>
                                      <p:to>
                                        <p:strVal val="visible"/>
                                      </p:to>
                                    </p:set>
                                    <p:animEffect transition="in" filter="fade">
                                      <p:cBhvr>
                                        <p:cTn id="21" dur="500"/>
                                        <p:tgtEl>
                                          <p:spTgt spid="205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fade">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054"/>
                                        </p:tgtEl>
                                      </p:cBhvr>
                                    </p:animEffect>
                                    <p:set>
                                      <p:cBhvr>
                                        <p:cTn id="31" dur="1" fill="hold">
                                          <p:stCondLst>
                                            <p:cond delay="499"/>
                                          </p:stCondLst>
                                        </p:cTn>
                                        <p:tgtEl>
                                          <p:spTgt spid="205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056"/>
                                        </p:tgtEl>
                                      </p:cBhvr>
                                    </p:animEffect>
                                    <p:set>
                                      <p:cBhvr>
                                        <p:cTn id="34" dur="1" fill="hold">
                                          <p:stCondLst>
                                            <p:cond delay="499"/>
                                          </p:stCondLst>
                                        </p:cTn>
                                        <p:tgtEl>
                                          <p:spTgt spid="205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par>
                                <p:cTn id="54" presetID="10"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par>
                                <p:cTn id="68" presetID="10"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3" grpId="0" animBg="1"/>
      <p:bldP spid="25" grpId="0" animBg="1"/>
      <p:bldP spid="26" grpId="0" animBg="1"/>
      <p:bldP spid="28" grpId="0"/>
      <p:bldP spid="29" grpId="0"/>
      <p:bldP spid="30" grpId="0"/>
      <p:bldP spid="22"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8194" y="610250"/>
            <a:ext cx="2658794" cy="117138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cs typeface="Arial" pitchFamily="34" charset="0"/>
              </a:rPr>
              <a:t>The </a:t>
            </a:r>
          </a:p>
          <a:p>
            <a:pPr algn="l"/>
            <a:r>
              <a:rPr lang="en-US" sz="3600" b="1" dirty="0">
                <a:solidFill>
                  <a:schemeClr val="bg1"/>
                </a:solidFill>
                <a:cs typeface="Arial" pitchFamily="34" charset="0"/>
              </a:rPr>
              <a:t>Phases</a:t>
            </a:r>
          </a:p>
          <a:p>
            <a:pPr algn="l"/>
            <a:r>
              <a:rPr lang="en-US" sz="3600" b="1" dirty="0">
                <a:solidFill>
                  <a:schemeClr val="bg1"/>
                </a:solidFill>
                <a:cs typeface="Arial" pitchFamily="34" charset="0"/>
              </a:rPr>
              <a:t>Of the</a:t>
            </a:r>
          </a:p>
          <a:p>
            <a:pPr algn="l"/>
            <a:r>
              <a:rPr lang="en-US" sz="3600" b="1" dirty="0">
                <a:solidFill>
                  <a:schemeClr val="bg1"/>
                </a:solidFill>
                <a:cs typeface="Arial" pitchFamily="34" charset="0"/>
              </a:rPr>
              <a:t>Program</a:t>
            </a:r>
          </a:p>
        </p:txBody>
      </p:sp>
      <p:sp>
        <p:nvSpPr>
          <p:cNvPr id="7" name="Right Arrow 6"/>
          <p:cNvSpPr/>
          <p:nvPr/>
        </p:nvSpPr>
        <p:spPr>
          <a:xfrm rot="1060536">
            <a:off x="4246612" y="1290836"/>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Arrow 7"/>
          <p:cNvSpPr/>
          <p:nvPr/>
        </p:nvSpPr>
        <p:spPr>
          <a:xfrm rot="1060536">
            <a:off x="4246612" y="2394950"/>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ight Arrow 8"/>
          <p:cNvSpPr/>
          <p:nvPr/>
        </p:nvSpPr>
        <p:spPr>
          <a:xfrm rot="1060536">
            <a:off x="4196359" y="3491253"/>
            <a:ext cx="1428617"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Arrow 12"/>
          <p:cNvSpPr/>
          <p:nvPr/>
        </p:nvSpPr>
        <p:spPr>
          <a:xfrm rot="1060536">
            <a:off x="4425142" y="208583"/>
            <a:ext cx="1194304"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p:cNvSpPr txBox="1"/>
          <p:nvPr/>
        </p:nvSpPr>
        <p:spPr>
          <a:xfrm>
            <a:off x="4935187" y="545346"/>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01</a:t>
            </a:r>
            <a:endParaRPr lang="ko-KR" altLang="en-US" sz="2400" b="1" dirty="0">
              <a:solidFill>
                <a:schemeClr val="bg2">
                  <a:lumMod val="75000"/>
                </a:schemeClr>
              </a:solidFill>
              <a:cs typeface="Arial" pitchFamily="34" charset="0"/>
            </a:endParaRPr>
          </a:p>
        </p:txBody>
      </p:sp>
      <p:sp>
        <p:nvSpPr>
          <p:cNvPr id="20" name="TextBox 19"/>
          <p:cNvSpPr txBox="1"/>
          <p:nvPr/>
        </p:nvSpPr>
        <p:spPr>
          <a:xfrm>
            <a:off x="4935186" y="1693893"/>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02</a:t>
            </a:r>
            <a:endParaRPr lang="ko-KR" altLang="en-US" sz="2400" b="1" dirty="0">
              <a:solidFill>
                <a:schemeClr val="bg2">
                  <a:lumMod val="75000"/>
                </a:schemeClr>
              </a:solidFill>
              <a:cs typeface="Arial" pitchFamily="34" charset="0"/>
            </a:endParaRPr>
          </a:p>
        </p:txBody>
      </p:sp>
      <p:sp>
        <p:nvSpPr>
          <p:cNvPr id="21" name="TextBox 20"/>
          <p:cNvSpPr txBox="1"/>
          <p:nvPr/>
        </p:nvSpPr>
        <p:spPr>
          <a:xfrm>
            <a:off x="4935186" y="2766854"/>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03</a:t>
            </a:r>
            <a:endParaRPr lang="ko-KR" altLang="en-US" sz="2400" b="1" dirty="0">
              <a:solidFill>
                <a:schemeClr val="bg2">
                  <a:lumMod val="75000"/>
                </a:schemeClr>
              </a:solidFill>
              <a:cs typeface="Arial" pitchFamily="34" charset="0"/>
            </a:endParaRPr>
          </a:p>
        </p:txBody>
      </p:sp>
      <p:sp>
        <p:nvSpPr>
          <p:cNvPr id="22" name="TextBox 21"/>
          <p:cNvSpPr txBox="1"/>
          <p:nvPr/>
        </p:nvSpPr>
        <p:spPr>
          <a:xfrm>
            <a:off x="4935186" y="3877607"/>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04</a:t>
            </a:r>
            <a:endParaRPr lang="ko-KR" altLang="en-US" sz="2400" b="1" dirty="0">
              <a:solidFill>
                <a:schemeClr val="bg2">
                  <a:lumMod val="75000"/>
                </a:schemeClr>
              </a:solidFill>
              <a:cs typeface="Arial" pitchFamily="34" charset="0"/>
            </a:endParaRPr>
          </a:p>
        </p:txBody>
      </p:sp>
      <p:grpSp>
        <p:nvGrpSpPr>
          <p:cNvPr id="23" name="Group 22"/>
          <p:cNvGrpSpPr/>
          <p:nvPr/>
        </p:nvGrpSpPr>
        <p:grpSpPr>
          <a:xfrm>
            <a:off x="5764487" y="529584"/>
            <a:ext cx="3272009" cy="730940"/>
            <a:chOff x="2175371" y="1762964"/>
            <a:chExt cx="5040560" cy="730940"/>
          </a:xfrm>
        </p:grpSpPr>
        <p:sp>
          <p:nvSpPr>
            <p:cNvPr id="24"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Connectivity</a:t>
              </a:r>
            </a:p>
          </p:txBody>
        </p:sp>
        <p:sp>
          <p:nvSpPr>
            <p:cNvPr id="25" name="TextBox 24"/>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Connect all the parties with an TCP connection</a:t>
              </a:r>
              <a:endParaRPr lang="ko-KR" altLang="en-US" sz="1200" dirty="0">
                <a:solidFill>
                  <a:schemeClr val="bg1"/>
                </a:solidFill>
                <a:cs typeface="Arial" pitchFamily="34" charset="0"/>
              </a:endParaRPr>
            </a:p>
          </p:txBody>
        </p:sp>
      </p:grpSp>
      <p:grpSp>
        <p:nvGrpSpPr>
          <p:cNvPr id="26" name="Group 25"/>
          <p:cNvGrpSpPr/>
          <p:nvPr/>
        </p:nvGrpSpPr>
        <p:grpSpPr>
          <a:xfrm>
            <a:off x="5764487" y="1640338"/>
            <a:ext cx="3272009" cy="730940"/>
            <a:chOff x="2175371" y="1762964"/>
            <a:chExt cx="5040560" cy="730940"/>
          </a:xfrm>
        </p:grpSpPr>
        <p:sp>
          <p:nvSpPr>
            <p:cNvPr id="27"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Secret Sharing</a:t>
              </a:r>
            </a:p>
          </p:txBody>
        </p:sp>
        <p:sp>
          <p:nvSpPr>
            <p:cNvPr id="28" name="TextBox 27"/>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Share each Party input to other parties</a:t>
              </a:r>
            </a:p>
            <a:p>
              <a:pPr>
                <a:defRPr/>
              </a:pPr>
              <a:r>
                <a:rPr lang="en-US" altLang="ko-KR" sz="1200" dirty="0">
                  <a:solidFill>
                    <a:schemeClr val="bg1"/>
                  </a:solidFill>
                  <a:cs typeface="Arial" pitchFamily="34" charset="0"/>
                </a:rPr>
                <a:t>without reviling the actual input </a:t>
              </a:r>
              <a:endParaRPr lang="ko-KR" altLang="en-US" sz="1200" dirty="0">
                <a:solidFill>
                  <a:schemeClr val="bg1"/>
                </a:solidFill>
                <a:cs typeface="Arial" pitchFamily="34" charset="0"/>
              </a:endParaRPr>
            </a:p>
          </p:txBody>
        </p:sp>
      </p:grpSp>
      <p:grpSp>
        <p:nvGrpSpPr>
          <p:cNvPr id="29" name="Group 28"/>
          <p:cNvGrpSpPr/>
          <p:nvPr/>
        </p:nvGrpSpPr>
        <p:grpSpPr>
          <a:xfrm>
            <a:off x="5764487" y="2751092"/>
            <a:ext cx="3272009" cy="546274"/>
            <a:chOff x="2175371" y="1762964"/>
            <a:chExt cx="5040560" cy="546274"/>
          </a:xfrm>
        </p:grpSpPr>
        <p:sp>
          <p:nvSpPr>
            <p:cNvPr id="30"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Circuit C</a:t>
              </a:r>
            </a:p>
          </p:txBody>
        </p:sp>
        <p:sp>
          <p:nvSpPr>
            <p:cNvPr id="31" name="TextBox 30"/>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Calculate joint function </a:t>
              </a:r>
              <a:endParaRPr lang="ko-KR" altLang="en-US" sz="1200" dirty="0">
                <a:solidFill>
                  <a:schemeClr val="bg1"/>
                </a:solidFill>
                <a:cs typeface="Arial" pitchFamily="34" charset="0"/>
              </a:endParaRPr>
            </a:p>
          </p:txBody>
        </p:sp>
      </p:grpSp>
      <p:grpSp>
        <p:nvGrpSpPr>
          <p:cNvPr id="32" name="Group 31"/>
          <p:cNvGrpSpPr/>
          <p:nvPr/>
        </p:nvGrpSpPr>
        <p:grpSpPr>
          <a:xfrm>
            <a:off x="5764487" y="3861845"/>
            <a:ext cx="3272009" cy="915606"/>
            <a:chOff x="2175371" y="1762964"/>
            <a:chExt cx="5040560" cy="915606"/>
          </a:xfrm>
        </p:grpSpPr>
        <p:sp>
          <p:nvSpPr>
            <p:cNvPr id="33"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Verification</a:t>
              </a:r>
            </a:p>
          </p:txBody>
        </p:sp>
        <p:sp>
          <p:nvSpPr>
            <p:cNvPr id="34" name="TextBox 33"/>
            <p:cNvSpPr txBox="1"/>
            <p:nvPr/>
          </p:nvSpPr>
          <p:spPr bwMode="auto">
            <a:xfrm>
              <a:off x="2175371" y="2032239"/>
              <a:ext cx="5040560"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Verify that all the part of the function calculated correctly by the parties (check there is no corrupted party)</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10595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Connectivity</a:t>
            </a:r>
            <a:endParaRPr lang="ko-KR" altLang="en-US" dirty="0"/>
          </a:p>
        </p:txBody>
      </p:sp>
      <p:sp>
        <p:nvSpPr>
          <p:cNvPr id="26" name="Oval 25"/>
          <p:cNvSpPr/>
          <p:nvPr/>
        </p:nvSpPr>
        <p:spPr>
          <a:xfrm>
            <a:off x="4150206" y="1522235"/>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9"/>
          <p:cNvSpPr/>
          <p:nvPr/>
        </p:nvSpPr>
        <p:spPr>
          <a:xfrm>
            <a:off x="440209" y="3280105"/>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9" name="Trapezoid 13">
            <a:extLst>
              <a:ext uri="{FF2B5EF4-FFF2-40B4-BE49-F238E27FC236}">
                <a16:creationId xmlns:a16="http://schemas.microsoft.com/office/drawing/2014/main" id="{E881683A-9795-49E1-9851-6E8267E18623}"/>
              </a:ext>
            </a:extLst>
          </p:cNvPr>
          <p:cNvSpPr/>
          <p:nvPr/>
        </p:nvSpPr>
        <p:spPr>
          <a:xfrm>
            <a:off x="4344768" y="177335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46">
            <a:extLst>
              <a:ext uri="{FF2B5EF4-FFF2-40B4-BE49-F238E27FC236}">
                <a16:creationId xmlns:a16="http://schemas.microsoft.com/office/drawing/2014/main" id="{E26186D5-0503-40EC-8D0E-FCAB43ADE625}"/>
              </a:ext>
            </a:extLst>
          </p:cNvPr>
          <p:cNvSpPr/>
          <p:nvPr/>
        </p:nvSpPr>
        <p:spPr>
          <a:xfrm>
            <a:off x="5922131"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Trapezoid 13">
            <a:extLst>
              <a:ext uri="{FF2B5EF4-FFF2-40B4-BE49-F238E27FC236}">
                <a16:creationId xmlns:a16="http://schemas.microsoft.com/office/drawing/2014/main" id="{A6D009F7-DD5B-4830-8256-7981E67C024F}"/>
              </a:ext>
            </a:extLst>
          </p:cNvPr>
          <p:cNvSpPr/>
          <p:nvPr/>
        </p:nvSpPr>
        <p:spPr>
          <a:xfrm>
            <a:off x="6084502" y="3770617"/>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a:extLst>
              <a:ext uri="{FF2B5EF4-FFF2-40B4-BE49-F238E27FC236}">
                <a16:creationId xmlns:a16="http://schemas.microsoft.com/office/drawing/2014/main" id="{925F8F8B-DBF9-4DC8-8EF6-1F5068593A68}"/>
              </a:ext>
            </a:extLst>
          </p:cNvPr>
          <p:cNvSpPr/>
          <p:nvPr/>
        </p:nvSpPr>
        <p:spPr>
          <a:xfrm>
            <a:off x="2301039"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rapezoid 13">
            <a:extLst>
              <a:ext uri="{FF2B5EF4-FFF2-40B4-BE49-F238E27FC236}">
                <a16:creationId xmlns:a16="http://schemas.microsoft.com/office/drawing/2014/main" id="{C33B4388-5FC6-48C8-804D-46699637D152}"/>
              </a:ext>
            </a:extLst>
          </p:cNvPr>
          <p:cNvSpPr/>
          <p:nvPr/>
        </p:nvSpPr>
        <p:spPr>
          <a:xfrm>
            <a:off x="2487588" y="374178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Arrow: Left-Right 51">
            <a:extLst>
              <a:ext uri="{FF2B5EF4-FFF2-40B4-BE49-F238E27FC236}">
                <a16:creationId xmlns:a16="http://schemas.microsoft.com/office/drawing/2014/main" id="{C1325F26-9176-48B3-827D-C805B2F7CF10}"/>
              </a:ext>
            </a:extLst>
          </p:cNvPr>
          <p:cNvSpPr/>
          <p:nvPr/>
        </p:nvSpPr>
        <p:spPr>
          <a:xfrm rot="18763687">
            <a:off x="2743208" y="2702089"/>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Arrow: Left-Right 52">
            <a:extLst>
              <a:ext uri="{FF2B5EF4-FFF2-40B4-BE49-F238E27FC236}">
                <a16:creationId xmlns:a16="http://schemas.microsoft.com/office/drawing/2014/main" id="{0F8DF346-8FF9-4B37-840F-B6EBF4274108}"/>
              </a:ext>
            </a:extLst>
          </p:cNvPr>
          <p:cNvSpPr/>
          <p:nvPr/>
        </p:nvSpPr>
        <p:spPr>
          <a:xfrm>
            <a:off x="3144626" y="3694307"/>
            <a:ext cx="2777505"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4" name="Arrow: Left-Right 53">
            <a:extLst>
              <a:ext uri="{FF2B5EF4-FFF2-40B4-BE49-F238E27FC236}">
                <a16:creationId xmlns:a16="http://schemas.microsoft.com/office/drawing/2014/main" id="{57A5D5B9-CC6D-417C-A3CC-FEC0774DC0D9}"/>
              </a:ext>
            </a:extLst>
          </p:cNvPr>
          <p:cNvSpPr/>
          <p:nvPr/>
        </p:nvSpPr>
        <p:spPr>
          <a:xfrm rot="13801282">
            <a:off x="4594017" y="2702088"/>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TextBox 56">
            <a:extLst>
              <a:ext uri="{FF2B5EF4-FFF2-40B4-BE49-F238E27FC236}">
                <a16:creationId xmlns:a16="http://schemas.microsoft.com/office/drawing/2014/main" id="{8D984FB8-6CA3-4B9F-85AE-816A557F8550}"/>
              </a:ext>
            </a:extLst>
          </p:cNvPr>
          <p:cNvSpPr txBox="1"/>
          <p:nvPr/>
        </p:nvSpPr>
        <p:spPr>
          <a:xfrm rot="3129812">
            <a:off x="4911590" y="2768674"/>
            <a:ext cx="1054032" cy="307777"/>
          </a:xfrm>
          <a:prstGeom prst="rect">
            <a:avLst/>
          </a:prstGeom>
          <a:noFill/>
        </p:spPr>
        <p:txBody>
          <a:bodyPr wrap="square" rtlCol="0">
            <a:spAutoFit/>
          </a:bodyPr>
          <a:lstStyle/>
          <a:p>
            <a:r>
              <a:rPr lang="en-US" sz="1400" dirty="0">
                <a:solidFill>
                  <a:schemeClr val="bg1"/>
                </a:solidFill>
              </a:rPr>
              <a:t>110110010</a:t>
            </a:r>
            <a:endParaRPr lang="LID4096" sz="1400" dirty="0">
              <a:solidFill>
                <a:schemeClr val="bg1"/>
              </a:solidFill>
            </a:endParaRPr>
          </a:p>
        </p:txBody>
      </p:sp>
      <p:sp>
        <p:nvSpPr>
          <p:cNvPr id="58" name="TextBox 57">
            <a:extLst>
              <a:ext uri="{FF2B5EF4-FFF2-40B4-BE49-F238E27FC236}">
                <a16:creationId xmlns:a16="http://schemas.microsoft.com/office/drawing/2014/main" id="{C517546C-3767-45C1-B440-1B115A9FE8DF}"/>
              </a:ext>
            </a:extLst>
          </p:cNvPr>
          <p:cNvSpPr txBox="1"/>
          <p:nvPr/>
        </p:nvSpPr>
        <p:spPr>
          <a:xfrm rot="18684271">
            <a:off x="3138522" y="2755129"/>
            <a:ext cx="1054032" cy="307777"/>
          </a:xfrm>
          <a:prstGeom prst="rect">
            <a:avLst/>
          </a:prstGeom>
          <a:noFill/>
        </p:spPr>
        <p:txBody>
          <a:bodyPr wrap="square" rtlCol="0">
            <a:spAutoFit/>
          </a:bodyPr>
          <a:lstStyle/>
          <a:p>
            <a:r>
              <a:rPr lang="en-US" sz="1400" dirty="0">
                <a:solidFill>
                  <a:schemeClr val="bg1"/>
                </a:solidFill>
              </a:rPr>
              <a:t>10001010</a:t>
            </a:r>
            <a:endParaRPr lang="LID4096" sz="1400" dirty="0">
              <a:solidFill>
                <a:schemeClr val="bg1"/>
              </a:solidFill>
            </a:endParaRPr>
          </a:p>
        </p:txBody>
      </p:sp>
      <p:sp>
        <p:nvSpPr>
          <p:cNvPr id="59" name="TextBox 58">
            <a:extLst>
              <a:ext uri="{FF2B5EF4-FFF2-40B4-BE49-F238E27FC236}">
                <a16:creationId xmlns:a16="http://schemas.microsoft.com/office/drawing/2014/main" id="{80584F36-F6DC-4897-B320-0D3495775BB0}"/>
              </a:ext>
            </a:extLst>
          </p:cNvPr>
          <p:cNvSpPr txBox="1"/>
          <p:nvPr/>
        </p:nvSpPr>
        <p:spPr>
          <a:xfrm>
            <a:off x="3802060" y="3791755"/>
            <a:ext cx="1710743" cy="307777"/>
          </a:xfrm>
          <a:prstGeom prst="rect">
            <a:avLst/>
          </a:prstGeom>
          <a:noFill/>
        </p:spPr>
        <p:txBody>
          <a:bodyPr wrap="square" rtlCol="0">
            <a:spAutoFit/>
          </a:bodyPr>
          <a:lstStyle/>
          <a:p>
            <a:r>
              <a:rPr lang="en-US" sz="1400" dirty="0">
                <a:solidFill>
                  <a:schemeClr val="bg1"/>
                </a:solidFill>
              </a:rPr>
              <a:t>1100101001100</a:t>
            </a:r>
            <a:endParaRPr lang="LID4096" sz="1400" dirty="0">
              <a:solidFill>
                <a:schemeClr val="bg1"/>
              </a:solidFill>
            </a:endParaRPr>
          </a:p>
        </p:txBody>
      </p:sp>
      <p:sp>
        <p:nvSpPr>
          <p:cNvPr id="23" name="TextBox 22">
            <a:extLst>
              <a:ext uri="{FF2B5EF4-FFF2-40B4-BE49-F238E27FC236}">
                <a16:creationId xmlns:a16="http://schemas.microsoft.com/office/drawing/2014/main" id="{8F0E6BCD-C9B6-4B7C-A749-59FE5D4C7ACB}"/>
              </a:ext>
            </a:extLst>
          </p:cNvPr>
          <p:cNvSpPr txBox="1"/>
          <p:nvPr/>
        </p:nvSpPr>
        <p:spPr>
          <a:xfrm rot="3129812">
            <a:off x="5571019" y="2218370"/>
            <a:ext cx="1054032" cy="523220"/>
          </a:xfrm>
          <a:prstGeom prst="rect">
            <a:avLst/>
          </a:prstGeom>
          <a:noFill/>
        </p:spPr>
        <p:txBody>
          <a:bodyPr wrap="square" rtlCol="0">
            <a:spAutoFit/>
          </a:bodyPr>
          <a:lstStyle/>
          <a:p>
            <a:r>
              <a:rPr lang="en-US" sz="1400" dirty="0">
                <a:solidFill>
                  <a:schemeClr val="accent6"/>
                </a:solidFill>
              </a:rPr>
              <a:t>Msg Type:</a:t>
            </a:r>
          </a:p>
          <a:p>
            <a:r>
              <a:rPr lang="en-US" sz="1400" dirty="0">
                <a:solidFill>
                  <a:schemeClr val="accent6"/>
                </a:solidFill>
              </a:rPr>
              <a:t>“msg”</a:t>
            </a:r>
            <a:endParaRPr lang="LID4096" sz="1400" dirty="0">
              <a:solidFill>
                <a:schemeClr val="accent6"/>
              </a:solidFill>
            </a:endParaRPr>
          </a:p>
        </p:txBody>
      </p:sp>
      <p:sp>
        <p:nvSpPr>
          <p:cNvPr id="24" name="TextBox 23">
            <a:extLst>
              <a:ext uri="{FF2B5EF4-FFF2-40B4-BE49-F238E27FC236}">
                <a16:creationId xmlns:a16="http://schemas.microsoft.com/office/drawing/2014/main" id="{9ED08BD3-6AA7-43F2-8D16-8A9AD8555D95}"/>
              </a:ext>
            </a:extLst>
          </p:cNvPr>
          <p:cNvSpPr txBox="1"/>
          <p:nvPr/>
        </p:nvSpPr>
        <p:spPr>
          <a:xfrm>
            <a:off x="6765718" y="3706107"/>
            <a:ext cx="2118068" cy="523220"/>
          </a:xfrm>
          <a:prstGeom prst="rect">
            <a:avLst/>
          </a:prstGeom>
          <a:noFill/>
        </p:spPr>
        <p:txBody>
          <a:bodyPr wrap="square" rtlCol="0">
            <a:spAutoFit/>
          </a:bodyPr>
          <a:lstStyle/>
          <a:p>
            <a:r>
              <a:rPr lang="en-US" sz="1400" dirty="0">
                <a:solidFill>
                  <a:schemeClr val="accent6"/>
                </a:solidFill>
              </a:rPr>
              <a:t>Verify that the message according the protocol</a:t>
            </a:r>
            <a:endParaRPr lang="LID4096" sz="1400" dirty="0">
              <a:solidFill>
                <a:schemeClr val="accent6"/>
              </a:solidFill>
            </a:endParaRPr>
          </a:p>
        </p:txBody>
      </p:sp>
      <p:cxnSp>
        <p:nvCxnSpPr>
          <p:cNvPr id="4" name="Straight Arrow Connector 3">
            <a:extLst>
              <a:ext uri="{FF2B5EF4-FFF2-40B4-BE49-F238E27FC236}">
                <a16:creationId xmlns:a16="http://schemas.microsoft.com/office/drawing/2014/main" id="{07A977FB-24EF-4629-A74F-50C305E25D6B}"/>
              </a:ext>
            </a:extLst>
          </p:cNvPr>
          <p:cNvCxnSpPr>
            <a:cxnSpLocks/>
          </p:cNvCxnSpPr>
          <p:nvPr/>
        </p:nvCxnSpPr>
        <p:spPr>
          <a:xfrm>
            <a:off x="5290025" y="2025017"/>
            <a:ext cx="1091509" cy="134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C2889AA-D166-4CA3-9AB4-A19072A5E68F}"/>
                  </a:ext>
                </a:extLst>
              </p:cNvPr>
              <p:cNvSpPr txBox="1"/>
              <p:nvPr/>
            </p:nvSpPr>
            <p:spPr>
              <a:xfrm>
                <a:off x="4378918" y="1019332"/>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ko-KR" altLang="en-US" sz="2800" b="1" i="0" dirty="0">
                              <a:solidFill>
                                <a:schemeClr val="accent3"/>
                              </a:solidFill>
                              <a:latin typeface="Cambria Math" panose="02040503050406030204" pitchFamily="18" charset="0"/>
                            </a:rPr>
                            <m:t>1</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0" name="TextBox 19">
                <a:extLst>
                  <a:ext uri="{FF2B5EF4-FFF2-40B4-BE49-F238E27FC236}">
                    <a16:creationId xmlns:a16="http://schemas.microsoft.com/office/drawing/2014/main" id="{FC2889AA-D166-4CA3-9AB4-A19072A5E68F}"/>
                  </a:ext>
                </a:extLst>
              </p:cNvPr>
              <p:cNvSpPr txBox="1">
                <a:spLocks noRot="1" noChangeAspect="1" noMove="1" noResize="1" noEditPoints="1" noAdjustHandles="1" noChangeArrowheads="1" noChangeShapeType="1" noTextEdit="1"/>
              </p:cNvSpPr>
              <p:nvPr/>
            </p:nvSpPr>
            <p:spPr>
              <a:xfrm>
                <a:off x="4378918" y="1019332"/>
                <a:ext cx="454464" cy="523220"/>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F58E208-A5F4-4336-A879-D3BCB40CFD70}"/>
                  </a:ext>
                </a:extLst>
              </p:cNvPr>
              <p:cNvSpPr txBox="1"/>
              <p:nvPr/>
            </p:nvSpPr>
            <p:spPr>
              <a:xfrm>
                <a:off x="2397239"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𝟐</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1" name="TextBox 20">
                <a:extLst>
                  <a:ext uri="{FF2B5EF4-FFF2-40B4-BE49-F238E27FC236}">
                    <a16:creationId xmlns:a16="http://schemas.microsoft.com/office/drawing/2014/main" id="{0F58E208-A5F4-4336-A879-D3BCB40CFD70}"/>
                  </a:ext>
                </a:extLst>
              </p:cNvPr>
              <p:cNvSpPr txBox="1">
                <a:spLocks noRot="1" noChangeAspect="1" noMove="1" noResize="1" noEditPoints="1" noAdjustHandles="1" noChangeArrowheads="1" noChangeShapeType="1" noTextEdit="1"/>
              </p:cNvSpPr>
              <p:nvPr/>
            </p:nvSpPr>
            <p:spPr>
              <a:xfrm>
                <a:off x="2397239" y="4339439"/>
                <a:ext cx="454464" cy="523220"/>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828C58-AAD0-4F8D-96A7-E90139F7FA92}"/>
                  </a:ext>
                </a:extLst>
              </p:cNvPr>
              <p:cNvSpPr txBox="1"/>
              <p:nvPr/>
            </p:nvSpPr>
            <p:spPr>
              <a:xfrm>
                <a:off x="6154302"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𝟑</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2" name="TextBox 21">
                <a:extLst>
                  <a:ext uri="{FF2B5EF4-FFF2-40B4-BE49-F238E27FC236}">
                    <a16:creationId xmlns:a16="http://schemas.microsoft.com/office/drawing/2014/main" id="{96828C58-AAD0-4F8D-96A7-E90139F7FA92}"/>
                  </a:ext>
                </a:extLst>
              </p:cNvPr>
              <p:cNvSpPr txBox="1">
                <a:spLocks noRot="1" noChangeAspect="1" noMove="1" noResize="1" noEditPoints="1" noAdjustHandles="1" noChangeArrowheads="1" noChangeShapeType="1" noTextEdit="1"/>
              </p:cNvSpPr>
              <p:nvPr/>
            </p:nvSpPr>
            <p:spPr>
              <a:xfrm>
                <a:off x="6154302" y="4339439"/>
                <a:ext cx="454464" cy="523220"/>
              </a:xfrm>
              <a:prstGeom prst="rect">
                <a:avLst/>
              </a:prstGeom>
              <a:blipFill>
                <a:blip r:embed="rId5"/>
                <a:stretch>
                  <a:fillRect/>
                </a:stretch>
              </a:blipFill>
            </p:spPr>
            <p:txBody>
              <a:bodyPr/>
              <a:lstStyle/>
              <a:p>
                <a:r>
                  <a:rPr lang="LID4096">
                    <a:noFill/>
                  </a:rPr>
                  <a:t> </a:t>
                </a:r>
              </a:p>
            </p:txBody>
          </p:sp>
        </mc:Fallback>
      </mc:AlternateContent>
      <p:sp>
        <p:nvSpPr>
          <p:cNvPr id="28" name="Trapezoid 13">
            <a:extLst>
              <a:ext uri="{FF2B5EF4-FFF2-40B4-BE49-F238E27FC236}">
                <a16:creationId xmlns:a16="http://schemas.microsoft.com/office/drawing/2014/main" id="{55883800-EA73-48D3-8BBA-A6F3AAF5BA7F}"/>
              </a:ext>
            </a:extLst>
          </p:cNvPr>
          <p:cNvSpPr/>
          <p:nvPr/>
        </p:nvSpPr>
        <p:spPr>
          <a:xfrm>
            <a:off x="2487588" y="3749726"/>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4512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9" grpId="0" animBg="1"/>
      <p:bldP spid="47" grpId="0" animBg="1"/>
      <p:bldP spid="48" grpId="0" animBg="1"/>
      <p:bldP spid="50" grpId="0" animBg="1"/>
      <p:bldP spid="51" grpId="0" animBg="1"/>
      <p:bldP spid="52" grpId="0" animBg="1"/>
      <p:bldP spid="53" grpId="0" animBg="1"/>
      <p:bldP spid="54" grpId="0" animBg="1"/>
      <p:bldP spid="57" grpId="0"/>
      <p:bldP spid="58" grpId="0"/>
      <p:bldP spid="59" grpId="0"/>
      <p:bldP spid="23" grpId="0"/>
      <p:bldP spid="24" grpId="0"/>
      <p:bldP spid="20" grpId="0"/>
      <p:bldP spid="21" grpId="0"/>
      <p:bldP spid="22" grpId="0"/>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Secret Sharing</a:t>
            </a:r>
            <a:endParaRPr lang="ko-KR" altLang="en-US" dirty="0"/>
          </a:p>
        </p:txBody>
      </p:sp>
      <p:cxnSp>
        <p:nvCxnSpPr>
          <p:cNvPr id="5" name="Straight Connector 4"/>
          <p:cNvCxnSpPr>
            <a:cxnSpLocks/>
          </p:cNvCxnSpPr>
          <p:nvPr/>
        </p:nvCxnSpPr>
        <p:spPr>
          <a:xfrm flipV="1">
            <a:off x="0" y="1324015"/>
            <a:ext cx="4427984" cy="13902"/>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29152" y="3817141"/>
            <a:ext cx="3164729" cy="519463"/>
            <a:chOff x="5972216" y="1730811"/>
            <a:chExt cx="2848256" cy="519462"/>
          </a:xfrm>
        </p:grpSpPr>
        <mc:AlternateContent xmlns:mc="http://schemas.openxmlformats.org/markup-compatibility/2006" xmlns:a14="http://schemas.microsoft.com/office/drawing/2010/main">
          <mc:Choice Requires="a14">
            <p:sp>
              <p:nvSpPr>
                <p:cNvPr id="32" name="TextBox 31"/>
                <p:cNvSpPr txBox="1"/>
                <p:nvPr/>
              </p:nvSpPr>
              <p:spPr>
                <a:xfrm>
                  <a:off x="5972216" y="1957886"/>
                  <a:ext cx="2592288" cy="2923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i="1" dirty="0" smtClean="0">
                            <a:solidFill>
                              <a:schemeClr val="accent3"/>
                            </a:solidFill>
                            <a:latin typeface="Cambria Math" panose="02040503050406030204" pitchFamily="18" charset="0"/>
                          </a:rPr>
                          <m:t>𝑆𝐸𝑄</m:t>
                        </m:r>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oMath>
                    </m:oMathPara>
                  </a14:m>
                  <a:endParaRPr lang="en-US" altLang="ko-KR" sz="1300" dirty="0">
                    <a:solidFill>
                      <a:schemeClr val="accent3"/>
                    </a:solidFill>
                    <a:latin typeface="Segoe UI" panose="020B0502040204020203" pitchFamily="34" charset="0"/>
                    <a:cs typeface="Segoe UI" panose="020B0502040204020203"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972216" y="1957886"/>
                  <a:ext cx="2592288" cy="292387"/>
                </a:xfrm>
                <a:prstGeom prst="rect">
                  <a:avLst/>
                </a:prstGeom>
                <a:blipFill>
                  <a:blip r:embed="rId3"/>
                  <a:stretch>
                    <a:fillRect b="-8333"/>
                  </a:stretch>
                </a:blipFill>
              </p:spPr>
              <p:txBody>
                <a:bodyPr/>
                <a:lstStyle/>
                <a:p>
                  <a:r>
                    <a:rPr lang="LID4096">
                      <a:noFill/>
                    </a:rPr>
                    <a:t> </a:t>
                  </a:r>
                </a:p>
              </p:txBody>
            </p:sp>
          </mc:Fallback>
        </mc:AlternateContent>
        <p:sp>
          <p:nvSpPr>
            <p:cNvPr id="33" name="TextBox 32"/>
            <p:cNvSpPr txBox="1"/>
            <p:nvPr/>
          </p:nvSpPr>
          <p:spPr>
            <a:xfrm>
              <a:off x="6228184" y="1730811"/>
              <a:ext cx="2592288"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SEQ</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grpSp>
        <p:nvGrpSpPr>
          <p:cNvPr id="43" name="Group 42"/>
          <p:cNvGrpSpPr/>
          <p:nvPr/>
        </p:nvGrpSpPr>
        <p:grpSpPr>
          <a:xfrm>
            <a:off x="500714" y="4396049"/>
            <a:ext cx="4355279" cy="705031"/>
            <a:chOff x="5481238" y="2320455"/>
            <a:chExt cx="3919751" cy="705030"/>
          </a:xfrm>
        </p:grpSpPr>
        <mc:AlternateContent xmlns:mc="http://schemas.openxmlformats.org/markup-compatibility/2006" xmlns:a14="http://schemas.microsoft.com/office/drawing/2010/main">
          <mc:Choice Requires="a14">
            <p:sp>
              <p:nvSpPr>
                <p:cNvPr id="44" name="TextBox 43"/>
                <p:cNvSpPr txBox="1"/>
                <p:nvPr/>
              </p:nvSpPr>
              <p:spPr>
                <a:xfrm>
                  <a:off x="5481239" y="2533043"/>
                  <a:ext cx="3919750" cy="492442"/>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300" i="1" dirty="0" smtClean="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and broadcast to other parties</a:t>
                  </a:r>
                </a:p>
              </p:txBody>
            </p:sp>
          </mc:Choice>
          <mc:Fallback xmlns="">
            <p:sp>
              <p:nvSpPr>
                <p:cNvPr id="44" name="TextBox 43"/>
                <p:cNvSpPr txBox="1">
                  <a:spLocks noRot="1" noChangeAspect="1" noMove="1" noResize="1" noEditPoints="1" noAdjustHandles="1" noChangeArrowheads="1" noChangeShapeType="1" noTextEdit="1"/>
                </p:cNvSpPr>
                <p:nvPr/>
              </p:nvSpPr>
              <p:spPr>
                <a:xfrm>
                  <a:off x="5481239" y="2533043"/>
                  <a:ext cx="3919750" cy="492442"/>
                </a:xfrm>
                <a:prstGeom prst="rect">
                  <a:avLst/>
                </a:prstGeom>
                <a:blipFill>
                  <a:blip r:embed="rId4"/>
                  <a:stretch>
                    <a:fillRect l="-140" t="-1235" b="-9877"/>
                  </a:stretch>
                </a:blipFill>
              </p:spPr>
              <p:txBody>
                <a:bodyPr/>
                <a:lstStyle/>
                <a:p>
                  <a:r>
                    <a:rPr lang="LID4096">
                      <a:noFill/>
                    </a:rPr>
                    <a:t> </a:t>
                  </a:r>
                </a:p>
              </p:txBody>
            </p:sp>
          </mc:Fallback>
        </mc:AlternateContent>
        <p:sp>
          <p:nvSpPr>
            <p:cNvPr id="45" name="TextBox 44"/>
            <p:cNvSpPr txBox="1"/>
            <p:nvPr/>
          </p:nvSpPr>
          <p:spPr>
            <a:xfrm>
              <a:off x="5481238" y="2320455"/>
              <a:ext cx="3919751"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and Broadcast to all</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cxnSp>
        <p:nvCxnSpPr>
          <p:cNvPr id="10" name="Connector: Elbow 9">
            <a:extLst>
              <a:ext uri="{FF2B5EF4-FFF2-40B4-BE49-F238E27FC236}">
                <a16:creationId xmlns:a16="http://schemas.microsoft.com/office/drawing/2014/main" id="{65770447-3B6E-4F5C-A303-59778D8EB534}"/>
              </a:ext>
            </a:extLst>
          </p:cNvPr>
          <p:cNvCxnSpPr>
            <a:cxnSpLocks/>
            <a:endCxn id="61" idx="1"/>
          </p:cNvCxnSpPr>
          <p:nvPr/>
        </p:nvCxnSpPr>
        <p:spPr>
          <a:xfrm rot="16200000" flipH="1">
            <a:off x="-597285" y="2546113"/>
            <a:ext cx="2772172" cy="35951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D3FE451-CAB1-40D9-9035-4B375E8E3DA8}"/>
              </a:ext>
            </a:extLst>
          </p:cNvPr>
          <p:cNvSpPr/>
          <p:nvPr/>
        </p:nvSpPr>
        <p:spPr>
          <a:xfrm>
            <a:off x="968561" y="384356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62" name="Connector: Elbow 61">
            <a:extLst>
              <a:ext uri="{FF2B5EF4-FFF2-40B4-BE49-F238E27FC236}">
                <a16:creationId xmlns:a16="http://schemas.microsoft.com/office/drawing/2014/main" id="{34146B4A-B540-460F-8B20-08DAF55B3826}"/>
              </a:ext>
            </a:extLst>
          </p:cNvPr>
          <p:cNvCxnSpPr>
            <a:cxnSpLocks/>
            <a:endCxn id="64" idx="1"/>
          </p:cNvCxnSpPr>
          <p:nvPr/>
        </p:nvCxnSpPr>
        <p:spPr>
          <a:xfrm rot="16200000" flipH="1">
            <a:off x="-1444698" y="2911220"/>
            <a:ext cx="3428256" cy="297746"/>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958A166-C545-470B-B370-4111571CCF17}"/>
              </a:ext>
            </a:extLst>
          </p:cNvPr>
          <p:cNvSpPr/>
          <p:nvPr/>
        </p:nvSpPr>
        <p:spPr>
          <a:xfrm>
            <a:off x="418303" y="450582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70" name="Connector: Elbow 69">
            <a:extLst>
              <a:ext uri="{FF2B5EF4-FFF2-40B4-BE49-F238E27FC236}">
                <a16:creationId xmlns:a16="http://schemas.microsoft.com/office/drawing/2014/main" id="{EAFDB5AD-46BF-49F1-97A1-6293AE18DA76}"/>
              </a:ext>
            </a:extLst>
          </p:cNvPr>
          <p:cNvCxnSpPr>
            <a:cxnSpLocks/>
            <a:endCxn id="102" idx="3"/>
          </p:cNvCxnSpPr>
          <p:nvPr/>
        </p:nvCxnSpPr>
        <p:spPr>
          <a:xfrm rot="16200000" flipH="1">
            <a:off x="281795" y="2148782"/>
            <a:ext cx="1995422" cy="38978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F30F64A-6191-4698-A91A-5D1A217CB6BD}"/>
              </a:ext>
            </a:extLst>
          </p:cNvPr>
          <p:cNvSpPr txBox="1"/>
          <p:nvPr/>
        </p:nvSpPr>
        <p:spPr>
          <a:xfrm>
            <a:off x="1562401" y="3033611"/>
            <a:ext cx="4156517"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K</a:t>
            </a:r>
            <a:endParaRPr lang="ko-KR" altLang="en-US" sz="1400" b="1"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608C43B-62B1-4D2F-9E2F-2708F66B650B}"/>
                  </a:ext>
                </a:extLst>
              </p:cNvPr>
              <p:cNvSpPr txBox="1"/>
              <p:nvPr/>
            </p:nvSpPr>
            <p:spPr>
              <a:xfrm>
                <a:off x="1576767" y="3254826"/>
                <a:ext cx="2880320" cy="477054"/>
              </a:xfrm>
              <a:prstGeom prst="rect">
                <a:avLst/>
              </a:prstGeom>
              <a:noFill/>
            </p:spPr>
            <p:txBody>
              <a:bodyPr wrap="square" rtlCol="0">
                <a:spAutoFit/>
              </a:bodyPr>
              <a:lstStyle/>
              <a:p>
                <a:r>
                  <a:rPr lang="en-US" altLang="ko-KR" sz="1200" dirty="0">
                    <a:solidFill>
                      <a:schemeClr val="accent3"/>
                    </a:solidFill>
                    <a:latin typeface="Segoe UI" panose="020B0502040204020203" pitchFamily="34" charset="0"/>
                    <a:cs typeface="Segoe UI" panose="020B0502040204020203" pitchFamily="34" charset="0"/>
                  </a:rPr>
                  <a:t>Send K</a:t>
                </a:r>
                <a:r>
                  <a:rPr lang="he-IL" altLang="ko-KR" sz="1200" dirty="0">
                    <a:solidFill>
                      <a:schemeClr val="accent3"/>
                    </a:solidFill>
                    <a:latin typeface="Segoe UI" panose="020B0502040204020203" pitchFamily="34" charset="0"/>
                    <a:cs typeface="Segoe UI" panose="020B0502040204020203" pitchFamily="34" charset="0"/>
                  </a:rPr>
                  <a:t> </a:t>
                </a:r>
                <a:r>
                  <a:rPr lang="en-US" altLang="ko-KR" sz="1200" dirty="0">
                    <a:solidFill>
                      <a:schemeClr val="accent3"/>
                    </a:solidFill>
                    <a:latin typeface="Segoe UI" panose="020B0502040204020203" pitchFamily="34" charset="0"/>
                    <a:cs typeface="Segoe UI" panose="020B0502040204020203" pitchFamily="34" charset="0"/>
                  </a:rPr>
                  <a:t>to </a:t>
                </a:r>
                <a14:m>
                  <m:oMath xmlns:m="http://schemas.openxmlformats.org/officeDocument/2006/math">
                    <m:sSub>
                      <m:sSubPr>
                        <m:ctrlPr>
                          <a:rPr lang="en-US" altLang="ko-KR" sz="1200" i="1" dirty="0" smtClean="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𝑃</m:t>
                        </m:r>
                      </m:e>
                      <m:sub>
                        <m:r>
                          <a:rPr lang="en-US" altLang="ko-KR" sz="1200" i="1" dirty="0">
                            <a:solidFill>
                              <a:schemeClr val="accent3"/>
                            </a:solidFill>
                            <a:latin typeface="Cambria Math" panose="02040503050406030204" pitchFamily="18" charset="0"/>
                          </a:rPr>
                          <m:t>𝑖</m:t>
                        </m:r>
                        <m:r>
                          <a:rPr lang="en-US" altLang="ko-KR" sz="1200" i="0" dirty="0">
                            <a:solidFill>
                              <a:schemeClr val="accent3"/>
                            </a:solidFill>
                            <a:latin typeface="Cambria Math" panose="02040503050406030204" pitchFamily="18" charset="0"/>
                          </a:rPr>
                          <m:t>+</m:t>
                        </m:r>
                        <m:r>
                          <a:rPr lang="en-US" altLang="ko-KR" sz="1200" i="0" dirty="0">
                            <a:solidFill>
                              <a:schemeClr val="accent3"/>
                            </a:solidFill>
                            <a:latin typeface="Cambria Math" panose="02040503050406030204" pitchFamily="18" charset="0"/>
                          </a:rPr>
                          <m:t>1</m:t>
                        </m:r>
                      </m:sub>
                    </m:sSub>
                  </m:oMath>
                </a14:m>
                <a:r>
                  <a:rPr lang="en-US" altLang="ko-KR" sz="1200" dirty="0">
                    <a:solidFill>
                      <a:schemeClr val="accent3"/>
                    </a:solidFill>
                    <a:latin typeface="Segoe UI" panose="020B0502040204020203" pitchFamily="34" charset="0"/>
                    <a:cs typeface="Segoe UI" panose="020B0502040204020203" pitchFamily="34" charset="0"/>
                  </a:rPr>
                  <a:t>, now each party has another two numbers </a:t>
                </a:r>
                <a14:m>
                  <m:oMath xmlns:m="http://schemas.openxmlformats.org/officeDocument/2006/math">
                    <m:sSub>
                      <m:sSubPr>
                        <m:ctrlPr>
                          <a:rPr lang="en-US" altLang="ko-KR" sz="1200" i="1" dirty="0" smtClean="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r>
                          <a:rPr lang="en-US" altLang="ko-KR" sz="1200" i="0" dirty="0">
                            <a:solidFill>
                              <a:schemeClr val="accent3"/>
                            </a:solidFill>
                            <a:latin typeface="Cambria Math" panose="02040503050406030204" pitchFamily="18" charset="0"/>
                          </a:rPr>
                          <m:t>−</m:t>
                        </m:r>
                        <m:r>
                          <a:rPr lang="en-US" altLang="ko-KR" sz="1200" i="0" dirty="0">
                            <a:solidFill>
                              <a:schemeClr val="accent3"/>
                            </a:solidFill>
                            <a:latin typeface="Cambria Math" panose="02040503050406030204" pitchFamily="18" charset="0"/>
                          </a:rPr>
                          <m:t>1</m:t>
                        </m:r>
                      </m:sub>
                    </m:sSub>
                    <m:r>
                      <a:rPr lang="en-US" altLang="ko-KR" sz="1200" i="0" dirty="0">
                        <a:solidFill>
                          <a:schemeClr val="accent3"/>
                        </a:solidFill>
                        <a:latin typeface="Cambria Math" panose="02040503050406030204" pitchFamily="18" charset="0"/>
                      </a:rPr>
                      <m:t>,</m:t>
                    </m:r>
                    <m:sSub>
                      <m:sSubPr>
                        <m:ctrlPr>
                          <a:rPr lang="en-US" altLang="ko-KR" sz="1200" i="1" dirty="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sub>
                    </m:sSub>
                  </m:oMath>
                </a14:m>
                <a:endParaRPr lang="en-US" altLang="ko-KR" sz="1200" dirty="0">
                  <a:solidFill>
                    <a:schemeClr val="accent3"/>
                  </a:solidFill>
                  <a:latin typeface="Segoe UI" panose="020B0502040204020203" pitchFamily="34" charset="0"/>
                  <a:cs typeface="Segoe UI" panose="020B0502040204020203" pitchFamily="34" charset="0"/>
                </a:endParaRPr>
              </a:p>
            </p:txBody>
          </p:sp>
        </mc:Choice>
        <mc:Fallback xmlns="">
          <p:sp>
            <p:nvSpPr>
              <p:cNvPr id="76" name="TextBox 75">
                <a:extLst>
                  <a:ext uri="{FF2B5EF4-FFF2-40B4-BE49-F238E27FC236}">
                    <a16:creationId xmlns:a16="http://schemas.microsoft.com/office/drawing/2014/main" id="{9608C43B-62B1-4D2F-9E2F-2708F66B650B}"/>
                  </a:ext>
                </a:extLst>
              </p:cNvPr>
              <p:cNvSpPr txBox="1">
                <a:spLocks noRot="1" noChangeAspect="1" noMove="1" noResize="1" noEditPoints="1" noAdjustHandles="1" noChangeArrowheads="1" noChangeShapeType="1" noTextEdit="1"/>
              </p:cNvSpPr>
              <p:nvPr/>
            </p:nvSpPr>
            <p:spPr>
              <a:xfrm>
                <a:off x="1576767" y="3254826"/>
                <a:ext cx="2880320" cy="477054"/>
              </a:xfrm>
              <a:prstGeom prst="rect">
                <a:avLst/>
              </a:prstGeom>
              <a:blipFill>
                <a:blip r:embed="rId5"/>
                <a:stretch>
                  <a:fillRect l="-212" t="-2564" b="-5128"/>
                </a:stretch>
              </a:blipFill>
            </p:spPr>
            <p:txBody>
              <a:bodyPr/>
              <a:lstStyle/>
              <a:p>
                <a:r>
                  <a:rPr lang="LID4096">
                    <a:noFill/>
                  </a:rPr>
                  <a:t> </a:t>
                </a:r>
              </a:p>
            </p:txBody>
          </p:sp>
        </mc:Fallback>
      </mc:AlternateContent>
      <p:cxnSp>
        <p:nvCxnSpPr>
          <p:cNvPr id="77" name="Connector: Elbow 76">
            <a:extLst>
              <a:ext uri="{FF2B5EF4-FFF2-40B4-BE49-F238E27FC236}">
                <a16:creationId xmlns:a16="http://schemas.microsoft.com/office/drawing/2014/main" id="{2104C79E-A536-4C33-A342-F9F867B3B0CE}"/>
              </a:ext>
            </a:extLst>
          </p:cNvPr>
          <p:cNvCxnSpPr>
            <a:cxnSpLocks/>
            <a:endCxn id="103" idx="1"/>
          </p:cNvCxnSpPr>
          <p:nvPr/>
        </p:nvCxnSpPr>
        <p:spPr>
          <a:xfrm rot="16200000" flipH="1">
            <a:off x="1167861" y="1794396"/>
            <a:ext cx="1319435" cy="402064"/>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296F2C9E-32BE-4DB9-8C8E-DBA55830AD88}"/>
              </a:ext>
            </a:extLst>
          </p:cNvPr>
          <p:cNvCxnSpPr>
            <a:cxnSpLocks/>
          </p:cNvCxnSpPr>
          <p:nvPr/>
        </p:nvCxnSpPr>
        <p:spPr>
          <a:xfrm>
            <a:off x="2411517" y="1364949"/>
            <a:ext cx="796717" cy="639971"/>
          </a:xfrm>
          <a:prstGeom prst="bentConnector3">
            <a:avLst>
              <a:gd name="adj1" fmla="val 2976"/>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06EF614A-870A-4DE7-B18C-46ED50780DB2}"/>
              </a:ext>
            </a:extLst>
          </p:cNvPr>
          <p:cNvGrpSpPr/>
          <p:nvPr/>
        </p:nvGrpSpPr>
        <p:grpSpPr>
          <a:xfrm>
            <a:off x="2093046" y="2342390"/>
            <a:ext cx="4053203" cy="734994"/>
            <a:chOff x="6208057" y="1715696"/>
            <a:chExt cx="3448170" cy="734991"/>
          </a:xfrm>
        </p:grpSpPr>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F0F78D16-11A6-46D0-9C93-AE094E0FFAF2}"/>
                    </a:ext>
                  </a:extLst>
                </p:cNvPr>
                <p:cNvSpPr txBox="1"/>
                <p:nvPr/>
              </p:nvSpPr>
              <p:spPr>
                <a:xfrm>
                  <a:off x="6228184" y="1938561"/>
                  <a:ext cx="2592288" cy="512126"/>
                </a:xfrm>
                <a:prstGeom prst="rect">
                  <a:avLst/>
                </a:prstGeom>
                <a:noFill/>
              </p:spPr>
              <p:txBody>
                <a:bodyPr wrap="square" rtlCol="0">
                  <a:spAutoFit/>
                </a:bodyPr>
                <a:lstStyle/>
                <a:p>
                  <a14:m>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a:t>
                  </a:r>
                  <a14:m>
                    <m:oMath xmlns:m="http://schemas.openxmlformats.org/officeDocument/2006/math">
                      <m:r>
                        <a:rPr lang="en-US" altLang="ko-KR" sz="1300" b="0" i="0" dirty="0" smtClean="0">
                          <a:solidFill>
                            <a:schemeClr val="accent3"/>
                          </a:solidFill>
                          <a:latin typeface="Cambria Math" panose="02040503050406030204" pitchFamily="18" charset="0"/>
                        </a:rPr>
                        <m:t> </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r>
                        <a:rPr lang="en-US" altLang="ko-KR" sz="130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    </a:t>
                  </a:r>
                </a:p>
              </p:txBody>
            </p:sp>
          </mc:Choice>
          <mc:Fallback xmlns="">
            <p:sp>
              <p:nvSpPr>
                <p:cNvPr id="91" name="TextBox 90">
                  <a:extLst>
                    <a:ext uri="{FF2B5EF4-FFF2-40B4-BE49-F238E27FC236}">
                      <a16:creationId xmlns:a16="http://schemas.microsoft.com/office/drawing/2014/main" id="{F0F78D16-11A6-46D0-9C93-AE094E0FFAF2}"/>
                    </a:ext>
                  </a:extLst>
                </p:cNvPr>
                <p:cNvSpPr txBox="1">
                  <a:spLocks noRot="1" noChangeAspect="1" noMove="1" noResize="1" noEditPoints="1" noAdjustHandles="1" noChangeArrowheads="1" noChangeShapeType="1" noTextEdit="1"/>
                </p:cNvSpPr>
                <p:nvPr/>
              </p:nvSpPr>
              <p:spPr>
                <a:xfrm>
                  <a:off x="6228184" y="1938561"/>
                  <a:ext cx="2592288" cy="512126"/>
                </a:xfrm>
                <a:prstGeom prst="rect">
                  <a:avLst/>
                </a:prstGeom>
                <a:blipFill>
                  <a:blip r:embed="rId6"/>
                  <a:stretch>
                    <a:fillRect t="-1190" r="-6400"/>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766F2CD-2E23-4B1B-BD05-BDB6959DBD1A}"/>
                    </a:ext>
                  </a:extLst>
                </p:cNvPr>
                <p:cNvSpPr txBox="1"/>
                <p:nvPr/>
              </p:nvSpPr>
              <p:spPr>
                <a:xfrm>
                  <a:off x="6208057" y="1715696"/>
                  <a:ext cx="3448170" cy="307776"/>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AES on SEQ with The keys </a:t>
                  </a:r>
                  <a14:m>
                    <m:oMath xmlns:m="http://schemas.openxmlformats.org/officeDocument/2006/math">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r>
                            <a:rPr lang="en-US" altLang="ko-KR" sz="1400" dirty="0">
                              <a:solidFill>
                                <a:schemeClr val="accent3"/>
                              </a:solidFill>
                              <a:latin typeface="Cambria Math" panose="02040503050406030204" pitchFamily="18" charset="0"/>
                            </a:rPr>
                            <m:t>−</m:t>
                          </m:r>
                          <m:r>
                            <a:rPr lang="en-US" altLang="ko-KR" sz="1400" dirty="0">
                              <a:solidFill>
                                <a:schemeClr val="accent3"/>
                              </a:solidFill>
                              <a:latin typeface="Cambria Math" panose="02040503050406030204" pitchFamily="18" charset="0"/>
                            </a:rPr>
                            <m:t>1</m:t>
                          </m:r>
                        </m:sub>
                      </m:sSub>
                      <m:r>
                        <a:rPr lang="en-US" altLang="ko-KR" sz="1400" dirty="0">
                          <a:solidFill>
                            <a:schemeClr val="accent3"/>
                          </a:solidFill>
                          <a:latin typeface="Cambria Math" panose="02040503050406030204" pitchFamily="18" charset="0"/>
                        </a:rPr>
                        <m:t>,</m:t>
                      </m:r>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sub>
                      </m:sSub>
                    </m:oMath>
                  </a14:m>
                  <a:r>
                    <a:rPr lang="en-US" altLang="ko-KR" sz="1400" b="1" dirty="0">
                      <a:solidFill>
                        <a:schemeClr val="accent3"/>
                      </a:solidFill>
                      <a:latin typeface="Segoe UI" panose="020B0502040204020203" pitchFamily="34" charset="0"/>
                      <a:cs typeface="Segoe UI" panose="020B0502040204020203" pitchFamily="34" charset="0"/>
                    </a:rPr>
                    <a:t> </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2" name="TextBox 91">
                  <a:extLst>
                    <a:ext uri="{FF2B5EF4-FFF2-40B4-BE49-F238E27FC236}">
                      <a16:creationId xmlns:a16="http://schemas.microsoft.com/office/drawing/2014/main" id="{C766F2CD-2E23-4B1B-BD05-BDB6959DBD1A}"/>
                    </a:ext>
                  </a:extLst>
                </p:cNvPr>
                <p:cNvSpPr txBox="1">
                  <a:spLocks noRot="1" noChangeAspect="1" noMove="1" noResize="1" noEditPoints="1" noAdjustHandles="1" noChangeArrowheads="1" noChangeShapeType="1" noTextEdit="1"/>
                </p:cNvSpPr>
                <p:nvPr/>
              </p:nvSpPr>
              <p:spPr>
                <a:xfrm>
                  <a:off x="6208057" y="1715696"/>
                  <a:ext cx="3448170" cy="307776"/>
                </a:xfrm>
                <a:prstGeom prst="rect">
                  <a:avLst/>
                </a:prstGeom>
                <a:blipFill>
                  <a:blip r:embed="rId7"/>
                  <a:stretch>
                    <a:fillRect l="-451" t="-3922" b="-17647"/>
                  </a:stretch>
                </a:blipFill>
              </p:spPr>
              <p:txBody>
                <a:bodyPr/>
                <a:lstStyle/>
                <a:p>
                  <a:r>
                    <a:rPr lang="LID4096">
                      <a:noFill/>
                    </a:rPr>
                    <a:t> </a:t>
                  </a:r>
                </a:p>
              </p:txBody>
            </p:sp>
          </mc:Fallback>
        </mc:AlternateContent>
      </p:grpSp>
      <p:sp>
        <p:nvSpPr>
          <p:cNvPr id="95" name="TextBox 94">
            <a:extLst>
              <a:ext uri="{FF2B5EF4-FFF2-40B4-BE49-F238E27FC236}">
                <a16:creationId xmlns:a16="http://schemas.microsoft.com/office/drawing/2014/main" id="{C88B5C6A-0AF4-4DA6-867A-2F5723BCF530}"/>
              </a:ext>
            </a:extLst>
          </p:cNvPr>
          <p:cNvSpPr txBox="1"/>
          <p:nvPr/>
        </p:nvSpPr>
        <p:spPr>
          <a:xfrm>
            <a:off x="3308949" y="1723060"/>
            <a:ext cx="4053203" cy="523220"/>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Reconstruct on </a:t>
            </a:r>
            <a:r>
              <a:rPr lang="el-GR" altLang="ko-KR" sz="1400" b="1" dirty="0">
                <a:solidFill>
                  <a:schemeClr val="accent3"/>
                </a:solidFill>
                <a:latin typeface="Segoe UI" panose="020B0502040204020203" pitchFamily="34" charset="0"/>
                <a:cs typeface="Segoe UI" panose="020B0502040204020203" pitchFamily="34" charset="0"/>
              </a:rPr>
              <a:t>α</a:t>
            </a:r>
            <a:r>
              <a:rPr lang="en-US" altLang="ko-KR" sz="1400" b="1"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and broadcast X =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400" dirty="0">
                <a:solidFill>
                  <a:schemeClr val="accent3"/>
                </a:solidFill>
                <a:latin typeface="Segoe UI" panose="020B0502040204020203" pitchFamily="34" charset="0"/>
                <a:cs typeface="Segoe UI" panose="020B0502040204020203" pitchFamily="34" charset="0"/>
              </a:rPr>
              <a:t>.</a:t>
            </a:r>
            <a:endParaRPr lang="ko-KR" altLang="en-US" sz="1400"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0856344E-D18F-48B4-9618-B606B580A861}"/>
                  </a:ext>
                </a:extLst>
              </p:cNvPr>
              <p:cNvSpPr txBox="1"/>
              <p:nvPr/>
            </p:nvSpPr>
            <p:spPr>
              <a:xfrm>
                <a:off x="5225160" y="897189"/>
                <a:ext cx="2919103"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Each Party </a:t>
                </a:r>
                <a14:m>
                  <m:oMath xmlns:m="http://schemas.openxmlformats.org/officeDocument/2006/math">
                    <m:sSub>
                      <m:sSubPr>
                        <m:ctrlPr>
                          <a:rPr lang="ko-KR" altLang="en-US" sz="1400" b="1" i="1" dirty="0" smtClean="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𝑃</m:t>
                        </m:r>
                      </m:e>
                      <m:sub>
                        <m:r>
                          <a:rPr lang="ko-KR" altLang="en-US" sz="1400" b="1" i="1" dirty="0">
                            <a:solidFill>
                              <a:schemeClr val="accent3"/>
                            </a:solidFill>
                            <a:latin typeface="Cambria Math" panose="02040503050406030204" pitchFamily="18" charset="0"/>
                          </a:rPr>
                          <m:t>𝑖</m:t>
                        </m:r>
                      </m:sub>
                    </m:sSub>
                  </m:oMath>
                </a14:m>
                <a:r>
                  <a:rPr lang="ko-KR" altLang="en-US" sz="1400" b="1" dirty="0">
                    <a:solidFill>
                      <a:schemeClr val="accent3"/>
                    </a:solidFill>
                    <a:latin typeface="Segoe UI" panose="020B0502040204020203" pitchFamily="34" charset="0"/>
                    <a:cs typeface="Segoe UI" panose="020B0502040204020203" pitchFamily="34" charset="0"/>
                  </a:rPr>
                  <a:t> </a:t>
                </a:r>
                <a:r>
                  <a:rPr lang="en-US" altLang="ko-KR" sz="1400" b="1" dirty="0">
                    <a:solidFill>
                      <a:schemeClr val="accent3"/>
                    </a:solidFill>
                    <a:latin typeface="Segoe UI" panose="020B0502040204020203" pitchFamily="34" charset="0"/>
                    <a:cs typeface="Segoe UI" panose="020B0502040204020203" pitchFamily="34" charset="0"/>
                  </a:rPr>
                  <a:t>calculate its share</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9" name="TextBox 98">
                <a:extLst>
                  <a:ext uri="{FF2B5EF4-FFF2-40B4-BE49-F238E27FC236}">
                    <a16:creationId xmlns:a16="http://schemas.microsoft.com/office/drawing/2014/main" id="{0856344E-D18F-48B4-9618-B606B580A861}"/>
                  </a:ext>
                </a:extLst>
              </p:cNvPr>
              <p:cNvSpPr txBox="1">
                <a:spLocks noRot="1" noChangeAspect="1" noMove="1" noResize="1" noEditPoints="1" noAdjustHandles="1" noChangeArrowheads="1" noChangeShapeType="1" noTextEdit="1"/>
              </p:cNvSpPr>
              <p:nvPr/>
            </p:nvSpPr>
            <p:spPr>
              <a:xfrm>
                <a:off x="5225160" y="897189"/>
                <a:ext cx="2919103" cy="307777"/>
              </a:xfrm>
              <a:prstGeom prst="rect">
                <a:avLst/>
              </a:prstGeom>
              <a:blipFill>
                <a:blip r:embed="rId8"/>
                <a:stretch>
                  <a:fillRect l="-626" t="-5882" b="-17647"/>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C3037A0C-4762-42B3-AA2F-A86922EF3935}"/>
                  </a:ext>
                </a:extLst>
              </p:cNvPr>
              <p:cNvSpPr txBox="1"/>
              <p:nvPr/>
            </p:nvSpPr>
            <p:spPr>
              <a:xfrm>
                <a:off x="5225160" y="1129944"/>
                <a:ext cx="2880320" cy="692497"/>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Party </a:t>
                </a:r>
                <a14:m>
                  <m:oMath xmlns:m="http://schemas.openxmlformats.org/officeDocument/2006/math">
                    <m:sSub>
                      <m:sSubPr>
                        <m:ctrlPr>
                          <a:rPr lang="ko-KR" altLang="en-US" sz="1300" b="1" i="1" dirty="0">
                            <a:solidFill>
                              <a:schemeClr val="accent3"/>
                            </a:solidFill>
                            <a:latin typeface="Cambria Math" panose="02040503050406030204" pitchFamily="18" charset="0"/>
                          </a:rPr>
                        </m:ctrlPr>
                      </m:sSubPr>
                      <m:e>
                        <m:r>
                          <a:rPr lang="ko-KR" altLang="en-US" sz="1300" b="1" i="1" dirty="0">
                            <a:solidFill>
                              <a:schemeClr val="accent3"/>
                            </a:solidFill>
                            <a:latin typeface="Cambria Math" panose="02040503050406030204" pitchFamily="18" charset="0"/>
                          </a:rPr>
                          <m:t>𝑃</m:t>
                        </m:r>
                      </m:e>
                      <m:sub>
                        <m:r>
                          <a:rPr lang="ko-KR" altLang="en-US" sz="1300" b="1"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take the received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300" dirty="0">
                    <a:solidFill>
                      <a:schemeClr val="accent3"/>
                    </a:solidFill>
                    <a:latin typeface="Segoe UI" panose="020B0502040204020203" pitchFamily="34" charset="0"/>
                    <a:cs typeface="Segoe UI" panose="020B0502040204020203" pitchFamily="34" charset="0"/>
                  </a:rPr>
                  <a:t> and sums it with its own shares of </a:t>
                </a:r>
                <a:r>
                  <a:rPr lang="el-GR" altLang="ko-KR" sz="1300" dirty="0">
                    <a:solidFill>
                      <a:schemeClr val="accent3"/>
                    </a:solidFill>
                    <a:latin typeface="Segoe UI" panose="020B0502040204020203" pitchFamily="34" charset="0"/>
                    <a:cs typeface="Segoe UI" panose="020B0502040204020203" pitchFamily="34" charset="0"/>
                  </a:rPr>
                  <a:t>α</a:t>
                </a:r>
                <a:r>
                  <a:rPr lang="en-US" altLang="ko-KR" sz="1300" dirty="0">
                    <a:solidFill>
                      <a:schemeClr val="accent3"/>
                    </a:solidFill>
                    <a:latin typeface="Segoe UI" panose="020B0502040204020203" pitchFamily="34" charset="0"/>
                    <a:cs typeface="Segoe UI" panose="020B0502040204020203" pitchFamily="34" charset="0"/>
                  </a:rPr>
                  <a:t> to receive its share of S</a:t>
                </a:r>
              </a:p>
            </p:txBody>
          </p:sp>
        </mc:Choice>
        <mc:Fallback xmlns="">
          <p:sp>
            <p:nvSpPr>
              <p:cNvPr id="100" name="TextBox 99">
                <a:extLst>
                  <a:ext uri="{FF2B5EF4-FFF2-40B4-BE49-F238E27FC236}">
                    <a16:creationId xmlns:a16="http://schemas.microsoft.com/office/drawing/2014/main" id="{C3037A0C-4762-42B3-AA2F-A86922EF3935}"/>
                  </a:ext>
                </a:extLst>
              </p:cNvPr>
              <p:cNvSpPr txBox="1">
                <a:spLocks noRot="1" noChangeAspect="1" noMove="1" noResize="1" noEditPoints="1" noAdjustHandles="1" noChangeArrowheads="1" noChangeShapeType="1" noTextEdit="1"/>
              </p:cNvSpPr>
              <p:nvPr/>
            </p:nvSpPr>
            <p:spPr>
              <a:xfrm>
                <a:off x="5225160" y="1129944"/>
                <a:ext cx="2880320" cy="692497"/>
              </a:xfrm>
              <a:prstGeom prst="rect">
                <a:avLst/>
              </a:prstGeom>
              <a:blipFill>
                <a:blip r:embed="rId9"/>
                <a:stretch>
                  <a:fillRect l="-211" t="-877" b="-6140"/>
                </a:stretch>
              </a:blipFill>
            </p:spPr>
            <p:txBody>
              <a:bodyPr/>
              <a:lstStyle/>
              <a:p>
                <a:r>
                  <a:rPr lang="LID4096">
                    <a:noFill/>
                  </a:rPr>
                  <a:t> </a:t>
                </a:r>
              </a:p>
            </p:txBody>
          </p:sp>
        </mc:Fallback>
      </mc:AlternateContent>
      <p:sp>
        <p:nvSpPr>
          <p:cNvPr id="102" name="Rectangle 101">
            <a:extLst>
              <a:ext uri="{FF2B5EF4-FFF2-40B4-BE49-F238E27FC236}">
                <a16:creationId xmlns:a16="http://schemas.microsoft.com/office/drawing/2014/main" id="{365843B1-8305-4AE3-A666-255C69947D1A}"/>
              </a:ext>
            </a:extLst>
          </p:cNvPr>
          <p:cNvSpPr/>
          <p:nvPr/>
        </p:nvSpPr>
        <p:spPr>
          <a:xfrm rot="10800000">
            <a:off x="1474401" y="307299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3" name="Rectangle 102">
            <a:extLst>
              <a:ext uri="{FF2B5EF4-FFF2-40B4-BE49-F238E27FC236}">
                <a16:creationId xmlns:a16="http://schemas.microsoft.com/office/drawing/2014/main" id="{8AB7C8CC-6084-42B4-B7AA-63A654BC65E7}"/>
              </a:ext>
            </a:extLst>
          </p:cNvPr>
          <p:cNvSpPr/>
          <p:nvPr/>
        </p:nvSpPr>
        <p:spPr>
          <a:xfrm>
            <a:off x="2028610" y="2386748"/>
            <a:ext cx="87318" cy="536795"/>
          </a:xfrm>
          <a:prstGeom prst="rect">
            <a:avLst/>
          </a:prstGeom>
          <a:solidFill>
            <a:schemeClr val="accent1"/>
          </a:solidFill>
          <a:ln w="3302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4" name="Rectangle 103">
            <a:extLst>
              <a:ext uri="{FF2B5EF4-FFF2-40B4-BE49-F238E27FC236}">
                <a16:creationId xmlns:a16="http://schemas.microsoft.com/office/drawing/2014/main" id="{05005621-B449-463D-BEED-2C833A3BC48E}"/>
              </a:ext>
            </a:extLst>
          </p:cNvPr>
          <p:cNvSpPr/>
          <p:nvPr/>
        </p:nvSpPr>
        <p:spPr>
          <a:xfrm>
            <a:off x="3208234" y="172733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0" name="Rectangle 109">
            <a:extLst>
              <a:ext uri="{FF2B5EF4-FFF2-40B4-BE49-F238E27FC236}">
                <a16:creationId xmlns:a16="http://schemas.microsoft.com/office/drawing/2014/main" id="{82E46BF6-C41D-4815-B4A8-F13FE82B4A15}"/>
              </a:ext>
            </a:extLst>
          </p:cNvPr>
          <p:cNvSpPr/>
          <p:nvPr/>
        </p:nvSpPr>
        <p:spPr>
          <a:xfrm>
            <a:off x="5137842" y="1075306"/>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2" name="TextBox 111">
            <a:extLst>
              <a:ext uri="{FF2B5EF4-FFF2-40B4-BE49-F238E27FC236}">
                <a16:creationId xmlns:a16="http://schemas.microsoft.com/office/drawing/2014/main" id="{7F2ADDD8-FEE5-4686-AD00-1FAC6B780816}"/>
              </a:ext>
            </a:extLst>
          </p:cNvPr>
          <p:cNvSpPr txBox="1"/>
          <p:nvPr/>
        </p:nvSpPr>
        <p:spPr>
          <a:xfrm>
            <a:off x="5071261" y="712955"/>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7</a:t>
            </a:r>
            <a:endParaRPr lang="ko-KR" altLang="en-US" sz="1600" b="1" dirty="0">
              <a:solidFill>
                <a:schemeClr val="accent3"/>
              </a:solidFill>
              <a:latin typeface="Arial" pitchFamily="34" charset="0"/>
              <a:cs typeface="Arial" pitchFamily="34" charset="0"/>
            </a:endParaRPr>
          </a:p>
        </p:txBody>
      </p:sp>
      <p:sp>
        <p:nvSpPr>
          <p:cNvPr id="113" name="TextBox 112">
            <a:extLst>
              <a:ext uri="{FF2B5EF4-FFF2-40B4-BE49-F238E27FC236}">
                <a16:creationId xmlns:a16="http://schemas.microsoft.com/office/drawing/2014/main" id="{C69F544E-70C4-4549-8561-5E5A06AC475B}"/>
              </a:ext>
            </a:extLst>
          </p:cNvPr>
          <p:cNvSpPr txBox="1"/>
          <p:nvPr/>
        </p:nvSpPr>
        <p:spPr>
          <a:xfrm>
            <a:off x="73176" y="925227"/>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1</a:t>
            </a:r>
            <a:endParaRPr lang="ko-KR" altLang="en-US" sz="1600" b="1" dirty="0">
              <a:solidFill>
                <a:schemeClr val="accent3"/>
              </a:solidFill>
              <a:latin typeface="Arial" pitchFamily="34" charset="0"/>
              <a:cs typeface="Arial" pitchFamily="34" charset="0"/>
            </a:endParaRPr>
          </a:p>
        </p:txBody>
      </p:sp>
      <p:sp>
        <p:nvSpPr>
          <p:cNvPr id="115" name="TextBox 114">
            <a:extLst>
              <a:ext uri="{FF2B5EF4-FFF2-40B4-BE49-F238E27FC236}">
                <a16:creationId xmlns:a16="http://schemas.microsoft.com/office/drawing/2014/main" id="{3AADC4D4-7CA4-472B-A763-A1B99756C0A9}"/>
              </a:ext>
            </a:extLst>
          </p:cNvPr>
          <p:cNvSpPr txBox="1"/>
          <p:nvPr/>
        </p:nvSpPr>
        <p:spPr>
          <a:xfrm>
            <a:off x="446323"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2</a:t>
            </a:r>
            <a:endParaRPr lang="ko-KR" altLang="en-US" sz="1600" b="1" dirty="0">
              <a:solidFill>
                <a:schemeClr val="accent3"/>
              </a:solidFill>
              <a:latin typeface="Arial" pitchFamily="34" charset="0"/>
              <a:cs typeface="Arial" pitchFamily="34" charset="0"/>
            </a:endParaRPr>
          </a:p>
        </p:txBody>
      </p:sp>
      <p:sp>
        <p:nvSpPr>
          <p:cNvPr id="116" name="TextBox 115">
            <a:extLst>
              <a:ext uri="{FF2B5EF4-FFF2-40B4-BE49-F238E27FC236}">
                <a16:creationId xmlns:a16="http://schemas.microsoft.com/office/drawing/2014/main" id="{32CA06CE-C535-4806-BEEC-D8327EDC398C}"/>
              </a:ext>
            </a:extLst>
          </p:cNvPr>
          <p:cNvSpPr txBox="1"/>
          <p:nvPr/>
        </p:nvSpPr>
        <p:spPr>
          <a:xfrm>
            <a:off x="930152" y="948096"/>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3</a:t>
            </a:r>
            <a:endParaRPr lang="ko-KR" altLang="en-US" sz="1600" b="1" dirty="0">
              <a:solidFill>
                <a:schemeClr val="accent3"/>
              </a:solidFill>
              <a:latin typeface="Arial" pitchFamily="34" charset="0"/>
              <a:cs typeface="Arial" pitchFamily="34" charset="0"/>
            </a:endParaRPr>
          </a:p>
        </p:txBody>
      </p:sp>
      <p:sp>
        <p:nvSpPr>
          <p:cNvPr id="117" name="TextBox 116">
            <a:extLst>
              <a:ext uri="{FF2B5EF4-FFF2-40B4-BE49-F238E27FC236}">
                <a16:creationId xmlns:a16="http://schemas.microsoft.com/office/drawing/2014/main" id="{C5697612-C9BD-4066-B240-9398C971F54B}"/>
              </a:ext>
            </a:extLst>
          </p:cNvPr>
          <p:cNvSpPr txBox="1"/>
          <p:nvPr/>
        </p:nvSpPr>
        <p:spPr>
          <a:xfrm>
            <a:off x="1475018"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4</a:t>
            </a:r>
            <a:endParaRPr lang="ko-KR" altLang="en-US" sz="1600" b="1" dirty="0">
              <a:solidFill>
                <a:schemeClr val="accent3"/>
              </a:solidFill>
              <a:latin typeface="Arial" pitchFamily="34" charset="0"/>
              <a:cs typeface="Arial" pitchFamily="34" charset="0"/>
            </a:endParaRPr>
          </a:p>
        </p:txBody>
      </p:sp>
      <p:sp>
        <p:nvSpPr>
          <p:cNvPr id="118" name="TextBox 117">
            <a:extLst>
              <a:ext uri="{FF2B5EF4-FFF2-40B4-BE49-F238E27FC236}">
                <a16:creationId xmlns:a16="http://schemas.microsoft.com/office/drawing/2014/main" id="{53C6F430-0B4C-422B-9D78-46E9BC336AE1}"/>
              </a:ext>
            </a:extLst>
          </p:cNvPr>
          <p:cNvSpPr txBox="1"/>
          <p:nvPr/>
        </p:nvSpPr>
        <p:spPr>
          <a:xfrm>
            <a:off x="2257057" y="941134"/>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5</a:t>
            </a:r>
            <a:endParaRPr lang="ko-KR" altLang="en-US" sz="1600" b="1" dirty="0">
              <a:solidFill>
                <a:schemeClr val="accent3"/>
              </a:solidFill>
              <a:latin typeface="Arial" pitchFamily="34" charset="0"/>
              <a:cs typeface="Arial" pitchFamily="34" charset="0"/>
            </a:endParaRPr>
          </a:p>
        </p:txBody>
      </p:sp>
      <p:cxnSp>
        <p:nvCxnSpPr>
          <p:cNvPr id="35" name="Straight Arrow Connector 34">
            <a:extLst>
              <a:ext uri="{FF2B5EF4-FFF2-40B4-BE49-F238E27FC236}">
                <a16:creationId xmlns:a16="http://schemas.microsoft.com/office/drawing/2014/main" id="{5C06777E-D416-4A1A-B8BC-3688BE3751F2}"/>
              </a:ext>
            </a:extLst>
          </p:cNvPr>
          <p:cNvCxnSpPr>
            <a:cxnSpLocks/>
          </p:cNvCxnSpPr>
          <p:nvPr/>
        </p:nvCxnSpPr>
        <p:spPr>
          <a:xfrm flipV="1">
            <a:off x="4060466" y="1322388"/>
            <a:ext cx="1058416" cy="73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6" name="Trapezoid 13">
            <a:extLst>
              <a:ext uri="{FF2B5EF4-FFF2-40B4-BE49-F238E27FC236}">
                <a16:creationId xmlns:a16="http://schemas.microsoft.com/office/drawing/2014/main" id="{DA896815-2615-417E-8173-2C5382F044ED}"/>
              </a:ext>
            </a:extLst>
          </p:cNvPr>
          <p:cNvSpPr/>
          <p:nvPr/>
        </p:nvSpPr>
        <p:spPr>
          <a:xfrm>
            <a:off x="5434530" y="3925268"/>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F85C05E-D529-4A6F-81D2-B0F23722CC7A}"/>
                  </a:ext>
                </a:extLst>
              </p:cNvPr>
              <p:cNvSpPr txBox="1"/>
              <p:nvPr/>
            </p:nvSpPr>
            <p:spPr>
              <a:xfrm>
                <a:off x="4795302" y="4570546"/>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i="1" dirty="0" smtClean="0">
                          <a:solidFill>
                            <a:schemeClr val="accent3"/>
                          </a:solidFill>
                          <a:latin typeface="Cambria Math" panose="02040503050406030204" pitchFamily="18" charset="0"/>
                        </a:rPr>
                        <m:t>𝑆𝐸𝑄</m:t>
                      </m:r>
                    </m:oMath>
                  </m:oMathPara>
                </a14:m>
                <a:endParaRPr lang="en-US" altLang="ko-KR" sz="1300" dirty="0">
                  <a:solidFill>
                    <a:schemeClr val="accent3"/>
                  </a:solidFill>
                  <a:latin typeface="Segoe UI" panose="020B0502040204020203" pitchFamily="34" charset="0"/>
                  <a:cs typeface="Segoe UI" panose="020B0502040204020203" pitchFamily="34" charset="0"/>
                </a:endParaRPr>
              </a:p>
            </p:txBody>
          </p:sp>
        </mc:Choice>
        <mc:Fallback xmlns="">
          <p:sp>
            <p:nvSpPr>
              <p:cNvPr id="37" name="TextBox 36">
                <a:extLst>
                  <a:ext uri="{FF2B5EF4-FFF2-40B4-BE49-F238E27FC236}">
                    <a16:creationId xmlns:a16="http://schemas.microsoft.com/office/drawing/2014/main" id="{FF85C05E-D529-4A6F-81D2-B0F23722CC7A}"/>
                  </a:ext>
                </a:extLst>
              </p:cNvPr>
              <p:cNvSpPr txBox="1">
                <a:spLocks noRot="1" noChangeAspect="1" noMove="1" noResize="1" noEditPoints="1" noAdjustHandles="1" noChangeArrowheads="1" noChangeShapeType="1" noTextEdit="1"/>
              </p:cNvSpPr>
              <p:nvPr/>
            </p:nvSpPr>
            <p:spPr>
              <a:xfrm>
                <a:off x="4795302" y="4570546"/>
                <a:ext cx="429790" cy="292388"/>
              </a:xfrm>
              <a:prstGeom prst="rect">
                <a:avLst/>
              </a:prstGeom>
              <a:blipFill>
                <a:blip r:embed="rId10"/>
                <a:stretch>
                  <a:fillRect r="-8571" b="-8333"/>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D5FF28-6436-44D3-93BD-52E961A44B25}"/>
                  </a:ext>
                </a:extLst>
              </p:cNvPr>
              <p:cNvSpPr txBox="1"/>
              <p:nvPr/>
            </p:nvSpPr>
            <p:spPr>
              <a:xfrm>
                <a:off x="4672374" y="4249170"/>
                <a:ext cx="626390"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b="0" i="1" dirty="0" smtClean="0">
                              <a:solidFill>
                                <a:schemeClr val="accent3"/>
                              </a:solidFill>
                              <a:latin typeface="Cambria Math" panose="02040503050406030204" pitchFamily="18" charset="0"/>
                            </a:rPr>
                            <m:t>1</m:t>
                          </m:r>
                        </m:sub>
                      </m:sSub>
                      <m:r>
                        <a:rPr lang="en-US" altLang="ko-KR" sz="1300" dirty="0">
                          <a:solidFill>
                            <a:schemeClr val="accent3"/>
                          </a:solidFill>
                          <a:latin typeface="Cambria Math" panose="02040503050406030204" pitchFamily="18" charset="0"/>
                        </a:rPr>
                        <m:t>,</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b="0" i="1" dirty="0" smtClean="0">
                              <a:solidFill>
                                <a:schemeClr val="accent3"/>
                              </a:solidFill>
                              <a:latin typeface="Cambria Math" panose="02040503050406030204" pitchFamily="18" charset="0"/>
                            </a:rPr>
                            <m:t>3</m:t>
                          </m:r>
                        </m:sub>
                      </m:sSub>
                    </m:oMath>
                  </m:oMathPara>
                </a14:m>
                <a:endParaRPr lang="LID4096" sz="1300" dirty="0"/>
              </a:p>
            </p:txBody>
          </p:sp>
        </mc:Choice>
        <mc:Fallback xmlns="">
          <p:sp>
            <p:nvSpPr>
              <p:cNvPr id="3" name="TextBox 2">
                <a:extLst>
                  <a:ext uri="{FF2B5EF4-FFF2-40B4-BE49-F238E27FC236}">
                    <a16:creationId xmlns:a16="http://schemas.microsoft.com/office/drawing/2014/main" id="{30D5FF28-6436-44D3-93BD-52E961A44B25}"/>
                  </a:ext>
                </a:extLst>
              </p:cNvPr>
              <p:cNvSpPr txBox="1">
                <a:spLocks noRot="1" noChangeAspect="1" noMove="1" noResize="1" noEditPoints="1" noAdjustHandles="1" noChangeArrowheads="1" noChangeShapeType="1" noTextEdit="1"/>
              </p:cNvSpPr>
              <p:nvPr/>
            </p:nvSpPr>
            <p:spPr>
              <a:xfrm>
                <a:off x="4672374" y="4249170"/>
                <a:ext cx="626390" cy="292388"/>
              </a:xfrm>
              <a:prstGeom prst="rect">
                <a:avLst/>
              </a:prstGeom>
              <a:blipFill>
                <a:blip r:embed="rId11"/>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53B0838-5B59-4C77-9A78-22A95B7AB610}"/>
                  </a:ext>
                </a:extLst>
              </p:cNvPr>
              <p:cNvSpPr txBox="1"/>
              <p:nvPr/>
            </p:nvSpPr>
            <p:spPr>
              <a:xfrm>
                <a:off x="4666818" y="3937286"/>
                <a:ext cx="629596"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b="0" i="1" dirty="0" smtClean="0">
                              <a:solidFill>
                                <a:schemeClr val="accent3"/>
                              </a:solidFill>
                              <a:latin typeface="Cambria Math" panose="02040503050406030204" pitchFamily="18" charset="0"/>
                            </a:rPr>
                            <m:t>1</m:t>
                          </m:r>
                        </m:sub>
                      </m:sSub>
                      <m:r>
                        <a:rPr lang="en-US" altLang="ko-KR" sz="1300" b="0" i="0" dirty="0" smtClean="0">
                          <a:solidFill>
                            <a:schemeClr val="accent3"/>
                          </a:solidFill>
                          <a:latin typeface="Cambria Math" panose="02040503050406030204" pitchFamily="18" charset="0"/>
                        </a:rPr>
                        <m:t>,</m:t>
                      </m:r>
                      <m:r>
                        <a:rPr lang="en-US" altLang="ko-KR" sz="1300" dirty="0">
                          <a:solidFill>
                            <a:schemeClr val="accent3"/>
                          </a:solidFill>
                          <a:latin typeface="Cambria Math" panose="02040503050406030204" pitchFamily="18" charset="0"/>
                        </a:rPr>
                        <m:t> </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b="0" i="1" dirty="0" smtClean="0">
                              <a:solidFill>
                                <a:schemeClr val="accent3"/>
                              </a:solidFill>
                              <a:latin typeface="Cambria Math" panose="02040503050406030204" pitchFamily="18" charset="0"/>
                            </a:rPr>
                            <m:t>3</m:t>
                          </m:r>
                        </m:sub>
                      </m:sSub>
                    </m:oMath>
                  </m:oMathPara>
                </a14:m>
                <a:endParaRPr lang="LID4096" sz="1300" dirty="0"/>
              </a:p>
            </p:txBody>
          </p:sp>
        </mc:Choice>
        <mc:Fallback xmlns="">
          <p:sp>
            <p:nvSpPr>
              <p:cNvPr id="4" name="TextBox 3">
                <a:extLst>
                  <a:ext uri="{FF2B5EF4-FFF2-40B4-BE49-F238E27FC236}">
                    <a16:creationId xmlns:a16="http://schemas.microsoft.com/office/drawing/2014/main" id="{653B0838-5B59-4C77-9A78-22A95B7AB610}"/>
                  </a:ext>
                </a:extLst>
              </p:cNvPr>
              <p:cNvSpPr txBox="1">
                <a:spLocks noRot="1" noChangeAspect="1" noMove="1" noResize="1" noEditPoints="1" noAdjustHandles="1" noChangeArrowheads="1" noChangeShapeType="1" noTextEdit="1"/>
              </p:cNvSpPr>
              <p:nvPr/>
            </p:nvSpPr>
            <p:spPr>
              <a:xfrm>
                <a:off x="4666818" y="3937286"/>
                <a:ext cx="629596" cy="292388"/>
              </a:xfrm>
              <a:prstGeom prst="rect">
                <a:avLst/>
              </a:prstGeom>
              <a:blipFill>
                <a:blip r:embed="rId12"/>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54F98D-E3BA-4068-AA27-4654A933422B}"/>
                  </a:ext>
                </a:extLst>
              </p:cNvPr>
              <p:cNvSpPr txBox="1"/>
              <p:nvPr/>
            </p:nvSpPr>
            <p:spPr>
              <a:xfrm>
                <a:off x="5620842" y="4285927"/>
                <a:ext cx="21729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dirty="0" smtClean="0">
                              <a:solidFill>
                                <a:schemeClr val="accent3"/>
                              </a:solidFill>
                              <a:latin typeface="Cambria Math" panose="02040503050406030204" pitchFamily="18" charset="0"/>
                            </a:rPr>
                          </m:ctrlPr>
                        </m:sSubPr>
                        <m:e>
                          <m:r>
                            <a:rPr lang="en-US" altLang="ko-KR" i="1" dirty="0">
                              <a:solidFill>
                                <a:schemeClr val="accent3"/>
                              </a:solidFill>
                              <a:latin typeface="Cambria Math" panose="02040503050406030204" pitchFamily="18" charset="0"/>
                            </a:rPr>
                            <m:t>𝑎</m:t>
                          </m:r>
                        </m:e>
                        <m:sub>
                          <m:r>
                            <a:rPr lang="en-US" altLang="ko-KR" b="0" i="1" dirty="0" smtClean="0">
                              <a:solidFill>
                                <a:schemeClr val="accent3"/>
                              </a:solidFill>
                              <a:latin typeface="Cambria Math" panose="02040503050406030204" pitchFamily="18" charset="0"/>
                            </a:rPr>
                            <m:t>1</m:t>
                          </m:r>
                        </m:sub>
                      </m:sSub>
                      <m:r>
                        <a:rPr lang="en-US" altLang="ko-KR" b="0" i="0" dirty="0" smtClean="0">
                          <a:solidFill>
                            <a:schemeClr val="accent3"/>
                          </a:solidFill>
                          <a:latin typeface="Cambria Math" panose="02040503050406030204" pitchFamily="18" charset="0"/>
                        </a:rPr>
                        <m:t>, </m:t>
                      </m:r>
                      <m:sSub>
                        <m:sSubPr>
                          <m:ctrlPr>
                            <a:rPr lang="en-US" altLang="ko-KR" i="1" dirty="0" smtClean="0">
                              <a:solidFill>
                                <a:schemeClr val="accent3"/>
                              </a:solidFill>
                              <a:latin typeface="Cambria Math" panose="02040503050406030204" pitchFamily="18" charset="0"/>
                            </a:rPr>
                          </m:ctrlPr>
                        </m:sSubPr>
                        <m:e>
                          <m:r>
                            <a:rPr lang="en-US" altLang="ko-KR" i="1" dirty="0">
                              <a:solidFill>
                                <a:schemeClr val="accent3"/>
                              </a:solidFill>
                              <a:latin typeface="Cambria Math" panose="02040503050406030204" pitchFamily="18" charset="0"/>
                            </a:rPr>
                            <m:t>𝑎</m:t>
                          </m:r>
                        </m:e>
                        <m:sub>
                          <m:r>
                            <a:rPr lang="en-US" altLang="ko-KR" b="0" i="1" dirty="0" smtClean="0">
                              <a:solidFill>
                                <a:schemeClr val="accent3"/>
                              </a:solidFill>
                              <a:latin typeface="Cambria Math" panose="02040503050406030204" pitchFamily="18" charset="0"/>
                            </a:rPr>
                            <m:t>2</m:t>
                          </m:r>
                        </m:sub>
                      </m:sSub>
                      <m:r>
                        <a:rPr lang="en-US" altLang="ko-KR" b="0" i="0" dirty="0" smtClean="0">
                          <a:solidFill>
                            <a:schemeClr val="accent3"/>
                          </a:solidFill>
                          <a:latin typeface="Cambria Math" panose="02040503050406030204" pitchFamily="18" charset="0"/>
                        </a:rPr>
                        <m:t>,</m:t>
                      </m:r>
                      <m:sSub>
                        <m:sSubPr>
                          <m:ctrlPr>
                            <a:rPr lang="en-US" altLang="ko-KR" i="1" dirty="0">
                              <a:solidFill>
                                <a:schemeClr val="accent3"/>
                              </a:solidFill>
                              <a:latin typeface="Cambria Math" panose="02040503050406030204" pitchFamily="18" charset="0"/>
                            </a:rPr>
                          </m:ctrlPr>
                        </m:sSubPr>
                        <m:e>
                          <m:r>
                            <a:rPr lang="en-US" altLang="ko-KR" i="1" dirty="0">
                              <a:solidFill>
                                <a:schemeClr val="accent3"/>
                              </a:solidFill>
                              <a:latin typeface="Cambria Math" panose="02040503050406030204" pitchFamily="18" charset="0"/>
                            </a:rPr>
                            <m:t>𝑎</m:t>
                          </m:r>
                        </m:e>
                        <m:sub>
                          <m:r>
                            <a:rPr lang="en-US" altLang="ko-KR" b="0" i="1" dirty="0" smtClean="0">
                              <a:solidFill>
                                <a:schemeClr val="accent3"/>
                              </a:solidFill>
                              <a:latin typeface="Cambria Math" panose="02040503050406030204" pitchFamily="18" charset="0"/>
                            </a:rPr>
                            <m:t>3</m:t>
                          </m:r>
                        </m:sub>
                      </m:sSub>
                    </m:oMath>
                  </m:oMathPara>
                </a14:m>
                <a:endParaRPr lang="LID4096" dirty="0"/>
              </a:p>
            </p:txBody>
          </p:sp>
        </mc:Choice>
        <mc:Fallback xmlns="">
          <p:sp>
            <p:nvSpPr>
              <p:cNvPr id="6" name="TextBox 5">
                <a:extLst>
                  <a:ext uri="{FF2B5EF4-FFF2-40B4-BE49-F238E27FC236}">
                    <a16:creationId xmlns:a16="http://schemas.microsoft.com/office/drawing/2014/main" id="{4154F98D-E3BA-4068-AA27-4654A933422B}"/>
                  </a:ext>
                </a:extLst>
              </p:cNvPr>
              <p:cNvSpPr txBox="1">
                <a:spLocks noRot="1" noChangeAspect="1" noMove="1" noResize="1" noEditPoints="1" noAdjustHandles="1" noChangeArrowheads="1" noChangeShapeType="1" noTextEdit="1"/>
              </p:cNvSpPr>
              <p:nvPr/>
            </p:nvSpPr>
            <p:spPr>
              <a:xfrm>
                <a:off x="5620842" y="4285927"/>
                <a:ext cx="2172959" cy="369332"/>
              </a:xfrm>
              <a:prstGeom prst="rect">
                <a:avLst/>
              </a:prstGeom>
              <a:blipFill>
                <a:blip r:embed="rId13"/>
                <a:stretch>
                  <a:fillRect/>
                </a:stretch>
              </a:blipFill>
            </p:spPr>
            <p:txBody>
              <a:bodyPr/>
              <a:lstStyle/>
              <a:p>
                <a:r>
                  <a:rPr lang="LID4096">
                    <a:noFill/>
                  </a:rPr>
                  <a:t> </a:t>
                </a:r>
              </a:p>
            </p:txBody>
          </p:sp>
        </mc:Fallback>
      </mc:AlternateContent>
      <p:sp>
        <p:nvSpPr>
          <p:cNvPr id="9" name="Arrow: Right 8">
            <a:extLst>
              <a:ext uri="{FF2B5EF4-FFF2-40B4-BE49-F238E27FC236}">
                <a16:creationId xmlns:a16="http://schemas.microsoft.com/office/drawing/2014/main" id="{027BBF2C-A986-4E15-83C9-214EE5E23A7C}"/>
              </a:ext>
            </a:extLst>
          </p:cNvPr>
          <p:cNvSpPr/>
          <p:nvPr/>
        </p:nvSpPr>
        <p:spPr>
          <a:xfrm rot="10800000">
            <a:off x="6081348" y="4060688"/>
            <a:ext cx="1313862" cy="31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TextBox 45">
            <a:extLst>
              <a:ext uri="{FF2B5EF4-FFF2-40B4-BE49-F238E27FC236}">
                <a16:creationId xmlns:a16="http://schemas.microsoft.com/office/drawing/2014/main" id="{830B869E-BDB0-4FA4-BA43-F6957C4F8F66}"/>
              </a:ext>
            </a:extLst>
          </p:cNvPr>
          <p:cNvSpPr txBox="1"/>
          <p:nvPr/>
        </p:nvSpPr>
        <p:spPr>
          <a:xfrm>
            <a:off x="6284952" y="3818739"/>
            <a:ext cx="1203760"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Reconstruct</a:t>
            </a:r>
            <a:endParaRPr lang="ko-KR" altLang="en-US" sz="1400"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A1FCA41-EFFD-4A0F-BF6F-4EB3E8ABA374}"/>
                  </a:ext>
                </a:extLst>
              </p:cNvPr>
              <p:cNvSpPr txBox="1"/>
              <p:nvPr/>
            </p:nvSpPr>
            <p:spPr>
              <a:xfrm>
                <a:off x="4820717" y="3644898"/>
                <a:ext cx="327333"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altLang="ko-KR" sz="1300" i="1" dirty="0" smtClean="0">
                          <a:solidFill>
                            <a:schemeClr val="accent3"/>
                          </a:solidFill>
                          <a:latin typeface="Cambria Math" panose="02040503050406030204" pitchFamily="18" charset="0"/>
                        </a:rPr>
                        <m:t>α</m:t>
                      </m:r>
                    </m:oMath>
                  </m:oMathPara>
                </a14:m>
                <a:endParaRPr lang="LID4096" sz="1300" dirty="0"/>
              </a:p>
            </p:txBody>
          </p:sp>
        </mc:Choice>
        <mc:Fallback xmlns="">
          <p:sp>
            <p:nvSpPr>
              <p:cNvPr id="47" name="TextBox 46">
                <a:extLst>
                  <a:ext uri="{FF2B5EF4-FFF2-40B4-BE49-F238E27FC236}">
                    <a16:creationId xmlns:a16="http://schemas.microsoft.com/office/drawing/2014/main" id="{9A1FCA41-EFFD-4A0F-BF6F-4EB3E8ABA374}"/>
                  </a:ext>
                </a:extLst>
              </p:cNvPr>
              <p:cNvSpPr txBox="1">
                <a:spLocks noRot="1" noChangeAspect="1" noMove="1" noResize="1" noEditPoints="1" noAdjustHandles="1" noChangeArrowheads="1" noChangeShapeType="1" noTextEdit="1"/>
              </p:cNvSpPr>
              <p:nvPr/>
            </p:nvSpPr>
            <p:spPr>
              <a:xfrm>
                <a:off x="4820717" y="3644898"/>
                <a:ext cx="327333" cy="292388"/>
              </a:xfrm>
              <a:prstGeom prst="rect">
                <a:avLst/>
              </a:prstGeom>
              <a:blipFill>
                <a:blip r:embed="rId14"/>
                <a:stretch>
                  <a:fillRect/>
                </a:stretch>
              </a:blipFill>
            </p:spPr>
            <p:txBody>
              <a:bodyPr/>
              <a:lstStyle/>
              <a:p>
                <a:r>
                  <a:rPr lang="LID4096">
                    <a:noFill/>
                  </a:rPr>
                  <a:t> </a:t>
                </a:r>
              </a:p>
            </p:txBody>
          </p:sp>
        </mc:Fallback>
      </mc:AlternateContent>
      <p:sp>
        <p:nvSpPr>
          <p:cNvPr id="48" name="Trapezoid 13">
            <a:extLst>
              <a:ext uri="{FF2B5EF4-FFF2-40B4-BE49-F238E27FC236}">
                <a16:creationId xmlns:a16="http://schemas.microsoft.com/office/drawing/2014/main" id="{EC99F9BF-D32A-48E7-BA97-EF322F01C146}"/>
              </a:ext>
            </a:extLst>
          </p:cNvPr>
          <p:cNvSpPr/>
          <p:nvPr/>
        </p:nvSpPr>
        <p:spPr>
          <a:xfrm>
            <a:off x="8271414" y="3394993"/>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Arrow: Right 48">
            <a:extLst>
              <a:ext uri="{FF2B5EF4-FFF2-40B4-BE49-F238E27FC236}">
                <a16:creationId xmlns:a16="http://schemas.microsoft.com/office/drawing/2014/main" id="{77F92905-6833-4CD3-B531-6C4E0E45389C}"/>
              </a:ext>
            </a:extLst>
          </p:cNvPr>
          <p:cNvSpPr/>
          <p:nvPr/>
        </p:nvSpPr>
        <p:spPr>
          <a:xfrm>
            <a:off x="6146249" y="4057443"/>
            <a:ext cx="1313862" cy="31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0" name="TextBox 49">
            <a:extLst>
              <a:ext uri="{FF2B5EF4-FFF2-40B4-BE49-F238E27FC236}">
                <a16:creationId xmlns:a16="http://schemas.microsoft.com/office/drawing/2014/main" id="{1D3EEE42-33BD-4D78-9BFC-467AEF7297DE}"/>
              </a:ext>
            </a:extLst>
          </p:cNvPr>
          <p:cNvSpPr txBox="1"/>
          <p:nvPr/>
        </p:nvSpPr>
        <p:spPr>
          <a:xfrm>
            <a:off x="5925366" y="3752138"/>
            <a:ext cx="1847897"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broadcast X = S -</a:t>
            </a:r>
            <a:r>
              <a:rPr lang="el-GR" altLang="ko-KR" sz="1400" b="1" dirty="0">
                <a:solidFill>
                  <a:schemeClr val="accent3"/>
                </a:solidFill>
                <a:latin typeface="Segoe UI" panose="020B0502040204020203" pitchFamily="34" charset="0"/>
                <a:cs typeface="Segoe UI" panose="020B0502040204020203" pitchFamily="34" charset="0"/>
              </a:rPr>
              <a:t> α</a:t>
            </a:r>
            <a:endParaRPr lang="ko-KR" altLang="en-US" sz="1400" b="1"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D657A33-9FFA-4820-92B1-049AA6740A0C}"/>
                  </a:ext>
                </a:extLst>
              </p:cNvPr>
              <p:cNvSpPr txBox="1"/>
              <p:nvPr/>
            </p:nvSpPr>
            <p:spPr>
              <a:xfrm>
                <a:off x="7605714" y="3325093"/>
                <a:ext cx="659090"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dirty="0" smtClean="0">
                              <a:solidFill>
                                <a:schemeClr val="accent3"/>
                              </a:solidFill>
                              <a:latin typeface="Cambria Math" panose="02040503050406030204" pitchFamily="18" charset="0"/>
                            </a:rPr>
                          </m:ctrlPr>
                        </m:sSubPr>
                        <m:e>
                          <m:r>
                            <a:rPr lang="en-US" altLang="ko-KR" sz="1300" b="1" i="1" dirty="0">
                              <a:solidFill>
                                <a:schemeClr val="accent3"/>
                              </a:solidFill>
                              <a:latin typeface="Cambria Math" panose="02040503050406030204" pitchFamily="18" charset="0"/>
                            </a:rPr>
                            <m:t>𝒂</m:t>
                          </m:r>
                        </m:e>
                        <m:sub>
                          <m:r>
                            <a:rPr lang="en-US" altLang="ko-KR" sz="1300" b="1" i="1" dirty="0" smtClean="0">
                              <a:solidFill>
                                <a:schemeClr val="accent3"/>
                              </a:solidFill>
                              <a:latin typeface="Cambria Math" panose="02040503050406030204" pitchFamily="18" charset="0"/>
                            </a:rPr>
                            <m:t>𝟐</m:t>
                          </m:r>
                        </m:sub>
                      </m:sSub>
                      <m:r>
                        <a:rPr lang="en-US" altLang="ko-KR" sz="1300" b="1" i="0" dirty="0" smtClean="0">
                          <a:solidFill>
                            <a:schemeClr val="accent3"/>
                          </a:solidFill>
                          <a:latin typeface="Cambria Math" panose="02040503050406030204" pitchFamily="18" charset="0"/>
                        </a:rPr>
                        <m:t>,</m:t>
                      </m:r>
                      <m:r>
                        <a:rPr lang="en-US" altLang="ko-KR" sz="1300" b="1" dirty="0">
                          <a:solidFill>
                            <a:schemeClr val="accent3"/>
                          </a:solidFill>
                          <a:latin typeface="Cambria Math" panose="02040503050406030204" pitchFamily="18" charset="0"/>
                        </a:rPr>
                        <m:t> </m:t>
                      </m:r>
                      <m:sSub>
                        <m:sSubPr>
                          <m:ctrlPr>
                            <a:rPr lang="en-US" altLang="ko-KR" sz="1300" b="1" i="1" dirty="0">
                              <a:solidFill>
                                <a:schemeClr val="accent3"/>
                              </a:solidFill>
                              <a:latin typeface="Cambria Math" panose="02040503050406030204" pitchFamily="18" charset="0"/>
                            </a:rPr>
                          </m:ctrlPr>
                        </m:sSubPr>
                        <m:e>
                          <m:r>
                            <a:rPr lang="en-US" altLang="ko-KR" sz="1300" b="1" i="1" dirty="0">
                              <a:solidFill>
                                <a:schemeClr val="accent3"/>
                              </a:solidFill>
                              <a:latin typeface="Cambria Math" panose="02040503050406030204" pitchFamily="18" charset="0"/>
                            </a:rPr>
                            <m:t>𝒂</m:t>
                          </m:r>
                        </m:e>
                        <m:sub>
                          <m:r>
                            <a:rPr lang="en-US" altLang="ko-KR" sz="1300" b="1" i="1" dirty="0" smtClean="0">
                              <a:solidFill>
                                <a:schemeClr val="accent3"/>
                              </a:solidFill>
                              <a:latin typeface="Cambria Math" panose="02040503050406030204" pitchFamily="18" charset="0"/>
                            </a:rPr>
                            <m:t>𝟏</m:t>
                          </m:r>
                        </m:sub>
                      </m:sSub>
                    </m:oMath>
                  </m:oMathPara>
                </a14:m>
                <a:endParaRPr lang="LID4096" sz="1300" b="1" dirty="0"/>
              </a:p>
            </p:txBody>
          </p:sp>
        </mc:Choice>
        <mc:Fallback xmlns="">
          <p:sp>
            <p:nvSpPr>
              <p:cNvPr id="52" name="TextBox 51">
                <a:extLst>
                  <a:ext uri="{FF2B5EF4-FFF2-40B4-BE49-F238E27FC236}">
                    <a16:creationId xmlns:a16="http://schemas.microsoft.com/office/drawing/2014/main" id="{DD657A33-9FFA-4820-92B1-049AA6740A0C}"/>
                  </a:ext>
                </a:extLst>
              </p:cNvPr>
              <p:cNvSpPr txBox="1">
                <a:spLocks noRot="1" noChangeAspect="1" noMove="1" noResize="1" noEditPoints="1" noAdjustHandles="1" noChangeArrowheads="1" noChangeShapeType="1" noTextEdit="1"/>
              </p:cNvSpPr>
              <p:nvPr/>
            </p:nvSpPr>
            <p:spPr>
              <a:xfrm>
                <a:off x="7605714" y="3325093"/>
                <a:ext cx="659090" cy="292388"/>
              </a:xfrm>
              <a:prstGeom prst="rect">
                <a:avLst/>
              </a:prstGeom>
              <a:blipFill>
                <a:blip r:embed="rId15"/>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E6DAFCD-C9C0-412A-B949-05E92021A157}"/>
                  </a:ext>
                </a:extLst>
              </p:cNvPr>
              <p:cNvSpPr txBox="1"/>
              <p:nvPr/>
            </p:nvSpPr>
            <p:spPr>
              <a:xfrm>
                <a:off x="7773263" y="3636498"/>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b="1" i="1" smtClean="0">
                          <a:solidFill>
                            <a:schemeClr val="accent3"/>
                          </a:solidFill>
                          <a:latin typeface="Cambria Math" panose="02040503050406030204" pitchFamily="18" charset="0"/>
                          <a:cs typeface="Segoe UI" panose="020B0502040204020203" pitchFamily="34" charset="0"/>
                        </a:rPr>
                        <m:t>𝑿</m:t>
                      </m:r>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xmlns="">
          <p:sp>
            <p:nvSpPr>
              <p:cNvPr id="55" name="TextBox 54">
                <a:extLst>
                  <a:ext uri="{FF2B5EF4-FFF2-40B4-BE49-F238E27FC236}">
                    <a16:creationId xmlns:a16="http://schemas.microsoft.com/office/drawing/2014/main" id="{AE6DAFCD-C9C0-412A-B949-05E92021A157}"/>
                  </a:ext>
                </a:extLst>
              </p:cNvPr>
              <p:cNvSpPr txBox="1">
                <a:spLocks noRot="1" noChangeAspect="1" noMove="1" noResize="1" noEditPoints="1" noAdjustHandles="1" noChangeArrowheads="1" noChangeShapeType="1" noTextEdit="1"/>
              </p:cNvSpPr>
              <p:nvPr/>
            </p:nvSpPr>
            <p:spPr>
              <a:xfrm>
                <a:off x="7773263" y="3636498"/>
                <a:ext cx="429790" cy="292388"/>
              </a:xfrm>
              <a:prstGeom prst="rect">
                <a:avLst/>
              </a:prstGeom>
              <a:blipFill>
                <a:blip r:embed="rId16"/>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69C50D7-747C-4AEA-BB36-603C5CAF02B7}"/>
                  </a:ext>
                </a:extLst>
              </p:cNvPr>
              <p:cNvSpPr txBox="1"/>
              <p:nvPr/>
            </p:nvSpPr>
            <p:spPr>
              <a:xfrm>
                <a:off x="5456513" y="3862253"/>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smtClean="0">
                              <a:solidFill>
                                <a:schemeClr val="accent3"/>
                              </a:solidFill>
                              <a:latin typeface="Cambria Math" panose="02040503050406030204" pitchFamily="18" charset="0"/>
                            </a:rPr>
                          </m:ctrlPr>
                        </m:sSubPr>
                        <m:e>
                          <m:r>
                            <a:rPr lang="en-US" altLang="ko-KR" sz="1300" b="1" i="1" smtClean="0">
                              <a:solidFill>
                                <a:schemeClr val="accent3"/>
                              </a:solidFill>
                              <a:latin typeface="Cambria Math" panose="02040503050406030204" pitchFamily="18" charset="0"/>
                            </a:rPr>
                            <m:t>𝒑</m:t>
                          </m:r>
                        </m:e>
                        <m:sub>
                          <m:r>
                            <a:rPr lang="en-US" altLang="ko-KR" sz="1300" b="1" i="1" smtClean="0">
                              <a:solidFill>
                                <a:schemeClr val="accent3"/>
                              </a:solidFill>
                              <a:latin typeface="Cambria Math" panose="02040503050406030204" pitchFamily="18" charset="0"/>
                            </a:rPr>
                            <m:t>𝟏</m:t>
                          </m:r>
                        </m:sub>
                      </m:sSub>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xmlns="">
          <p:sp>
            <p:nvSpPr>
              <p:cNvPr id="56" name="TextBox 55">
                <a:extLst>
                  <a:ext uri="{FF2B5EF4-FFF2-40B4-BE49-F238E27FC236}">
                    <a16:creationId xmlns:a16="http://schemas.microsoft.com/office/drawing/2014/main" id="{C69C50D7-747C-4AEA-BB36-603C5CAF02B7}"/>
                  </a:ext>
                </a:extLst>
              </p:cNvPr>
              <p:cNvSpPr txBox="1">
                <a:spLocks noRot="1" noChangeAspect="1" noMove="1" noResize="1" noEditPoints="1" noAdjustHandles="1" noChangeArrowheads="1" noChangeShapeType="1" noTextEdit="1"/>
              </p:cNvSpPr>
              <p:nvPr/>
            </p:nvSpPr>
            <p:spPr>
              <a:xfrm>
                <a:off x="5456513" y="3862253"/>
                <a:ext cx="429790" cy="292388"/>
              </a:xfrm>
              <a:prstGeom prst="rect">
                <a:avLst/>
              </a:prstGeom>
              <a:blipFill>
                <a:blip r:embed="rId17"/>
                <a:stretch>
                  <a:fillRect b="-2083"/>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91ED1B7-C26F-4D2D-8E51-6E30DF6A93DD}"/>
                  </a:ext>
                </a:extLst>
              </p:cNvPr>
              <p:cNvSpPr txBox="1"/>
              <p:nvPr/>
            </p:nvSpPr>
            <p:spPr>
              <a:xfrm>
                <a:off x="8298371" y="3317398"/>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smtClean="0">
                              <a:solidFill>
                                <a:schemeClr val="accent3"/>
                              </a:solidFill>
                              <a:latin typeface="Cambria Math" panose="02040503050406030204" pitchFamily="18" charset="0"/>
                            </a:rPr>
                          </m:ctrlPr>
                        </m:sSubPr>
                        <m:e>
                          <m:r>
                            <a:rPr lang="en-US" altLang="ko-KR" sz="1300" b="1" i="1" smtClean="0">
                              <a:solidFill>
                                <a:schemeClr val="accent3"/>
                              </a:solidFill>
                              <a:latin typeface="Cambria Math" panose="02040503050406030204" pitchFamily="18" charset="0"/>
                            </a:rPr>
                            <m:t>𝒑</m:t>
                          </m:r>
                        </m:e>
                        <m:sub>
                          <m:r>
                            <a:rPr lang="en-US" altLang="ko-KR" sz="1300" b="1" i="1" smtClean="0">
                              <a:solidFill>
                                <a:schemeClr val="accent3"/>
                              </a:solidFill>
                              <a:latin typeface="Cambria Math" panose="02040503050406030204" pitchFamily="18" charset="0"/>
                            </a:rPr>
                            <m:t>𝟐</m:t>
                          </m:r>
                        </m:sub>
                      </m:sSub>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xmlns="">
          <p:sp>
            <p:nvSpPr>
              <p:cNvPr id="58" name="TextBox 57">
                <a:extLst>
                  <a:ext uri="{FF2B5EF4-FFF2-40B4-BE49-F238E27FC236}">
                    <a16:creationId xmlns:a16="http://schemas.microsoft.com/office/drawing/2014/main" id="{C91ED1B7-C26F-4D2D-8E51-6E30DF6A93DD}"/>
                  </a:ext>
                </a:extLst>
              </p:cNvPr>
              <p:cNvSpPr txBox="1">
                <a:spLocks noRot="1" noChangeAspect="1" noMove="1" noResize="1" noEditPoints="1" noAdjustHandles="1" noChangeArrowheads="1" noChangeShapeType="1" noTextEdit="1"/>
              </p:cNvSpPr>
              <p:nvPr/>
            </p:nvSpPr>
            <p:spPr>
              <a:xfrm>
                <a:off x="8298371" y="3317398"/>
                <a:ext cx="429790" cy="292388"/>
              </a:xfrm>
              <a:prstGeom prst="rect">
                <a:avLst/>
              </a:prstGeom>
              <a:blipFill>
                <a:blip r:embed="rId18"/>
                <a:stretch>
                  <a:fillRect b="-4167"/>
                </a:stretch>
              </a:blipFill>
            </p:spPr>
            <p:txBody>
              <a:bodyPr/>
              <a:lstStyle/>
              <a:p>
                <a:r>
                  <a:rPr lang="LID4096">
                    <a:noFill/>
                  </a:rPr>
                  <a:t> </a:t>
                </a:r>
              </a:p>
            </p:txBody>
          </p:sp>
        </mc:Fallback>
      </mc:AlternateContent>
      <p:sp>
        <p:nvSpPr>
          <p:cNvPr id="59" name="Trapezoid 13">
            <a:extLst>
              <a:ext uri="{FF2B5EF4-FFF2-40B4-BE49-F238E27FC236}">
                <a16:creationId xmlns:a16="http://schemas.microsoft.com/office/drawing/2014/main" id="{FD7C6638-35AB-40EA-B7A7-9A3D4F354DC7}"/>
              </a:ext>
            </a:extLst>
          </p:cNvPr>
          <p:cNvSpPr/>
          <p:nvPr/>
        </p:nvSpPr>
        <p:spPr>
          <a:xfrm>
            <a:off x="8282344" y="4469041"/>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B194196-977E-4DB1-A954-A5070A8DD84A}"/>
                  </a:ext>
                </a:extLst>
              </p:cNvPr>
              <p:cNvSpPr txBox="1"/>
              <p:nvPr/>
            </p:nvSpPr>
            <p:spPr>
              <a:xfrm>
                <a:off x="8309301" y="4391446"/>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smtClean="0">
                              <a:solidFill>
                                <a:schemeClr val="accent3"/>
                              </a:solidFill>
                              <a:latin typeface="Cambria Math" panose="02040503050406030204" pitchFamily="18" charset="0"/>
                            </a:rPr>
                          </m:ctrlPr>
                        </m:sSubPr>
                        <m:e>
                          <m:r>
                            <a:rPr lang="en-US" altLang="ko-KR" sz="1300" b="1" i="1" smtClean="0">
                              <a:solidFill>
                                <a:schemeClr val="accent3"/>
                              </a:solidFill>
                              <a:latin typeface="Cambria Math" panose="02040503050406030204" pitchFamily="18" charset="0"/>
                            </a:rPr>
                            <m:t>𝒑</m:t>
                          </m:r>
                        </m:e>
                        <m:sub>
                          <m:r>
                            <a:rPr lang="en-US" altLang="ko-KR" sz="1300" b="1" i="1" smtClean="0">
                              <a:solidFill>
                                <a:schemeClr val="accent3"/>
                              </a:solidFill>
                              <a:latin typeface="Cambria Math" panose="02040503050406030204" pitchFamily="18" charset="0"/>
                            </a:rPr>
                            <m:t>𝟑</m:t>
                          </m:r>
                        </m:sub>
                      </m:sSub>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xmlns="">
          <p:sp>
            <p:nvSpPr>
              <p:cNvPr id="60" name="TextBox 59">
                <a:extLst>
                  <a:ext uri="{FF2B5EF4-FFF2-40B4-BE49-F238E27FC236}">
                    <a16:creationId xmlns:a16="http://schemas.microsoft.com/office/drawing/2014/main" id="{9B194196-977E-4DB1-A954-A5070A8DD84A}"/>
                  </a:ext>
                </a:extLst>
              </p:cNvPr>
              <p:cNvSpPr txBox="1">
                <a:spLocks noRot="1" noChangeAspect="1" noMove="1" noResize="1" noEditPoints="1" noAdjustHandles="1" noChangeArrowheads="1" noChangeShapeType="1" noTextEdit="1"/>
              </p:cNvSpPr>
              <p:nvPr/>
            </p:nvSpPr>
            <p:spPr>
              <a:xfrm>
                <a:off x="8309301" y="4391446"/>
                <a:ext cx="429790" cy="292388"/>
              </a:xfrm>
              <a:prstGeom prst="rect">
                <a:avLst/>
              </a:prstGeom>
              <a:blipFill>
                <a:blip r:embed="rId19"/>
                <a:stretch>
                  <a:fillRect b="-4167"/>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C73A3E8-11CB-4A0A-895A-914CC57AD404}"/>
                  </a:ext>
                </a:extLst>
              </p:cNvPr>
              <p:cNvSpPr txBox="1"/>
              <p:nvPr/>
            </p:nvSpPr>
            <p:spPr>
              <a:xfrm>
                <a:off x="7677744" y="4414698"/>
                <a:ext cx="659090"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dirty="0" smtClean="0">
                              <a:solidFill>
                                <a:schemeClr val="accent3"/>
                              </a:solidFill>
                              <a:latin typeface="Cambria Math" panose="02040503050406030204" pitchFamily="18" charset="0"/>
                            </a:rPr>
                          </m:ctrlPr>
                        </m:sSubPr>
                        <m:e>
                          <m:r>
                            <a:rPr lang="en-US" altLang="ko-KR" sz="1300" b="1" i="1" dirty="0">
                              <a:solidFill>
                                <a:schemeClr val="accent3"/>
                              </a:solidFill>
                              <a:latin typeface="Cambria Math" panose="02040503050406030204" pitchFamily="18" charset="0"/>
                            </a:rPr>
                            <m:t>𝒂</m:t>
                          </m:r>
                        </m:e>
                        <m:sub>
                          <m:r>
                            <a:rPr lang="en-US" altLang="ko-KR" sz="1300" b="1" i="1" dirty="0" smtClean="0">
                              <a:solidFill>
                                <a:schemeClr val="accent3"/>
                              </a:solidFill>
                              <a:latin typeface="Cambria Math" panose="02040503050406030204" pitchFamily="18" charset="0"/>
                            </a:rPr>
                            <m:t>𝟑</m:t>
                          </m:r>
                        </m:sub>
                      </m:sSub>
                      <m:r>
                        <a:rPr lang="en-US" altLang="ko-KR" sz="1300" b="1" i="0" dirty="0" smtClean="0">
                          <a:solidFill>
                            <a:schemeClr val="accent3"/>
                          </a:solidFill>
                          <a:latin typeface="Cambria Math" panose="02040503050406030204" pitchFamily="18" charset="0"/>
                        </a:rPr>
                        <m:t>,</m:t>
                      </m:r>
                      <m:r>
                        <a:rPr lang="en-US" altLang="ko-KR" sz="1300" b="1" dirty="0">
                          <a:solidFill>
                            <a:schemeClr val="accent3"/>
                          </a:solidFill>
                          <a:latin typeface="Cambria Math" panose="02040503050406030204" pitchFamily="18" charset="0"/>
                        </a:rPr>
                        <m:t> </m:t>
                      </m:r>
                      <m:sSub>
                        <m:sSubPr>
                          <m:ctrlPr>
                            <a:rPr lang="en-US" altLang="ko-KR" sz="1300" b="1" i="1" dirty="0">
                              <a:solidFill>
                                <a:schemeClr val="accent3"/>
                              </a:solidFill>
                              <a:latin typeface="Cambria Math" panose="02040503050406030204" pitchFamily="18" charset="0"/>
                            </a:rPr>
                          </m:ctrlPr>
                        </m:sSubPr>
                        <m:e>
                          <m:r>
                            <a:rPr lang="en-US" altLang="ko-KR" sz="1300" b="1" i="1" dirty="0">
                              <a:solidFill>
                                <a:schemeClr val="accent3"/>
                              </a:solidFill>
                              <a:latin typeface="Cambria Math" panose="02040503050406030204" pitchFamily="18" charset="0"/>
                            </a:rPr>
                            <m:t>𝒂</m:t>
                          </m:r>
                        </m:e>
                        <m:sub>
                          <m:r>
                            <a:rPr lang="en-US" altLang="ko-KR" sz="1300" b="1" i="1" dirty="0" smtClean="0">
                              <a:solidFill>
                                <a:schemeClr val="accent3"/>
                              </a:solidFill>
                              <a:latin typeface="Cambria Math" panose="02040503050406030204" pitchFamily="18" charset="0"/>
                            </a:rPr>
                            <m:t>𝟐</m:t>
                          </m:r>
                        </m:sub>
                      </m:sSub>
                    </m:oMath>
                  </m:oMathPara>
                </a14:m>
                <a:endParaRPr lang="LID4096" sz="1300" b="1" dirty="0"/>
              </a:p>
            </p:txBody>
          </p:sp>
        </mc:Choice>
        <mc:Fallback xmlns="">
          <p:sp>
            <p:nvSpPr>
              <p:cNvPr id="63" name="TextBox 62">
                <a:extLst>
                  <a:ext uri="{FF2B5EF4-FFF2-40B4-BE49-F238E27FC236}">
                    <a16:creationId xmlns:a16="http://schemas.microsoft.com/office/drawing/2014/main" id="{CC73A3E8-11CB-4A0A-895A-914CC57AD404}"/>
                  </a:ext>
                </a:extLst>
              </p:cNvPr>
              <p:cNvSpPr txBox="1">
                <a:spLocks noRot="1" noChangeAspect="1" noMove="1" noResize="1" noEditPoints="1" noAdjustHandles="1" noChangeArrowheads="1" noChangeShapeType="1" noTextEdit="1"/>
              </p:cNvSpPr>
              <p:nvPr/>
            </p:nvSpPr>
            <p:spPr>
              <a:xfrm>
                <a:off x="7677744" y="4414698"/>
                <a:ext cx="659090" cy="292388"/>
              </a:xfrm>
              <a:prstGeom prst="rect">
                <a:avLst/>
              </a:prstGeom>
              <a:blipFill>
                <a:blip r:embed="rId20"/>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6C76C7F-956C-4ADC-A488-70EB5EF89556}"/>
                  </a:ext>
                </a:extLst>
              </p:cNvPr>
              <p:cNvSpPr txBox="1"/>
              <p:nvPr/>
            </p:nvSpPr>
            <p:spPr>
              <a:xfrm>
                <a:off x="7773263" y="4750713"/>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b="1" i="1" smtClean="0">
                          <a:solidFill>
                            <a:schemeClr val="accent3"/>
                          </a:solidFill>
                          <a:latin typeface="Cambria Math" panose="02040503050406030204" pitchFamily="18" charset="0"/>
                          <a:cs typeface="Segoe UI" panose="020B0502040204020203" pitchFamily="34" charset="0"/>
                        </a:rPr>
                        <m:t>𝑿</m:t>
                      </m:r>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xmlns="">
          <p:sp>
            <p:nvSpPr>
              <p:cNvPr id="65" name="TextBox 64">
                <a:extLst>
                  <a:ext uri="{FF2B5EF4-FFF2-40B4-BE49-F238E27FC236}">
                    <a16:creationId xmlns:a16="http://schemas.microsoft.com/office/drawing/2014/main" id="{06C76C7F-956C-4ADC-A488-70EB5EF89556}"/>
                  </a:ext>
                </a:extLst>
              </p:cNvPr>
              <p:cNvSpPr txBox="1">
                <a:spLocks noRot="1" noChangeAspect="1" noMove="1" noResize="1" noEditPoints="1" noAdjustHandles="1" noChangeArrowheads="1" noChangeShapeType="1" noTextEdit="1"/>
              </p:cNvSpPr>
              <p:nvPr/>
            </p:nvSpPr>
            <p:spPr>
              <a:xfrm>
                <a:off x="7773263" y="4750713"/>
                <a:ext cx="429790" cy="292388"/>
              </a:xfrm>
              <a:prstGeom prst="rect">
                <a:avLst/>
              </a:prstGeom>
              <a:blipFill>
                <a:blip r:embed="rId21"/>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6A3F943-3AC7-4542-A415-D11BA07565BC}"/>
                  </a:ext>
                </a:extLst>
              </p:cNvPr>
              <p:cNvSpPr txBox="1"/>
              <p:nvPr/>
            </p:nvSpPr>
            <p:spPr>
              <a:xfrm>
                <a:off x="6798151" y="3428005"/>
                <a:ext cx="1473263" cy="3635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1400" b="1" i="1" dirty="0" smtClean="0">
                              <a:solidFill>
                                <a:schemeClr val="accent3"/>
                              </a:solidFill>
                              <a:latin typeface="Cambria Math" panose="02040503050406030204" pitchFamily="18" charset="0"/>
                            </a:rPr>
                          </m:ctrlPr>
                        </m:sSubPr>
                        <m:e>
                          <m:d>
                            <m:dPr>
                              <m:begChr m:val="["/>
                              <m:endChr m:val="]"/>
                              <m:ctrlPr>
                                <a:rPr lang="ko-KR" altLang="en-US" sz="1400" b="1" i="1" dirty="0">
                                  <a:solidFill>
                                    <a:schemeClr val="accent3"/>
                                  </a:solidFill>
                                  <a:latin typeface="Cambria Math" panose="02040503050406030204" pitchFamily="18" charset="0"/>
                                </a:rPr>
                              </m:ctrlPr>
                            </m:dPr>
                            <m:e>
                              <m:d>
                                <m:dPr>
                                  <m:begChr m:val="["/>
                                  <m:endChr m:val="]"/>
                                  <m:ctrlPr>
                                    <a:rPr lang="ko-KR" altLang="en-US" sz="1400" b="1" i="1" dirty="0">
                                      <a:solidFill>
                                        <a:schemeClr val="accent3"/>
                                      </a:solidFill>
                                      <a:latin typeface="Cambria Math" panose="02040503050406030204" pitchFamily="18" charset="0"/>
                                    </a:rPr>
                                  </m:ctrlPr>
                                </m:dPr>
                                <m:e>
                                  <m:r>
                                    <a:rPr lang="ko-KR" altLang="en-US" sz="1400" b="1" i="1" dirty="0">
                                      <a:solidFill>
                                        <a:schemeClr val="accent3"/>
                                      </a:solidFill>
                                      <a:latin typeface="Cambria Math" panose="02040503050406030204" pitchFamily="18" charset="0"/>
                                    </a:rPr>
                                    <m:t>𝑺</m:t>
                                  </m:r>
                                </m:e>
                              </m:d>
                            </m:e>
                          </m:d>
                        </m:e>
                        <m:sub>
                          <m:r>
                            <a:rPr lang="ko-KR" altLang="en-US" sz="1400" b="1" i="0" dirty="0">
                              <a:solidFill>
                                <a:schemeClr val="accent3"/>
                              </a:solidFill>
                              <a:latin typeface="Cambria Math" panose="02040503050406030204" pitchFamily="18" charset="0"/>
                            </a:rPr>
                            <m:t>𝟐</m:t>
                          </m:r>
                        </m:sub>
                      </m:sSub>
                      <m:r>
                        <a:rPr lang="ko-KR" altLang="en-US" sz="1400" b="1" i="0" dirty="0">
                          <a:solidFill>
                            <a:schemeClr val="accent3"/>
                          </a:solidFill>
                          <a:latin typeface="Cambria Math" panose="02040503050406030204" pitchFamily="18" charset="0"/>
                        </a:rPr>
                        <m:t>=</m:t>
                      </m:r>
                      <m:d>
                        <m:dPr>
                          <m:ctrlPr>
                            <a:rPr lang="ko-KR" altLang="en-US" sz="1400" b="1" i="1" dirty="0">
                              <a:solidFill>
                                <a:schemeClr val="accent3"/>
                              </a:solidFill>
                              <a:latin typeface="Cambria Math" panose="02040503050406030204" pitchFamily="18" charset="0"/>
                            </a:rPr>
                          </m:ctrlPr>
                        </m:dPr>
                        <m:e>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𝑺</m:t>
                              </m:r>
                            </m:e>
                            <m:sub>
                              <m:r>
                                <a:rPr lang="ko-KR" altLang="en-US" sz="1400" b="1" i="0" dirty="0">
                                  <a:solidFill>
                                    <a:schemeClr val="accent3"/>
                                  </a:solidFill>
                                  <a:latin typeface="Cambria Math" panose="02040503050406030204" pitchFamily="18" charset="0"/>
                                </a:rPr>
                                <m:t>𝟐</m:t>
                              </m:r>
                            </m:sub>
                          </m:sSub>
                          <m:r>
                            <a:rPr lang="ko-KR" altLang="en-US" sz="1400" b="1" i="0" dirty="0">
                              <a:solidFill>
                                <a:schemeClr val="accent3"/>
                              </a:solidFill>
                              <a:latin typeface="Cambria Math" panose="02040503050406030204" pitchFamily="18" charset="0"/>
                            </a:rPr>
                            <m:t>,</m:t>
                          </m:r>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𝑺</m:t>
                              </m:r>
                            </m:e>
                            <m:sub>
                              <m:r>
                                <a:rPr lang="ko-KR" altLang="en-US" sz="1400" b="1" i="0" dirty="0">
                                  <a:solidFill>
                                    <a:schemeClr val="accent3"/>
                                  </a:solidFill>
                                  <a:latin typeface="Cambria Math" panose="02040503050406030204" pitchFamily="18" charset="0"/>
                                </a:rPr>
                                <m:t>𝟏</m:t>
                              </m:r>
                            </m:sub>
                          </m:sSub>
                        </m:e>
                      </m:d>
                    </m:oMath>
                  </m:oMathPara>
                </a14:m>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66" name="TextBox 65">
                <a:extLst>
                  <a:ext uri="{FF2B5EF4-FFF2-40B4-BE49-F238E27FC236}">
                    <a16:creationId xmlns:a16="http://schemas.microsoft.com/office/drawing/2014/main" id="{16A3F943-3AC7-4542-A415-D11BA07565BC}"/>
                  </a:ext>
                </a:extLst>
              </p:cNvPr>
              <p:cNvSpPr txBox="1">
                <a:spLocks noRot="1" noChangeAspect="1" noMove="1" noResize="1" noEditPoints="1" noAdjustHandles="1" noChangeArrowheads="1" noChangeShapeType="1" noTextEdit="1"/>
              </p:cNvSpPr>
              <p:nvPr/>
            </p:nvSpPr>
            <p:spPr>
              <a:xfrm>
                <a:off x="6798151" y="3428005"/>
                <a:ext cx="1473263" cy="363561"/>
              </a:xfrm>
              <a:prstGeom prst="rect">
                <a:avLst/>
              </a:prstGeom>
              <a:blipFill>
                <a:blip r:embed="rId22"/>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8AC4E2C-43EC-4345-B215-58FED387A5CC}"/>
                  </a:ext>
                </a:extLst>
              </p:cNvPr>
              <p:cNvSpPr txBox="1"/>
              <p:nvPr/>
            </p:nvSpPr>
            <p:spPr>
              <a:xfrm>
                <a:off x="6795602" y="4506910"/>
                <a:ext cx="1473263" cy="3645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1400" b="1" i="1" dirty="0" smtClean="0">
                              <a:solidFill>
                                <a:schemeClr val="accent3"/>
                              </a:solidFill>
                              <a:latin typeface="Cambria Math" panose="02040503050406030204" pitchFamily="18" charset="0"/>
                            </a:rPr>
                          </m:ctrlPr>
                        </m:sSubPr>
                        <m:e>
                          <m:d>
                            <m:dPr>
                              <m:begChr m:val="["/>
                              <m:endChr m:val="]"/>
                              <m:ctrlPr>
                                <a:rPr lang="ko-KR" altLang="en-US" sz="1400" b="1" i="1" dirty="0">
                                  <a:solidFill>
                                    <a:schemeClr val="accent3"/>
                                  </a:solidFill>
                                  <a:latin typeface="Cambria Math" panose="02040503050406030204" pitchFamily="18" charset="0"/>
                                </a:rPr>
                              </m:ctrlPr>
                            </m:dPr>
                            <m:e>
                              <m:d>
                                <m:dPr>
                                  <m:begChr m:val="["/>
                                  <m:endChr m:val="]"/>
                                  <m:ctrlPr>
                                    <a:rPr lang="ko-KR" altLang="en-US" sz="1400" b="1" i="1" dirty="0">
                                      <a:solidFill>
                                        <a:schemeClr val="accent3"/>
                                      </a:solidFill>
                                      <a:latin typeface="Cambria Math" panose="02040503050406030204" pitchFamily="18" charset="0"/>
                                    </a:rPr>
                                  </m:ctrlPr>
                                </m:dPr>
                                <m:e>
                                  <m:r>
                                    <a:rPr lang="ko-KR" altLang="en-US" sz="1400" b="1" i="1" dirty="0">
                                      <a:solidFill>
                                        <a:schemeClr val="accent3"/>
                                      </a:solidFill>
                                      <a:latin typeface="Cambria Math" panose="02040503050406030204" pitchFamily="18" charset="0"/>
                                    </a:rPr>
                                    <m:t>𝑺</m:t>
                                  </m:r>
                                </m:e>
                              </m:d>
                            </m:e>
                          </m:d>
                        </m:e>
                        <m:sub>
                          <m:r>
                            <a:rPr lang="en-US" altLang="ko-KR" sz="1400" b="1" i="0" dirty="0" smtClean="0">
                              <a:solidFill>
                                <a:schemeClr val="accent3"/>
                              </a:solidFill>
                              <a:latin typeface="Cambria Math" panose="02040503050406030204" pitchFamily="18" charset="0"/>
                            </a:rPr>
                            <m:t>𝟑</m:t>
                          </m:r>
                        </m:sub>
                      </m:sSub>
                      <m:r>
                        <a:rPr lang="ko-KR" altLang="en-US" sz="1400" b="1" i="0" dirty="0">
                          <a:solidFill>
                            <a:schemeClr val="accent3"/>
                          </a:solidFill>
                          <a:latin typeface="Cambria Math" panose="02040503050406030204" pitchFamily="18" charset="0"/>
                        </a:rPr>
                        <m:t>=</m:t>
                      </m:r>
                      <m:d>
                        <m:dPr>
                          <m:ctrlPr>
                            <a:rPr lang="ko-KR" altLang="en-US" sz="1400" b="1" i="1" dirty="0">
                              <a:solidFill>
                                <a:schemeClr val="accent3"/>
                              </a:solidFill>
                              <a:latin typeface="Cambria Math" panose="02040503050406030204" pitchFamily="18" charset="0"/>
                            </a:rPr>
                          </m:ctrlPr>
                        </m:dPr>
                        <m:e>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𝑺</m:t>
                              </m:r>
                            </m:e>
                            <m:sub>
                              <m:r>
                                <a:rPr lang="en-US" altLang="ko-KR" sz="1400" b="1" i="0" dirty="0" smtClean="0">
                                  <a:solidFill>
                                    <a:schemeClr val="accent3"/>
                                  </a:solidFill>
                                  <a:latin typeface="Cambria Math" panose="02040503050406030204" pitchFamily="18" charset="0"/>
                                </a:rPr>
                                <m:t>𝟑</m:t>
                              </m:r>
                            </m:sub>
                          </m:sSub>
                          <m:r>
                            <a:rPr lang="ko-KR" altLang="en-US" sz="1400" b="1" i="0" dirty="0">
                              <a:solidFill>
                                <a:schemeClr val="accent3"/>
                              </a:solidFill>
                              <a:latin typeface="Cambria Math" panose="02040503050406030204" pitchFamily="18" charset="0"/>
                            </a:rPr>
                            <m:t>,</m:t>
                          </m:r>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𝑺</m:t>
                              </m:r>
                            </m:e>
                            <m:sub>
                              <m:r>
                                <a:rPr lang="en-US" altLang="ko-KR" sz="1400" b="1" i="0" dirty="0" smtClean="0">
                                  <a:solidFill>
                                    <a:schemeClr val="accent3"/>
                                  </a:solidFill>
                                  <a:latin typeface="Cambria Math" panose="02040503050406030204" pitchFamily="18" charset="0"/>
                                </a:rPr>
                                <m:t>𝟐</m:t>
                              </m:r>
                            </m:sub>
                          </m:sSub>
                        </m:e>
                      </m:d>
                    </m:oMath>
                  </m:oMathPara>
                </a14:m>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67" name="TextBox 66">
                <a:extLst>
                  <a:ext uri="{FF2B5EF4-FFF2-40B4-BE49-F238E27FC236}">
                    <a16:creationId xmlns:a16="http://schemas.microsoft.com/office/drawing/2014/main" id="{A8AC4E2C-43EC-4345-B215-58FED387A5CC}"/>
                  </a:ext>
                </a:extLst>
              </p:cNvPr>
              <p:cNvSpPr txBox="1">
                <a:spLocks noRot="1" noChangeAspect="1" noMove="1" noResize="1" noEditPoints="1" noAdjustHandles="1" noChangeArrowheads="1" noChangeShapeType="1" noTextEdit="1"/>
              </p:cNvSpPr>
              <p:nvPr/>
            </p:nvSpPr>
            <p:spPr>
              <a:xfrm>
                <a:off x="6795602" y="4506910"/>
                <a:ext cx="1473263" cy="364587"/>
              </a:xfrm>
              <a:prstGeom prst="rect">
                <a:avLst/>
              </a:prstGeom>
              <a:blipFill>
                <a:blip r:embed="rId2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AF16460-A75B-4DCA-AFE6-1FE56088D7BC}"/>
                  </a:ext>
                </a:extLst>
              </p:cNvPr>
              <p:cNvSpPr txBox="1"/>
              <p:nvPr/>
            </p:nvSpPr>
            <p:spPr>
              <a:xfrm>
                <a:off x="5837464" y="3963537"/>
                <a:ext cx="1473263" cy="3645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1400" b="1" i="1" dirty="0" smtClean="0">
                              <a:solidFill>
                                <a:schemeClr val="accent3"/>
                              </a:solidFill>
                              <a:latin typeface="Cambria Math" panose="02040503050406030204" pitchFamily="18" charset="0"/>
                            </a:rPr>
                          </m:ctrlPr>
                        </m:sSubPr>
                        <m:e>
                          <m:d>
                            <m:dPr>
                              <m:begChr m:val="["/>
                              <m:endChr m:val="]"/>
                              <m:ctrlPr>
                                <a:rPr lang="ko-KR" altLang="en-US" sz="1400" b="1" i="1" dirty="0">
                                  <a:solidFill>
                                    <a:schemeClr val="accent3"/>
                                  </a:solidFill>
                                  <a:latin typeface="Cambria Math" panose="02040503050406030204" pitchFamily="18" charset="0"/>
                                </a:rPr>
                              </m:ctrlPr>
                            </m:dPr>
                            <m:e>
                              <m:d>
                                <m:dPr>
                                  <m:begChr m:val="["/>
                                  <m:endChr m:val="]"/>
                                  <m:ctrlPr>
                                    <a:rPr lang="ko-KR" altLang="en-US" sz="1400" b="1" i="1" dirty="0">
                                      <a:solidFill>
                                        <a:schemeClr val="accent3"/>
                                      </a:solidFill>
                                      <a:latin typeface="Cambria Math" panose="02040503050406030204" pitchFamily="18" charset="0"/>
                                    </a:rPr>
                                  </m:ctrlPr>
                                </m:dPr>
                                <m:e>
                                  <m:r>
                                    <a:rPr lang="ko-KR" altLang="en-US" sz="1400" b="1" i="1" dirty="0">
                                      <a:solidFill>
                                        <a:schemeClr val="accent3"/>
                                      </a:solidFill>
                                      <a:latin typeface="Cambria Math" panose="02040503050406030204" pitchFamily="18" charset="0"/>
                                    </a:rPr>
                                    <m:t>𝑺</m:t>
                                  </m:r>
                                </m:e>
                              </m:d>
                            </m:e>
                          </m:d>
                        </m:e>
                        <m:sub>
                          <m:r>
                            <a:rPr lang="en-US" altLang="ko-KR" sz="1400" b="1" i="1" dirty="0" smtClean="0">
                              <a:solidFill>
                                <a:schemeClr val="accent3"/>
                              </a:solidFill>
                              <a:latin typeface="Cambria Math" panose="02040503050406030204" pitchFamily="18" charset="0"/>
                            </a:rPr>
                            <m:t>𝟏</m:t>
                          </m:r>
                        </m:sub>
                      </m:sSub>
                      <m:r>
                        <a:rPr lang="ko-KR" altLang="en-US" sz="1400" b="1" i="0" dirty="0">
                          <a:solidFill>
                            <a:schemeClr val="accent3"/>
                          </a:solidFill>
                          <a:latin typeface="Cambria Math" panose="02040503050406030204" pitchFamily="18" charset="0"/>
                        </a:rPr>
                        <m:t>=</m:t>
                      </m:r>
                      <m:d>
                        <m:dPr>
                          <m:ctrlPr>
                            <a:rPr lang="ko-KR" altLang="en-US" sz="1400" b="1" i="1" dirty="0">
                              <a:solidFill>
                                <a:schemeClr val="accent3"/>
                              </a:solidFill>
                              <a:latin typeface="Cambria Math" panose="02040503050406030204" pitchFamily="18" charset="0"/>
                            </a:rPr>
                          </m:ctrlPr>
                        </m:dPr>
                        <m:e>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𝑺</m:t>
                              </m:r>
                            </m:e>
                            <m:sub>
                              <m:r>
                                <a:rPr lang="en-US" altLang="ko-KR" sz="1400" b="1" i="1" dirty="0" smtClean="0">
                                  <a:solidFill>
                                    <a:schemeClr val="accent3"/>
                                  </a:solidFill>
                                  <a:latin typeface="Cambria Math" panose="02040503050406030204" pitchFamily="18" charset="0"/>
                                </a:rPr>
                                <m:t>𝟏</m:t>
                              </m:r>
                            </m:sub>
                          </m:sSub>
                          <m:r>
                            <a:rPr lang="ko-KR" altLang="en-US" sz="1400" b="1" i="0" dirty="0">
                              <a:solidFill>
                                <a:schemeClr val="accent3"/>
                              </a:solidFill>
                              <a:latin typeface="Cambria Math" panose="02040503050406030204" pitchFamily="18" charset="0"/>
                            </a:rPr>
                            <m:t>,</m:t>
                          </m:r>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𝑺</m:t>
                              </m:r>
                            </m:e>
                            <m:sub>
                              <m:r>
                                <a:rPr lang="en-US" altLang="ko-KR" sz="1400" b="1" i="1" dirty="0" smtClean="0">
                                  <a:solidFill>
                                    <a:schemeClr val="accent3"/>
                                  </a:solidFill>
                                  <a:latin typeface="Cambria Math" panose="02040503050406030204" pitchFamily="18" charset="0"/>
                                </a:rPr>
                                <m:t>𝟑</m:t>
                              </m:r>
                            </m:sub>
                          </m:sSub>
                        </m:e>
                      </m:d>
                    </m:oMath>
                  </m:oMathPara>
                </a14:m>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68" name="TextBox 67">
                <a:extLst>
                  <a:ext uri="{FF2B5EF4-FFF2-40B4-BE49-F238E27FC236}">
                    <a16:creationId xmlns:a16="http://schemas.microsoft.com/office/drawing/2014/main" id="{8AF16460-A75B-4DCA-AFE6-1FE56088D7BC}"/>
                  </a:ext>
                </a:extLst>
              </p:cNvPr>
              <p:cNvSpPr txBox="1">
                <a:spLocks noRot="1" noChangeAspect="1" noMove="1" noResize="1" noEditPoints="1" noAdjustHandles="1" noChangeArrowheads="1" noChangeShapeType="1" noTextEdit="1"/>
              </p:cNvSpPr>
              <p:nvPr/>
            </p:nvSpPr>
            <p:spPr>
              <a:xfrm>
                <a:off x="5837464" y="3963537"/>
                <a:ext cx="1473263" cy="364587"/>
              </a:xfrm>
              <a:prstGeom prst="rect">
                <a:avLst/>
              </a:prstGeom>
              <a:blipFill>
                <a:blip r:embed="rId24"/>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2074335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500"/>
                                        <p:tgtEl>
                                          <p:spTgt spid="6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6"/>
                                        </p:tgtEl>
                                        <p:attrNameLst>
                                          <p:attrName>style.visibility</p:attrName>
                                        </p:attrNameLst>
                                      </p:cBhvr>
                                      <p:to>
                                        <p:strVal val="visible"/>
                                      </p:to>
                                    </p:set>
                                    <p:animEffect transition="in" filter="fade">
                                      <p:cBhvr>
                                        <p:cTn id="59" dur="500"/>
                                        <p:tgtEl>
                                          <p:spTgt spid="116"/>
                                        </p:tgtEl>
                                      </p:cBhvr>
                                    </p:animEffect>
                                  </p:childTnLst>
                                </p:cTn>
                              </p:par>
                              <p:par>
                                <p:cTn id="60" presetID="10" presetClass="entr" presetSubtype="0" fill="hold" nodeType="with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fade">
                                      <p:cBhvr>
                                        <p:cTn id="68" dur="500"/>
                                        <p:tgtEl>
                                          <p:spTgt spid="7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fade">
                                      <p:cBhvr>
                                        <p:cTn id="79" dur="500"/>
                                        <p:tgtEl>
                                          <p:spTgt spid="117"/>
                                        </p:tgtEl>
                                      </p:cBhvr>
                                    </p:animEffect>
                                  </p:childTnLst>
                                </p:cTn>
                              </p:par>
                              <p:par>
                                <p:cTn id="80" presetID="10" presetClass="entr" presetSubtype="0"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Effect transition="in" filter="fade">
                                      <p:cBhvr>
                                        <p:cTn id="82" dur="500"/>
                                        <p:tgtEl>
                                          <p:spTgt spid="7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3"/>
                                        </p:tgtEl>
                                        <p:attrNameLst>
                                          <p:attrName>style.visibility</p:attrName>
                                        </p:attrNameLst>
                                      </p:cBhvr>
                                      <p:to>
                                        <p:strVal val="visible"/>
                                      </p:to>
                                    </p:set>
                                    <p:animEffect transition="in" filter="fade">
                                      <p:cBhvr>
                                        <p:cTn id="85" dur="500"/>
                                        <p:tgtEl>
                                          <p:spTgt spid="103"/>
                                        </p:tgtEl>
                                      </p:cBhvr>
                                    </p:animEffect>
                                  </p:childTnLst>
                                </p:cTn>
                              </p:par>
                              <p:par>
                                <p:cTn id="86" presetID="10" presetClass="entr" presetSubtype="0" fill="hold"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fade">
                                      <p:cBhvr>
                                        <p:cTn id="88" dur="500"/>
                                        <p:tgtEl>
                                          <p:spTgt spid="9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fade">
                                      <p:cBhvr>
                                        <p:cTn id="94" dur="500"/>
                                        <p:tgtEl>
                                          <p:spTgt spid="5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fade">
                                      <p:cBhvr>
                                        <p:cTn id="97" dur="500"/>
                                        <p:tgtEl>
                                          <p:spTgt spid="6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fade">
                                      <p:cBhvr>
                                        <p:cTn id="102" dur="500"/>
                                        <p:tgtEl>
                                          <p:spTgt spid="118"/>
                                        </p:tgtEl>
                                      </p:cBhvr>
                                    </p:animEffect>
                                  </p:childTnLst>
                                </p:cTn>
                              </p:par>
                              <p:par>
                                <p:cTn id="103" presetID="10" presetClass="entr" presetSubtype="0" fill="hold" nodeType="withEffect">
                                  <p:stCondLst>
                                    <p:cond delay="0"/>
                                  </p:stCondLst>
                                  <p:childTnLst>
                                    <p:set>
                                      <p:cBhvr>
                                        <p:cTn id="104" dur="1" fill="hold">
                                          <p:stCondLst>
                                            <p:cond delay="0"/>
                                          </p:stCondLst>
                                        </p:cTn>
                                        <p:tgtEl>
                                          <p:spTgt spid="82"/>
                                        </p:tgtEl>
                                        <p:attrNameLst>
                                          <p:attrName>style.visibility</p:attrName>
                                        </p:attrNameLst>
                                      </p:cBhvr>
                                      <p:to>
                                        <p:strVal val="visible"/>
                                      </p:to>
                                    </p:set>
                                    <p:animEffect transition="in" filter="fade">
                                      <p:cBhvr>
                                        <p:cTn id="105" dur="500"/>
                                        <p:tgtEl>
                                          <p:spTgt spid="8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04"/>
                                        </p:tgtEl>
                                        <p:attrNameLst>
                                          <p:attrName>style.visibility</p:attrName>
                                        </p:attrNameLst>
                                      </p:cBhvr>
                                      <p:to>
                                        <p:strVal val="visible"/>
                                      </p:to>
                                    </p:set>
                                    <p:animEffect transition="in" filter="fade">
                                      <p:cBhvr>
                                        <p:cTn id="108" dur="500"/>
                                        <p:tgtEl>
                                          <p:spTgt spid="10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5"/>
                                        </p:tgtEl>
                                        <p:attrNameLst>
                                          <p:attrName>style.visibility</p:attrName>
                                        </p:attrNameLst>
                                      </p:cBhvr>
                                      <p:to>
                                        <p:strVal val="visible"/>
                                      </p:to>
                                    </p:set>
                                    <p:animEffect transition="in" filter="fade">
                                      <p:cBhvr>
                                        <p:cTn id="111" dur="500"/>
                                        <p:tgtEl>
                                          <p:spTgt spid="9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
                                        </p:tgtEl>
                                        <p:attrNameLst>
                                          <p:attrName>style.visibility</p:attrName>
                                        </p:attrNameLst>
                                      </p:cBhvr>
                                      <p:to>
                                        <p:strVal val="visible"/>
                                      </p:to>
                                    </p:set>
                                    <p:animEffect transition="in" filter="fade">
                                      <p:cBhvr>
                                        <p:cTn id="114" dur="500"/>
                                        <p:tgtEl>
                                          <p:spTgt spid="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
                                        </p:tgtEl>
                                        <p:attrNameLst>
                                          <p:attrName>style.visibility</p:attrName>
                                        </p:attrNameLst>
                                      </p:cBhvr>
                                      <p:to>
                                        <p:strVal val="visible"/>
                                      </p:to>
                                    </p:set>
                                    <p:animEffect transition="in" filter="fade">
                                      <p:cBhvr>
                                        <p:cTn id="117" dur="500"/>
                                        <p:tgtEl>
                                          <p:spTgt spid="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500"/>
                                        <p:tgtEl>
                                          <p:spTgt spid="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9"/>
                                        </p:tgtEl>
                                      </p:cBhvr>
                                    </p:animEffect>
                                    <p:set>
                                      <p:cBhvr>
                                        <p:cTn id="128" dur="1" fill="hold">
                                          <p:stCondLst>
                                            <p:cond delay="499"/>
                                          </p:stCondLst>
                                        </p:cTn>
                                        <p:tgtEl>
                                          <p:spTgt spid="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6"/>
                                        </p:tgtEl>
                                      </p:cBhvr>
                                    </p:animEffect>
                                    <p:set>
                                      <p:cBhvr>
                                        <p:cTn id="131" dur="1" fill="hold">
                                          <p:stCondLst>
                                            <p:cond delay="499"/>
                                          </p:stCondLst>
                                        </p:cTn>
                                        <p:tgtEl>
                                          <p:spTgt spid="6"/>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46"/>
                                        </p:tgtEl>
                                      </p:cBhvr>
                                    </p:animEffect>
                                    <p:set>
                                      <p:cBhvr>
                                        <p:cTn id="134" dur="1" fill="hold">
                                          <p:stCondLst>
                                            <p:cond delay="499"/>
                                          </p:stCondLst>
                                        </p:cTn>
                                        <p:tgtEl>
                                          <p:spTgt spid="46"/>
                                        </p:tgtEl>
                                        <p:attrNameLst>
                                          <p:attrName>style.visibility</p:attrName>
                                        </p:attrNameLst>
                                      </p:cBhvr>
                                      <p:to>
                                        <p:strVal val="hidden"/>
                                      </p:to>
                                    </p:set>
                                  </p:childTnLst>
                                </p:cTn>
                              </p:par>
                              <p:par>
                                <p:cTn id="135" presetID="10"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fade">
                                      <p:cBhvr>
                                        <p:cTn id="137" dur="500"/>
                                        <p:tgtEl>
                                          <p:spTgt spid="50"/>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fade">
                                      <p:cBhvr>
                                        <p:cTn id="140" dur="500"/>
                                        <p:tgtEl>
                                          <p:spTgt spid="49"/>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55"/>
                                        </p:tgtEl>
                                        <p:attrNameLst>
                                          <p:attrName>style.visibility</p:attrName>
                                        </p:attrNameLst>
                                      </p:cBhvr>
                                      <p:to>
                                        <p:strVal val="visible"/>
                                      </p:to>
                                    </p:set>
                                    <p:animEffect transition="in" filter="fade">
                                      <p:cBhvr>
                                        <p:cTn id="143" dur="500"/>
                                        <p:tgtEl>
                                          <p:spTgt spid="55"/>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65"/>
                                        </p:tgtEl>
                                        <p:attrNameLst>
                                          <p:attrName>style.visibility</p:attrName>
                                        </p:attrNameLst>
                                      </p:cBhvr>
                                      <p:to>
                                        <p:strVal val="visible"/>
                                      </p:to>
                                    </p:set>
                                    <p:animEffect transition="in" filter="fade">
                                      <p:cBhvr>
                                        <p:cTn id="146" dur="500"/>
                                        <p:tgtEl>
                                          <p:spTgt spid="65"/>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xit" presetSubtype="0" fill="hold" grpId="1" nodeType="clickEffect">
                                  <p:stCondLst>
                                    <p:cond delay="0"/>
                                  </p:stCondLst>
                                  <p:childTnLst>
                                    <p:animEffect transition="out" filter="fade">
                                      <p:cBhvr>
                                        <p:cTn id="150" dur="500"/>
                                        <p:tgtEl>
                                          <p:spTgt spid="50"/>
                                        </p:tgtEl>
                                      </p:cBhvr>
                                    </p:animEffect>
                                    <p:set>
                                      <p:cBhvr>
                                        <p:cTn id="151" dur="1" fill="hold">
                                          <p:stCondLst>
                                            <p:cond delay="499"/>
                                          </p:stCondLst>
                                        </p:cTn>
                                        <p:tgtEl>
                                          <p:spTgt spid="50"/>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49"/>
                                        </p:tgtEl>
                                      </p:cBhvr>
                                    </p:animEffect>
                                    <p:set>
                                      <p:cBhvr>
                                        <p:cTn id="154" dur="1" fill="hold">
                                          <p:stCondLst>
                                            <p:cond delay="499"/>
                                          </p:stCondLst>
                                        </p:cTn>
                                        <p:tgtEl>
                                          <p:spTgt spid="4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12"/>
                                        </p:tgtEl>
                                        <p:attrNameLst>
                                          <p:attrName>style.visibility</p:attrName>
                                        </p:attrNameLst>
                                      </p:cBhvr>
                                      <p:to>
                                        <p:strVal val="visible"/>
                                      </p:to>
                                    </p:set>
                                    <p:animEffect transition="in" filter="fade">
                                      <p:cBhvr>
                                        <p:cTn id="159" dur="500"/>
                                        <p:tgtEl>
                                          <p:spTgt spid="112"/>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10"/>
                                        </p:tgtEl>
                                        <p:attrNameLst>
                                          <p:attrName>style.visibility</p:attrName>
                                        </p:attrNameLst>
                                      </p:cBhvr>
                                      <p:to>
                                        <p:strVal val="visible"/>
                                      </p:to>
                                    </p:set>
                                    <p:animEffect transition="in" filter="fade">
                                      <p:cBhvr>
                                        <p:cTn id="162" dur="500"/>
                                        <p:tgtEl>
                                          <p:spTgt spid="110"/>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00"/>
                                        </p:tgtEl>
                                        <p:attrNameLst>
                                          <p:attrName>style.visibility</p:attrName>
                                        </p:attrNameLst>
                                      </p:cBhvr>
                                      <p:to>
                                        <p:strVal val="visible"/>
                                      </p:to>
                                    </p:set>
                                    <p:animEffect transition="in" filter="fade">
                                      <p:cBhvr>
                                        <p:cTn id="165" dur="500"/>
                                        <p:tgtEl>
                                          <p:spTgt spid="100"/>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9"/>
                                        </p:tgtEl>
                                        <p:attrNameLst>
                                          <p:attrName>style.visibility</p:attrName>
                                        </p:attrNameLst>
                                      </p:cBhvr>
                                      <p:to>
                                        <p:strVal val="visible"/>
                                      </p:to>
                                    </p:set>
                                    <p:animEffect transition="in" filter="fade">
                                      <p:cBhvr>
                                        <p:cTn id="168" dur="500"/>
                                        <p:tgtEl>
                                          <p:spTgt spid="99"/>
                                        </p:tgtEl>
                                      </p:cBhvr>
                                    </p:animEffect>
                                  </p:childTnLst>
                                </p:cTn>
                              </p:par>
                              <p:par>
                                <p:cTn id="169" presetID="10" presetClass="entr" presetSubtype="0"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Effect transition="in" filter="fade">
                                      <p:cBhvr>
                                        <p:cTn id="171" dur="500"/>
                                        <p:tgtEl>
                                          <p:spTgt spid="35"/>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gtEl>
                                        <p:attrNameLst>
                                          <p:attrName>style.visibility</p:attrName>
                                        </p:attrNameLst>
                                      </p:cBhvr>
                                      <p:to>
                                        <p:strVal val="visible"/>
                                      </p:to>
                                    </p:set>
                                    <p:animEffect transition="in" filter="fade">
                                      <p:cBhvr>
                                        <p:cTn id="174" dur="500"/>
                                        <p:tgtEl>
                                          <p:spTgt spid="6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67"/>
                                        </p:tgtEl>
                                        <p:attrNameLst>
                                          <p:attrName>style.visibility</p:attrName>
                                        </p:attrNameLst>
                                      </p:cBhvr>
                                      <p:to>
                                        <p:strVal val="visible"/>
                                      </p:to>
                                    </p:set>
                                    <p:animEffect transition="in" filter="fade">
                                      <p:cBhvr>
                                        <p:cTn id="177" dur="500"/>
                                        <p:tgtEl>
                                          <p:spTgt spid="67"/>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68"/>
                                        </p:tgtEl>
                                        <p:attrNameLst>
                                          <p:attrName>style.visibility</p:attrName>
                                        </p:attrNameLst>
                                      </p:cBhvr>
                                      <p:to>
                                        <p:strVal val="visible"/>
                                      </p:to>
                                    </p:set>
                                    <p:animEffect transition="in" filter="fade">
                                      <p:cBhvr>
                                        <p:cTn id="180" dur="500"/>
                                        <p:tgtEl>
                                          <p:spTgt spid="68"/>
                                        </p:tgtEl>
                                      </p:cBhvr>
                                    </p:animEffect>
                                  </p:childTnLst>
                                </p:cTn>
                              </p:par>
                              <p:par>
                                <p:cTn id="181" presetID="10" presetClass="exit" presetSubtype="0" fill="hold" grpId="1" nodeType="withEffect">
                                  <p:stCondLst>
                                    <p:cond delay="0"/>
                                  </p:stCondLst>
                                  <p:childTnLst>
                                    <p:animEffect transition="out" filter="fade">
                                      <p:cBhvr>
                                        <p:cTn id="182" dur="500"/>
                                        <p:tgtEl>
                                          <p:spTgt spid="37"/>
                                        </p:tgtEl>
                                      </p:cBhvr>
                                    </p:animEffect>
                                    <p:set>
                                      <p:cBhvr>
                                        <p:cTn id="183" dur="1" fill="hold">
                                          <p:stCondLst>
                                            <p:cond delay="499"/>
                                          </p:stCondLst>
                                        </p:cTn>
                                        <p:tgtEl>
                                          <p:spTgt spid="37"/>
                                        </p:tgtEl>
                                        <p:attrNameLst>
                                          <p:attrName>style.visibility</p:attrName>
                                        </p:attrNameLst>
                                      </p:cBhvr>
                                      <p:to>
                                        <p:strVal val="hidden"/>
                                      </p:to>
                                    </p:set>
                                  </p:childTnLst>
                                </p:cTn>
                              </p:par>
                              <p:par>
                                <p:cTn id="184" presetID="10" presetClass="exit" presetSubtype="0" fill="hold" grpId="1" nodeType="withEffect">
                                  <p:stCondLst>
                                    <p:cond delay="0"/>
                                  </p:stCondLst>
                                  <p:childTnLst>
                                    <p:animEffect transition="out" filter="fade">
                                      <p:cBhvr>
                                        <p:cTn id="185" dur="500"/>
                                        <p:tgtEl>
                                          <p:spTgt spid="3"/>
                                        </p:tgtEl>
                                      </p:cBhvr>
                                    </p:animEffect>
                                    <p:set>
                                      <p:cBhvr>
                                        <p:cTn id="186" dur="1" fill="hold">
                                          <p:stCondLst>
                                            <p:cond delay="499"/>
                                          </p:stCondLst>
                                        </p:cTn>
                                        <p:tgtEl>
                                          <p:spTgt spid="3"/>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4"/>
                                        </p:tgtEl>
                                      </p:cBhvr>
                                    </p:animEffect>
                                    <p:set>
                                      <p:cBhvr>
                                        <p:cTn id="189" dur="1" fill="hold">
                                          <p:stCondLst>
                                            <p:cond delay="499"/>
                                          </p:stCondLst>
                                        </p:cTn>
                                        <p:tgtEl>
                                          <p:spTgt spid="4"/>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52"/>
                                        </p:tgtEl>
                                      </p:cBhvr>
                                    </p:animEffect>
                                    <p:set>
                                      <p:cBhvr>
                                        <p:cTn id="192" dur="1" fill="hold">
                                          <p:stCondLst>
                                            <p:cond delay="499"/>
                                          </p:stCondLst>
                                        </p:cTn>
                                        <p:tgtEl>
                                          <p:spTgt spid="52"/>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63"/>
                                        </p:tgtEl>
                                      </p:cBhvr>
                                    </p:animEffect>
                                    <p:set>
                                      <p:cBhvr>
                                        <p:cTn id="195" dur="1" fill="hold">
                                          <p:stCondLst>
                                            <p:cond delay="499"/>
                                          </p:stCondLst>
                                        </p:cTn>
                                        <p:tgtEl>
                                          <p:spTgt spid="63"/>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47"/>
                                        </p:tgtEl>
                                      </p:cBhvr>
                                    </p:animEffect>
                                    <p:set>
                                      <p:cBhvr>
                                        <p:cTn id="198" dur="1" fill="hold">
                                          <p:stCondLst>
                                            <p:cond delay="499"/>
                                          </p:stCondLst>
                                        </p:cTn>
                                        <p:tgtEl>
                                          <p:spTgt spid="47"/>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55"/>
                                        </p:tgtEl>
                                      </p:cBhvr>
                                    </p:animEffect>
                                    <p:set>
                                      <p:cBhvr>
                                        <p:cTn id="201" dur="1" fill="hold">
                                          <p:stCondLst>
                                            <p:cond delay="499"/>
                                          </p:stCondLst>
                                        </p:cTn>
                                        <p:tgtEl>
                                          <p:spTgt spid="55"/>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65"/>
                                        </p:tgtEl>
                                      </p:cBhvr>
                                    </p:animEffect>
                                    <p:set>
                                      <p:cBhvr>
                                        <p:cTn id="204"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4" grpId="0" animBg="1"/>
      <p:bldP spid="75" grpId="0"/>
      <p:bldP spid="76" grpId="0"/>
      <p:bldP spid="95" grpId="0"/>
      <p:bldP spid="99" grpId="0"/>
      <p:bldP spid="100" grpId="0"/>
      <p:bldP spid="102" grpId="0" animBg="1"/>
      <p:bldP spid="103" grpId="0" animBg="1"/>
      <p:bldP spid="104" grpId="0" animBg="1"/>
      <p:bldP spid="110" grpId="0" animBg="1"/>
      <p:bldP spid="112" grpId="0"/>
      <p:bldP spid="113" grpId="0"/>
      <p:bldP spid="115" grpId="0"/>
      <p:bldP spid="116" grpId="0"/>
      <p:bldP spid="117" grpId="0"/>
      <p:bldP spid="118" grpId="0"/>
      <p:bldP spid="36" grpId="0" animBg="1"/>
      <p:bldP spid="37" grpId="0"/>
      <p:bldP spid="37" grpId="1"/>
      <p:bldP spid="3" grpId="0"/>
      <p:bldP spid="3" grpId="1"/>
      <p:bldP spid="4" grpId="0"/>
      <p:bldP spid="4" grpId="1"/>
      <p:bldP spid="6" grpId="0"/>
      <p:bldP spid="6" grpId="1"/>
      <p:bldP spid="9" grpId="0" animBg="1"/>
      <p:bldP spid="9" grpId="1" animBg="1"/>
      <p:bldP spid="46" grpId="0"/>
      <p:bldP spid="46" grpId="1"/>
      <p:bldP spid="47" grpId="0"/>
      <p:bldP spid="47" grpId="1"/>
      <p:bldP spid="48" grpId="0" animBg="1"/>
      <p:bldP spid="49" grpId="0" animBg="1"/>
      <p:bldP spid="49" grpId="1" animBg="1"/>
      <p:bldP spid="50" grpId="0"/>
      <p:bldP spid="50" grpId="1"/>
      <p:bldP spid="52" grpId="0"/>
      <p:bldP spid="52" grpId="1"/>
      <p:bldP spid="55" grpId="0"/>
      <p:bldP spid="55" grpId="1"/>
      <p:bldP spid="56" grpId="0"/>
      <p:bldP spid="58" grpId="0"/>
      <p:bldP spid="59" grpId="0" animBg="1"/>
      <p:bldP spid="60" grpId="0"/>
      <p:bldP spid="63" grpId="0"/>
      <p:bldP spid="63" grpId="1"/>
      <p:bldP spid="65" grpId="0"/>
      <p:bldP spid="65" grpId="1"/>
      <p:bldP spid="66" grpId="0"/>
      <p:bldP spid="67" grpId="0"/>
      <p:bldP spid="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7D1828E7-6BD1-4091-99BF-B27154D164C4}"/>
              </a:ext>
            </a:extLst>
          </p:cNvPr>
          <p:cNvSpPr/>
          <p:nvPr/>
        </p:nvSpPr>
        <p:spPr>
          <a:xfrm rot="18994717">
            <a:off x="7728176" y="3585278"/>
            <a:ext cx="1541619" cy="1826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ext Placeholder 1"/>
          <p:cNvSpPr>
            <a:spLocks noGrp="1"/>
          </p:cNvSpPr>
          <p:nvPr>
            <p:ph type="body" sz="quarter" idx="10"/>
          </p:nvPr>
        </p:nvSpPr>
        <p:spPr/>
        <p:txBody>
          <a:bodyPr/>
          <a:lstStyle/>
          <a:p>
            <a:r>
              <a:rPr lang="en-US" altLang="ko-KR" dirty="0">
                <a:solidFill>
                  <a:schemeClr val="bg2"/>
                </a:solidFill>
                <a:latin typeface="+mn-lt"/>
              </a:rPr>
              <a:t>Operations</a:t>
            </a:r>
            <a:endParaRPr lang="ko-KR" altLang="en-US" dirty="0">
              <a:solidFill>
                <a:schemeClr val="bg2"/>
              </a:solidFill>
              <a:latin typeface="+mn-lt"/>
            </a:endParaRPr>
          </a:p>
        </p:txBody>
      </p:sp>
      <p:cxnSp>
        <p:nvCxnSpPr>
          <p:cNvPr id="10" name="Straight Arrow Connector 9"/>
          <p:cNvCxnSpPr>
            <a:cxnSpLocks/>
          </p:cNvCxnSpPr>
          <p:nvPr/>
        </p:nvCxnSpPr>
        <p:spPr>
          <a:xfrm flipH="1">
            <a:off x="3254976" y="1646615"/>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016220" y="2181077"/>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17369" y="2824911"/>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1330432" y="2990735"/>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pic>
        <p:nvPicPr>
          <p:cNvPr id="11" name="Graphic 10" descr="Abacus">
            <a:extLst>
              <a:ext uri="{FF2B5EF4-FFF2-40B4-BE49-F238E27FC236}">
                <a16:creationId xmlns:a16="http://schemas.microsoft.com/office/drawing/2014/main" id="{5CACEB2D-30F5-4183-B381-6FACBE4CB3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724" y="1178446"/>
            <a:ext cx="914400" cy="914400"/>
          </a:xfrm>
          <a:prstGeom prst="rect">
            <a:avLst/>
          </a:prstGeom>
        </p:spPr>
      </p:pic>
      <p:pic>
        <p:nvPicPr>
          <p:cNvPr id="13" name="Graphic 12" descr="Add">
            <a:extLst>
              <a:ext uri="{FF2B5EF4-FFF2-40B4-BE49-F238E27FC236}">
                <a16:creationId xmlns:a16="http://schemas.microsoft.com/office/drawing/2014/main" id="{2B073307-82CD-4A31-8176-4AA6D19CFD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1769" y="1203894"/>
            <a:ext cx="914400" cy="914400"/>
          </a:xfrm>
          <a:prstGeom prst="rect">
            <a:avLst/>
          </a:prstGeom>
        </p:spPr>
      </p:pic>
      <p:cxnSp>
        <p:nvCxnSpPr>
          <p:cNvPr id="33" name="Straight Arrow Connector 32">
            <a:extLst>
              <a:ext uri="{FF2B5EF4-FFF2-40B4-BE49-F238E27FC236}">
                <a16:creationId xmlns:a16="http://schemas.microsoft.com/office/drawing/2014/main" id="{91535EA4-E8BD-48E6-8677-42203BC76BA3}"/>
              </a:ext>
            </a:extLst>
          </p:cNvPr>
          <p:cNvCxnSpPr>
            <a:cxnSpLocks/>
          </p:cNvCxnSpPr>
          <p:nvPr/>
        </p:nvCxnSpPr>
        <p:spPr>
          <a:xfrm flipH="1">
            <a:off x="5004048" y="1635646"/>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775B6F35-AFF5-42E2-8901-A38218CEA9FE}"/>
              </a:ext>
            </a:extLst>
          </p:cNvPr>
          <p:cNvSpPr/>
          <p:nvPr/>
        </p:nvSpPr>
        <p:spPr>
          <a:xfrm>
            <a:off x="6295920" y="1167520"/>
            <a:ext cx="914400" cy="914400"/>
          </a:xfrm>
          <a:prstGeom prst="mathMultiply">
            <a:avLst/>
          </a:prstGeom>
          <a:solidFill>
            <a:schemeClr val="accent5">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Oval 33">
            <a:extLst>
              <a:ext uri="{FF2B5EF4-FFF2-40B4-BE49-F238E27FC236}">
                <a16:creationId xmlns:a16="http://schemas.microsoft.com/office/drawing/2014/main" id="{036183EB-D8D4-4340-BFCD-DF6E3022EEC2}"/>
              </a:ext>
            </a:extLst>
          </p:cNvPr>
          <p:cNvSpPr/>
          <p:nvPr/>
        </p:nvSpPr>
        <p:spPr>
          <a:xfrm>
            <a:off x="3133990" y="2823316"/>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DDB66F55-9E70-417A-BD5D-E633E915ACAB}"/>
              </a:ext>
            </a:extLst>
          </p:cNvPr>
          <p:cNvSpPr txBox="1"/>
          <p:nvPr/>
        </p:nvSpPr>
        <p:spPr>
          <a:xfrm>
            <a:off x="3133990" y="2966350"/>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37" name="Straight Arrow Connector 36">
            <a:extLst>
              <a:ext uri="{FF2B5EF4-FFF2-40B4-BE49-F238E27FC236}">
                <a16:creationId xmlns:a16="http://schemas.microsoft.com/office/drawing/2014/main" id="{B7487614-EB4B-471B-A914-21B497216F11}"/>
              </a:ext>
            </a:extLst>
          </p:cNvPr>
          <p:cNvCxnSpPr>
            <a:cxnSpLocks/>
          </p:cNvCxnSpPr>
          <p:nvPr/>
        </p:nvCxnSpPr>
        <p:spPr>
          <a:xfrm>
            <a:off x="2824268" y="2186807"/>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C9FCBB8-9A4D-4227-BFAC-2E1B78B9E8CA}"/>
              </a:ext>
            </a:extLst>
          </p:cNvPr>
          <p:cNvCxnSpPr/>
          <p:nvPr/>
        </p:nvCxnSpPr>
        <p:spPr>
          <a:xfrm flipH="1">
            <a:off x="6151446" y="2185910"/>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03ADFA2-874C-4C10-94AF-0C9B86F45BCA}"/>
              </a:ext>
            </a:extLst>
          </p:cNvPr>
          <p:cNvSpPr/>
          <p:nvPr/>
        </p:nvSpPr>
        <p:spPr>
          <a:xfrm>
            <a:off x="5452595" y="2809478"/>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F3705D04-78AF-46C2-ADB6-3AA0E66C9DAE}"/>
              </a:ext>
            </a:extLst>
          </p:cNvPr>
          <p:cNvSpPr txBox="1"/>
          <p:nvPr/>
        </p:nvSpPr>
        <p:spPr>
          <a:xfrm>
            <a:off x="5465658" y="2990735"/>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sp>
        <p:nvSpPr>
          <p:cNvPr id="49" name="Oval 48">
            <a:extLst>
              <a:ext uri="{FF2B5EF4-FFF2-40B4-BE49-F238E27FC236}">
                <a16:creationId xmlns:a16="http://schemas.microsoft.com/office/drawing/2014/main" id="{CFA76126-DC88-48C8-A985-16A943C47607}"/>
              </a:ext>
            </a:extLst>
          </p:cNvPr>
          <p:cNvSpPr/>
          <p:nvPr/>
        </p:nvSpPr>
        <p:spPr>
          <a:xfrm>
            <a:off x="7269216" y="2828149"/>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B62C4BEB-200D-48A7-9EA0-CAB8CB44541F}"/>
              </a:ext>
            </a:extLst>
          </p:cNvPr>
          <p:cNvSpPr txBox="1"/>
          <p:nvPr/>
        </p:nvSpPr>
        <p:spPr>
          <a:xfrm>
            <a:off x="7269216"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51" name="Straight Arrow Connector 50">
            <a:extLst>
              <a:ext uri="{FF2B5EF4-FFF2-40B4-BE49-F238E27FC236}">
                <a16:creationId xmlns:a16="http://schemas.microsoft.com/office/drawing/2014/main" id="{9AB59DF8-091E-420A-BB03-4B1AEDE3B622}"/>
              </a:ext>
            </a:extLst>
          </p:cNvPr>
          <p:cNvCxnSpPr>
            <a:cxnSpLocks/>
          </p:cNvCxnSpPr>
          <p:nvPr/>
        </p:nvCxnSpPr>
        <p:spPr>
          <a:xfrm>
            <a:off x="6959494" y="2191640"/>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46FBA56-6C61-4294-9294-C2D271CC83CC}"/>
                  </a:ext>
                </a:extLst>
              </p:cNvPr>
              <p:cNvSpPr txBox="1"/>
              <p:nvPr/>
            </p:nvSpPr>
            <p:spPr>
              <a:xfrm>
                <a:off x="2542859" y="3949665"/>
                <a:ext cx="2068040" cy="550920"/>
              </a:xfrm>
              <a:prstGeom prst="rect">
                <a:avLst/>
              </a:prstGeom>
              <a:noFill/>
            </p:spPr>
            <p:txBody>
              <a:bodyPr wrap="square" rtlCol="0">
                <a:spAutoFit/>
              </a:bodyPr>
              <a:lstStyle/>
              <a:p>
                <a:pPr algn="ctr"/>
                <a14:m>
                  <m:oMath xmlns:m="http://schemas.openxmlformats.org/officeDocument/2006/math">
                    <m:d>
                      <m:dPr>
                        <m:begChr m:val="["/>
                        <m:endChr m:val="]"/>
                        <m:ctrlPr>
                          <a:rPr lang="en-US" altLang="ko-KR" sz="1400" b="1" i="1" dirty="0" smtClean="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𝑢</m:t>
                            </m:r>
                          </m:e>
                        </m:d>
                      </m:e>
                    </m:d>
                    <m:r>
                      <a:rPr lang="en-US" altLang="ko-KR" sz="1400" b="1" i="0" dirty="0">
                        <a:solidFill>
                          <a:schemeClr val="accent6">
                            <a:lumMod val="50000"/>
                          </a:schemeClr>
                        </a:solidFill>
                        <a:latin typeface="Cambria Math" panose="02040503050406030204" pitchFamily="18" charset="0"/>
                      </a:rPr>
                      <m:t>+</m:t>
                    </m:r>
                    <m:d>
                      <m:dPr>
                        <m:begChr m:val="["/>
                        <m:endChr m:val="]"/>
                        <m:ctrlPr>
                          <a:rPr lang="en-US" altLang="ko-KR" sz="1400" b="1" i="1" dirty="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𝑣</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d>
                      <m:dPr>
                        <m:ctrlPr>
                          <a:rPr lang="ko-KR" altLang="en-US" sz="1400" b="1" i="1" dirty="0" smtClean="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  </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e>
                    </m:d>
                  </m:oMath>
                </a14:m>
                <a:endParaRPr lang="ko-KR" altLang="en-US" sz="1400" b="1" dirty="0">
                  <a:solidFill>
                    <a:schemeClr val="accent6">
                      <a:lumMod val="50000"/>
                    </a:schemeClr>
                  </a:solidFill>
                  <a:cs typeface="Arial" pitchFamily="34" charset="0"/>
                </a:endParaRPr>
              </a:p>
            </p:txBody>
          </p:sp>
        </mc:Choice>
        <mc:Fallback xmlns="">
          <p:sp>
            <p:nvSpPr>
              <p:cNvPr id="54" name="TextBox 53">
                <a:extLst>
                  <a:ext uri="{FF2B5EF4-FFF2-40B4-BE49-F238E27FC236}">
                    <a16:creationId xmlns:a16="http://schemas.microsoft.com/office/drawing/2014/main" id="{D46FBA56-6C61-4294-9294-C2D271CC83CC}"/>
                  </a:ext>
                </a:extLst>
              </p:cNvPr>
              <p:cNvSpPr txBox="1">
                <a:spLocks noRot="1" noChangeAspect="1" noMove="1" noResize="1" noEditPoints="1" noAdjustHandles="1" noChangeArrowheads="1" noChangeShapeType="1" noTextEdit="1"/>
              </p:cNvSpPr>
              <p:nvPr/>
            </p:nvSpPr>
            <p:spPr>
              <a:xfrm>
                <a:off x="2542859" y="3949665"/>
                <a:ext cx="2068040" cy="550920"/>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9CA5C31-E0A8-470F-8284-A5F7713660C3}"/>
                  </a:ext>
                </a:extLst>
              </p:cNvPr>
              <p:cNvSpPr txBox="1"/>
              <p:nvPr/>
            </p:nvSpPr>
            <p:spPr>
              <a:xfrm>
                <a:off x="884937" y="3865499"/>
                <a:ext cx="1583524" cy="1197251"/>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3</m:t>
                            </m:r>
                          </m:sub>
                        </m:sSub>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e>
                    </m:d>
                  </m:oMath>
                </a14:m>
                <a:endParaRPr lang="en-US" altLang="ko-KR" sz="1400" b="1" dirty="0">
                  <a:solidFill>
                    <a:schemeClr val="accent6">
                      <a:lumMod val="50000"/>
                    </a:schemeClr>
                  </a:solidFill>
                  <a:cs typeface="Arial" pitchFamily="34" charset="0"/>
                </a:endParaRPr>
              </a:p>
              <a:p>
                <a:pPr algn="ctr"/>
                <a:endParaRPr lang="ko-KR" altLang="en-US" sz="1400" b="1" dirty="0">
                  <a:solidFill>
                    <a:schemeClr val="accent6">
                      <a:lumMod val="50000"/>
                    </a:schemeClr>
                  </a:solidFill>
                  <a:cs typeface="Arial" pitchFamily="34" charset="0"/>
                </a:endParaRPr>
              </a:p>
            </p:txBody>
          </p:sp>
        </mc:Choice>
        <mc:Fallback xmlns="">
          <p:sp>
            <p:nvSpPr>
              <p:cNvPr id="55" name="TextBox 54">
                <a:extLst>
                  <a:ext uri="{FF2B5EF4-FFF2-40B4-BE49-F238E27FC236}">
                    <a16:creationId xmlns:a16="http://schemas.microsoft.com/office/drawing/2014/main" id="{A9CA5C31-E0A8-470F-8284-A5F7713660C3}"/>
                  </a:ext>
                </a:extLst>
              </p:cNvPr>
              <p:cNvSpPr txBox="1">
                <a:spLocks noRot="1" noChangeAspect="1" noMove="1" noResize="1" noEditPoints="1" noAdjustHandles="1" noChangeArrowheads="1" noChangeShapeType="1" noTextEdit="1"/>
              </p:cNvSpPr>
              <p:nvPr/>
            </p:nvSpPr>
            <p:spPr>
              <a:xfrm>
                <a:off x="884937" y="3865499"/>
                <a:ext cx="1583524" cy="1197251"/>
              </a:xfrm>
              <a:prstGeom prst="rect">
                <a:avLst/>
              </a:prstGeom>
              <a:blipFill>
                <a:blip r:embed="rId8"/>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F27265D-F769-4486-87CA-5443AC6AD2A9}"/>
                  </a:ext>
                </a:extLst>
              </p:cNvPr>
              <p:cNvSpPr txBox="1"/>
              <p:nvPr/>
            </p:nvSpPr>
            <p:spPr>
              <a:xfrm>
                <a:off x="5118264" y="3865499"/>
                <a:ext cx="1738768" cy="766364"/>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𝐢</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sub>
                        </m:sSub>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r>
                              <a:rPr lang="en-US" altLang="ko-KR" sz="1400" b="1" i="0" dirty="0" smtClean="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endParaRPr lang="en-US" altLang="ko-KR" sz="1400" b="1" dirty="0">
                  <a:solidFill>
                    <a:schemeClr val="accent6">
                      <a:lumMod val="50000"/>
                    </a:schemeClr>
                  </a:solidFill>
                  <a:cs typeface="Arial" pitchFamily="34" charset="0"/>
                </a:endParaRPr>
              </a:p>
              <a:p>
                <a:endParaRPr lang="ko-KR" altLang="en-US" sz="1400" b="1" dirty="0">
                  <a:solidFill>
                    <a:schemeClr val="accent6">
                      <a:lumMod val="50000"/>
                    </a:schemeClr>
                  </a:solidFill>
                  <a:cs typeface="Arial" pitchFamily="34" charset="0"/>
                </a:endParaRPr>
              </a:p>
            </p:txBody>
          </p:sp>
        </mc:Choice>
        <mc:Fallback xmlns="">
          <p:sp>
            <p:nvSpPr>
              <p:cNvPr id="56" name="TextBox 55">
                <a:extLst>
                  <a:ext uri="{FF2B5EF4-FFF2-40B4-BE49-F238E27FC236}">
                    <a16:creationId xmlns:a16="http://schemas.microsoft.com/office/drawing/2014/main" id="{FF27265D-F769-4486-87CA-5443AC6AD2A9}"/>
                  </a:ext>
                </a:extLst>
              </p:cNvPr>
              <p:cNvSpPr txBox="1">
                <a:spLocks noRot="1" noChangeAspect="1" noMove="1" noResize="1" noEditPoints="1" noAdjustHandles="1" noChangeArrowheads="1" noChangeShapeType="1" noTextEdit="1"/>
              </p:cNvSpPr>
              <p:nvPr/>
            </p:nvSpPr>
            <p:spPr>
              <a:xfrm>
                <a:off x="5118264" y="3865499"/>
                <a:ext cx="1738768" cy="766364"/>
              </a:xfrm>
              <a:prstGeom prst="rect">
                <a:avLst/>
              </a:prstGeom>
              <a:blipFill>
                <a:blip r:embed="rId9"/>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C233A4C-65F8-45CE-ACB8-D329A9C360D4}"/>
                  </a:ext>
                </a:extLst>
              </p:cNvPr>
              <p:cNvSpPr txBox="1"/>
              <p:nvPr/>
            </p:nvSpPr>
            <p:spPr>
              <a:xfrm rot="2797385">
                <a:off x="7590379" y="4096805"/>
                <a:ext cx="173876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𝒓𝒆𝒒𝒖𝒊𝒓𝒆𝒔</m:t>
                      </m:r>
                      <m:r>
                        <a:rPr lang="en-US" altLang="ko-KR" sz="1400" b="1" i="1" dirty="0" smtClean="0">
                          <a:solidFill>
                            <a:schemeClr val="accent6">
                              <a:lumMod val="50000"/>
                            </a:schemeClr>
                          </a:solidFill>
                          <a:latin typeface="Cambria Math" panose="02040503050406030204" pitchFamily="18" charset="0"/>
                        </a:rPr>
                        <m:t> </m:t>
                      </m:r>
                    </m:oMath>
                  </m:oMathPara>
                </a14:m>
                <a:endParaRPr lang="en-US" altLang="ko-KR" sz="1400" b="1" i="1" dirty="0">
                  <a:solidFill>
                    <a:schemeClr val="accent6">
                      <a:lumMod val="50000"/>
                    </a:schemeClr>
                  </a:solidFill>
                </a:endParaRPr>
              </a:p>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𝒄𝒐𝒎𝒎𝒖𝒏𝒊𝒄𝒂𝒕𝒊𝒐𝒏</m:t>
                      </m:r>
                    </m:oMath>
                  </m:oMathPara>
                </a14:m>
                <a:endParaRPr lang="ko-KR" altLang="en-US" sz="1400" b="1" dirty="0">
                  <a:solidFill>
                    <a:schemeClr val="accent6">
                      <a:lumMod val="50000"/>
                    </a:schemeClr>
                  </a:solidFill>
                  <a:cs typeface="Arial" pitchFamily="34" charset="0"/>
                </a:endParaRPr>
              </a:p>
            </p:txBody>
          </p:sp>
        </mc:Choice>
        <mc:Fallback xmlns="">
          <p:sp>
            <p:nvSpPr>
              <p:cNvPr id="57" name="TextBox 56">
                <a:extLst>
                  <a:ext uri="{FF2B5EF4-FFF2-40B4-BE49-F238E27FC236}">
                    <a16:creationId xmlns:a16="http://schemas.microsoft.com/office/drawing/2014/main" id="{0C233A4C-65F8-45CE-ACB8-D329A9C360D4}"/>
                  </a:ext>
                </a:extLst>
              </p:cNvPr>
              <p:cNvSpPr txBox="1">
                <a:spLocks noRot="1" noChangeAspect="1" noMove="1" noResize="1" noEditPoints="1" noAdjustHandles="1" noChangeArrowheads="1" noChangeShapeType="1" noTextEdit="1"/>
              </p:cNvSpPr>
              <p:nvPr/>
            </p:nvSpPr>
            <p:spPr>
              <a:xfrm rot="2797385">
                <a:off x="7590379" y="4096805"/>
                <a:ext cx="1738768" cy="523220"/>
              </a:xfrm>
              <a:prstGeom prst="rect">
                <a:avLst/>
              </a:prstGeom>
              <a:blipFill>
                <a:blip r:embed="rId10"/>
                <a:stretch>
                  <a:fillRect/>
                </a:stretch>
              </a:blipFill>
            </p:spPr>
            <p:txBody>
              <a:bodyPr/>
              <a:lstStyle/>
              <a:p>
                <a:r>
                  <a:rPr lang="LID4096">
                    <a:noFill/>
                  </a:rPr>
                  <a:t> </a:t>
                </a:r>
              </a:p>
            </p:txBody>
          </p:sp>
        </mc:Fallback>
      </mc:AlternateContent>
      <p:sp>
        <p:nvSpPr>
          <p:cNvPr id="3" name="Flowchart: Connector 2">
            <a:extLst>
              <a:ext uri="{FF2B5EF4-FFF2-40B4-BE49-F238E27FC236}">
                <a16:creationId xmlns:a16="http://schemas.microsoft.com/office/drawing/2014/main" id="{A5A1BAC9-EF16-49C4-A066-4689932E826A}"/>
              </a:ext>
            </a:extLst>
          </p:cNvPr>
          <p:cNvSpPr/>
          <p:nvPr/>
        </p:nvSpPr>
        <p:spPr>
          <a:xfrm flipH="1">
            <a:off x="5876859" y="3266678"/>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Flowchart: Connector 25">
            <a:extLst>
              <a:ext uri="{FF2B5EF4-FFF2-40B4-BE49-F238E27FC236}">
                <a16:creationId xmlns:a16="http://schemas.microsoft.com/office/drawing/2014/main" id="{B7A48C6B-5E91-469E-AD77-E563687978B7}"/>
              </a:ext>
            </a:extLst>
          </p:cNvPr>
          <p:cNvSpPr/>
          <p:nvPr/>
        </p:nvSpPr>
        <p:spPr>
          <a:xfrm flipH="1">
            <a:off x="7675967" y="3285615"/>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436913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500"/>
                                        <p:tgtEl>
                                          <p:spTgt spid="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9" grpId="0"/>
      <p:bldP spid="17" grpId="0" animBg="1"/>
      <p:bldP spid="34" grpId="0" animBg="1"/>
      <p:bldP spid="35" grpId="0"/>
      <p:bldP spid="47" grpId="0" animBg="1"/>
      <p:bldP spid="48" grpId="0"/>
      <p:bldP spid="49" grpId="0" animBg="1"/>
      <p:bldP spid="50" grpId="0"/>
      <p:bldP spid="54" grpId="0"/>
      <p:bldP spid="55" grpId="0"/>
      <p:bldP spid="56" grpId="0"/>
      <p:bldP spid="57" grpId="0"/>
      <p:bldP spid="3"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1">
            <a:extLst>
              <a:ext uri="{FF2B5EF4-FFF2-40B4-BE49-F238E27FC236}">
                <a16:creationId xmlns:a16="http://schemas.microsoft.com/office/drawing/2014/main" id="{395F8E3D-D88D-4F25-9267-676288DD2645}"/>
              </a:ext>
            </a:extLst>
          </p:cNvPr>
          <p:cNvSpPr>
            <a:spLocks noGrp="1"/>
          </p:cNvSpPr>
          <p:nvPr>
            <p:ph type="body" sz="quarter" idx="10"/>
          </p:nvPr>
        </p:nvSpPr>
        <p:spPr>
          <a:xfrm>
            <a:off x="0" y="123479"/>
            <a:ext cx="9144000" cy="576064"/>
          </a:xfrm>
        </p:spPr>
        <p:txBody>
          <a:bodyPr/>
          <a:lstStyle/>
          <a:p>
            <a:r>
              <a:rPr lang="en-US" altLang="ko-KR" dirty="0">
                <a:solidFill>
                  <a:schemeClr val="bg2"/>
                </a:solidFill>
              </a:rPr>
              <a:t>Multiplication Gate</a:t>
            </a:r>
            <a:endParaRPr lang="ko-KR" altLang="en-US" dirty="0">
              <a:solidFill>
                <a:schemeClr val="bg2"/>
              </a:solidFill>
            </a:endParaRPr>
          </a:p>
        </p:txBody>
      </p:sp>
      <p:sp>
        <p:nvSpPr>
          <p:cNvPr id="65" name="Block Arc 64">
            <a:extLst>
              <a:ext uri="{FF2B5EF4-FFF2-40B4-BE49-F238E27FC236}">
                <a16:creationId xmlns:a16="http://schemas.microsoft.com/office/drawing/2014/main" id="{3606471C-0DD4-4157-A637-08A13890C40C}"/>
              </a:ext>
            </a:extLst>
          </p:cNvPr>
          <p:cNvSpPr/>
          <p:nvPr/>
        </p:nvSpPr>
        <p:spPr>
          <a:xfrm>
            <a:off x="3488504" y="1203598"/>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6" name="Block Arc 65">
            <a:extLst>
              <a:ext uri="{FF2B5EF4-FFF2-40B4-BE49-F238E27FC236}">
                <a16:creationId xmlns:a16="http://schemas.microsoft.com/office/drawing/2014/main" id="{A63796B2-C6FF-4709-93C4-3D3F901E0A15}"/>
              </a:ext>
            </a:extLst>
          </p:cNvPr>
          <p:cNvSpPr/>
          <p:nvPr/>
        </p:nvSpPr>
        <p:spPr>
          <a:xfrm rot="11700000">
            <a:off x="3215281" y="2328002"/>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7" name="Block Arc 66">
            <a:extLst>
              <a:ext uri="{FF2B5EF4-FFF2-40B4-BE49-F238E27FC236}">
                <a16:creationId xmlns:a16="http://schemas.microsoft.com/office/drawing/2014/main" id="{380393E3-9497-4142-8AB6-85CCD6ED6CBE}"/>
              </a:ext>
            </a:extLst>
          </p:cNvPr>
          <p:cNvSpPr/>
          <p:nvPr/>
        </p:nvSpPr>
        <p:spPr>
          <a:xfrm>
            <a:off x="4352600" y="2394231"/>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8" name="Block Arc 67">
            <a:extLst>
              <a:ext uri="{FF2B5EF4-FFF2-40B4-BE49-F238E27FC236}">
                <a16:creationId xmlns:a16="http://schemas.microsoft.com/office/drawing/2014/main" id="{7CE65AD1-B439-487A-9F9F-484CB77EEC74}"/>
              </a:ext>
            </a:extLst>
          </p:cNvPr>
          <p:cNvSpPr/>
          <p:nvPr/>
        </p:nvSpPr>
        <p:spPr>
          <a:xfrm rot="11700000">
            <a:off x="4082674" y="3492028"/>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71" name="Parallelogram 15">
            <a:extLst>
              <a:ext uri="{FF2B5EF4-FFF2-40B4-BE49-F238E27FC236}">
                <a16:creationId xmlns:a16="http://schemas.microsoft.com/office/drawing/2014/main" id="{B5C211BE-DD32-415E-8E5E-AA35591CA879}"/>
              </a:ext>
            </a:extLst>
          </p:cNvPr>
          <p:cNvSpPr/>
          <p:nvPr/>
        </p:nvSpPr>
        <p:spPr>
          <a:xfrm rot="16200000">
            <a:off x="3649972" y="2748066"/>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sp>
        <p:nvSpPr>
          <p:cNvPr id="72" name="Oval 21">
            <a:extLst>
              <a:ext uri="{FF2B5EF4-FFF2-40B4-BE49-F238E27FC236}">
                <a16:creationId xmlns:a16="http://schemas.microsoft.com/office/drawing/2014/main" id="{13FCD209-EA74-49BC-8F2B-350A09ED9835}"/>
              </a:ext>
            </a:extLst>
          </p:cNvPr>
          <p:cNvSpPr>
            <a:spLocks noChangeAspect="1"/>
          </p:cNvSpPr>
          <p:nvPr/>
        </p:nvSpPr>
        <p:spPr>
          <a:xfrm>
            <a:off x="3924086" y="1634183"/>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grpSp>
        <p:nvGrpSpPr>
          <p:cNvPr id="73" name="Group 72">
            <a:extLst>
              <a:ext uri="{FF2B5EF4-FFF2-40B4-BE49-F238E27FC236}">
                <a16:creationId xmlns:a16="http://schemas.microsoft.com/office/drawing/2014/main" id="{581B2B6D-91BF-4211-BFAB-249C115540CC}"/>
              </a:ext>
            </a:extLst>
          </p:cNvPr>
          <p:cNvGrpSpPr/>
          <p:nvPr/>
        </p:nvGrpSpPr>
        <p:grpSpPr>
          <a:xfrm>
            <a:off x="-5592" y="2503330"/>
            <a:ext cx="3136812" cy="1169551"/>
            <a:chOff x="752539" y="3373661"/>
            <a:chExt cx="2099202" cy="1169551"/>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F928385-512F-40DA-80FA-15B32116F8E5}"/>
                    </a:ext>
                  </a:extLst>
                </p:cNvPr>
                <p:cNvSpPr txBox="1"/>
                <p:nvPr/>
              </p:nvSpPr>
              <p:spPr>
                <a:xfrm>
                  <a:off x="792084" y="3669167"/>
                  <a:ext cx="2059657" cy="315536"/>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ko-KR" altLang="en-US" sz="1400" i="1" dirty="0" smtClean="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acc>
                              <m:accPr>
                                <m:chr m:val="̇"/>
                                <m:ctrlPr>
                                  <a:rPr lang="ko-KR" altLang="en-US" sz="1400" i="1" dirty="0">
                                    <a:solidFill>
                                      <a:schemeClr val="tx2">
                                        <a:lumMod val="50000"/>
                                      </a:schemeClr>
                                    </a:solidFill>
                                    <a:latin typeface="Cambria Math" panose="02040503050406030204" pitchFamily="18" charset="0"/>
                                  </a:rPr>
                                </m:ctrlPr>
                              </m:accPr>
                              <m:e>
                                <m:r>
                                  <a:rPr lang="ko-KR" altLang="en-US" sz="1400" i="1" dirty="0">
                                    <a:solidFill>
                                      <a:schemeClr val="tx2">
                                        <a:lumMod val="50000"/>
                                      </a:schemeClr>
                                    </a:solidFill>
                                    <a:latin typeface="Cambria Math" panose="02040503050406030204" pitchFamily="18" charset="0"/>
                                  </a:rPr>
                                  <m:t>𝑙</m:t>
                                </m:r>
                              </m:e>
                            </m:acc>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𝜈</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𝛼</m:t>
                            </m:r>
                          </m:e>
                          <m:sub>
                            <m:r>
                              <a:rPr lang="ko-KR" altLang="en-US" sz="1400" i="1" dirty="0">
                                <a:solidFill>
                                  <a:schemeClr val="tx2">
                                    <a:lumMod val="50000"/>
                                  </a:schemeClr>
                                </a:solidFill>
                                <a:latin typeface="Cambria Math" panose="02040503050406030204" pitchFamily="18" charset="0"/>
                              </a:rPr>
                              <m:t>𝑖</m:t>
                            </m:r>
                          </m:sub>
                        </m:sSub>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4" name="TextBox 73">
                  <a:extLst>
                    <a:ext uri="{FF2B5EF4-FFF2-40B4-BE49-F238E27FC236}">
                      <a16:creationId xmlns:a16="http://schemas.microsoft.com/office/drawing/2014/main" id="{5F928385-512F-40DA-80FA-15B32116F8E5}"/>
                    </a:ext>
                  </a:extLst>
                </p:cNvPr>
                <p:cNvSpPr txBox="1">
                  <a:spLocks noRot="1" noChangeAspect="1" noMove="1" noResize="1" noEditPoints="1" noAdjustHandles="1" noChangeArrowheads="1" noChangeShapeType="1" noTextEdit="1"/>
                </p:cNvSpPr>
                <p:nvPr/>
              </p:nvSpPr>
              <p:spPr>
                <a:xfrm>
                  <a:off x="792084" y="3669167"/>
                  <a:ext cx="2059657" cy="315536"/>
                </a:xfrm>
                <a:prstGeom prst="rect">
                  <a:avLst/>
                </a:prstGeom>
                <a:blipFill>
                  <a:blip r:embed="rId3"/>
                  <a:stretch>
                    <a:fillRect/>
                  </a:stretch>
                </a:blipFill>
              </p:spPr>
              <p:txBody>
                <a:bodyPr/>
                <a:lstStyle/>
                <a:p>
                  <a:r>
                    <a:rPr lang="LID4096">
                      <a:noFill/>
                    </a:rPr>
                    <a:t> </a:t>
                  </a:r>
                </a:p>
              </p:txBody>
            </p:sp>
          </mc:Fallback>
        </mc:AlternateContent>
        <p:sp>
          <p:nvSpPr>
            <p:cNvPr id="75" name="TextBox 74">
              <a:extLst>
                <a:ext uri="{FF2B5EF4-FFF2-40B4-BE49-F238E27FC236}">
                  <a16:creationId xmlns:a16="http://schemas.microsoft.com/office/drawing/2014/main" id="{4DFEF920-31F0-42F3-AFA2-71384F4114D8}"/>
                </a:ext>
              </a:extLst>
            </p:cNvPr>
            <p:cNvSpPr txBox="1"/>
            <p:nvPr/>
          </p:nvSpPr>
          <p:spPr>
            <a:xfrm>
              <a:off x="752539" y="3373661"/>
              <a:ext cx="2059657" cy="1169551"/>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Calculate</a:t>
              </a: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 </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6" name="Group 75">
            <a:extLst>
              <a:ext uri="{FF2B5EF4-FFF2-40B4-BE49-F238E27FC236}">
                <a16:creationId xmlns:a16="http://schemas.microsoft.com/office/drawing/2014/main" id="{FCC09405-E15B-444E-8FCC-9553B687E8F7}"/>
              </a:ext>
            </a:extLst>
          </p:cNvPr>
          <p:cNvGrpSpPr/>
          <p:nvPr/>
        </p:nvGrpSpPr>
        <p:grpSpPr>
          <a:xfrm>
            <a:off x="1187625" y="3736365"/>
            <a:ext cx="2736463" cy="729076"/>
            <a:chOff x="643880" y="3374006"/>
            <a:chExt cx="2219418" cy="729076"/>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83F20F6-53D0-456D-9D99-E11C0E24E13D}"/>
                    </a:ext>
                  </a:extLst>
                </p:cNvPr>
                <p:cNvSpPr txBox="1"/>
                <p:nvPr/>
              </p:nvSpPr>
              <p:spPr>
                <a:xfrm>
                  <a:off x="643880" y="3579862"/>
                  <a:ext cx="2219418" cy="523220"/>
                </a:xfrm>
                <a:prstGeom prst="rect">
                  <a:avLst/>
                </a:prstGeom>
                <a:noFill/>
              </p:spPr>
              <p:txBody>
                <a:bodyPr wrap="square" rtlCol="0">
                  <a:spAutoFit/>
                </a:bodyPr>
                <a:lstStyle/>
                <a:p>
                  <a:pPr algn="r"/>
                  <a:r>
                    <a:rPr lang="en-US" altLang="ko-KR" sz="1400" dirty="0">
                      <a:solidFill>
                        <a:schemeClr val="tx2">
                          <a:lumMod val="50000"/>
                        </a:schemeClr>
                      </a:solidFill>
                      <a:latin typeface="Segoe UI" panose="020B0502040204020203" pitchFamily="34" charset="0"/>
                      <a:cs typeface="Segoe UI" panose="020B0502040204020203" pitchFamily="34" charset="0"/>
                    </a:rPr>
                    <a:t>Store the output of the gate as:</a:t>
                  </a:r>
                </a:p>
                <a:p>
                  <a:pPr algn="r"/>
                  <a14:m>
                    <m:oMathPara xmlns:m="http://schemas.openxmlformats.org/officeDocument/2006/math">
                      <m:oMathParaPr>
                        <m:jc m:val="centerGroup"/>
                      </m:oMathParaPr>
                      <m:oMath xmlns:m="http://schemas.openxmlformats.org/officeDocument/2006/math">
                        <m:d>
                          <m:dPr>
                            <m:ctrlPr>
                              <a:rPr lang="ko-KR" altLang="en-US" sz="1400" i="1" dirty="0" smtClean="0">
                                <a:solidFill>
                                  <a:schemeClr val="tx2">
                                    <a:lumMod val="50000"/>
                                  </a:schemeClr>
                                </a:solidFill>
                                <a:latin typeface="Cambria Math" panose="02040503050406030204" pitchFamily="18" charset="0"/>
                              </a:rPr>
                            </m:ctrlPr>
                          </m:dPr>
                          <m:e>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e>
                        </m:d>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7" name="TextBox 76">
                  <a:extLst>
                    <a:ext uri="{FF2B5EF4-FFF2-40B4-BE49-F238E27FC236}">
                      <a16:creationId xmlns:a16="http://schemas.microsoft.com/office/drawing/2014/main" id="{783F20F6-53D0-456D-9D99-E11C0E24E13D}"/>
                    </a:ext>
                  </a:extLst>
                </p:cNvPr>
                <p:cNvSpPr txBox="1">
                  <a:spLocks noRot="1" noChangeAspect="1" noMove="1" noResize="1" noEditPoints="1" noAdjustHandles="1" noChangeArrowheads="1" noChangeShapeType="1" noTextEdit="1"/>
                </p:cNvSpPr>
                <p:nvPr/>
              </p:nvSpPr>
              <p:spPr>
                <a:xfrm>
                  <a:off x="643880" y="3579862"/>
                  <a:ext cx="2219418" cy="523220"/>
                </a:xfrm>
                <a:prstGeom prst="rect">
                  <a:avLst/>
                </a:prstGeom>
                <a:blipFill>
                  <a:blip r:embed="rId4"/>
                  <a:stretch>
                    <a:fillRect t="-3488" r="-668"/>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6CF1EB7D-58E0-4481-9E0C-A7A649E73866}"/>
                </a:ext>
              </a:extLst>
            </p:cNvPr>
            <p:cNvSpPr txBox="1"/>
            <p:nvPr/>
          </p:nvSpPr>
          <p:spPr>
            <a:xfrm>
              <a:off x="774482" y="3374006"/>
              <a:ext cx="2059657" cy="523220"/>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Store output</a:t>
              </a:r>
            </a:p>
            <a:p>
              <a:pPr algn="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9" name="Group 78">
            <a:extLst>
              <a:ext uri="{FF2B5EF4-FFF2-40B4-BE49-F238E27FC236}">
                <a16:creationId xmlns:a16="http://schemas.microsoft.com/office/drawing/2014/main" id="{A2231987-78B0-4567-B178-B6E8134A9124}"/>
              </a:ext>
            </a:extLst>
          </p:cNvPr>
          <p:cNvGrpSpPr/>
          <p:nvPr/>
        </p:nvGrpSpPr>
        <p:grpSpPr>
          <a:xfrm>
            <a:off x="4763186" y="1124011"/>
            <a:ext cx="4129294" cy="955691"/>
            <a:chOff x="803640" y="3362835"/>
            <a:chExt cx="2893654" cy="955691"/>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C9316F8A-4F95-4D93-A925-9B438B2B7E4B}"/>
                    </a:ext>
                  </a:extLst>
                </p:cNvPr>
                <p:cNvSpPr txBox="1"/>
                <p:nvPr/>
              </p:nvSpPr>
              <p:spPr>
                <a:xfrm>
                  <a:off x="803640" y="3579862"/>
                  <a:ext cx="2893654" cy="738664"/>
                </a:xfrm>
                <a:prstGeom prst="rect">
                  <a:avLst/>
                </a:prstGeom>
                <a:noFill/>
              </p:spPr>
              <p:txBody>
                <a:bodyPr wrap="square" rtlCol="0">
                  <a:spAutoFit/>
                </a:bodyPr>
                <a:lstStyle/>
                <a:p>
                  <a:r>
                    <a:rPr lang="en-US" altLang="ko-KR" sz="1400" dirty="0">
                      <a:solidFill>
                        <a:schemeClr val="tx2">
                          <a:lumMod val="50000"/>
                        </a:schemeClr>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400" b="0" i="1" smtClean="0">
                          <a:solidFill>
                            <a:schemeClr val="tx2">
                              <a:lumMod val="50000"/>
                            </a:schemeClr>
                          </a:solidFill>
                          <a:latin typeface="Cambria Math" panose="02040503050406030204" pitchFamily="18" charset="0"/>
                        </a:rPr>
                        <m:t>𝜌</m:t>
                      </m:r>
                      <m:r>
                        <a:rPr lang="en-US" altLang="ko-KR" sz="1400" b="0" i="1" smtClean="0">
                          <a:solidFill>
                            <a:schemeClr val="tx2">
                              <a:lumMod val="50000"/>
                            </a:schemeClr>
                          </a:solidFill>
                          <a:latin typeface="Cambria Math" panose="02040503050406030204" pitchFamily="18" charset="0"/>
                        </a:rPr>
                        <m:t> </m:t>
                      </m:r>
                    </m:oMath>
                  </a14:m>
                  <a:r>
                    <a:rPr lang="en-US" altLang="ko-KR" sz="1400" dirty="0">
                      <a:solidFill>
                        <a:schemeClr val="tx2">
                          <a:lumMod val="50000"/>
                        </a:schemeClr>
                      </a:solidFill>
                      <a:latin typeface="Segoe UI" panose="020B0502040204020203" pitchFamily="34" charset="0"/>
                      <a:cs typeface="Segoe UI" panose="020B0502040204020203" pitchFamily="34" charset="0"/>
                    </a:rPr>
                    <a:t>and send it to </a:t>
                  </a:r>
                  <a14:m>
                    <m:oMath xmlns:m="http://schemas.openxmlformats.org/officeDocument/2006/math">
                      <m:sSub>
                        <m:sSubPr>
                          <m:ctrlPr>
                            <a:rPr lang="ko-KR" altLang="en-US" sz="1400" i="1" dirty="0">
                              <a:solidFill>
                                <a:schemeClr val="accent6">
                                  <a:lumMod val="50000"/>
                                </a:schemeClr>
                              </a:solidFill>
                              <a:latin typeface="Cambria Math" panose="02040503050406030204" pitchFamily="18" charset="0"/>
                            </a:rPr>
                          </m:ctrlPr>
                        </m:sSubPr>
                        <m:e>
                          <m:r>
                            <a:rPr lang="ko-KR" altLang="en-US" sz="1400" b="0" i="1" dirty="0">
                              <a:solidFill>
                                <a:schemeClr val="accent6">
                                  <a:lumMod val="50000"/>
                                </a:schemeClr>
                              </a:solidFill>
                              <a:latin typeface="Cambria Math" panose="02040503050406030204" pitchFamily="18" charset="0"/>
                            </a:rPr>
                            <m:t>𝑝</m:t>
                          </m:r>
                        </m:e>
                        <m:sub>
                          <m:r>
                            <m:rPr>
                              <m:sty m:val="p"/>
                            </m:rPr>
                            <a:rPr lang="en-US" altLang="ko-KR" sz="1400" b="0" i="1" dirty="0">
                              <a:solidFill>
                                <a:schemeClr val="accent6">
                                  <a:lumMod val="50000"/>
                                </a:schemeClr>
                              </a:solidFill>
                              <a:latin typeface="Cambria Math" panose="02040503050406030204" pitchFamily="18" charset="0"/>
                            </a:rPr>
                            <m:t>i</m:t>
                          </m:r>
                          <m:r>
                            <a:rPr lang="en-US" altLang="ko-KR" sz="1400" b="0" i="1" dirty="0" smtClean="0">
                              <a:solidFill>
                                <a:schemeClr val="accent6">
                                  <a:lumMod val="50000"/>
                                </a:schemeClr>
                              </a:solidFill>
                              <a:latin typeface="Cambria Math" panose="02040503050406030204" pitchFamily="18" charset="0"/>
                            </a:rPr>
                            <m:t>+</m:t>
                          </m:r>
                          <m:r>
                            <a:rPr lang="en-US" altLang="ko-KR" sz="1400" b="0" i="1" dirty="0" smtClean="0">
                              <a:solidFill>
                                <a:schemeClr val="accent6">
                                  <a:lumMod val="50000"/>
                                </a:schemeClr>
                              </a:solidFill>
                              <a:latin typeface="Cambria Math" panose="02040503050406030204" pitchFamily="18" charset="0"/>
                            </a:rPr>
                            <m:t>1</m:t>
                          </m:r>
                        </m:sub>
                      </m:sSub>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then</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compute</m:t>
                      </m:r>
                    </m:oMath>
                  </a14:m>
                  <a:r>
                    <a:rPr lang="en-US" altLang="ko-KR" sz="1400" dirty="0">
                      <a:solidFill>
                        <a:schemeClr val="accent6">
                          <a:lumMod val="50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𝛼</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r>
                            <a:rPr lang="en-US" altLang="ko-KR" sz="1400" dirty="0">
                              <a:solidFill>
                                <a:schemeClr val="tx2">
                                  <a:lumMod val="50000"/>
                                </a:schemeClr>
                              </a:solidFill>
                              <a:latin typeface="Cambria Math" panose="02040503050406030204" pitchFamily="18" charset="0"/>
                            </a:rPr>
                            <m:t>−</m:t>
                          </m:r>
                          <m:r>
                            <a:rPr lang="en-US" altLang="ko-KR" sz="1400" dirty="0">
                              <a:solidFill>
                                <a:schemeClr val="tx2">
                                  <a:lumMod val="50000"/>
                                </a:schemeClr>
                              </a:solidFill>
                              <a:latin typeface="Cambria Math" panose="02040503050406030204" pitchFamily="18" charset="0"/>
                            </a:rPr>
                            <m:t>1</m:t>
                          </m:r>
                        </m:sub>
                      </m:sSub>
                    </m:oMath>
                  </a14:m>
                  <a:endParaRPr lang="en-US" altLang="ko-KR" sz="1400" dirty="0">
                    <a:solidFill>
                      <a:schemeClr val="accent6">
                        <a:lumMod val="50000"/>
                      </a:schemeClr>
                    </a:solidFill>
                    <a:latin typeface="Segoe UI" panose="020B0502040204020203" pitchFamily="34" charset="0"/>
                    <a:cs typeface="Segoe UI" panose="020B0502040204020203" pitchFamily="34" charset="0"/>
                  </a:endParaRPr>
                </a:p>
                <a:p>
                  <a:r>
                    <a:rPr lang="en-US" altLang="ko-KR" sz="1400" dirty="0">
                      <a:solidFill>
                        <a:schemeClr val="tx2">
                          <a:lumMod val="50000"/>
                        </a:schemeClr>
                      </a:solidFill>
                      <a:latin typeface="Segoe UI" panose="020B0502040204020203" pitchFamily="34" charset="0"/>
                      <a:cs typeface="Segoe UI" panose="020B0502040204020203" pitchFamily="34" charset="0"/>
                    </a:rPr>
                    <a:t>Notice that : </a:t>
                  </a:r>
                  <a14:m>
                    <m:oMath xmlns:m="http://schemas.openxmlformats.org/officeDocument/2006/math">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1</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2</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3</m:t>
                          </m:r>
                        </m:sub>
                      </m:sSub>
                      <m:r>
                        <a:rPr lang="en-US" altLang="ko-KR" sz="1400" i="0" dirty="0" smtClean="0">
                          <a:solidFill>
                            <a:schemeClr val="tx2">
                              <a:lumMod val="50000"/>
                            </a:schemeClr>
                          </a:solidFill>
                          <a:latin typeface="Cambria Math" panose="02040503050406030204" pitchFamily="18" charset="0"/>
                        </a:rPr>
                        <m:t>=</m:t>
                      </m:r>
                      <m:r>
                        <a:rPr lang="en-US" altLang="ko-KR" sz="1400" i="0" dirty="0" smtClean="0">
                          <a:solidFill>
                            <a:schemeClr val="tx2">
                              <a:lumMod val="50000"/>
                            </a:schemeClr>
                          </a:solidFill>
                          <a:latin typeface="Cambria Math" panose="02040503050406030204" pitchFamily="18" charset="0"/>
                        </a:rPr>
                        <m:t>0</m:t>
                      </m:r>
                    </m:oMath>
                  </a14:m>
                  <a:endParaRPr lang="en-US" altLang="ko-KR"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0" name="TextBox 79">
                  <a:extLst>
                    <a:ext uri="{FF2B5EF4-FFF2-40B4-BE49-F238E27FC236}">
                      <a16:creationId xmlns:a16="http://schemas.microsoft.com/office/drawing/2014/main" id="{C9316F8A-4F95-4D93-A925-9B438B2B7E4B}"/>
                    </a:ext>
                  </a:extLst>
                </p:cNvPr>
                <p:cNvSpPr txBox="1">
                  <a:spLocks noRot="1" noChangeAspect="1" noMove="1" noResize="1" noEditPoints="1" noAdjustHandles="1" noChangeArrowheads="1" noChangeShapeType="1" noTextEdit="1"/>
                </p:cNvSpPr>
                <p:nvPr/>
              </p:nvSpPr>
              <p:spPr>
                <a:xfrm>
                  <a:off x="803640" y="3579862"/>
                  <a:ext cx="2893654" cy="738664"/>
                </a:xfrm>
                <a:prstGeom prst="rect">
                  <a:avLst/>
                </a:prstGeom>
                <a:blipFill>
                  <a:blip r:embed="rId5"/>
                  <a:stretch>
                    <a:fillRect l="-442" t="-2479" b="-6612"/>
                  </a:stretch>
                </a:blipFill>
              </p:spPr>
              <p:txBody>
                <a:bodyPr/>
                <a:lstStyle/>
                <a:p>
                  <a:r>
                    <a:rPr lang="LID4096">
                      <a:noFill/>
                    </a:rPr>
                    <a:t> </a:t>
                  </a:r>
                </a:p>
              </p:txBody>
            </p:sp>
          </mc:Fallback>
        </mc:AlternateContent>
        <p:sp>
          <p:nvSpPr>
            <p:cNvPr id="81" name="TextBox 80">
              <a:extLst>
                <a:ext uri="{FF2B5EF4-FFF2-40B4-BE49-F238E27FC236}">
                  <a16:creationId xmlns:a16="http://schemas.microsoft.com/office/drawing/2014/main" id="{91819222-1E40-4AEB-893A-7847121E917F}"/>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Correlated randomness</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82" name="Group 81">
            <a:extLst>
              <a:ext uri="{FF2B5EF4-FFF2-40B4-BE49-F238E27FC236}">
                <a16:creationId xmlns:a16="http://schemas.microsoft.com/office/drawing/2014/main" id="{38C60480-CAFA-421A-951F-58A16546A1A9}"/>
              </a:ext>
            </a:extLst>
          </p:cNvPr>
          <p:cNvGrpSpPr/>
          <p:nvPr/>
        </p:nvGrpSpPr>
        <p:grpSpPr>
          <a:xfrm>
            <a:off x="5581873" y="2788170"/>
            <a:ext cx="2539483" cy="524804"/>
            <a:chOff x="803640" y="3362835"/>
            <a:chExt cx="2059657" cy="524804"/>
          </a:xfrm>
        </p:grpSpPr>
        <p:sp>
          <p:nvSpPr>
            <p:cNvPr id="83" name="TextBox 82">
              <a:extLst>
                <a:ext uri="{FF2B5EF4-FFF2-40B4-BE49-F238E27FC236}">
                  <a16:creationId xmlns:a16="http://schemas.microsoft.com/office/drawing/2014/main" id="{7701A7DD-DDFF-4549-AE94-0C6069ABB324}"/>
                </a:ext>
              </a:extLst>
            </p:cNvPr>
            <p:cNvSpPr txBox="1"/>
            <p:nvPr/>
          </p:nvSpPr>
          <p:spPr>
            <a:xfrm>
              <a:off x="803640" y="3579862"/>
              <a:ext cx="2059657" cy="307777"/>
            </a:xfrm>
            <a:prstGeom prst="rect">
              <a:avLst/>
            </a:prstGeom>
            <a:noFill/>
          </p:spPr>
          <p:txBody>
            <a:bodyPr wrap="square" rtlCol="0">
              <a:spAutoFit/>
            </a:bodyPr>
            <a:lstStyle/>
            <a:p>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C4D66DC-D4AF-4F27-984A-720E180228DE}"/>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Send to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en-US" altLang="ko-KR" sz="1400" b="1" i="1" dirty="0" smtClean="0">
                              <a:solidFill>
                                <a:schemeClr val="accent6">
                                  <a:lumMod val="50000"/>
                                </a:schemeClr>
                              </a:solidFill>
                              <a:latin typeface="Cambria Math" panose="02040503050406030204" pitchFamily="18" charset="0"/>
                            </a:rPr>
                            <m:t>𝑷</m:t>
                          </m:r>
                        </m:e>
                        <m:sub>
                          <m:r>
                            <a:rPr lang="en-US" altLang="ko-KR" sz="1400" b="1" i="1" dirty="0">
                              <a:solidFill>
                                <a:schemeClr val="accent6">
                                  <a:lumMod val="50000"/>
                                </a:schemeClr>
                              </a:solidFill>
                              <a:latin typeface="Cambria Math" panose="02040503050406030204" pitchFamily="18" charset="0"/>
                            </a:rPr>
                            <m:t>𝒊</m:t>
                          </m:r>
                          <m:r>
                            <a:rPr lang="en-US" altLang="ko-KR" sz="1400" b="1" i="1" dirty="0">
                              <a:solidFill>
                                <a:schemeClr val="accent6">
                                  <a:lumMod val="50000"/>
                                </a:schemeClr>
                              </a:solidFill>
                              <a:latin typeface="Cambria Math" panose="02040503050406030204" pitchFamily="18" charset="0"/>
                            </a:rPr>
                            <m:t>+</m:t>
                          </m:r>
                          <m:r>
                            <a:rPr lang="en-US" altLang="ko-KR" sz="1400" b="1" i="1" dirty="0">
                              <a:solidFill>
                                <a:schemeClr val="accent6">
                                  <a:lumMod val="50000"/>
                                </a:schemeClr>
                              </a:solidFill>
                              <a:latin typeface="Cambria Math" panose="02040503050406030204" pitchFamily="18" charset="0"/>
                            </a:rPr>
                            <m:t>𝟏</m:t>
                          </m:r>
                        </m:sub>
                      </m:sSub>
                    </m:oMath>
                  </a14:m>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4" name="TextBox 83">
                  <a:extLst>
                    <a:ext uri="{FF2B5EF4-FFF2-40B4-BE49-F238E27FC236}">
                      <a16:creationId xmlns:a16="http://schemas.microsoft.com/office/drawing/2014/main" id="{5C4D66DC-D4AF-4F27-984A-720E180228DE}"/>
                    </a:ext>
                  </a:extLst>
                </p:cNvPr>
                <p:cNvSpPr txBox="1">
                  <a:spLocks noRot="1" noChangeAspect="1" noMove="1" noResize="1" noEditPoints="1" noAdjustHandles="1" noChangeArrowheads="1" noChangeShapeType="1" noTextEdit="1"/>
                </p:cNvSpPr>
                <p:nvPr/>
              </p:nvSpPr>
              <p:spPr>
                <a:xfrm>
                  <a:off x="803640" y="3362835"/>
                  <a:ext cx="2059657" cy="307777"/>
                </a:xfrm>
                <a:prstGeom prst="rect">
                  <a:avLst/>
                </a:prstGeom>
                <a:blipFill>
                  <a:blip r:embed="rId6"/>
                  <a:stretch>
                    <a:fillRect l="-721" t="-3922" b="-17647"/>
                  </a:stretch>
                </a:blipFill>
              </p:spPr>
              <p:txBody>
                <a:bodyPr/>
                <a:lstStyle/>
                <a:p>
                  <a:r>
                    <a:rPr lang="LID4096">
                      <a:noFill/>
                    </a:rPr>
                    <a:t> </a:t>
                  </a:r>
                </a:p>
              </p:txBody>
            </p:sp>
          </mc:Fallback>
        </mc:AlternateContent>
      </p:grpSp>
      <p:sp>
        <p:nvSpPr>
          <p:cNvPr id="85" name="Freeform 53">
            <a:extLst>
              <a:ext uri="{FF2B5EF4-FFF2-40B4-BE49-F238E27FC236}">
                <a16:creationId xmlns:a16="http://schemas.microsoft.com/office/drawing/2014/main" id="{FF8D9FD4-E67B-48F5-9611-F227D15CCAC6}"/>
              </a:ext>
            </a:extLst>
          </p:cNvPr>
          <p:cNvSpPr/>
          <p:nvPr/>
        </p:nvSpPr>
        <p:spPr>
          <a:xfrm rot="5855838">
            <a:off x="4789240" y="2826431"/>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6" name="Graphic 85" descr="Disk">
            <a:extLst>
              <a:ext uri="{FF2B5EF4-FFF2-40B4-BE49-F238E27FC236}">
                <a16:creationId xmlns:a16="http://schemas.microsoft.com/office/drawing/2014/main" id="{B8118ECE-5217-403D-81E9-CF05363BCA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52600" y="3848184"/>
            <a:ext cx="548475" cy="548475"/>
          </a:xfrm>
          <a:prstGeom prst="rect">
            <a:avLst/>
          </a:prstGeom>
        </p:spPr>
      </p:pic>
    </p:spTree>
    <p:extLst>
      <p:ext uri="{BB962C8B-B14F-4D97-AF65-F5344CB8AC3E}">
        <p14:creationId xmlns:p14="http://schemas.microsoft.com/office/powerpoint/2010/main" val="620122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1" grpId="0" animBg="1"/>
      <p:bldP spid="72" grpId="0" animBg="1"/>
      <p:bldP spid="85" grpId="0" animBg="1"/>
    </p:bldLst>
  </p:timing>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4099</TotalTime>
  <Words>2285</Words>
  <Application>Microsoft Office PowerPoint</Application>
  <PresentationFormat>On-screen Show (16:9)</PresentationFormat>
  <Paragraphs>274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맑은 고딕</vt:lpstr>
      <vt:lpstr>Arial</vt:lpstr>
      <vt:lpstr>Cambria Math</vt:lpstr>
      <vt:lpstr>Segoe 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vitali lopushenko</cp:lastModifiedBy>
  <cp:revision>215</cp:revision>
  <dcterms:created xsi:type="dcterms:W3CDTF">2016-12-05T23:26:54Z</dcterms:created>
  <dcterms:modified xsi:type="dcterms:W3CDTF">2020-06-25T05:35:34Z</dcterms:modified>
</cp:coreProperties>
</file>