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34"/>
  </p:notesMasterIdLst>
  <p:sldIdLst>
    <p:sldId id="257" r:id="rId2"/>
    <p:sldId id="258" r:id="rId3"/>
    <p:sldId id="260"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287" r:id="rId31"/>
    <p:sldId id="288"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9ACF8C-F136-4696-A3E5-4A564AF5EB8D}" type="doc">
      <dgm:prSet loTypeId="urn:microsoft.com/office/officeart/2005/8/layout/hProcess9" loCatId="process" qsTypeId="urn:microsoft.com/office/officeart/2005/8/quickstyle/simple1" qsCatId="simple" csTypeId="urn:microsoft.com/office/officeart/2005/8/colors/accent1_2" csCatId="accent1" phldr="1"/>
      <dgm:spPr/>
    </dgm:pt>
    <dgm:pt modelId="{A9817399-6CFF-4C13-8D5C-9C64FF9A8DC3}">
      <dgm:prSet phldrT="[Text]" custT="1"/>
      <dgm:spPr/>
      <dgm:t>
        <a:bodyPr/>
        <a:lstStyle/>
        <a:p>
          <a:pPr marL="0" lvl="0" indent="0" algn="ctr" defTabSz="1066800" rtl="1">
            <a:lnSpc>
              <a:spcPct val="90000"/>
            </a:lnSpc>
            <a:spcBef>
              <a:spcPct val="0"/>
            </a:spcBef>
            <a:spcAft>
              <a:spcPct val="35000"/>
            </a:spcAft>
            <a:buNone/>
          </a:pPr>
          <a:r>
            <a:rPr lang="en-US" sz="2400" kern="1200" dirty="0">
              <a:solidFill>
                <a:srgbClr val="FFFFFF"/>
              </a:solidFill>
              <a:latin typeface="Franklin Gothic Book" panose="020F0502020204030204"/>
              <a:ea typeface="+mn-ea"/>
              <a:cs typeface="+mn-cs"/>
            </a:rPr>
            <a:t>The research</a:t>
          </a:r>
          <a:endParaRPr lang="he-IL" sz="2400" kern="1200" dirty="0">
            <a:solidFill>
              <a:srgbClr val="FFFFFF"/>
            </a:solidFill>
            <a:latin typeface="Franklin Gothic Book" panose="020F0502020204030204"/>
            <a:ea typeface="+mn-ea"/>
            <a:cs typeface="+mn-cs"/>
          </a:endParaRPr>
        </a:p>
      </dgm:t>
    </dgm:pt>
    <dgm:pt modelId="{3B1983B9-23B7-47C9-BFFB-473E65D18C02}" type="parTrans" cxnId="{28075FF7-E9F1-4D98-93AA-6FFEE367E899}">
      <dgm:prSet/>
      <dgm:spPr/>
      <dgm:t>
        <a:bodyPr/>
        <a:lstStyle/>
        <a:p>
          <a:pPr rtl="1"/>
          <a:endParaRPr lang="he-IL"/>
        </a:p>
      </dgm:t>
    </dgm:pt>
    <dgm:pt modelId="{D2A307D1-380B-4118-9ACE-C79430356274}" type="sibTrans" cxnId="{28075FF7-E9F1-4D98-93AA-6FFEE367E899}">
      <dgm:prSet/>
      <dgm:spPr/>
      <dgm:t>
        <a:bodyPr/>
        <a:lstStyle/>
        <a:p>
          <a:pPr rtl="1"/>
          <a:endParaRPr lang="he-IL"/>
        </a:p>
      </dgm:t>
    </dgm:pt>
    <dgm:pt modelId="{13C48B16-F94B-48CB-80EB-8CA17C1F103A}">
      <dgm:prSet phldrT="[Text]" custT="1"/>
      <dgm:spPr/>
      <dgm:t>
        <a:bodyPr/>
        <a:lstStyle/>
        <a:p>
          <a:pPr rtl="1"/>
          <a:r>
            <a:rPr lang="en-US" sz="2400" kern="1200" dirty="0">
              <a:solidFill>
                <a:srgbClr val="FFFFFF"/>
              </a:solidFill>
              <a:latin typeface="Franklin Gothic Book" panose="020F0502020204030204"/>
              <a:ea typeface="+mn-ea"/>
              <a:cs typeface="+mn-cs"/>
            </a:rPr>
            <a:t>Crawling</a:t>
          </a:r>
          <a:endParaRPr lang="he-IL" sz="2400" kern="1200" dirty="0">
            <a:solidFill>
              <a:srgbClr val="FFFFFF"/>
            </a:solidFill>
            <a:latin typeface="Franklin Gothic Book" panose="020F0502020204030204"/>
            <a:ea typeface="+mn-ea"/>
            <a:cs typeface="+mn-cs"/>
          </a:endParaRPr>
        </a:p>
      </dgm:t>
    </dgm:pt>
    <dgm:pt modelId="{C044196E-66F4-4767-8AE5-8510F46185AE}" type="parTrans" cxnId="{9A25F872-C053-4882-9AF9-D8BE36A698E8}">
      <dgm:prSet/>
      <dgm:spPr/>
      <dgm:t>
        <a:bodyPr/>
        <a:lstStyle/>
        <a:p>
          <a:pPr rtl="1"/>
          <a:endParaRPr lang="he-IL"/>
        </a:p>
      </dgm:t>
    </dgm:pt>
    <dgm:pt modelId="{5C265CFD-C0AD-41BC-A770-94229238009D}" type="sibTrans" cxnId="{9A25F872-C053-4882-9AF9-D8BE36A698E8}">
      <dgm:prSet/>
      <dgm:spPr/>
      <dgm:t>
        <a:bodyPr/>
        <a:lstStyle/>
        <a:p>
          <a:pPr rtl="1"/>
          <a:endParaRPr lang="he-IL"/>
        </a:p>
      </dgm:t>
    </dgm:pt>
    <dgm:pt modelId="{158E34D3-602C-4D1D-AA12-ACDC25360253}">
      <dgm:prSet phldrT="[Text]" custT="1"/>
      <dgm:spPr/>
      <dgm:t>
        <a:bodyPr/>
        <a:lstStyle/>
        <a:p>
          <a:pPr rtl="1"/>
          <a:r>
            <a:rPr lang="en-US" sz="2400" kern="1200" dirty="0">
              <a:solidFill>
                <a:srgbClr val="FFFFFF"/>
              </a:solidFill>
              <a:latin typeface="Franklin Gothic Book" panose="020F0502020204030204"/>
              <a:ea typeface="+mn-ea"/>
              <a:cs typeface="+mn-cs"/>
            </a:rPr>
            <a:t>Data Manipulation</a:t>
          </a:r>
          <a:endParaRPr lang="he-IL" sz="2400" kern="1200" dirty="0">
            <a:solidFill>
              <a:srgbClr val="FFFFFF"/>
            </a:solidFill>
            <a:latin typeface="Franklin Gothic Book" panose="020F0502020204030204"/>
            <a:ea typeface="+mn-ea"/>
            <a:cs typeface="+mn-cs"/>
          </a:endParaRPr>
        </a:p>
      </dgm:t>
    </dgm:pt>
    <dgm:pt modelId="{6666BD36-7A2C-410A-B23B-94D96941D5E2}" type="parTrans" cxnId="{E2E99453-0A38-4A55-8473-453A5D738EF7}">
      <dgm:prSet/>
      <dgm:spPr/>
      <dgm:t>
        <a:bodyPr/>
        <a:lstStyle/>
        <a:p>
          <a:pPr rtl="1"/>
          <a:endParaRPr lang="he-IL"/>
        </a:p>
      </dgm:t>
    </dgm:pt>
    <dgm:pt modelId="{06E1CE0F-B6C3-4A61-A4BE-DCEB855CF286}" type="sibTrans" cxnId="{E2E99453-0A38-4A55-8473-453A5D738EF7}">
      <dgm:prSet/>
      <dgm:spPr/>
      <dgm:t>
        <a:bodyPr/>
        <a:lstStyle/>
        <a:p>
          <a:pPr rtl="1"/>
          <a:endParaRPr lang="he-IL"/>
        </a:p>
      </dgm:t>
    </dgm:pt>
    <dgm:pt modelId="{71FFB016-8C6B-479C-85DD-34EA3DD4C2E8}">
      <dgm:prSet phldrT="[Text]" custT="1"/>
      <dgm:spPr/>
      <dgm:t>
        <a:bodyPr/>
        <a:lstStyle/>
        <a:p>
          <a:pPr marL="0" lvl="0" indent="0" algn="ctr" defTabSz="1066800" rtl="1">
            <a:lnSpc>
              <a:spcPct val="90000"/>
            </a:lnSpc>
            <a:spcBef>
              <a:spcPct val="0"/>
            </a:spcBef>
            <a:spcAft>
              <a:spcPct val="35000"/>
            </a:spcAft>
            <a:buNone/>
          </a:pPr>
          <a:r>
            <a:rPr lang="en-US" sz="2400" kern="1200" dirty="0">
              <a:solidFill>
                <a:srgbClr val="FFFFFF"/>
              </a:solidFill>
              <a:latin typeface="Franklin Gothic Book" panose="020F0502020204030204"/>
              <a:ea typeface="+mn-ea"/>
              <a:cs typeface="+mn-cs"/>
            </a:rPr>
            <a:t>Analyzing the data and</a:t>
          </a:r>
          <a:r>
            <a:rPr lang="he-IL" sz="2400" kern="1200" dirty="0">
              <a:solidFill>
                <a:srgbClr val="FFFFFF"/>
              </a:solidFill>
              <a:latin typeface="Franklin Gothic Book" panose="020F0502020204030204"/>
              <a:ea typeface="+mn-ea"/>
              <a:cs typeface="+mn-cs"/>
            </a:rPr>
            <a:t> </a:t>
          </a:r>
          <a:r>
            <a:rPr lang="en-US" sz="2400" kern="1200" dirty="0">
              <a:solidFill>
                <a:srgbClr val="FFFFFF"/>
              </a:solidFill>
              <a:latin typeface="Franklin Gothic Book" panose="020F0502020204030204"/>
              <a:ea typeface="+mn-ea"/>
              <a:cs typeface="+mn-cs"/>
            </a:rPr>
            <a:t>Visualizations</a:t>
          </a:r>
          <a:endParaRPr lang="he-IL" sz="2400" kern="1200" dirty="0">
            <a:solidFill>
              <a:srgbClr val="FFFFFF"/>
            </a:solidFill>
            <a:latin typeface="Franklin Gothic Book" panose="020F0502020204030204"/>
            <a:ea typeface="+mn-ea"/>
            <a:cs typeface="+mn-cs"/>
          </a:endParaRPr>
        </a:p>
      </dgm:t>
    </dgm:pt>
    <dgm:pt modelId="{5A087F36-690D-4E7A-8354-9C08F8103089}" type="parTrans" cxnId="{A50207C7-4C3C-4800-B71C-11A0DAA8B1DD}">
      <dgm:prSet/>
      <dgm:spPr/>
      <dgm:t>
        <a:bodyPr/>
        <a:lstStyle/>
        <a:p>
          <a:pPr rtl="1"/>
          <a:endParaRPr lang="he-IL"/>
        </a:p>
      </dgm:t>
    </dgm:pt>
    <dgm:pt modelId="{F33206EE-F765-4A77-9A9C-A8D06A81AA24}" type="sibTrans" cxnId="{A50207C7-4C3C-4800-B71C-11A0DAA8B1DD}">
      <dgm:prSet/>
      <dgm:spPr/>
      <dgm:t>
        <a:bodyPr/>
        <a:lstStyle/>
        <a:p>
          <a:pPr rtl="1"/>
          <a:endParaRPr lang="he-IL"/>
        </a:p>
      </dgm:t>
    </dgm:pt>
    <dgm:pt modelId="{EAFE6CC1-CE22-4CBA-AB8E-8F91F39DB359}">
      <dgm:prSet phldrT="[Text]" custT="1"/>
      <dgm:spPr/>
      <dgm:t>
        <a:bodyPr/>
        <a:lstStyle/>
        <a:p>
          <a:pPr marL="0" lvl="0" indent="0" algn="ctr" defTabSz="1066800" rtl="1">
            <a:lnSpc>
              <a:spcPct val="90000"/>
            </a:lnSpc>
            <a:spcBef>
              <a:spcPct val="0"/>
            </a:spcBef>
            <a:spcAft>
              <a:spcPct val="35000"/>
            </a:spcAft>
            <a:buNone/>
          </a:pPr>
          <a:r>
            <a:rPr lang="en-US" sz="2400" kern="1200" dirty="0">
              <a:solidFill>
                <a:srgbClr val="FFFFFF"/>
              </a:solidFill>
              <a:latin typeface="Franklin Gothic Book" panose="020F0502020204030204"/>
              <a:ea typeface="+mn-ea"/>
              <a:cs typeface="+mn-cs"/>
            </a:rPr>
            <a:t>Machine Learning</a:t>
          </a:r>
          <a:endParaRPr lang="he-IL" sz="2400" kern="1200" dirty="0">
            <a:solidFill>
              <a:srgbClr val="FFFFFF"/>
            </a:solidFill>
            <a:latin typeface="Franklin Gothic Book" panose="020F0502020204030204"/>
            <a:ea typeface="+mn-ea"/>
            <a:cs typeface="+mn-cs"/>
          </a:endParaRPr>
        </a:p>
      </dgm:t>
    </dgm:pt>
    <dgm:pt modelId="{7206C126-0995-46E0-B638-5F1C9BC88E8C}" type="parTrans" cxnId="{4333AC02-017A-45DE-A2C9-7FB007729B98}">
      <dgm:prSet/>
      <dgm:spPr/>
      <dgm:t>
        <a:bodyPr/>
        <a:lstStyle/>
        <a:p>
          <a:pPr rtl="1"/>
          <a:endParaRPr lang="he-IL"/>
        </a:p>
      </dgm:t>
    </dgm:pt>
    <dgm:pt modelId="{84A1C3B2-A864-431F-93FA-CCC7922143C9}" type="sibTrans" cxnId="{4333AC02-017A-45DE-A2C9-7FB007729B98}">
      <dgm:prSet/>
      <dgm:spPr/>
      <dgm:t>
        <a:bodyPr/>
        <a:lstStyle/>
        <a:p>
          <a:pPr rtl="1"/>
          <a:endParaRPr lang="he-IL"/>
        </a:p>
      </dgm:t>
    </dgm:pt>
    <dgm:pt modelId="{953B0848-101C-4278-8EE6-A4A887DD3AA6}" type="pres">
      <dgm:prSet presAssocID="{7E9ACF8C-F136-4696-A3E5-4A564AF5EB8D}" presName="CompostProcess" presStyleCnt="0">
        <dgm:presLayoutVars>
          <dgm:dir/>
          <dgm:resizeHandles val="exact"/>
        </dgm:presLayoutVars>
      </dgm:prSet>
      <dgm:spPr/>
    </dgm:pt>
    <dgm:pt modelId="{F0675540-94EE-4DD4-8E56-02BB03B0F87A}" type="pres">
      <dgm:prSet presAssocID="{7E9ACF8C-F136-4696-A3E5-4A564AF5EB8D}" presName="arrow" presStyleLbl="bgShp" presStyleIdx="0" presStyleCnt="1"/>
      <dgm:spPr/>
    </dgm:pt>
    <dgm:pt modelId="{7ADD89D5-7F97-4FE6-8291-673B8F058006}" type="pres">
      <dgm:prSet presAssocID="{7E9ACF8C-F136-4696-A3E5-4A564AF5EB8D}" presName="linearProcess" presStyleCnt="0"/>
      <dgm:spPr/>
    </dgm:pt>
    <dgm:pt modelId="{8CA5E572-D47C-4D6D-AA8F-D2CFC154F2CA}" type="pres">
      <dgm:prSet presAssocID="{A9817399-6CFF-4C13-8D5C-9C64FF9A8DC3}" presName="textNode" presStyleLbl="node1" presStyleIdx="0" presStyleCnt="5" custScaleX="109187">
        <dgm:presLayoutVars>
          <dgm:bulletEnabled val="1"/>
        </dgm:presLayoutVars>
      </dgm:prSet>
      <dgm:spPr/>
    </dgm:pt>
    <dgm:pt modelId="{AC3D5609-F71C-4589-A807-0613EFC58B4A}" type="pres">
      <dgm:prSet presAssocID="{D2A307D1-380B-4118-9ACE-C79430356274}" presName="sibTrans" presStyleCnt="0"/>
      <dgm:spPr/>
    </dgm:pt>
    <dgm:pt modelId="{AB9A630C-7F0C-42FB-BD0B-94E63E07C195}" type="pres">
      <dgm:prSet presAssocID="{13C48B16-F94B-48CB-80EB-8CA17C1F103A}" presName="textNode" presStyleLbl="node1" presStyleIdx="1" presStyleCnt="5" custScaleX="119346">
        <dgm:presLayoutVars>
          <dgm:bulletEnabled val="1"/>
        </dgm:presLayoutVars>
      </dgm:prSet>
      <dgm:spPr/>
    </dgm:pt>
    <dgm:pt modelId="{AB03C9B3-C6A9-4D17-B492-9CAFF2BB40DB}" type="pres">
      <dgm:prSet presAssocID="{5C265CFD-C0AD-41BC-A770-94229238009D}" presName="sibTrans" presStyleCnt="0"/>
      <dgm:spPr/>
    </dgm:pt>
    <dgm:pt modelId="{36E1B749-3A9B-424F-922E-91BD00C0E4D2}" type="pres">
      <dgm:prSet presAssocID="{158E34D3-602C-4D1D-AA12-ACDC25360253}" presName="textNode" presStyleLbl="node1" presStyleIdx="2" presStyleCnt="5" custScaleX="114096">
        <dgm:presLayoutVars>
          <dgm:bulletEnabled val="1"/>
        </dgm:presLayoutVars>
      </dgm:prSet>
      <dgm:spPr/>
    </dgm:pt>
    <dgm:pt modelId="{AE52E1D3-802B-480F-9D14-18314948D822}" type="pres">
      <dgm:prSet presAssocID="{06E1CE0F-B6C3-4A61-A4BE-DCEB855CF286}" presName="sibTrans" presStyleCnt="0"/>
      <dgm:spPr/>
    </dgm:pt>
    <dgm:pt modelId="{F19DDDAF-C361-48C6-B8F2-72BA93A876FC}" type="pres">
      <dgm:prSet presAssocID="{71FFB016-8C6B-479C-85DD-34EA3DD4C2E8}" presName="textNode" presStyleLbl="node1" presStyleIdx="3" presStyleCnt="5" custScaleX="124348">
        <dgm:presLayoutVars>
          <dgm:bulletEnabled val="1"/>
        </dgm:presLayoutVars>
      </dgm:prSet>
      <dgm:spPr/>
    </dgm:pt>
    <dgm:pt modelId="{394DD3C9-01E9-4939-BF96-42A2A5C12176}" type="pres">
      <dgm:prSet presAssocID="{F33206EE-F765-4A77-9A9C-A8D06A81AA24}" presName="sibTrans" presStyleCnt="0"/>
      <dgm:spPr/>
    </dgm:pt>
    <dgm:pt modelId="{97E3A99F-2599-4D18-A4FD-FB9A1B3797F5}" type="pres">
      <dgm:prSet presAssocID="{EAFE6CC1-CE22-4CBA-AB8E-8F91F39DB359}" presName="textNode" presStyleLbl="node1" presStyleIdx="4" presStyleCnt="5" custScaleX="108638" custLinFactNeighborX="8319" custLinFactNeighborY="-458">
        <dgm:presLayoutVars>
          <dgm:bulletEnabled val="1"/>
        </dgm:presLayoutVars>
      </dgm:prSet>
      <dgm:spPr/>
    </dgm:pt>
  </dgm:ptLst>
  <dgm:cxnLst>
    <dgm:cxn modelId="{4333AC02-017A-45DE-A2C9-7FB007729B98}" srcId="{7E9ACF8C-F136-4696-A3E5-4A564AF5EB8D}" destId="{EAFE6CC1-CE22-4CBA-AB8E-8F91F39DB359}" srcOrd="4" destOrd="0" parTransId="{7206C126-0995-46E0-B638-5F1C9BC88E8C}" sibTransId="{84A1C3B2-A864-431F-93FA-CCC7922143C9}"/>
    <dgm:cxn modelId="{CA374633-627F-4159-B309-586EB69E0EF2}" type="presOf" srcId="{13C48B16-F94B-48CB-80EB-8CA17C1F103A}" destId="{AB9A630C-7F0C-42FB-BD0B-94E63E07C195}" srcOrd="0" destOrd="0" presId="urn:microsoft.com/office/officeart/2005/8/layout/hProcess9"/>
    <dgm:cxn modelId="{9A25F872-C053-4882-9AF9-D8BE36A698E8}" srcId="{7E9ACF8C-F136-4696-A3E5-4A564AF5EB8D}" destId="{13C48B16-F94B-48CB-80EB-8CA17C1F103A}" srcOrd="1" destOrd="0" parTransId="{C044196E-66F4-4767-8AE5-8510F46185AE}" sibTransId="{5C265CFD-C0AD-41BC-A770-94229238009D}"/>
    <dgm:cxn modelId="{E2E99453-0A38-4A55-8473-453A5D738EF7}" srcId="{7E9ACF8C-F136-4696-A3E5-4A564AF5EB8D}" destId="{158E34D3-602C-4D1D-AA12-ACDC25360253}" srcOrd="2" destOrd="0" parTransId="{6666BD36-7A2C-410A-B23B-94D96941D5E2}" sibTransId="{06E1CE0F-B6C3-4A61-A4BE-DCEB855CF286}"/>
    <dgm:cxn modelId="{325AA476-56EE-4AA5-8B77-070D429EC930}" type="presOf" srcId="{158E34D3-602C-4D1D-AA12-ACDC25360253}" destId="{36E1B749-3A9B-424F-922E-91BD00C0E4D2}" srcOrd="0" destOrd="0" presId="urn:microsoft.com/office/officeart/2005/8/layout/hProcess9"/>
    <dgm:cxn modelId="{E1B14C96-E458-4803-986D-386F52C7F6E4}" type="presOf" srcId="{71FFB016-8C6B-479C-85DD-34EA3DD4C2E8}" destId="{F19DDDAF-C361-48C6-B8F2-72BA93A876FC}" srcOrd="0" destOrd="0" presId="urn:microsoft.com/office/officeart/2005/8/layout/hProcess9"/>
    <dgm:cxn modelId="{7892BC9C-4784-4EF0-A426-0F9A77BF7BD7}" type="presOf" srcId="{A9817399-6CFF-4C13-8D5C-9C64FF9A8DC3}" destId="{8CA5E572-D47C-4D6D-AA8F-D2CFC154F2CA}" srcOrd="0" destOrd="0" presId="urn:microsoft.com/office/officeart/2005/8/layout/hProcess9"/>
    <dgm:cxn modelId="{A50207C7-4C3C-4800-B71C-11A0DAA8B1DD}" srcId="{7E9ACF8C-F136-4696-A3E5-4A564AF5EB8D}" destId="{71FFB016-8C6B-479C-85DD-34EA3DD4C2E8}" srcOrd="3" destOrd="0" parTransId="{5A087F36-690D-4E7A-8354-9C08F8103089}" sibTransId="{F33206EE-F765-4A77-9A9C-A8D06A81AA24}"/>
    <dgm:cxn modelId="{6FFDA7D1-1498-4723-96CA-B8AB854ABE3B}" type="presOf" srcId="{7E9ACF8C-F136-4696-A3E5-4A564AF5EB8D}" destId="{953B0848-101C-4278-8EE6-A4A887DD3AA6}" srcOrd="0" destOrd="0" presId="urn:microsoft.com/office/officeart/2005/8/layout/hProcess9"/>
    <dgm:cxn modelId="{E78AC6DD-FAA0-4C03-BA64-2325A150BA83}" type="presOf" srcId="{EAFE6CC1-CE22-4CBA-AB8E-8F91F39DB359}" destId="{97E3A99F-2599-4D18-A4FD-FB9A1B3797F5}" srcOrd="0" destOrd="0" presId="urn:microsoft.com/office/officeart/2005/8/layout/hProcess9"/>
    <dgm:cxn modelId="{28075FF7-E9F1-4D98-93AA-6FFEE367E899}" srcId="{7E9ACF8C-F136-4696-A3E5-4A564AF5EB8D}" destId="{A9817399-6CFF-4C13-8D5C-9C64FF9A8DC3}" srcOrd="0" destOrd="0" parTransId="{3B1983B9-23B7-47C9-BFFB-473E65D18C02}" sibTransId="{D2A307D1-380B-4118-9ACE-C79430356274}"/>
    <dgm:cxn modelId="{80F2569C-B4FB-47C7-A948-B4C1A40878B1}" type="presParOf" srcId="{953B0848-101C-4278-8EE6-A4A887DD3AA6}" destId="{F0675540-94EE-4DD4-8E56-02BB03B0F87A}" srcOrd="0" destOrd="0" presId="urn:microsoft.com/office/officeart/2005/8/layout/hProcess9"/>
    <dgm:cxn modelId="{876F68B6-124B-45E0-B854-6658BC786F5B}" type="presParOf" srcId="{953B0848-101C-4278-8EE6-A4A887DD3AA6}" destId="{7ADD89D5-7F97-4FE6-8291-673B8F058006}" srcOrd="1" destOrd="0" presId="urn:microsoft.com/office/officeart/2005/8/layout/hProcess9"/>
    <dgm:cxn modelId="{B88E1525-4CCD-4EFF-846D-BF2EF20B5CE4}" type="presParOf" srcId="{7ADD89D5-7F97-4FE6-8291-673B8F058006}" destId="{8CA5E572-D47C-4D6D-AA8F-D2CFC154F2CA}" srcOrd="0" destOrd="0" presId="urn:microsoft.com/office/officeart/2005/8/layout/hProcess9"/>
    <dgm:cxn modelId="{4058ACB0-B198-4928-9574-E4EECB07DC18}" type="presParOf" srcId="{7ADD89D5-7F97-4FE6-8291-673B8F058006}" destId="{AC3D5609-F71C-4589-A807-0613EFC58B4A}" srcOrd="1" destOrd="0" presId="urn:microsoft.com/office/officeart/2005/8/layout/hProcess9"/>
    <dgm:cxn modelId="{F99130A2-DC2D-431C-9CDE-A4B5C44E1046}" type="presParOf" srcId="{7ADD89D5-7F97-4FE6-8291-673B8F058006}" destId="{AB9A630C-7F0C-42FB-BD0B-94E63E07C195}" srcOrd="2" destOrd="0" presId="urn:microsoft.com/office/officeart/2005/8/layout/hProcess9"/>
    <dgm:cxn modelId="{5620A79F-29E5-4039-A56A-ED2A3438F26D}" type="presParOf" srcId="{7ADD89D5-7F97-4FE6-8291-673B8F058006}" destId="{AB03C9B3-C6A9-4D17-B492-9CAFF2BB40DB}" srcOrd="3" destOrd="0" presId="urn:microsoft.com/office/officeart/2005/8/layout/hProcess9"/>
    <dgm:cxn modelId="{E9A888BE-62FA-4E42-BF06-2979275A39BB}" type="presParOf" srcId="{7ADD89D5-7F97-4FE6-8291-673B8F058006}" destId="{36E1B749-3A9B-424F-922E-91BD00C0E4D2}" srcOrd="4" destOrd="0" presId="urn:microsoft.com/office/officeart/2005/8/layout/hProcess9"/>
    <dgm:cxn modelId="{533B836A-0893-434D-96C9-ACA12094B1FF}" type="presParOf" srcId="{7ADD89D5-7F97-4FE6-8291-673B8F058006}" destId="{AE52E1D3-802B-480F-9D14-18314948D822}" srcOrd="5" destOrd="0" presId="urn:microsoft.com/office/officeart/2005/8/layout/hProcess9"/>
    <dgm:cxn modelId="{41BFFBDB-EA4E-4775-9DF6-280B1C163228}" type="presParOf" srcId="{7ADD89D5-7F97-4FE6-8291-673B8F058006}" destId="{F19DDDAF-C361-48C6-B8F2-72BA93A876FC}" srcOrd="6" destOrd="0" presId="urn:microsoft.com/office/officeart/2005/8/layout/hProcess9"/>
    <dgm:cxn modelId="{3207A0BC-0CB1-4201-BB05-27C7A98CC1B1}" type="presParOf" srcId="{7ADD89D5-7F97-4FE6-8291-673B8F058006}" destId="{394DD3C9-01E9-4939-BF96-42A2A5C12176}" srcOrd="7" destOrd="0" presId="urn:microsoft.com/office/officeart/2005/8/layout/hProcess9"/>
    <dgm:cxn modelId="{537DC49F-739E-4444-9DD8-2101A7BA2261}" type="presParOf" srcId="{7ADD89D5-7F97-4FE6-8291-673B8F058006}" destId="{97E3A99F-2599-4D18-A4FD-FB9A1B3797F5}"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CFA61D-831F-4B8A-B52B-302587B79AC8}"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pPr rtl="1"/>
          <a:endParaRPr lang="he-IL"/>
        </a:p>
      </dgm:t>
    </dgm:pt>
    <dgm:pt modelId="{A50F4320-C949-4D21-9447-47E640AFFECD}">
      <dgm:prSet/>
      <dgm:spPr/>
      <dgm:t>
        <a:bodyPr/>
        <a:lstStyle/>
        <a:p>
          <a:pPr rtl="1"/>
          <a:endParaRPr lang="he-IL" dirty="0"/>
        </a:p>
      </dgm:t>
    </dgm:pt>
    <dgm:pt modelId="{876A8897-3D5C-4C0C-BF2B-B2DC755CB68A}" type="parTrans" cxnId="{DEDFF2BC-7772-44BE-A0E7-C5DE7B5A2C56}">
      <dgm:prSet/>
      <dgm:spPr/>
      <dgm:t>
        <a:bodyPr/>
        <a:lstStyle/>
        <a:p>
          <a:pPr rtl="1"/>
          <a:endParaRPr lang="he-IL"/>
        </a:p>
      </dgm:t>
    </dgm:pt>
    <dgm:pt modelId="{598D8901-2AF2-476F-8875-ECEEAEF428FA}" type="sibTrans" cxnId="{DEDFF2BC-7772-44BE-A0E7-C5DE7B5A2C56}">
      <dgm:prSet/>
      <dgm:spPr/>
      <dgm:t>
        <a:bodyPr/>
        <a:lstStyle/>
        <a:p>
          <a:pPr rtl="1"/>
          <a:endParaRPr lang="he-IL"/>
        </a:p>
      </dgm:t>
    </dgm:pt>
    <dgm:pt modelId="{0DD7CCB6-152A-487F-B655-0D24C0F08E06}">
      <dgm:prSet custT="1"/>
      <dgm:spPr/>
      <dgm:t>
        <a:bodyPr/>
        <a:lstStyle/>
        <a:p>
          <a:pPr rtl="1"/>
          <a:r>
            <a:rPr lang="en-US" sz="1400" dirty="0"/>
            <a:t>function </a:t>
          </a:r>
          <a:br>
            <a:rPr lang="en-US" sz="1400" dirty="0"/>
          </a:br>
          <a:r>
            <a:rPr lang="en-US" sz="1400" dirty="0"/>
            <a:t>remove_unnecessary_data.</a:t>
          </a:r>
          <a:endParaRPr lang="he-IL" sz="1400" dirty="0"/>
        </a:p>
      </dgm:t>
    </dgm:pt>
    <dgm:pt modelId="{DB23E5E0-C26F-41C4-9B7C-94067DC4445F}" type="parTrans" cxnId="{DB7D8FD7-9290-4915-8C53-247AB74515C8}">
      <dgm:prSet/>
      <dgm:spPr/>
      <dgm:t>
        <a:bodyPr/>
        <a:lstStyle/>
        <a:p>
          <a:pPr rtl="1"/>
          <a:endParaRPr lang="he-IL"/>
        </a:p>
      </dgm:t>
    </dgm:pt>
    <dgm:pt modelId="{F5B9EA12-58C4-437F-83CF-64A7BE3A4093}" type="sibTrans" cxnId="{DB7D8FD7-9290-4915-8C53-247AB74515C8}">
      <dgm:prSet/>
      <dgm:spPr/>
      <dgm:t>
        <a:bodyPr/>
        <a:lstStyle/>
        <a:p>
          <a:pPr rtl="1"/>
          <a:endParaRPr lang="he-IL"/>
        </a:p>
      </dgm:t>
    </dgm:pt>
    <dgm:pt modelId="{170E0E7E-C1AE-40EE-8D30-A2B260945268}">
      <dgm:prSet custT="1"/>
      <dgm:spPr/>
      <dgm:t>
        <a:bodyPr/>
        <a:lstStyle/>
        <a:p>
          <a:pPr rtl="1"/>
          <a:r>
            <a:rPr lang="en-US" sz="1400" dirty="0"/>
            <a:t>function </a:t>
          </a:r>
          <a:br>
            <a:rPr lang="en-US" sz="1400" dirty="0"/>
          </a:br>
          <a:r>
            <a:rPr lang="en-US" sz="1400" dirty="0"/>
            <a:t>replace_missing_data.</a:t>
          </a:r>
          <a:endParaRPr lang="he-IL" sz="1400" dirty="0"/>
        </a:p>
      </dgm:t>
    </dgm:pt>
    <dgm:pt modelId="{BB3C44F0-4860-4C3A-8734-A2CE41CFF3EC}" type="parTrans" cxnId="{3C024CB4-E691-4C6A-A34E-3426DACED245}">
      <dgm:prSet/>
      <dgm:spPr/>
      <dgm:t>
        <a:bodyPr/>
        <a:lstStyle/>
        <a:p>
          <a:pPr rtl="1"/>
          <a:endParaRPr lang="he-IL"/>
        </a:p>
      </dgm:t>
    </dgm:pt>
    <dgm:pt modelId="{25285ECC-DF79-427B-8349-1ECFFFA03157}" type="sibTrans" cxnId="{3C024CB4-E691-4C6A-A34E-3426DACED245}">
      <dgm:prSet/>
      <dgm:spPr/>
      <dgm:t>
        <a:bodyPr/>
        <a:lstStyle/>
        <a:p>
          <a:pPr rtl="1"/>
          <a:endParaRPr lang="he-IL"/>
        </a:p>
      </dgm:t>
    </dgm:pt>
    <dgm:pt modelId="{01F61849-EA6E-4CFE-86C8-980ABCD3A75B}">
      <dgm:prSet custT="1"/>
      <dgm:spPr/>
      <dgm:t>
        <a:bodyPr/>
        <a:lstStyle/>
        <a:p>
          <a:pPr rtl="0"/>
          <a:r>
            <a:rPr lang="en-US" sz="1400" dirty="0"/>
            <a:t>function</a:t>
          </a:r>
          <a:br>
            <a:rPr lang="en-US" sz="1400" dirty="0"/>
          </a:br>
          <a:r>
            <a:rPr lang="en-US" sz="1400" dirty="0"/>
            <a:t> convert_string_to_int.</a:t>
          </a:r>
          <a:endParaRPr lang="he-IL" sz="1400" dirty="0"/>
        </a:p>
      </dgm:t>
    </dgm:pt>
    <dgm:pt modelId="{A0403AD0-7557-4D2F-9A3B-F0B31656F691}" type="parTrans" cxnId="{AB8BB046-3B65-4B4E-9BFF-D1912D8CD930}">
      <dgm:prSet/>
      <dgm:spPr/>
      <dgm:t>
        <a:bodyPr/>
        <a:lstStyle/>
        <a:p>
          <a:pPr rtl="1"/>
          <a:endParaRPr lang="he-IL"/>
        </a:p>
      </dgm:t>
    </dgm:pt>
    <dgm:pt modelId="{291C714F-FF4C-4998-8ACB-904093A43A9F}" type="sibTrans" cxnId="{AB8BB046-3B65-4B4E-9BFF-D1912D8CD930}">
      <dgm:prSet/>
      <dgm:spPr/>
      <dgm:t>
        <a:bodyPr/>
        <a:lstStyle/>
        <a:p>
          <a:pPr rtl="1"/>
          <a:endParaRPr lang="he-IL"/>
        </a:p>
      </dgm:t>
    </dgm:pt>
    <dgm:pt modelId="{2B9418D5-35CE-48C9-8A9B-A4D388C7BF39}">
      <dgm:prSet custT="1"/>
      <dgm:spPr/>
      <dgm:t>
        <a:bodyPr/>
        <a:lstStyle/>
        <a:p>
          <a:pPr rtl="1"/>
          <a:r>
            <a:rPr lang="en-US" sz="1400" dirty="0"/>
            <a:t>function load_dataframe.</a:t>
          </a:r>
          <a:endParaRPr lang="he-IL" sz="1400" dirty="0"/>
        </a:p>
      </dgm:t>
    </dgm:pt>
    <dgm:pt modelId="{378ED467-D24E-4E75-A9DB-846D75041EA4}" type="sibTrans" cxnId="{B6211E16-3ADC-48B3-8D81-9E7334EAB736}">
      <dgm:prSet/>
      <dgm:spPr/>
      <dgm:t>
        <a:bodyPr/>
        <a:lstStyle/>
        <a:p>
          <a:pPr rtl="1"/>
          <a:endParaRPr lang="he-IL"/>
        </a:p>
      </dgm:t>
    </dgm:pt>
    <dgm:pt modelId="{6916BEE4-8C26-4DC1-831F-1144C5B2F80D}" type="parTrans" cxnId="{B6211E16-3ADC-48B3-8D81-9E7334EAB736}">
      <dgm:prSet/>
      <dgm:spPr/>
      <dgm:t>
        <a:bodyPr/>
        <a:lstStyle/>
        <a:p>
          <a:pPr rtl="1"/>
          <a:endParaRPr lang="he-IL"/>
        </a:p>
      </dgm:t>
    </dgm:pt>
    <dgm:pt modelId="{181AB795-BE06-4A01-BCFA-AC78F26120BC}" type="pres">
      <dgm:prSet presAssocID="{EECFA61D-831F-4B8A-B52B-302587B79AC8}" presName="compositeShape" presStyleCnt="0">
        <dgm:presLayoutVars>
          <dgm:chMax val="7"/>
          <dgm:dir/>
          <dgm:resizeHandles val="exact"/>
        </dgm:presLayoutVars>
      </dgm:prSet>
      <dgm:spPr/>
    </dgm:pt>
    <dgm:pt modelId="{10A11E76-3C71-4FB8-9D82-BDAF85127E21}" type="pres">
      <dgm:prSet presAssocID="{A50F4320-C949-4D21-9447-47E640AFFECD}" presName="circ1" presStyleLbl="vennNode1" presStyleIdx="0" presStyleCnt="5"/>
      <dgm:spPr/>
    </dgm:pt>
    <dgm:pt modelId="{56B3E37A-2CAD-4644-9F64-8819B2EDB8CF}" type="pres">
      <dgm:prSet presAssocID="{A50F4320-C949-4D21-9447-47E640AFFECD}" presName="circ1Tx" presStyleLbl="revTx" presStyleIdx="0" presStyleCnt="0">
        <dgm:presLayoutVars>
          <dgm:chMax val="0"/>
          <dgm:chPref val="0"/>
          <dgm:bulletEnabled val="1"/>
        </dgm:presLayoutVars>
      </dgm:prSet>
      <dgm:spPr/>
    </dgm:pt>
    <dgm:pt modelId="{88EF846A-A0AE-407F-B769-382A11BA4746}" type="pres">
      <dgm:prSet presAssocID="{2B9418D5-35CE-48C9-8A9B-A4D388C7BF39}" presName="circ2" presStyleLbl="vennNode1" presStyleIdx="1" presStyleCnt="5"/>
      <dgm:spPr/>
    </dgm:pt>
    <dgm:pt modelId="{78EF7923-490A-4339-B8DF-1A9AE35A2B8A}" type="pres">
      <dgm:prSet presAssocID="{2B9418D5-35CE-48C9-8A9B-A4D388C7BF39}" presName="circ2Tx" presStyleLbl="revTx" presStyleIdx="0" presStyleCnt="0" custLinFactNeighborX="-1838" custLinFactNeighborY="16154">
        <dgm:presLayoutVars>
          <dgm:chMax val="0"/>
          <dgm:chPref val="0"/>
          <dgm:bulletEnabled val="1"/>
        </dgm:presLayoutVars>
      </dgm:prSet>
      <dgm:spPr/>
    </dgm:pt>
    <dgm:pt modelId="{556D962B-1EF4-46EF-9707-2A675532C5D7}" type="pres">
      <dgm:prSet presAssocID="{0DD7CCB6-152A-487F-B655-0D24C0F08E06}" presName="circ3" presStyleLbl="vennNode1" presStyleIdx="2" presStyleCnt="5"/>
      <dgm:spPr/>
    </dgm:pt>
    <dgm:pt modelId="{9D62527F-B562-4A3B-BDA5-875A993873A8}" type="pres">
      <dgm:prSet presAssocID="{0DD7CCB6-152A-487F-B655-0D24C0F08E06}" presName="circ3Tx" presStyleLbl="revTx" presStyleIdx="0" presStyleCnt="0" custScaleX="215730" custLinFactNeighborX="20222" custLinFactNeighborY="-28043">
        <dgm:presLayoutVars>
          <dgm:chMax val="0"/>
          <dgm:chPref val="0"/>
          <dgm:bulletEnabled val="1"/>
        </dgm:presLayoutVars>
      </dgm:prSet>
      <dgm:spPr/>
    </dgm:pt>
    <dgm:pt modelId="{DD91CD7A-FEDC-4DC3-83CC-B7FBCCBF3C42}" type="pres">
      <dgm:prSet presAssocID="{170E0E7E-C1AE-40EE-8D30-A2B260945268}" presName="circ4" presStyleLbl="vennNode1" presStyleIdx="3" presStyleCnt="5"/>
      <dgm:spPr/>
    </dgm:pt>
    <dgm:pt modelId="{63AB4B7F-60E6-4D99-808A-E0183ABBC69E}" type="pres">
      <dgm:prSet presAssocID="{170E0E7E-C1AE-40EE-8D30-A2B260945268}" presName="circ4Tx" presStyleLbl="revTx" presStyleIdx="0" presStyleCnt="0" custScaleX="217566" custLinFactNeighborX="-1838" custLinFactNeighborY="-21869">
        <dgm:presLayoutVars>
          <dgm:chMax val="0"/>
          <dgm:chPref val="0"/>
          <dgm:bulletEnabled val="1"/>
        </dgm:presLayoutVars>
      </dgm:prSet>
      <dgm:spPr/>
    </dgm:pt>
    <dgm:pt modelId="{21BAC11D-8151-434E-B581-1675E1FDCFBA}" type="pres">
      <dgm:prSet presAssocID="{01F61849-EA6E-4CFE-86C8-980ABCD3A75B}" presName="circ5" presStyleLbl="vennNode1" presStyleIdx="4" presStyleCnt="5"/>
      <dgm:spPr/>
    </dgm:pt>
    <dgm:pt modelId="{D1057CA3-1D70-40E9-A3FB-42C1841FAA8E}" type="pres">
      <dgm:prSet presAssocID="{01F61849-EA6E-4CFE-86C8-980ABCD3A75B}" presName="circ5Tx" presStyleLbl="revTx" presStyleIdx="0" presStyleCnt="0" custScaleX="134599" custLinFactNeighborX="-6128" custLinFactNeighborY="16154">
        <dgm:presLayoutVars>
          <dgm:chMax val="0"/>
          <dgm:chPref val="0"/>
          <dgm:bulletEnabled val="1"/>
        </dgm:presLayoutVars>
      </dgm:prSet>
      <dgm:spPr/>
    </dgm:pt>
  </dgm:ptLst>
  <dgm:cxnLst>
    <dgm:cxn modelId="{B6211E16-3ADC-48B3-8D81-9E7334EAB736}" srcId="{EECFA61D-831F-4B8A-B52B-302587B79AC8}" destId="{2B9418D5-35CE-48C9-8A9B-A4D388C7BF39}" srcOrd="1" destOrd="0" parTransId="{6916BEE4-8C26-4DC1-831F-1144C5B2F80D}" sibTransId="{378ED467-D24E-4E75-A9DB-846D75041EA4}"/>
    <dgm:cxn modelId="{80156C46-051F-4A46-A555-BAD555548EE8}" type="presOf" srcId="{A50F4320-C949-4D21-9447-47E640AFFECD}" destId="{56B3E37A-2CAD-4644-9F64-8819B2EDB8CF}" srcOrd="0" destOrd="0" presId="urn:microsoft.com/office/officeart/2005/8/layout/venn1"/>
    <dgm:cxn modelId="{AB8BB046-3B65-4B4E-9BFF-D1912D8CD930}" srcId="{EECFA61D-831F-4B8A-B52B-302587B79AC8}" destId="{01F61849-EA6E-4CFE-86C8-980ABCD3A75B}" srcOrd="4" destOrd="0" parTransId="{A0403AD0-7557-4D2F-9A3B-F0B31656F691}" sibTransId="{291C714F-FF4C-4998-8ACB-904093A43A9F}"/>
    <dgm:cxn modelId="{A0382349-111D-4B24-8589-70F11EAB2B09}" type="presOf" srcId="{2B9418D5-35CE-48C9-8A9B-A4D388C7BF39}" destId="{78EF7923-490A-4339-B8DF-1A9AE35A2B8A}" srcOrd="0" destOrd="0" presId="urn:microsoft.com/office/officeart/2005/8/layout/venn1"/>
    <dgm:cxn modelId="{E9119370-3C9B-4FA7-8201-19BD36E65307}" type="presOf" srcId="{EECFA61D-831F-4B8A-B52B-302587B79AC8}" destId="{181AB795-BE06-4A01-BCFA-AC78F26120BC}" srcOrd="0" destOrd="0" presId="urn:microsoft.com/office/officeart/2005/8/layout/venn1"/>
    <dgm:cxn modelId="{AC11CD76-9FD4-4235-8AF1-B471C2949F73}" type="presOf" srcId="{0DD7CCB6-152A-487F-B655-0D24C0F08E06}" destId="{9D62527F-B562-4A3B-BDA5-875A993873A8}" srcOrd="0" destOrd="0" presId="urn:microsoft.com/office/officeart/2005/8/layout/venn1"/>
    <dgm:cxn modelId="{B88C29A4-68AA-44D1-AB0D-0DDCFC2E2F4D}" type="presOf" srcId="{01F61849-EA6E-4CFE-86C8-980ABCD3A75B}" destId="{D1057CA3-1D70-40E9-A3FB-42C1841FAA8E}" srcOrd="0" destOrd="0" presId="urn:microsoft.com/office/officeart/2005/8/layout/venn1"/>
    <dgm:cxn modelId="{3C024CB4-E691-4C6A-A34E-3426DACED245}" srcId="{EECFA61D-831F-4B8A-B52B-302587B79AC8}" destId="{170E0E7E-C1AE-40EE-8D30-A2B260945268}" srcOrd="3" destOrd="0" parTransId="{BB3C44F0-4860-4C3A-8734-A2CE41CFF3EC}" sibTransId="{25285ECC-DF79-427B-8349-1ECFFFA03157}"/>
    <dgm:cxn modelId="{DEDFF2BC-7772-44BE-A0E7-C5DE7B5A2C56}" srcId="{EECFA61D-831F-4B8A-B52B-302587B79AC8}" destId="{A50F4320-C949-4D21-9447-47E640AFFECD}" srcOrd="0" destOrd="0" parTransId="{876A8897-3D5C-4C0C-BF2B-B2DC755CB68A}" sibTransId="{598D8901-2AF2-476F-8875-ECEEAEF428FA}"/>
    <dgm:cxn modelId="{DB7D8FD7-9290-4915-8C53-247AB74515C8}" srcId="{EECFA61D-831F-4B8A-B52B-302587B79AC8}" destId="{0DD7CCB6-152A-487F-B655-0D24C0F08E06}" srcOrd="2" destOrd="0" parTransId="{DB23E5E0-C26F-41C4-9B7C-94067DC4445F}" sibTransId="{F5B9EA12-58C4-437F-83CF-64A7BE3A4093}"/>
    <dgm:cxn modelId="{E64EF8E6-7E92-4571-A9DB-3F590E8A27D3}" type="presOf" srcId="{170E0E7E-C1AE-40EE-8D30-A2B260945268}" destId="{63AB4B7F-60E6-4D99-808A-E0183ABBC69E}" srcOrd="0" destOrd="0" presId="urn:microsoft.com/office/officeart/2005/8/layout/venn1"/>
    <dgm:cxn modelId="{C39F9C5F-72D6-459A-B438-3318EA0AE63D}" type="presParOf" srcId="{181AB795-BE06-4A01-BCFA-AC78F26120BC}" destId="{10A11E76-3C71-4FB8-9D82-BDAF85127E21}" srcOrd="0" destOrd="0" presId="urn:microsoft.com/office/officeart/2005/8/layout/venn1"/>
    <dgm:cxn modelId="{10D09603-6223-4A87-9B26-57335A05472F}" type="presParOf" srcId="{181AB795-BE06-4A01-BCFA-AC78F26120BC}" destId="{56B3E37A-2CAD-4644-9F64-8819B2EDB8CF}" srcOrd="1" destOrd="0" presId="urn:microsoft.com/office/officeart/2005/8/layout/venn1"/>
    <dgm:cxn modelId="{81730CDC-9702-4042-968B-F8B499F9A398}" type="presParOf" srcId="{181AB795-BE06-4A01-BCFA-AC78F26120BC}" destId="{88EF846A-A0AE-407F-B769-382A11BA4746}" srcOrd="2" destOrd="0" presId="urn:microsoft.com/office/officeart/2005/8/layout/venn1"/>
    <dgm:cxn modelId="{3D28C6D1-7499-43A5-96E8-B3880744F799}" type="presParOf" srcId="{181AB795-BE06-4A01-BCFA-AC78F26120BC}" destId="{78EF7923-490A-4339-B8DF-1A9AE35A2B8A}" srcOrd="3" destOrd="0" presId="urn:microsoft.com/office/officeart/2005/8/layout/venn1"/>
    <dgm:cxn modelId="{6F056A4F-8ECA-44A7-A83F-1A87266E54A1}" type="presParOf" srcId="{181AB795-BE06-4A01-BCFA-AC78F26120BC}" destId="{556D962B-1EF4-46EF-9707-2A675532C5D7}" srcOrd="4" destOrd="0" presId="urn:microsoft.com/office/officeart/2005/8/layout/venn1"/>
    <dgm:cxn modelId="{B3F6BE89-654B-4DC9-B2E7-3EBEB48F60E2}" type="presParOf" srcId="{181AB795-BE06-4A01-BCFA-AC78F26120BC}" destId="{9D62527F-B562-4A3B-BDA5-875A993873A8}" srcOrd="5" destOrd="0" presId="urn:microsoft.com/office/officeart/2005/8/layout/venn1"/>
    <dgm:cxn modelId="{8B69FCDE-6660-4F23-B538-19603BE63F3D}" type="presParOf" srcId="{181AB795-BE06-4A01-BCFA-AC78F26120BC}" destId="{DD91CD7A-FEDC-4DC3-83CC-B7FBCCBF3C42}" srcOrd="6" destOrd="0" presId="urn:microsoft.com/office/officeart/2005/8/layout/venn1"/>
    <dgm:cxn modelId="{B805A888-9191-4A12-9987-36B9D74D90F0}" type="presParOf" srcId="{181AB795-BE06-4A01-BCFA-AC78F26120BC}" destId="{63AB4B7F-60E6-4D99-808A-E0183ABBC69E}" srcOrd="7" destOrd="0" presId="urn:microsoft.com/office/officeart/2005/8/layout/venn1"/>
    <dgm:cxn modelId="{C1784734-D73B-4EBD-BC01-4CE3BB24B885}" type="presParOf" srcId="{181AB795-BE06-4A01-BCFA-AC78F26120BC}" destId="{21BAC11D-8151-434E-B581-1675E1FDCFBA}" srcOrd="8" destOrd="0" presId="urn:microsoft.com/office/officeart/2005/8/layout/venn1"/>
    <dgm:cxn modelId="{CB4EEC95-927D-4FE1-8B8C-7CC400ED04F1}" type="presParOf" srcId="{181AB795-BE06-4A01-BCFA-AC78F26120BC}" destId="{D1057CA3-1D70-40E9-A3FB-42C1841FAA8E}" srcOrd="9"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9DCEF3-A616-44D5-8C6E-46A1CAFE2942}" type="doc">
      <dgm:prSet loTypeId="urn:microsoft.com/office/officeart/2005/8/layout/venn3" loCatId="relationship" qsTypeId="urn:microsoft.com/office/officeart/2005/8/quickstyle/simple1" qsCatId="simple" csTypeId="urn:microsoft.com/office/officeart/2005/8/colors/accent1_2" csCatId="accent1" phldr="1"/>
      <dgm:spPr/>
    </dgm:pt>
    <dgm:pt modelId="{9DDE6BBA-295A-46ED-9F8B-A88506316D00}">
      <dgm:prSet phldrT="[Text]" custT="1"/>
      <dgm:spPr/>
      <dgm:t>
        <a:bodyPr/>
        <a:lstStyle/>
        <a:p>
          <a:pPr algn="ctr" rtl="0"/>
          <a:r>
            <a:rPr lang="en-US" sz="1800" b="0" i="0" dirty="0"/>
            <a:t>function </a:t>
          </a:r>
          <a:br>
            <a:rPr lang="en-US" sz="1800" b="0" i="0" dirty="0"/>
          </a:br>
          <a:r>
            <a:rPr lang="en-US" sz="1800" b="0" i="0" dirty="0" err="1"/>
            <a:t>load_dataset</a:t>
          </a:r>
          <a:endParaRPr lang="he-IL" sz="1800" b="0" dirty="0"/>
        </a:p>
      </dgm:t>
    </dgm:pt>
    <dgm:pt modelId="{C42A04C9-01A7-40FE-BAC1-88A74A4DA1E9}" type="parTrans" cxnId="{28CD5889-DE76-4D73-B101-7BDE2BE9F1E1}">
      <dgm:prSet/>
      <dgm:spPr/>
      <dgm:t>
        <a:bodyPr/>
        <a:lstStyle/>
        <a:p>
          <a:pPr algn="ctr" rtl="0"/>
          <a:endParaRPr lang="he-IL" sz="1800" b="0"/>
        </a:p>
      </dgm:t>
    </dgm:pt>
    <dgm:pt modelId="{CF3BF2EF-CA51-4521-AB8C-14A1BD50D698}" type="sibTrans" cxnId="{28CD5889-DE76-4D73-B101-7BDE2BE9F1E1}">
      <dgm:prSet/>
      <dgm:spPr/>
      <dgm:t>
        <a:bodyPr/>
        <a:lstStyle/>
        <a:p>
          <a:pPr algn="ctr" rtl="0"/>
          <a:endParaRPr lang="he-IL" sz="1800" b="0"/>
        </a:p>
      </dgm:t>
    </dgm:pt>
    <dgm:pt modelId="{F2F2EEF0-EF20-46EB-93D3-57AA3AB297E4}">
      <dgm:prSet phldrT="[Text]" custT="1"/>
      <dgm:spPr/>
      <dgm:t>
        <a:bodyPr/>
        <a:lstStyle/>
        <a:p>
          <a:pPr algn="ctr" rtl="0"/>
          <a:r>
            <a:rPr lang="en-US" sz="1800" b="0" i="0" dirty="0"/>
            <a:t>function </a:t>
          </a:r>
          <a:r>
            <a:rPr lang="en-US" sz="1800" b="0" i="0" dirty="0" err="1"/>
            <a:t>split_to_train_and_test</a:t>
          </a:r>
          <a:endParaRPr lang="he-IL" sz="1800" b="0" dirty="0"/>
        </a:p>
      </dgm:t>
    </dgm:pt>
    <dgm:pt modelId="{1DD9BA87-4DDF-4EED-B471-A13A37837F08}" type="parTrans" cxnId="{8AD81AAE-CE9A-488D-8EE2-52F41CC063A8}">
      <dgm:prSet/>
      <dgm:spPr/>
      <dgm:t>
        <a:bodyPr/>
        <a:lstStyle/>
        <a:p>
          <a:pPr algn="ctr" rtl="0"/>
          <a:endParaRPr lang="he-IL" sz="1800" b="0"/>
        </a:p>
      </dgm:t>
    </dgm:pt>
    <dgm:pt modelId="{B9E0C177-F665-4941-BF72-9C69A2602FC5}" type="sibTrans" cxnId="{8AD81AAE-CE9A-488D-8EE2-52F41CC063A8}">
      <dgm:prSet/>
      <dgm:spPr/>
      <dgm:t>
        <a:bodyPr/>
        <a:lstStyle/>
        <a:p>
          <a:pPr algn="ctr" rtl="0"/>
          <a:endParaRPr lang="he-IL" sz="1800" b="0"/>
        </a:p>
      </dgm:t>
    </dgm:pt>
    <dgm:pt modelId="{7952ECBE-2B1F-45A8-8B00-987C56436229}">
      <dgm:prSet phldrT="[Text]" custT="1"/>
      <dgm:spPr/>
      <dgm:t>
        <a:bodyPr/>
        <a:lstStyle/>
        <a:p>
          <a:pPr algn="ctr" rtl="0"/>
          <a:r>
            <a:rPr lang="en-US" sz="1800" b="0" i="0" dirty="0"/>
            <a:t>function evaluate_</a:t>
          </a:r>
          <a:br>
            <a:rPr lang="en-US" sz="1800" b="0" i="0" dirty="0"/>
          </a:br>
          <a:r>
            <a:rPr lang="en-US" sz="1800" b="0" i="0" dirty="0"/>
            <a:t>performance</a:t>
          </a:r>
          <a:endParaRPr lang="he-IL" sz="1800" b="0" dirty="0"/>
        </a:p>
      </dgm:t>
    </dgm:pt>
    <dgm:pt modelId="{BA0D0909-4760-46BD-9F96-6A73CE490F56}" type="parTrans" cxnId="{A208A898-DC4F-4E02-BFB8-6BB0604278C0}">
      <dgm:prSet/>
      <dgm:spPr/>
      <dgm:t>
        <a:bodyPr/>
        <a:lstStyle/>
        <a:p>
          <a:pPr algn="ctr" rtl="0"/>
          <a:endParaRPr lang="he-IL" sz="1800" b="0"/>
        </a:p>
      </dgm:t>
    </dgm:pt>
    <dgm:pt modelId="{1187473E-3A89-4294-BD6F-76749C20D246}" type="sibTrans" cxnId="{A208A898-DC4F-4E02-BFB8-6BB0604278C0}">
      <dgm:prSet/>
      <dgm:spPr/>
      <dgm:t>
        <a:bodyPr/>
        <a:lstStyle/>
        <a:p>
          <a:pPr algn="ctr" rtl="0"/>
          <a:endParaRPr lang="he-IL" sz="1800" b="0"/>
        </a:p>
      </dgm:t>
    </dgm:pt>
    <dgm:pt modelId="{B5ED2EFC-B4E1-4E75-9032-5CBDDF8B98C3}">
      <dgm:prSet phldrT="[Text]" custT="1"/>
      <dgm:spPr/>
      <dgm:t>
        <a:bodyPr/>
        <a:lstStyle/>
        <a:p>
          <a:pPr algn="ctr" rtl="0"/>
          <a:r>
            <a:rPr lang="en-US" sz="1800" b="0" i="0" dirty="0"/>
            <a:t>function </a:t>
          </a:r>
          <a:br>
            <a:rPr lang="en-US" sz="1800" b="0" i="0" dirty="0"/>
          </a:br>
          <a:r>
            <a:rPr lang="en-US" sz="1800" b="0" i="0" dirty="0" err="1"/>
            <a:t>train_model</a:t>
          </a:r>
          <a:endParaRPr lang="he-IL" sz="1800" b="0" dirty="0"/>
        </a:p>
      </dgm:t>
    </dgm:pt>
    <dgm:pt modelId="{8282A112-33B9-4FEA-8B16-563FF170B3E5}" type="parTrans" cxnId="{C8E42E9A-35F6-4B17-9412-2406700105E0}">
      <dgm:prSet/>
      <dgm:spPr/>
      <dgm:t>
        <a:bodyPr/>
        <a:lstStyle/>
        <a:p>
          <a:pPr algn="ctr" rtl="0"/>
          <a:endParaRPr lang="he-IL" sz="1800" b="0"/>
        </a:p>
      </dgm:t>
    </dgm:pt>
    <dgm:pt modelId="{1AACD9D4-9630-4C3D-9824-28490B74E9F9}" type="sibTrans" cxnId="{C8E42E9A-35F6-4B17-9412-2406700105E0}">
      <dgm:prSet/>
      <dgm:spPr/>
      <dgm:t>
        <a:bodyPr/>
        <a:lstStyle/>
        <a:p>
          <a:pPr algn="ctr" rtl="0"/>
          <a:endParaRPr lang="he-IL" sz="1800" b="0"/>
        </a:p>
      </dgm:t>
    </dgm:pt>
    <dgm:pt modelId="{3BC8D859-70BC-4B62-959A-CEB9509B2B2A}">
      <dgm:prSet phldrT="[Text]" custT="1"/>
      <dgm:spPr/>
      <dgm:t>
        <a:bodyPr/>
        <a:lstStyle/>
        <a:p>
          <a:pPr algn="ctr" rtl="0"/>
          <a:r>
            <a:rPr lang="en-US" sz="1800" b="0" i="0" dirty="0"/>
            <a:t>function </a:t>
          </a:r>
          <a:br>
            <a:rPr lang="en-US" sz="1800" b="0" i="0" dirty="0"/>
          </a:br>
          <a:r>
            <a:rPr lang="en-US" sz="1800" b="0" i="0" dirty="0"/>
            <a:t>predict</a:t>
          </a:r>
          <a:endParaRPr lang="he-IL" sz="1800" b="0" dirty="0"/>
        </a:p>
      </dgm:t>
    </dgm:pt>
    <dgm:pt modelId="{A1CEF112-9C8D-4F0A-AF90-EFE72C38A85E}" type="parTrans" cxnId="{2AB5FF3F-B68E-4DAD-B755-415B19F2EA5B}">
      <dgm:prSet/>
      <dgm:spPr/>
      <dgm:t>
        <a:bodyPr/>
        <a:lstStyle/>
        <a:p>
          <a:pPr algn="ctr" rtl="0"/>
          <a:endParaRPr lang="he-IL" sz="1800" b="0"/>
        </a:p>
      </dgm:t>
    </dgm:pt>
    <dgm:pt modelId="{5E212037-F974-4A75-A062-7A2790B56A92}" type="sibTrans" cxnId="{2AB5FF3F-B68E-4DAD-B755-415B19F2EA5B}">
      <dgm:prSet/>
      <dgm:spPr/>
      <dgm:t>
        <a:bodyPr/>
        <a:lstStyle/>
        <a:p>
          <a:pPr algn="ctr" rtl="0"/>
          <a:endParaRPr lang="he-IL" sz="1800" b="0"/>
        </a:p>
      </dgm:t>
    </dgm:pt>
    <dgm:pt modelId="{FC777845-B5EB-4C82-8397-4CC3799148CD}" type="pres">
      <dgm:prSet presAssocID="{ED9DCEF3-A616-44D5-8C6E-46A1CAFE2942}" presName="Name0" presStyleCnt="0">
        <dgm:presLayoutVars>
          <dgm:dir/>
          <dgm:resizeHandles val="exact"/>
        </dgm:presLayoutVars>
      </dgm:prSet>
      <dgm:spPr/>
    </dgm:pt>
    <dgm:pt modelId="{C2F8F5C7-53AC-4733-8709-754731E9A378}" type="pres">
      <dgm:prSet presAssocID="{9DDE6BBA-295A-46ED-9F8B-A88506316D00}" presName="Name5" presStyleLbl="vennNode1" presStyleIdx="0" presStyleCnt="5">
        <dgm:presLayoutVars>
          <dgm:bulletEnabled val="1"/>
        </dgm:presLayoutVars>
      </dgm:prSet>
      <dgm:spPr/>
    </dgm:pt>
    <dgm:pt modelId="{C019C320-1F51-4CEF-9CDF-2D02CA122DF1}" type="pres">
      <dgm:prSet presAssocID="{CF3BF2EF-CA51-4521-AB8C-14A1BD50D698}" presName="space" presStyleCnt="0"/>
      <dgm:spPr/>
    </dgm:pt>
    <dgm:pt modelId="{FFAAB634-9DBB-411C-A321-18F6640500E4}" type="pres">
      <dgm:prSet presAssocID="{F2F2EEF0-EF20-46EB-93D3-57AA3AB297E4}" presName="Name5" presStyleLbl="vennNode1" presStyleIdx="1" presStyleCnt="5">
        <dgm:presLayoutVars>
          <dgm:bulletEnabled val="1"/>
        </dgm:presLayoutVars>
      </dgm:prSet>
      <dgm:spPr/>
    </dgm:pt>
    <dgm:pt modelId="{D4570175-E9FB-417C-8F25-CA35845FB9D0}" type="pres">
      <dgm:prSet presAssocID="{B9E0C177-F665-4941-BF72-9C69A2602FC5}" presName="space" presStyleCnt="0"/>
      <dgm:spPr/>
    </dgm:pt>
    <dgm:pt modelId="{D6B6A285-61B5-42B9-86C9-F653FC810E52}" type="pres">
      <dgm:prSet presAssocID="{B5ED2EFC-B4E1-4E75-9032-5CBDDF8B98C3}" presName="Name5" presStyleLbl="vennNode1" presStyleIdx="2" presStyleCnt="5">
        <dgm:presLayoutVars>
          <dgm:bulletEnabled val="1"/>
        </dgm:presLayoutVars>
      </dgm:prSet>
      <dgm:spPr/>
    </dgm:pt>
    <dgm:pt modelId="{972DA3B4-954C-4257-940C-E96A438CAA50}" type="pres">
      <dgm:prSet presAssocID="{1AACD9D4-9630-4C3D-9824-28490B74E9F9}" presName="space" presStyleCnt="0"/>
      <dgm:spPr/>
    </dgm:pt>
    <dgm:pt modelId="{79FB8E0D-67DE-46F1-8740-31466882A5C0}" type="pres">
      <dgm:prSet presAssocID="{3BC8D859-70BC-4B62-959A-CEB9509B2B2A}" presName="Name5" presStyleLbl="vennNode1" presStyleIdx="3" presStyleCnt="5">
        <dgm:presLayoutVars>
          <dgm:bulletEnabled val="1"/>
        </dgm:presLayoutVars>
      </dgm:prSet>
      <dgm:spPr/>
    </dgm:pt>
    <dgm:pt modelId="{D2353615-6B25-45A7-8DB6-DC009FCCD528}" type="pres">
      <dgm:prSet presAssocID="{5E212037-F974-4A75-A062-7A2790B56A92}" presName="space" presStyleCnt="0"/>
      <dgm:spPr/>
    </dgm:pt>
    <dgm:pt modelId="{49051981-5CA2-4F9E-A15A-638E42202DE7}" type="pres">
      <dgm:prSet presAssocID="{7952ECBE-2B1F-45A8-8B00-987C56436229}" presName="Name5" presStyleLbl="vennNode1" presStyleIdx="4" presStyleCnt="5">
        <dgm:presLayoutVars>
          <dgm:bulletEnabled val="1"/>
        </dgm:presLayoutVars>
      </dgm:prSet>
      <dgm:spPr/>
    </dgm:pt>
  </dgm:ptLst>
  <dgm:cxnLst>
    <dgm:cxn modelId="{427D5C10-544A-4000-9DB6-E7E9F21EF482}" type="presOf" srcId="{B5ED2EFC-B4E1-4E75-9032-5CBDDF8B98C3}" destId="{D6B6A285-61B5-42B9-86C9-F653FC810E52}" srcOrd="0" destOrd="0" presId="urn:microsoft.com/office/officeart/2005/8/layout/venn3"/>
    <dgm:cxn modelId="{F5468E11-04FE-4BB1-A45C-D318AC168FCF}" type="presOf" srcId="{F2F2EEF0-EF20-46EB-93D3-57AA3AB297E4}" destId="{FFAAB634-9DBB-411C-A321-18F6640500E4}" srcOrd="0" destOrd="0" presId="urn:microsoft.com/office/officeart/2005/8/layout/venn3"/>
    <dgm:cxn modelId="{2D82562C-CC5E-46BE-9B35-9C279024046F}" type="presOf" srcId="{7952ECBE-2B1F-45A8-8B00-987C56436229}" destId="{49051981-5CA2-4F9E-A15A-638E42202DE7}" srcOrd="0" destOrd="0" presId="urn:microsoft.com/office/officeart/2005/8/layout/venn3"/>
    <dgm:cxn modelId="{2AB5FF3F-B68E-4DAD-B755-415B19F2EA5B}" srcId="{ED9DCEF3-A616-44D5-8C6E-46A1CAFE2942}" destId="{3BC8D859-70BC-4B62-959A-CEB9509B2B2A}" srcOrd="3" destOrd="0" parTransId="{A1CEF112-9C8D-4F0A-AF90-EFE72C38A85E}" sibTransId="{5E212037-F974-4A75-A062-7A2790B56A92}"/>
    <dgm:cxn modelId="{BE04BE5C-2C65-4C9E-8CFE-1F2ED5B1E50A}" type="presOf" srcId="{ED9DCEF3-A616-44D5-8C6E-46A1CAFE2942}" destId="{FC777845-B5EB-4C82-8397-4CC3799148CD}" srcOrd="0" destOrd="0" presId="urn:microsoft.com/office/officeart/2005/8/layout/venn3"/>
    <dgm:cxn modelId="{6747BF83-026A-42B5-A6ED-3CD0A5331C42}" type="presOf" srcId="{9DDE6BBA-295A-46ED-9F8B-A88506316D00}" destId="{C2F8F5C7-53AC-4733-8709-754731E9A378}" srcOrd="0" destOrd="0" presId="urn:microsoft.com/office/officeart/2005/8/layout/venn3"/>
    <dgm:cxn modelId="{28CD5889-DE76-4D73-B101-7BDE2BE9F1E1}" srcId="{ED9DCEF3-A616-44D5-8C6E-46A1CAFE2942}" destId="{9DDE6BBA-295A-46ED-9F8B-A88506316D00}" srcOrd="0" destOrd="0" parTransId="{C42A04C9-01A7-40FE-BAC1-88A74A4DA1E9}" sibTransId="{CF3BF2EF-CA51-4521-AB8C-14A1BD50D698}"/>
    <dgm:cxn modelId="{A208A898-DC4F-4E02-BFB8-6BB0604278C0}" srcId="{ED9DCEF3-A616-44D5-8C6E-46A1CAFE2942}" destId="{7952ECBE-2B1F-45A8-8B00-987C56436229}" srcOrd="4" destOrd="0" parTransId="{BA0D0909-4760-46BD-9F96-6A73CE490F56}" sibTransId="{1187473E-3A89-4294-BD6F-76749C20D246}"/>
    <dgm:cxn modelId="{F1255699-1A72-430C-BDC5-E960E7C1A9FA}" type="presOf" srcId="{3BC8D859-70BC-4B62-959A-CEB9509B2B2A}" destId="{79FB8E0D-67DE-46F1-8740-31466882A5C0}" srcOrd="0" destOrd="0" presId="urn:microsoft.com/office/officeart/2005/8/layout/venn3"/>
    <dgm:cxn modelId="{C8E42E9A-35F6-4B17-9412-2406700105E0}" srcId="{ED9DCEF3-A616-44D5-8C6E-46A1CAFE2942}" destId="{B5ED2EFC-B4E1-4E75-9032-5CBDDF8B98C3}" srcOrd="2" destOrd="0" parTransId="{8282A112-33B9-4FEA-8B16-563FF170B3E5}" sibTransId="{1AACD9D4-9630-4C3D-9824-28490B74E9F9}"/>
    <dgm:cxn modelId="{8AD81AAE-CE9A-488D-8EE2-52F41CC063A8}" srcId="{ED9DCEF3-A616-44D5-8C6E-46A1CAFE2942}" destId="{F2F2EEF0-EF20-46EB-93D3-57AA3AB297E4}" srcOrd="1" destOrd="0" parTransId="{1DD9BA87-4DDF-4EED-B471-A13A37837F08}" sibTransId="{B9E0C177-F665-4941-BF72-9C69A2602FC5}"/>
    <dgm:cxn modelId="{A959CD57-AA1F-4304-B710-4014A8F7D56B}" type="presParOf" srcId="{FC777845-B5EB-4C82-8397-4CC3799148CD}" destId="{C2F8F5C7-53AC-4733-8709-754731E9A378}" srcOrd="0" destOrd="0" presId="urn:microsoft.com/office/officeart/2005/8/layout/venn3"/>
    <dgm:cxn modelId="{68ADB065-931D-491E-BC24-F0C89842F0F3}" type="presParOf" srcId="{FC777845-B5EB-4C82-8397-4CC3799148CD}" destId="{C019C320-1F51-4CEF-9CDF-2D02CA122DF1}" srcOrd="1" destOrd="0" presId="urn:microsoft.com/office/officeart/2005/8/layout/venn3"/>
    <dgm:cxn modelId="{56C89287-A735-4198-A2E2-06C2E3E56C4B}" type="presParOf" srcId="{FC777845-B5EB-4C82-8397-4CC3799148CD}" destId="{FFAAB634-9DBB-411C-A321-18F6640500E4}" srcOrd="2" destOrd="0" presId="urn:microsoft.com/office/officeart/2005/8/layout/venn3"/>
    <dgm:cxn modelId="{8A7C07CF-0260-4BCB-B831-0F2BCD38FAAC}" type="presParOf" srcId="{FC777845-B5EB-4C82-8397-4CC3799148CD}" destId="{D4570175-E9FB-417C-8F25-CA35845FB9D0}" srcOrd="3" destOrd="0" presId="urn:microsoft.com/office/officeart/2005/8/layout/venn3"/>
    <dgm:cxn modelId="{1CF4D9BC-0404-434B-A629-7BB9CCC7026A}" type="presParOf" srcId="{FC777845-B5EB-4C82-8397-4CC3799148CD}" destId="{D6B6A285-61B5-42B9-86C9-F653FC810E52}" srcOrd="4" destOrd="0" presId="urn:microsoft.com/office/officeart/2005/8/layout/venn3"/>
    <dgm:cxn modelId="{27F12420-604A-415F-B9EC-A8E585DD4E7F}" type="presParOf" srcId="{FC777845-B5EB-4C82-8397-4CC3799148CD}" destId="{972DA3B4-954C-4257-940C-E96A438CAA50}" srcOrd="5" destOrd="0" presId="urn:microsoft.com/office/officeart/2005/8/layout/venn3"/>
    <dgm:cxn modelId="{FF103BF2-6557-47DB-98E1-244CF0B9A631}" type="presParOf" srcId="{FC777845-B5EB-4C82-8397-4CC3799148CD}" destId="{79FB8E0D-67DE-46F1-8740-31466882A5C0}" srcOrd="6" destOrd="0" presId="urn:microsoft.com/office/officeart/2005/8/layout/venn3"/>
    <dgm:cxn modelId="{BC2CEFAB-684D-4028-9863-049BC8292CBB}" type="presParOf" srcId="{FC777845-B5EB-4C82-8397-4CC3799148CD}" destId="{D2353615-6B25-45A7-8DB6-DC009FCCD528}" srcOrd="7" destOrd="0" presId="urn:microsoft.com/office/officeart/2005/8/layout/venn3"/>
    <dgm:cxn modelId="{03B11226-B5B0-440E-8CDD-8710B5D519D5}" type="presParOf" srcId="{FC777845-B5EB-4C82-8397-4CC3799148CD}" destId="{49051981-5CA2-4F9E-A15A-638E42202DE7}" srcOrd="8"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75540-94EE-4DD4-8E56-02BB03B0F87A}">
      <dsp:nvSpPr>
        <dsp:cNvPr id="0" name=""/>
        <dsp:cNvSpPr/>
      </dsp:nvSpPr>
      <dsp:spPr>
        <a:xfrm>
          <a:off x="868410" y="0"/>
          <a:ext cx="9841982" cy="435058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A5E572-D47C-4D6D-AA8F-D2CFC154F2CA}">
      <dsp:nvSpPr>
        <dsp:cNvPr id="0" name=""/>
        <dsp:cNvSpPr/>
      </dsp:nvSpPr>
      <dsp:spPr>
        <a:xfrm>
          <a:off x="4779" y="1305173"/>
          <a:ext cx="1966755" cy="174023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en-US" sz="2400" kern="1200" dirty="0">
              <a:solidFill>
                <a:srgbClr val="FFFFFF"/>
              </a:solidFill>
              <a:latin typeface="Franklin Gothic Book" panose="020F0502020204030204"/>
              <a:ea typeface="+mn-ea"/>
              <a:cs typeface="+mn-cs"/>
            </a:rPr>
            <a:t>The research</a:t>
          </a:r>
          <a:endParaRPr lang="he-IL" sz="2400" kern="1200" dirty="0">
            <a:solidFill>
              <a:srgbClr val="FFFFFF"/>
            </a:solidFill>
            <a:latin typeface="Franklin Gothic Book" panose="020F0502020204030204"/>
            <a:ea typeface="+mn-ea"/>
            <a:cs typeface="+mn-cs"/>
          </a:endParaRPr>
        </a:p>
      </dsp:txBody>
      <dsp:txXfrm>
        <a:off x="89730" y="1390124"/>
        <a:ext cx="1796853" cy="1570330"/>
      </dsp:txXfrm>
    </dsp:sp>
    <dsp:sp modelId="{AB9A630C-7F0C-42FB-BD0B-94E63E07C195}">
      <dsp:nvSpPr>
        <dsp:cNvPr id="0" name=""/>
        <dsp:cNvSpPr/>
      </dsp:nvSpPr>
      <dsp:spPr>
        <a:xfrm>
          <a:off x="2271746" y="1305173"/>
          <a:ext cx="2149747" cy="174023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en-US" sz="2400" kern="1200" dirty="0">
              <a:solidFill>
                <a:srgbClr val="FFFFFF"/>
              </a:solidFill>
              <a:latin typeface="Franklin Gothic Book" panose="020F0502020204030204"/>
              <a:ea typeface="+mn-ea"/>
              <a:cs typeface="+mn-cs"/>
            </a:rPr>
            <a:t>Crawling</a:t>
          </a:r>
          <a:endParaRPr lang="he-IL" sz="2400" kern="1200" dirty="0">
            <a:solidFill>
              <a:srgbClr val="FFFFFF"/>
            </a:solidFill>
            <a:latin typeface="Franklin Gothic Book" panose="020F0502020204030204"/>
            <a:ea typeface="+mn-ea"/>
            <a:cs typeface="+mn-cs"/>
          </a:endParaRPr>
        </a:p>
      </dsp:txBody>
      <dsp:txXfrm>
        <a:off x="2356697" y="1390124"/>
        <a:ext cx="1979845" cy="1570330"/>
      </dsp:txXfrm>
    </dsp:sp>
    <dsp:sp modelId="{36E1B749-3A9B-424F-922E-91BD00C0E4D2}">
      <dsp:nvSpPr>
        <dsp:cNvPr id="0" name=""/>
        <dsp:cNvSpPr/>
      </dsp:nvSpPr>
      <dsp:spPr>
        <a:xfrm>
          <a:off x="4721706" y="1305173"/>
          <a:ext cx="2055180" cy="174023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en-US" sz="2400" kern="1200" dirty="0">
              <a:solidFill>
                <a:srgbClr val="FFFFFF"/>
              </a:solidFill>
              <a:latin typeface="Franklin Gothic Book" panose="020F0502020204030204"/>
              <a:ea typeface="+mn-ea"/>
              <a:cs typeface="+mn-cs"/>
            </a:rPr>
            <a:t>Data Manipulation</a:t>
          </a:r>
          <a:endParaRPr lang="he-IL" sz="2400" kern="1200" dirty="0">
            <a:solidFill>
              <a:srgbClr val="FFFFFF"/>
            </a:solidFill>
            <a:latin typeface="Franklin Gothic Book" panose="020F0502020204030204"/>
            <a:ea typeface="+mn-ea"/>
            <a:cs typeface="+mn-cs"/>
          </a:endParaRPr>
        </a:p>
      </dsp:txBody>
      <dsp:txXfrm>
        <a:off x="4806657" y="1390124"/>
        <a:ext cx="1885278" cy="1570330"/>
      </dsp:txXfrm>
    </dsp:sp>
    <dsp:sp modelId="{F19DDDAF-C361-48C6-B8F2-72BA93A876FC}">
      <dsp:nvSpPr>
        <dsp:cNvPr id="0" name=""/>
        <dsp:cNvSpPr/>
      </dsp:nvSpPr>
      <dsp:spPr>
        <a:xfrm>
          <a:off x="7077098" y="1305173"/>
          <a:ext cx="2239846" cy="174023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en-US" sz="2400" kern="1200" dirty="0">
              <a:solidFill>
                <a:srgbClr val="FFFFFF"/>
              </a:solidFill>
              <a:latin typeface="Franklin Gothic Book" panose="020F0502020204030204"/>
              <a:ea typeface="+mn-ea"/>
              <a:cs typeface="+mn-cs"/>
            </a:rPr>
            <a:t>Analyzing the data and</a:t>
          </a:r>
          <a:r>
            <a:rPr lang="he-IL" sz="2400" kern="1200" dirty="0">
              <a:solidFill>
                <a:srgbClr val="FFFFFF"/>
              </a:solidFill>
              <a:latin typeface="Franklin Gothic Book" panose="020F0502020204030204"/>
              <a:ea typeface="+mn-ea"/>
              <a:cs typeface="+mn-cs"/>
            </a:rPr>
            <a:t> </a:t>
          </a:r>
          <a:r>
            <a:rPr lang="en-US" sz="2400" kern="1200" dirty="0">
              <a:solidFill>
                <a:srgbClr val="FFFFFF"/>
              </a:solidFill>
              <a:latin typeface="Franklin Gothic Book" panose="020F0502020204030204"/>
              <a:ea typeface="+mn-ea"/>
              <a:cs typeface="+mn-cs"/>
            </a:rPr>
            <a:t>Visualizations</a:t>
          </a:r>
          <a:endParaRPr lang="he-IL" sz="2400" kern="1200" dirty="0">
            <a:solidFill>
              <a:srgbClr val="FFFFFF"/>
            </a:solidFill>
            <a:latin typeface="Franklin Gothic Book" panose="020F0502020204030204"/>
            <a:ea typeface="+mn-ea"/>
            <a:cs typeface="+mn-cs"/>
          </a:endParaRPr>
        </a:p>
      </dsp:txBody>
      <dsp:txXfrm>
        <a:off x="7162049" y="1390124"/>
        <a:ext cx="2069944" cy="1570330"/>
      </dsp:txXfrm>
    </dsp:sp>
    <dsp:sp modelId="{97E3A99F-2599-4D18-A4FD-FB9A1B3797F5}">
      <dsp:nvSpPr>
        <dsp:cNvPr id="0" name=""/>
        <dsp:cNvSpPr/>
      </dsp:nvSpPr>
      <dsp:spPr>
        <a:xfrm>
          <a:off x="9621936" y="1297203"/>
          <a:ext cx="1956866" cy="174023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en-US" sz="2400" kern="1200" dirty="0">
              <a:solidFill>
                <a:srgbClr val="FFFFFF"/>
              </a:solidFill>
              <a:latin typeface="Franklin Gothic Book" panose="020F0502020204030204"/>
              <a:ea typeface="+mn-ea"/>
              <a:cs typeface="+mn-cs"/>
            </a:rPr>
            <a:t>Machine Learning</a:t>
          </a:r>
          <a:endParaRPr lang="he-IL" sz="2400" kern="1200" dirty="0">
            <a:solidFill>
              <a:srgbClr val="FFFFFF"/>
            </a:solidFill>
            <a:latin typeface="Franklin Gothic Book" panose="020F0502020204030204"/>
            <a:ea typeface="+mn-ea"/>
            <a:cs typeface="+mn-cs"/>
          </a:endParaRPr>
        </a:p>
      </dsp:txBody>
      <dsp:txXfrm>
        <a:off x="9706887" y="1382154"/>
        <a:ext cx="1786964" cy="15703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A11E76-3C71-4FB8-9D82-BDAF85127E21}">
      <dsp:nvSpPr>
        <dsp:cNvPr id="0" name=""/>
        <dsp:cNvSpPr/>
      </dsp:nvSpPr>
      <dsp:spPr>
        <a:xfrm>
          <a:off x="4377327" y="1071853"/>
          <a:ext cx="1316311" cy="1316311"/>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56B3E37A-2CAD-4644-9F64-8819B2EDB8CF}">
      <dsp:nvSpPr>
        <dsp:cNvPr id="0" name=""/>
        <dsp:cNvSpPr/>
      </dsp:nvSpPr>
      <dsp:spPr>
        <a:xfrm>
          <a:off x="4272022" y="0"/>
          <a:ext cx="1526921" cy="88380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2889250" rtl="1">
            <a:lnSpc>
              <a:spcPct val="90000"/>
            </a:lnSpc>
            <a:spcBef>
              <a:spcPct val="0"/>
            </a:spcBef>
            <a:spcAft>
              <a:spcPct val="35000"/>
            </a:spcAft>
            <a:buNone/>
          </a:pPr>
          <a:endParaRPr lang="he-IL" sz="6500" kern="1200" dirty="0"/>
        </a:p>
      </dsp:txBody>
      <dsp:txXfrm>
        <a:off x="4272022" y="0"/>
        <a:ext cx="1526921" cy="883809"/>
      </dsp:txXfrm>
    </dsp:sp>
    <dsp:sp modelId="{88EF846A-A0AE-407F-B769-382A11BA4746}">
      <dsp:nvSpPr>
        <dsp:cNvPr id="0" name=""/>
        <dsp:cNvSpPr/>
      </dsp:nvSpPr>
      <dsp:spPr>
        <a:xfrm>
          <a:off x="4878052" y="1435532"/>
          <a:ext cx="1316311" cy="1316311"/>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8EF7923-490A-4339-B8DF-1A9AE35A2B8A}">
      <dsp:nvSpPr>
        <dsp:cNvPr id="0" name=""/>
        <dsp:cNvSpPr/>
      </dsp:nvSpPr>
      <dsp:spPr>
        <a:xfrm>
          <a:off x="6273981" y="1320797"/>
          <a:ext cx="1368964" cy="95902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1">
            <a:lnSpc>
              <a:spcPct val="90000"/>
            </a:lnSpc>
            <a:spcBef>
              <a:spcPct val="0"/>
            </a:spcBef>
            <a:spcAft>
              <a:spcPct val="35000"/>
            </a:spcAft>
            <a:buNone/>
          </a:pPr>
          <a:r>
            <a:rPr lang="en-US" sz="1400" kern="1200" dirty="0"/>
            <a:t>function load_dataframe.</a:t>
          </a:r>
          <a:endParaRPr lang="he-IL" sz="1400" kern="1200" dirty="0"/>
        </a:p>
      </dsp:txBody>
      <dsp:txXfrm>
        <a:off x="6273981" y="1320797"/>
        <a:ext cx="1368964" cy="959027"/>
      </dsp:txXfrm>
    </dsp:sp>
    <dsp:sp modelId="{556D962B-1EF4-46EF-9707-2A675532C5D7}">
      <dsp:nvSpPr>
        <dsp:cNvPr id="0" name=""/>
        <dsp:cNvSpPr/>
      </dsp:nvSpPr>
      <dsp:spPr>
        <a:xfrm>
          <a:off x="4686924" y="2024487"/>
          <a:ext cx="1316311" cy="1316311"/>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D62527F-B562-4A3B-BDA5-875A993873A8}">
      <dsp:nvSpPr>
        <dsp:cNvPr id="0" name=""/>
        <dsp:cNvSpPr/>
      </dsp:nvSpPr>
      <dsp:spPr>
        <a:xfrm>
          <a:off x="5573213" y="2532923"/>
          <a:ext cx="2953266" cy="95902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1">
            <a:lnSpc>
              <a:spcPct val="90000"/>
            </a:lnSpc>
            <a:spcBef>
              <a:spcPct val="0"/>
            </a:spcBef>
            <a:spcAft>
              <a:spcPct val="35000"/>
            </a:spcAft>
            <a:buNone/>
          </a:pPr>
          <a:r>
            <a:rPr lang="en-US" sz="1400" kern="1200" dirty="0"/>
            <a:t>function </a:t>
          </a:r>
          <a:br>
            <a:rPr lang="en-US" sz="1400" kern="1200" dirty="0"/>
          </a:br>
          <a:r>
            <a:rPr lang="en-US" sz="1400" kern="1200" dirty="0"/>
            <a:t>remove_unnecessary_data.</a:t>
          </a:r>
          <a:endParaRPr lang="he-IL" sz="1400" kern="1200" dirty="0"/>
        </a:p>
      </dsp:txBody>
      <dsp:txXfrm>
        <a:off x="5573213" y="2532923"/>
        <a:ext cx="2953266" cy="959027"/>
      </dsp:txXfrm>
    </dsp:sp>
    <dsp:sp modelId="{DD91CD7A-FEDC-4DC3-83CC-B7FBCCBF3C42}">
      <dsp:nvSpPr>
        <dsp:cNvPr id="0" name=""/>
        <dsp:cNvSpPr/>
      </dsp:nvSpPr>
      <dsp:spPr>
        <a:xfrm>
          <a:off x="4067731" y="2024487"/>
          <a:ext cx="1316311" cy="1316311"/>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3AB4B7F-60E6-4D99-808A-E0183ABBC69E}">
      <dsp:nvSpPr>
        <dsp:cNvPr id="0" name=""/>
        <dsp:cNvSpPr/>
      </dsp:nvSpPr>
      <dsp:spPr>
        <a:xfrm>
          <a:off x="1783589" y="2592134"/>
          <a:ext cx="2978400" cy="95902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1">
            <a:lnSpc>
              <a:spcPct val="90000"/>
            </a:lnSpc>
            <a:spcBef>
              <a:spcPct val="0"/>
            </a:spcBef>
            <a:spcAft>
              <a:spcPct val="35000"/>
            </a:spcAft>
            <a:buNone/>
          </a:pPr>
          <a:r>
            <a:rPr lang="en-US" sz="1400" kern="1200" dirty="0"/>
            <a:t>function </a:t>
          </a:r>
          <a:br>
            <a:rPr lang="en-US" sz="1400" kern="1200" dirty="0"/>
          </a:br>
          <a:r>
            <a:rPr lang="en-US" sz="1400" kern="1200" dirty="0"/>
            <a:t>replace_missing_data.</a:t>
          </a:r>
          <a:endParaRPr lang="he-IL" sz="1400" kern="1200" dirty="0"/>
        </a:p>
      </dsp:txBody>
      <dsp:txXfrm>
        <a:off x="1783589" y="2592134"/>
        <a:ext cx="2978400" cy="959027"/>
      </dsp:txXfrm>
    </dsp:sp>
    <dsp:sp modelId="{21BAC11D-8151-434E-B581-1675E1FDCFBA}">
      <dsp:nvSpPr>
        <dsp:cNvPr id="0" name=""/>
        <dsp:cNvSpPr/>
      </dsp:nvSpPr>
      <dsp:spPr>
        <a:xfrm>
          <a:off x="3876602" y="1435532"/>
          <a:ext cx="1316311" cy="1316311"/>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1057CA3-1D70-40E9-A3FB-42C1841FAA8E}">
      <dsp:nvSpPr>
        <dsp:cNvPr id="0" name=""/>
        <dsp:cNvSpPr/>
      </dsp:nvSpPr>
      <dsp:spPr>
        <a:xfrm>
          <a:off x="2082145" y="1320797"/>
          <a:ext cx="1842612" cy="95902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t>function</a:t>
          </a:r>
          <a:br>
            <a:rPr lang="en-US" sz="1400" kern="1200" dirty="0"/>
          </a:br>
          <a:r>
            <a:rPr lang="en-US" sz="1400" kern="1200" dirty="0"/>
            <a:t> convert_string_to_int.</a:t>
          </a:r>
          <a:endParaRPr lang="he-IL" sz="1400" kern="1200" dirty="0"/>
        </a:p>
      </dsp:txBody>
      <dsp:txXfrm>
        <a:off x="2082145" y="1320797"/>
        <a:ext cx="1842612" cy="9590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8F5C7-53AC-4733-8709-754731E9A378}">
      <dsp:nvSpPr>
        <dsp:cNvPr id="0" name=""/>
        <dsp:cNvSpPr/>
      </dsp:nvSpPr>
      <dsp:spPr>
        <a:xfrm>
          <a:off x="1218" y="1982293"/>
          <a:ext cx="2376300" cy="2376300"/>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0776" tIns="22860" rIns="130776" bIns="22860" numCol="1" spcCol="1270" anchor="ctr" anchorCtr="0">
          <a:noAutofit/>
        </a:bodyPr>
        <a:lstStyle/>
        <a:p>
          <a:pPr marL="0" lvl="0" indent="0" algn="ctr" defTabSz="800100" rtl="0">
            <a:lnSpc>
              <a:spcPct val="90000"/>
            </a:lnSpc>
            <a:spcBef>
              <a:spcPct val="0"/>
            </a:spcBef>
            <a:spcAft>
              <a:spcPct val="35000"/>
            </a:spcAft>
            <a:buNone/>
          </a:pPr>
          <a:r>
            <a:rPr lang="en-US" sz="1800" b="0" i="0" kern="1200" dirty="0"/>
            <a:t>function </a:t>
          </a:r>
          <a:br>
            <a:rPr lang="en-US" sz="1800" b="0" i="0" kern="1200" dirty="0"/>
          </a:br>
          <a:r>
            <a:rPr lang="en-US" sz="1800" b="0" i="0" kern="1200" dirty="0" err="1"/>
            <a:t>load_dataset</a:t>
          </a:r>
          <a:endParaRPr lang="he-IL" sz="1800" b="0" kern="1200" dirty="0"/>
        </a:p>
      </dsp:txBody>
      <dsp:txXfrm>
        <a:off x="349219" y="2330294"/>
        <a:ext cx="1680298" cy="1680298"/>
      </dsp:txXfrm>
    </dsp:sp>
    <dsp:sp modelId="{FFAAB634-9DBB-411C-A321-18F6640500E4}">
      <dsp:nvSpPr>
        <dsp:cNvPr id="0" name=""/>
        <dsp:cNvSpPr/>
      </dsp:nvSpPr>
      <dsp:spPr>
        <a:xfrm>
          <a:off x="1902258" y="1982293"/>
          <a:ext cx="2376300" cy="2376300"/>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0776" tIns="22860" rIns="130776" bIns="22860" numCol="1" spcCol="1270" anchor="ctr" anchorCtr="0">
          <a:noAutofit/>
        </a:bodyPr>
        <a:lstStyle/>
        <a:p>
          <a:pPr marL="0" lvl="0" indent="0" algn="ctr" defTabSz="800100" rtl="0">
            <a:lnSpc>
              <a:spcPct val="90000"/>
            </a:lnSpc>
            <a:spcBef>
              <a:spcPct val="0"/>
            </a:spcBef>
            <a:spcAft>
              <a:spcPct val="35000"/>
            </a:spcAft>
            <a:buNone/>
          </a:pPr>
          <a:r>
            <a:rPr lang="en-US" sz="1800" b="0" i="0" kern="1200" dirty="0"/>
            <a:t>function </a:t>
          </a:r>
          <a:r>
            <a:rPr lang="en-US" sz="1800" b="0" i="0" kern="1200" dirty="0" err="1"/>
            <a:t>split_to_train_and_test</a:t>
          </a:r>
          <a:endParaRPr lang="he-IL" sz="1800" b="0" kern="1200" dirty="0"/>
        </a:p>
      </dsp:txBody>
      <dsp:txXfrm>
        <a:off x="2250259" y="2330294"/>
        <a:ext cx="1680298" cy="1680298"/>
      </dsp:txXfrm>
    </dsp:sp>
    <dsp:sp modelId="{D6B6A285-61B5-42B9-86C9-F653FC810E52}">
      <dsp:nvSpPr>
        <dsp:cNvPr id="0" name=""/>
        <dsp:cNvSpPr/>
      </dsp:nvSpPr>
      <dsp:spPr>
        <a:xfrm>
          <a:off x="3803299" y="1982293"/>
          <a:ext cx="2376300" cy="2376300"/>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0776" tIns="22860" rIns="130776" bIns="22860" numCol="1" spcCol="1270" anchor="ctr" anchorCtr="0">
          <a:noAutofit/>
        </a:bodyPr>
        <a:lstStyle/>
        <a:p>
          <a:pPr marL="0" lvl="0" indent="0" algn="ctr" defTabSz="800100" rtl="0">
            <a:lnSpc>
              <a:spcPct val="90000"/>
            </a:lnSpc>
            <a:spcBef>
              <a:spcPct val="0"/>
            </a:spcBef>
            <a:spcAft>
              <a:spcPct val="35000"/>
            </a:spcAft>
            <a:buNone/>
          </a:pPr>
          <a:r>
            <a:rPr lang="en-US" sz="1800" b="0" i="0" kern="1200" dirty="0"/>
            <a:t>function </a:t>
          </a:r>
          <a:br>
            <a:rPr lang="en-US" sz="1800" b="0" i="0" kern="1200" dirty="0"/>
          </a:br>
          <a:r>
            <a:rPr lang="en-US" sz="1800" b="0" i="0" kern="1200" dirty="0" err="1"/>
            <a:t>train_model</a:t>
          </a:r>
          <a:endParaRPr lang="he-IL" sz="1800" b="0" kern="1200" dirty="0"/>
        </a:p>
      </dsp:txBody>
      <dsp:txXfrm>
        <a:off x="4151300" y="2330294"/>
        <a:ext cx="1680298" cy="1680298"/>
      </dsp:txXfrm>
    </dsp:sp>
    <dsp:sp modelId="{79FB8E0D-67DE-46F1-8740-31466882A5C0}">
      <dsp:nvSpPr>
        <dsp:cNvPr id="0" name=""/>
        <dsp:cNvSpPr/>
      </dsp:nvSpPr>
      <dsp:spPr>
        <a:xfrm>
          <a:off x="5704339" y="1982293"/>
          <a:ext cx="2376300" cy="2376300"/>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0776" tIns="22860" rIns="130776" bIns="22860" numCol="1" spcCol="1270" anchor="ctr" anchorCtr="0">
          <a:noAutofit/>
        </a:bodyPr>
        <a:lstStyle/>
        <a:p>
          <a:pPr marL="0" lvl="0" indent="0" algn="ctr" defTabSz="800100" rtl="0">
            <a:lnSpc>
              <a:spcPct val="90000"/>
            </a:lnSpc>
            <a:spcBef>
              <a:spcPct val="0"/>
            </a:spcBef>
            <a:spcAft>
              <a:spcPct val="35000"/>
            </a:spcAft>
            <a:buNone/>
          </a:pPr>
          <a:r>
            <a:rPr lang="en-US" sz="1800" b="0" i="0" kern="1200" dirty="0"/>
            <a:t>function </a:t>
          </a:r>
          <a:br>
            <a:rPr lang="en-US" sz="1800" b="0" i="0" kern="1200" dirty="0"/>
          </a:br>
          <a:r>
            <a:rPr lang="en-US" sz="1800" b="0" i="0" kern="1200" dirty="0"/>
            <a:t>predict</a:t>
          </a:r>
          <a:endParaRPr lang="he-IL" sz="1800" b="0" kern="1200" dirty="0"/>
        </a:p>
      </dsp:txBody>
      <dsp:txXfrm>
        <a:off x="6052340" y="2330294"/>
        <a:ext cx="1680298" cy="1680298"/>
      </dsp:txXfrm>
    </dsp:sp>
    <dsp:sp modelId="{49051981-5CA2-4F9E-A15A-638E42202DE7}">
      <dsp:nvSpPr>
        <dsp:cNvPr id="0" name=""/>
        <dsp:cNvSpPr/>
      </dsp:nvSpPr>
      <dsp:spPr>
        <a:xfrm>
          <a:off x="7605379" y="1982293"/>
          <a:ext cx="2376300" cy="2376300"/>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0776" tIns="22860" rIns="130776" bIns="22860" numCol="1" spcCol="1270" anchor="ctr" anchorCtr="0">
          <a:noAutofit/>
        </a:bodyPr>
        <a:lstStyle/>
        <a:p>
          <a:pPr marL="0" lvl="0" indent="0" algn="ctr" defTabSz="800100" rtl="0">
            <a:lnSpc>
              <a:spcPct val="90000"/>
            </a:lnSpc>
            <a:spcBef>
              <a:spcPct val="0"/>
            </a:spcBef>
            <a:spcAft>
              <a:spcPct val="35000"/>
            </a:spcAft>
            <a:buNone/>
          </a:pPr>
          <a:r>
            <a:rPr lang="en-US" sz="1800" b="0" i="0" kern="1200" dirty="0"/>
            <a:t>function evaluate_</a:t>
          </a:r>
          <a:br>
            <a:rPr lang="en-US" sz="1800" b="0" i="0" kern="1200" dirty="0"/>
          </a:br>
          <a:r>
            <a:rPr lang="en-US" sz="1800" b="0" i="0" kern="1200" dirty="0"/>
            <a:t>performance</a:t>
          </a:r>
          <a:endParaRPr lang="he-IL" sz="1800" b="0" kern="1200" dirty="0"/>
        </a:p>
      </dsp:txBody>
      <dsp:txXfrm>
        <a:off x="7953380" y="2330294"/>
        <a:ext cx="1680298" cy="168029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244C67D6-07AF-44DD-BD59-545336CCBF7B}" type="datetimeFigureOut">
              <a:rPr lang="he-IL" smtClean="0"/>
              <a:t>כ"ב/אייר/תשפ"ב</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5F775DD8-F792-435B-BA77-571ED7A8F80B}" type="slidenum">
              <a:rPr lang="he-IL" smtClean="0"/>
              <a:t>‹#›</a:t>
            </a:fld>
            <a:endParaRPr lang="he-IL"/>
          </a:p>
        </p:txBody>
      </p:sp>
    </p:spTree>
    <p:extLst>
      <p:ext uri="{BB962C8B-B14F-4D97-AF65-F5344CB8AC3E}">
        <p14:creationId xmlns:p14="http://schemas.microsoft.com/office/powerpoint/2010/main" val="741368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5/22/2022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5/22/2022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1"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idanbuller/Common_Vulnerability_Exposures_DS"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US" sz="3600" dirty="0"/>
              <a:t>THE RELATION BETWEEN</a:t>
            </a:r>
            <a:br>
              <a:rPr lang="en-US" sz="3600" dirty="0"/>
            </a:br>
            <a:r>
              <a:rPr lang="en-US" sz="3600" dirty="0"/>
              <a:t>severity score of security vulnerabilities </a:t>
            </a:r>
            <a:br>
              <a:rPr lang="en-US" sz="3600" dirty="0"/>
            </a:br>
            <a:r>
              <a:rPr lang="en-US" sz="3600" dirty="0"/>
              <a:t>AND</a:t>
            </a:r>
            <a:br>
              <a:rPr lang="en-US" sz="3600" dirty="0"/>
            </a:br>
            <a:r>
              <a:rPr lang="en-US" sz="3600" dirty="0"/>
              <a:t>rising of new technologies.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Data Science Project</a:t>
            </a:r>
            <a:endParaRPr lang="he-IL" sz="2400" dirty="0">
              <a:solidFill>
                <a:schemeClr val="tx1">
                  <a:lumMod val="85000"/>
                  <a:lumOff val="15000"/>
                </a:schemeClr>
              </a:solidFill>
            </a:endParaRP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5C863B6-3FB4-8437-60B5-0739D4FD435A}"/>
              </a:ext>
            </a:extLst>
          </p:cNvPr>
          <p:cNvSpPr txBox="1"/>
          <p:nvPr/>
        </p:nvSpPr>
        <p:spPr>
          <a:xfrm>
            <a:off x="5289753" y="5357509"/>
            <a:ext cx="6883833" cy="1116203"/>
          </a:xfrm>
          <a:prstGeom prst="rect">
            <a:avLst/>
          </a:prstGeom>
          <a:noFill/>
        </p:spPr>
        <p:txBody>
          <a:bodyPr wrap="square" rtlCol="1">
            <a:spAutoFit/>
          </a:bodyPr>
          <a:lstStyle/>
          <a:p>
            <a:pPr rtl="1">
              <a:lnSpc>
                <a:spcPct val="110000"/>
              </a:lnSpc>
              <a:spcBef>
                <a:spcPts val="1200"/>
              </a:spcBef>
              <a:spcAft>
                <a:spcPts val="200"/>
              </a:spcAft>
              <a:buClr>
                <a:schemeClr val="accent1"/>
              </a:buClr>
              <a:buSzPct val="100000"/>
            </a:pPr>
            <a:r>
              <a:rPr lang="en-US" sz="1600" cap="all" spc="200" dirty="0">
                <a:solidFill>
                  <a:schemeClr val="tx1">
                    <a:lumMod val="85000"/>
                    <a:lumOff val="15000"/>
                  </a:schemeClr>
                </a:solidFill>
              </a:rPr>
              <a:t>Project by: </a:t>
            </a:r>
            <a:r>
              <a:rPr lang="en-US" sz="1600" cap="all" spc="200" dirty="0" err="1">
                <a:solidFill>
                  <a:schemeClr val="tx1">
                    <a:lumMod val="85000"/>
                    <a:lumOff val="15000"/>
                  </a:schemeClr>
                </a:solidFill>
              </a:rPr>
              <a:t>Idan</a:t>
            </a:r>
            <a:r>
              <a:rPr lang="en-US" sz="1600" cap="all" spc="200" dirty="0">
                <a:solidFill>
                  <a:schemeClr val="tx1">
                    <a:lumMod val="85000"/>
                    <a:lumOff val="15000"/>
                  </a:schemeClr>
                </a:solidFill>
              </a:rPr>
              <a:t> </a:t>
            </a:r>
            <a:r>
              <a:rPr lang="en-US" sz="1600" cap="all" spc="200" dirty="0" err="1">
                <a:solidFill>
                  <a:schemeClr val="tx1">
                    <a:lumMod val="85000"/>
                    <a:lumOff val="15000"/>
                  </a:schemeClr>
                </a:solidFill>
              </a:rPr>
              <a:t>buller</a:t>
            </a:r>
            <a:r>
              <a:rPr lang="en-US" sz="1600" cap="all" spc="200" dirty="0">
                <a:solidFill>
                  <a:schemeClr val="tx1">
                    <a:lumMod val="85000"/>
                    <a:lumOff val="15000"/>
                  </a:schemeClr>
                </a:solidFill>
              </a:rPr>
              <a:t> – 208713792 </a:t>
            </a:r>
          </a:p>
          <a:p>
            <a:pPr rtl="1">
              <a:lnSpc>
                <a:spcPct val="110000"/>
              </a:lnSpc>
              <a:spcBef>
                <a:spcPts val="1200"/>
              </a:spcBef>
              <a:spcAft>
                <a:spcPts val="200"/>
              </a:spcAft>
              <a:buClr>
                <a:schemeClr val="accent1"/>
              </a:buClr>
              <a:buSzPct val="100000"/>
            </a:pPr>
            <a:r>
              <a:rPr lang="en-US" sz="1600" cap="all" spc="200" dirty="0">
                <a:solidFill>
                  <a:schemeClr val="tx1">
                    <a:lumMod val="85000"/>
                    <a:lumOff val="15000"/>
                  </a:schemeClr>
                </a:solidFill>
              </a:rPr>
              <a:t>and Einav Pincu - 315113175</a:t>
            </a:r>
          </a:p>
          <a:p>
            <a:endParaRPr lang="he-IL" dirty="0"/>
          </a:p>
        </p:txBody>
      </p:sp>
      <p:sp>
        <p:nvSpPr>
          <p:cNvPr id="8" name="TextBox 7">
            <a:extLst>
              <a:ext uri="{FF2B5EF4-FFF2-40B4-BE49-F238E27FC236}">
                <a16:creationId xmlns:a16="http://schemas.microsoft.com/office/drawing/2014/main" id="{0105519A-2ED3-1EE3-0C59-598991B8AB8A}"/>
              </a:ext>
            </a:extLst>
          </p:cNvPr>
          <p:cNvSpPr txBox="1"/>
          <p:nvPr/>
        </p:nvSpPr>
        <p:spPr>
          <a:xfrm>
            <a:off x="10937666" y="262758"/>
            <a:ext cx="1210810" cy="665823"/>
          </a:xfrm>
          <a:prstGeom prst="rect">
            <a:avLst/>
          </a:prstGeom>
          <a:noFill/>
        </p:spPr>
        <p:txBody>
          <a:bodyPr wrap="square" rtlCol="1">
            <a:spAutoFit/>
          </a:bodyPr>
          <a:lstStyle/>
          <a:p>
            <a:pPr rtl="1">
              <a:lnSpc>
                <a:spcPct val="110000"/>
              </a:lnSpc>
              <a:spcBef>
                <a:spcPts val="1200"/>
              </a:spcBef>
              <a:spcAft>
                <a:spcPts val="200"/>
              </a:spcAft>
              <a:buClr>
                <a:schemeClr val="accent1"/>
              </a:buClr>
              <a:buSzPct val="100000"/>
            </a:pPr>
            <a:r>
              <a:rPr lang="en-US" sz="1600" cap="all" spc="200" dirty="0">
                <a:solidFill>
                  <a:schemeClr val="tx1">
                    <a:lumMod val="85000"/>
                    <a:lumOff val="15000"/>
                  </a:schemeClr>
                </a:solidFill>
                <a:hlinkClick r:id="rId3"/>
              </a:rPr>
              <a:t>Github</a:t>
            </a:r>
            <a:endParaRPr lang="en-US" sz="1600" cap="all" spc="200" dirty="0">
              <a:solidFill>
                <a:schemeClr val="tx1">
                  <a:lumMod val="85000"/>
                  <a:lumOff val="15000"/>
                </a:schemeClr>
              </a:solidFill>
            </a:endParaRPr>
          </a:p>
          <a:p>
            <a:endParaRPr lang="he-IL" dirty="0"/>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001A-B911-E60C-2AFF-8DE861CB055F}"/>
              </a:ext>
            </a:extLst>
          </p:cNvPr>
          <p:cNvSpPr>
            <a:spLocks noGrp="1"/>
          </p:cNvSpPr>
          <p:nvPr>
            <p:ph type="title"/>
          </p:nvPr>
        </p:nvSpPr>
        <p:spPr/>
        <p:txBody>
          <a:bodyPr/>
          <a:lstStyle/>
          <a:p>
            <a:r>
              <a:rPr lang="en-US" dirty="0"/>
              <a:t>Data Manipulation </a:t>
            </a:r>
            <a:endParaRPr lang="he-IL" dirty="0"/>
          </a:p>
        </p:txBody>
      </p:sp>
      <p:sp>
        <p:nvSpPr>
          <p:cNvPr id="3" name="Content Placeholder 2">
            <a:extLst>
              <a:ext uri="{FF2B5EF4-FFF2-40B4-BE49-F238E27FC236}">
                <a16:creationId xmlns:a16="http://schemas.microsoft.com/office/drawing/2014/main" id="{B39C3152-374E-1E2C-4514-FFEA36644E64}"/>
              </a:ext>
            </a:extLst>
          </p:cNvPr>
          <p:cNvSpPr>
            <a:spLocks noGrp="1"/>
          </p:cNvSpPr>
          <p:nvPr>
            <p:ph idx="1"/>
          </p:nvPr>
        </p:nvSpPr>
        <p:spPr/>
        <p:txBody>
          <a:bodyPr/>
          <a:lstStyle/>
          <a:p>
            <a:pPr algn="l" rtl="0"/>
            <a:r>
              <a:rPr lang="en-US" b="1" dirty="0"/>
              <a:t>function replace_missing_data </a:t>
            </a:r>
            <a:r>
              <a:rPr lang="en-US" dirty="0"/>
              <a:t>- will replace missing values such as '???' and </a:t>
            </a:r>
            <a:r>
              <a:rPr lang="en-US" dirty="0" err="1"/>
              <a:t>NaN</a:t>
            </a:r>
            <a:r>
              <a:rPr lang="en-US" dirty="0"/>
              <a:t> with the 0 value, we kept the rows with null values on our dataframe since a row could have a null values on a feature of a vulnerability but the key value of a vulnerability such as the CVE score was not null.</a:t>
            </a:r>
            <a:endParaRPr lang="he-IL" dirty="0"/>
          </a:p>
        </p:txBody>
      </p:sp>
      <p:pic>
        <p:nvPicPr>
          <p:cNvPr id="5" name="Picture 4">
            <a:extLst>
              <a:ext uri="{FF2B5EF4-FFF2-40B4-BE49-F238E27FC236}">
                <a16:creationId xmlns:a16="http://schemas.microsoft.com/office/drawing/2014/main" id="{42E48539-AA38-44D7-E954-5C9C84769C6C}"/>
              </a:ext>
            </a:extLst>
          </p:cNvPr>
          <p:cNvPicPr>
            <a:picLocks noChangeAspect="1"/>
          </p:cNvPicPr>
          <p:nvPr/>
        </p:nvPicPr>
        <p:blipFill>
          <a:blip r:embed="rId2"/>
          <a:stretch>
            <a:fillRect/>
          </a:stretch>
        </p:blipFill>
        <p:spPr>
          <a:xfrm>
            <a:off x="6222402" y="3869640"/>
            <a:ext cx="4562475" cy="981075"/>
          </a:xfrm>
          <a:prstGeom prst="rect">
            <a:avLst/>
          </a:prstGeom>
        </p:spPr>
      </p:pic>
    </p:spTree>
    <p:extLst>
      <p:ext uri="{BB962C8B-B14F-4D97-AF65-F5344CB8AC3E}">
        <p14:creationId xmlns:p14="http://schemas.microsoft.com/office/powerpoint/2010/main" val="4278327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B3821-6C83-40C7-018A-CF46E48834C3}"/>
              </a:ext>
            </a:extLst>
          </p:cNvPr>
          <p:cNvSpPr>
            <a:spLocks noGrp="1"/>
          </p:cNvSpPr>
          <p:nvPr>
            <p:ph type="title"/>
          </p:nvPr>
        </p:nvSpPr>
        <p:spPr/>
        <p:txBody>
          <a:bodyPr/>
          <a:lstStyle/>
          <a:p>
            <a:r>
              <a:rPr lang="en-US" dirty="0"/>
              <a:t>Data Manipulation </a:t>
            </a:r>
            <a:endParaRPr lang="he-IL" dirty="0"/>
          </a:p>
        </p:txBody>
      </p:sp>
      <p:sp>
        <p:nvSpPr>
          <p:cNvPr id="3" name="Content Placeholder 2">
            <a:extLst>
              <a:ext uri="{FF2B5EF4-FFF2-40B4-BE49-F238E27FC236}">
                <a16:creationId xmlns:a16="http://schemas.microsoft.com/office/drawing/2014/main" id="{69E0F389-05B2-9A56-49BB-953D52EC2CC0}"/>
              </a:ext>
            </a:extLst>
          </p:cNvPr>
          <p:cNvSpPr>
            <a:spLocks noGrp="1"/>
          </p:cNvSpPr>
          <p:nvPr>
            <p:ph idx="1"/>
          </p:nvPr>
        </p:nvSpPr>
        <p:spPr/>
        <p:txBody>
          <a:bodyPr/>
          <a:lstStyle/>
          <a:p>
            <a:pPr algn="l" rtl="0"/>
            <a:r>
              <a:rPr lang="en-US" b="1" dirty="0"/>
              <a:t>function convert_string_to_int </a:t>
            </a:r>
            <a:r>
              <a:rPr lang="en-US" dirty="0"/>
              <a:t>- will convert each </a:t>
            </a:r>
            <a:br>
              <a:rPr lang="en-US" dirty="0"/>
            </a:br>
            <a:r>
              <a:rPr lang="en-US" dirty="0"/>
              <a:t>string value to an int value based on the different </a:t>
            </a:r>
            <a:br>
              <a:rPr lang="en-US" dirty="0"/>
            </a:br>
            <a:r>
              <a:rPr lang="en-US" dirty="0"/>
              <a:t>columns, this function is mostly necessary for the </a:t>
            </a:r>
            <a:br>
              <a:rPr lang="en-US" dirty="0"/>
            </a:br>
            <a:r>
              <a:rPr lang="en-US" dirty="0"/>
              <a:t>machine learning phase. the values were </a:t>
            </a:r>
            <a:br>
              <a:rPr lang="en-US" dirty="0"/>
            </a:br>
            <a:r>
              <a:rPr lang="en-US" dirty="0"/>
              <a:t>converted mostly based on unique values </a:t>
            </a:r>
            <a:br>
              <a:rPr lang="en-US" dirty="0"/>
            </a:br>
            <a:r>
              <a:rPr lang="en-US" dirty="0"/>
              <a:t>and specific date was converted to a year since </a:t>
            </a:r>
            <a:br>
              <a:rPr lang="en-US" dirty="0"/>
            </a:br>
            <a:r>
              <a:rPr lang="en-US" dirty="0"/>
              <a:t>the month and day was not important for our </a:t>
            </a:r>
            <a:br>
              <a:rPr lang="en-US" dirty="0"/>
            </a:br>
            <a:r>
              <a:rPr lang="en-US" dirty="0"/>
              <a:t>research question.</a:t>
            </a:r>
            <a:endParaRPr lang="he-IL" dirty="0"/>
          </a:p>
        </p:txBody>
      </p:sp>
      <p:pic>
        <p:nvPicPr>
          <p:cNvPr id="5" name="Picture 4">
            <a:extLst>
              <a:ext uri="{FF2B5EF4-FFF2-40B4-BE49-F238E27FC236}">
                <a16:creationId xmlns:a16="http://schemas.microsoft.com/office/drawing/2014/main" id="{29B231D8-BC61-E620-9B7E-33B557689DFB}"/>
              </a:ext>
            </a:extLst>
          </p:cNvPr>
          <p:cNvPicPr>
            <a:picLocks noChangeAspect="1"/>
          </p:cNvPicPr>
          <p:nvPr/>
        </p:nvPicPr>
        <p:blipFill>
          <a:blip r:embed="rId2"/>
          <a:stretch>
            <a:fillRect/>
          </a:stretch>
        </p:blipFill>
        <p:spPr>
          <a:xfrm>
            <a:off x="6816737" y="687525"/>
            <a:ext cx="4338943" cy="5456953"/>
          </a:xfrm>
          <a:prstGeom prst="rect">
            <a:avLst/>
          </a:prstGeom>
        </p:spPr>
      </p:pic>
    </p:spTree>
    <p:extLst>
      <p:ext uri="{BB962C8B-B14F-4D97-AF65-F5344CB8AC3E}">
        <p14:creationId xmlns:p14="http://schemas.microsoft.com/office/powerpoint/2010/main" val="112011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A0026-AC36-DF94-B606-C70F8E8C7AC3}"/>
              </a:ext>
            </a:extLst>
          </p:cNvPr>
          <p:cNvSpPr>
            <a:spLocks noGrp="1"/>
          </p:cNvSpPr>
          <p:nvPr>
            <p:ph type="title"/>
          </p:nvPr>
        </p:nvSpPr>
        <p:spPr/>
        <p:txBody>
          <a:bodyPr/>
          <a:lstStyle/>
          <a:p>
            <a:r>
              <a:rPr lang="en-US" dirty="0"/>
              <a:t>Data Manipulation </a:t>
            </a:r>
            <a:endParaRPr lang="he-IL" dirty="0"/>
          </a:p>
        </p:txBody>
      </p:sp>
      <p:sp>
        <p:nvSpPr>
          <p:cNvPr id="3" name="Content Placeholder 2">
            <a:extLst>
              <a:ext uri="{FF2B5EF4-FFF2-40B4-BE49-F238E27FC236}">
                <a16:creationId xmlns:a16="http://schemas.microsoft.com/office/drawing/2014/main" id="{B478AB49-F594-AE30-00F4-BC787FE994BD}"/>
              </a:ext>
            </a:extLst>
          </p:cNvPr>
          <p:cNvSpPr>
            <a:spLocks noGrp="1"/>
          </p:cNvSpPr>
          <p:nvPr>
            <p:ph idx="1"/>
          </p:nvPr>
        </p:nvSpPr>
        <p:spPr/>
        <p:txBody>
          <a:bodyPr/>
          <a:lstStyle/>
          <a:p>
            <a:pPr algn="l" rtl="0"/>
            <a:r>
              <a:rPr lang="en-US" altLang="he-IL" dirty="0"/>
              <a:t>The dataframe after manipulation: </a:t>
            </a:r>
          </a:p>
          <a:p>
            <a:pPr algn="l" rtl="0"/>
            <a:endParaRPr lang="he-IL" dirty="0"/>
          </a:p>
        </p:txBody>
      </p:sp>
      <p:pic>
        <p:nvPicPr>
          <p:cNvPr id="5" name="Picture 4">
            <a:extLst>
              <a:ext uri="{FF2B5EF4-FFF2-40B4-BE49-F238E27FC236}">
                <a16:creationId xmlns:a16="http://schemas.microsoft.com/office/drawing/2014/main" id="{F787BC2B-B0B0-05AA-E08D-3F9078918AB7}"/>
              </a:ext>
            </a:extLst>
          </p:cNvPr>
          <p:cNvPicPr>
            <a:picLocks noChangeAspect="1"/>
          </p:cNvPicPr>
          <p:nvPr/>
        </p:nvPicPr>
        <p:blipFill>
          <a:blip r:embed="rId2"/>
          <a:stretch>
            <a:fillRect/>
          </a:stretch>
        </p:blipFill>
        <p:spPr>
          <a:xfrm>
            <a:off x="2833687" y="2880220"/>
            <a:ext cx="6524625" cy="2590800"/>
          </a:xfrm>
          <a:prstGeom prst="rect">
            <a:avLst/>
          </a:prstGeom>
        </p:spPr>
      </p:pic>
    </p:spTree>
    <p:extLst>
      <p:ext uri="{BB962C8B-B14F-4D97-AF65-F5344CB8AC3E}">
        <p14:creationId xmlns:p14="http://schemas.microsoft.com/office/powerpoint/2010/main" val="2963835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CCCC-BD53-E8B2-3D59-12950598D8DA}"/>
              </a:ext>
            </a:extLst>
          </p:cNvPr>
          <p:cNvSpPr>
            <a:spLocks noGrp="1"/>
          </p:cNvSpPr>
          <p:nvPr>
            <p:ph type="title"/>
          </p:nvPr>
        </p:nvSpPr>
        <p:spPr/>
        <p:txBody>
          <a:bodyPr>
            <a:normAutofit/>
          </a:bodyPr>
          <a:lstStyle/>
          <a:p>
            <a:r>
              <a:rPr lang="en-US" dirty="0"/>
              <a:t>Analyzing the data and Visualizations</a:t>
            </a:r>
            <a:endParaRPr lang="he-IL" dirty="0"/>
          </a:p>
        </p:txBody>
      </p:sp>
      <p:sp>
        <p:nvSpPr>
          <p:cNvPr id="3" name="Content Placeholder 2">
            <a:extLst>
              <a:ext uri="{FF2B5EF4-FFF2-40B4-BE49-F238E27FC236}">
                <a16:creationId xmlns:a16="http://schemas.microsoft.com/office/drawing/2014/main" id="{E13CAE1F-D9FA-2955-C841-372ED586845C}"/>
              </a:ext>
            </a:extLst>
          </p:cNvPr>
          <p:cNvSpPr>
            <a:spLocks noGrp="1"/>
          </p:cNvSpPr>
          <p:nvPr>
            <p:ph idx="1"/>
          </p:nvPr>
        </p:nvSpPr>
        <p:spPr/>
        <p:txBody>
          <a:bodyPr/>
          <a:lstStyle/>
          <a:p>
            <a:pPr algn="l" rtl="0"/>
            <a:r>
              <a:rPr lang="en-US" dirty="0"/>
              <a:t>1. The visualize_stats() function visualizes a pie chart and presents the distribution of: 1 - CVE Access Types 2 - CVE Complexity Types 3 - CVE Confidentiality Types 4 - CVE Integrity Types 5 - CVE Availability Types.</a:t>
            </a:r>
            <a:endParaRPr lang="he-IL" dirty="0"/>
          </a:p>
        </p:txBody>
      </p:sp>
      <p:pic>
        <p:nvPicPr>
          <p:cNvPr id="5" name="Picture 4">
            <a:extLst>
              <a:ext uri="{FF2B5EF4-FFF2-40B4-BE49-F238E27FC236}">
                <a16:creationId xmlns:a16="http://schemas.microsoft.com/office/drawing/2014/main" id="{F1549E50-8984-344E-9682-3F001E15691B}"/>
              </a:ext>
            </a:extLst>
          </p:cNvPr>
          <p:cNvPicPr>
            <a:picLocks noChangeAspect="1"/>
          </p:cNvPicPr>
          <p:nvPr/>
        </p:nvPicPr>
        <p:blipFill>
          <a:blip r:embed="rId2"/>
          <a:stretch>
            <a:fillRect/>
          </a:stretch>
        </p:blipFill>
        <p:spPr>
          <a:xfrm>
            <a:off x="3638742" y="3429000"/>
            <a:ext cx="7229475" cy="1590675"/>
          </a:xfrm>
          <a:prstGeom prst="rect">
            <a:avLst/>
          </a:prstGeom>
        </p:spPr>
      </p:pic>
      <p:pic>
        <p:nvPicPr>
          <p:cNvPr id="9" name="Graphic 8" descr="Bar chart">
            <a:extLst>
              <a:ext uri="{FF2B5EF4-FFF2-40B4-BE49-F238E27FC236}">
                <a16:creationId xmlns:a16="http://schemas.microsoft.com/office/drawing/2014/main" id="{5CBBF4E3-996C-0986-260F-B51297EBE4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74884" y="404769"/>
            <a:ext cx="1251358" cy="1251358"/>
          </a:xfrm>
          <a:prstGeom prst="rect">
            <a:avLst/>
          </a:prstGeom>
        </p:spPr>
      </p:pic>
    </p:spTree>
    <p:extLst>
      <p:ext uri="{BB962C8B-B14F-4D97-AF65-F5344CB8AC3E}">
        <p14:creationId xmlns:p14="http://schemas.microsoft.com/office/powerpoint/2010/main" val="3324758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DBEA-76D3-4A4C-74FA-B1A5F9D77FA3}"/>
              </a:ext>
            </a:extLst>
          </p:cNvPr>
          <p:cNvSpPr>
            <a:spLocks noGrp="1"/>
          </p:cNvSpPr>
          <p:nvPr>
            <p:ph type="title"/>
          </p:nvPr>
        </p:nvSpPr>
        <p:spPr/>
        <p:txBody>
          <a:bodyPr/>
          <a:lstStyle/>
          <a:p>
            <a:r>
              <a:rPr lang="en-US" dirty="0"/>
              <a:t>Analyzing the data and Visualizations</a:t>
            </a:r>
            <a:endParaRPr lang="he-IL" dirty="0"/>
          </a:p>
        </p:txBody>
      </p:sp>
      <p:pic>
        <p:nvPicPr>
          <p:cNvPr id="4" name="Graphic 3" descr="Bar chart">
            <a:extLst>
              <a:ext uri="{FF2B5EF4-FFF2-40B4-BE49-F238E27FC236}">
                <a16:creationId xmlns:a16="http://schemas.microsoft.com/office/drawing/2014/main" id="{5020DD73-9ACA-3C84-25F9-19D62F72B2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74884" y="404769"/>
            <a:ext cx="1251358" cy="1251358"/>
          </a:xfrm>
          <a:prstGeom prst="rect">
            <a:avLst/>
          </a:prstGeom>
        </p:spPr>
      </p:pic>
      <p:pic>
        <p:nvPicPr>
          <p:cNvPr id="6" name="Picture 5">
            <a:extLst>
              <a:ext uri="{FF2B5EF4-FFF2-40B4-BE49-F238E27FC236}">
                <a16:creationId xmlns:a16="http://schemas.microsoft.com/office/drawing/2014/main" id="{639AC43D-E17B-86D8-7CD0-2163D57C952D}"/>
              </a:ext>
            </a:extLst>
          </p:cNvPr>
          <p:cNvPicPr>
            <a:picLocks noChangeAspect="1"/>
          </p:cNvPicPr>
          <p:nvPr/>
        </p:nvPicPr>
        <p:blipFill>
          <a:blip r:embed="rId4"/>
          <a:stretch>
            <a:fillRect/>
          </a:stretch>
        </p:blipFill>
        <p:spPr>
          <a:xfrm>
            <a:off x="1467312" y="2138742"/>
            <a:ext cx="2541733" cy="4145370"/>
          </a:xfrm>
          <a:prstGeom prst="rect">
            <a:avLst/>
          </a:prstGeom>
        </p:spPr>
      </p:pic>
      <p:pic>
        <p:nvPicPr>
          <p:cNvPr id="8" name="Picture 7">
            <a:extLst>
              <a:ext uri="{FF2B5EF4-FFF2-40B4-BE49-F238E27FC236}">
                <a16:creationId xmlns:a16="http://schemas.microsoft.com/office/drawing/2014/main" id="{9D692433-E081-29B7-8E3D-BCDD41A0E0E4}"/>
              </a:ext>
            </a:extLst>
          </p:cNvPr>
          <p:cNvPicPr>
            <a:picLocks noChangeAspect="1"/>
          </p:cNvPicPr>
          <p:nvPr/>
        </p:nvPicPr>
        <p:blipFill>
          <a:blip r:embed="rId5"/>
          <a:stretch>
            <a:fillRect/>
          </a:stretch>
        </p:blipFill>
        <p:spPr>
          <a:xfrm>
            <a:off x="4174921" y="2018283"/>
            <a:ext cx="2541734" cy="4183403"/>
          </a:xfrm>
          <a:prstGeom prst="rect">
            <a:avLst/>
          </a:prstGeom>
        </p:spPr>
      </p:pic>
      <p:pic>
        <p:nvPicPr>
          <p:cNvPr id="10" name="Picture 9">
            <a:extLst>
              <a:ext uri="{FF2B5EF4-FFF2-40B4-BE49-F238E27FC236}">
                <a16:creationId xmlns:a16="http://schemas.microsoft.com/office/drawing/2014/main" id="{D776CEF9-97D9-037E-FBE1-EE0DCAA37FB0}"/>
              </a:ext>
            </a:extLst>
          </p:cNvPr>
          <p:cNvPicPr>
            <a:picLocks noChangeAspect="1"/>
          </p:cNvPicPr>
          <p:nvPr/>
        </p:nvPicPr>
        <p:blipFill>
          <a:blip r:embed="rId6"/>
          <a:stretch>
            <a:fillRect/>
          </a:stretch>
        </p:blipFill>
        <p:spPr>
          <a:xfrm>
            <a:off x="7215406" y="2278398"/>
            <a:ext cx="3314700" cy="3257550"/>
          </a:xfrm>
          <a:prstGeom prst="rect">
            <a:avLst/>
          </a:prstGeom>
        </p:spPr>
      </p:pic>
    </p:spTree>
    <p:extLst>
      <p:ext uri="{BB962C8B-B14F-4D97-AF65-F5344CB8AC3E}">
        <p14:creationId xmlns:p14="http://schemas.microsoft.com/office/powerpoint/2010/main" val="1491042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24FA-E3C2-A047-ABD3-52B7281D4BEC}"/>
              </a:ext>
            </a:extLst>
          </p:cNvPr>
          <p:cNvSpPr>
            <a:spLocks noGrp="1"/>
          </p:cNvSpPr>
          <p:nvPr>
            <p:ph type="title"/>
          </p:nvPr>
        </p:nvSpPr>
        <p:spPr/>
        <p:txBody>
          <a:bodyPr/>
          <a:lstStyle/>
          <a:p>
            <a:r>
              <a:rPr lang="en-US" dirty="0"/>
              <a:t>Analyzing the data and Visualizations</a:t>
            </a:r>
            <a:endParaRPr lang="he-IL" dirty="0"/>
          </a:p>
        </p:txBody>
      </p:sp>
      <p:sp>
        <p:nvSpPr>
          <p:cNvPr id="3" name="Content Placeholder 2">
            <a:extLst>
              <a:ext uri="{FF2B5EF4-FFF2-40B4-BE49-F238E27FC236}">
                <a16:creationId xmlns:a16="http://schemas.microsoft.com/office/drawing/2014/main" id="{D9055B64-796E-10ED-D5DD-E792BD6D3044}"/>
              </a:ext>
            </a:extLst>
          </p:cNvPr>
          <p:cNvSpPr>
            <a:spLocks noGrp="1"/>
          </p:cNvSpPr>
          <p:nvPr>
            <p:ph idx="1"/>
          </p:nvPr>
        </p:nvSpPr>
        <p:spPr/>
        <p:txBody>
          <a:bodyPr/>
          <a:lstStyle/>
          <a:p>
            <a:pPr algn="l" rtl="0"/>
            <a:r>
              <a:rPr lang="en-US" b="1" dirty="0"/>
              <a:t>With the help of these Pie Charts, we may see that:</a:t>
            </a:r>
          </a:p>
          <a:p>
            <a:pPr algn="l" rtl="0"/>
            <a:r>
              <a:rPr lang="en-US" dirty="0"/>
              <a:t>Most of the Access types are exploited remotely.</a:t>
            </a:r>
          </a:p>
          <a:p>
            <a:pPr algn="l" rtl="0"/>
            <a:r>
              <a:rPr lang="en-US" dirty="0"/>
              <a:t>The complexity of the CVEs is Low/Medium at most.</a:t>
            </a:r>
          </a:p>
          <a:p>
            <a:pPr algn="l" rtl="0"/>
            <a:r>
              <a:rPr lang="en-US" dirty="0"/>
              <a:t>There are 16.6% to succeed in exploiting a vendor with known CVE - according to the Confidentiality pie chart.</a:t>
            </a:r>
          </a:p>
          <a:p>
            <a:pPr algn="l" rtl="0"/>
            <a:r>
              <a:rPr lang="en-US" dirty="0"/>
              <a:t>The is a partial integrity majority in all CVEs over the last decade.</a:t>
            </a:r>
          </a:p>
          <a:p>
            <a:pPr algn="l" rtl="0"/>
            <a:r>
              <a:rPr lang="en-US" dirty="0"/>
              <a:t>There is an equality between partial available CVES to the ones that are not available.</a:t>
            </a:r>
          </a:p>
          <a:p>
            <a:pPr algn="l" rtl="0"/>
            <a:endParaRPr lang="he-IL" b="1" dirty="0"/>
          </a:p>
        </p:txBody>
      </p:sp>
      <p:pic>
        <p:nvPicPr>
          <p:cNvPr id="4" name="Graphic 3" descr="Bar chart">
            <a:extLst>
              <a:ext uri="{FF2B5EF4-FFF2-40B4-BE49-F238E27FC236}">
                <a16:creationId xmlns:a16="http://schemas.microsoft.com/office/drawing/2014/main" id="{70018273-8B92-06C8-39CF-351F84D041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74884" y="404769"/>
            <a:ext cx="1251358" cy="1251358"/>
          </a:xfrm>
          <a:prstGeom prst="rect">
            <a:avLst/>
          </a:prstGeom>
        </p:spPr>
      </p:pic>
    </p:spTree>
    <p:extLst>
      <p:ext uri="{BB962C8B-B14F-4D97-AF65-F5344CB8AC3E}">
        <p14:creationId xmlns:p14="http://schemas.microsoft.com/office/powerpoint/2010/main" val="1574755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4D769-DCF9-6A26-FA2B-651B0BD417C8}"/>
              </a:ext>
            </a:extLst>
          </p:cNvPr>
          <p:cNvSpPr>
            <a:spLocks noGrp="1"/>
          </p:cNvSpPr>
          <p:nvPr>
            <p:ph type="title"/>
          </p:nvPr>
        </p:nvSpPr>
        <p:spPr/>
        <p:txBody>
          <a:bodyPr/>
          <a:lstStyle/>
          <a:p>
            <a:r>
              <a:rPr lang="en-US" dirty="0"/>
              <a:t>Analyzing the data and Visualizations</a:t>
            </a:r>
            <a:endParaRPr lang="he-IL" dirty="0"/>
          </a:p>
        </p:txBody>
      </p:sp>
      <p:sp>
        <p:nvSpPr>
          <p:cNvPr id="3" name="Content Placeholder 2">
            <a:extLst>
              <a:ext uri="{FF2B5EF4-FFF2-40B4-BE49-F238E27FC236}">
                <a16:creationId xmlns:a16="http://schemas.microsoft.com/office/drawing/2014/main" id="{221F511E-DCA0-4996-B431-8108F54E2519}"/>
              </a:ext>
            </a:extLst>
          </p:cNvPr>
          <p:cNvSpPr>
            <a:spLocks noGrp="1"/>
          </p:cNvSpPr>
          <p:nvPr>
            <p:ph idx="1"/>
          </p:nvPr>
        </p:nvSpPr>
        <p:spPr/>
        <p:txBody>
          <a:bodyPr/>
          <a:lstStyle/>
          <a:p>
            <a:pPr algn="l" rtl="0"/>
            <a:r>
              <a:rPr lang="en-US" dirty="0"/>
              <a:t>2. Increase In The Number Of CVEs</a:t>
            </a:r>
          </a:p>
          <a:p>
            <a:pPr algn="l" rtl="0"/>
            <a:r>
              <a:rPr lang="en-US" dirty="0"/>
              <a:t>The </a:t>
            </a:r>
            <a:r>
              <a:rPr lang="en-US" dirty="0" err="1"/>
              <a:t>visualize_CVE_amount_increase</a:t>
            </a:r>
            <a:r>
              <a:rPr lang="en-US" dirty="0"/>
              <a:t>() function visualizes the increase amount of CVEs coming up during the last decade.</a:t>
            </a:r>
          </a:p>
        </p:txBody>
      </p:sp>
      <p:pic>
        <p:nvPicPr>
          <p:cNvPr id="4" name="Graphic 3" descr="Bar chart">
            <a:extLst>
              <a:ext uri="{FF2B5EF4-FFF2-40B4-BE49-F238E27FC236}">
                <a16:creationId xmlns:a16="http://schemas.microsoft.com/office/drawing/2014/main" id="{2AA75E93-1BA5-0B5A-5C4F-BB77CA09DD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74884" y="404769"/>
            <a:ext cx="1251358" cy="1251358"/>
          </a:xfrm>
          <a:prstGeom prst="rect">
            <a:avLst/>
          </a:prstGeom>
        </p:spPr>
      </p:pic>
      <p:pic>
        <p:nvPicPr>
          <p:cNvPr id="6" name="Picture 5">
            <a:extLst>
              <a:ext uri="{FF2B5EF4-FFF2-40B4-BE49-F238E27FC236}">
                <a16:creationId xmlns:a16="http://schemas.microsoft.com/office/drawing/2014/main" id="{AB7C36FB-A9A9-D2F5-2F4A-38B7A680591A}"/>
              </a:ext>
            </a:extLst>
          </p:cNvPr>
          <p:cNvPicPr>
            <a:picLocks noChangeAspect="1"/>
          </p:cNvPicPr>
          <p:nvPr/>
        </p:nvPicPr>
        <p:blipFill>
          <a:blip r:embed="rId4"/>
          <a:stretch>
            <a:fillRect/>
          </a:stretch>
        </p:blipFill>
        <p:spPr>
          <a:xfrm>
            <a:off x="4686108" y="3135417"/>
            <a:ext cx="5781675" cy="2733675"/>
          </a:xfrm>
          <a:prstGeom prst="rect">
            <a:avLst/>
          </a:prstGeom>
        </p:spPr>
      </p:pic>
    </p:spTree>
    <p:extLst>
      <p:ext uri="{BB962C8B-B14F-4D97-AF65-F5344CB8AC3E}">
        <p14:creationId xmlns:p14="http://schemas.microsoft.com/office/powerpoint/2010/main" val="4137130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B6BA9-D987-8DC5-39AC-E0DDD8F03281}"/>
              </a:ext>
            </a:extLst>
          </p:cNvPr>
          <p:cNvSpPr>
            <a:spLocks noGrp="1"/>
          </p:cNvSpPr>
          <p:nvPr>
            <p:ph type="title"/>
          </p:nvPr>
        </p:nvSpPr>
        <p:spPr/>
        <p:txBody>
          <a:bodyPr/>
          <a:lstStyle/>
          <a:p>
            <a:r>
              <a:rPr lang="en-US" dirty="0"/>
              <a:t>Analyzing the data and Visualizations</a:t>
            </a:r>
            <a:endParaRPr lang="he-IL" dirty="0"/>
          </a:p>
        </p:txBody>
      </p:sp>
      <p:sp>
        <p:nvSpPr>
          <p:cNvPr id="3" name="Content Placeholder 2">
            <a:extLst>
              <a:ext uri="{FF2B5EF4-FFF2-40B4-BE49-F238E27FC236}">
                <a16:creationId xmlns:a16="http://schemas.microsoft.com/office/drawing/2014/main" id="{7FD8E807-970F-0211-9EAA-766EC3FD67F8}"/>
              </a:ext>
            </a:extLst>
          </p:cNvPr>
          <p:cNvSpPr>
            <a:spLocks noGrp="1"/>
          </p:cNvSpPr>
          <p:nvPr>
            <p:ph idx="1"/>
          </p:nvPr>
        </p:nvSpPr>
        <p:spPr/>
        <p:txBody>
          <a:bodyPr/>
          <a:lstStyle/>
          <a:p>
            <a:pPr algn="l" rtl="0"/>
            <a:r>
              <a:rPr lang="en-US" b="1" dirty="0"/>
              <a:t>With the help of this graph, we may see that: </a:t>
            </a:r>
            <a:r>
              <a:rPr lang="en-US" dirty="0"/>
              <a:t>As the years go by, more and more information security vulnerabilities are revealed.</a:t>
            </a:r>
          </a:p>
          <a:p>
            <a:pPr algn="l" rtl="0"/>
            <a:endParaRPr lang="he-IL" dirty="0"/>
          </a:p>
        </p:txBody>
      </p:sp>
      <p:pic>
        <p:nvPicPr>
          <p:cNvPr id="4" name="Graphic 3" descr="Bar chart">
            <a:extLst>
              <a:ext uri="{FF2B5EF4-FFF2-40B4-BE49-F238E27FC236}">
                <a16:creationId xmlns:a16="http://schemas.microsoft.com/office/drawing/2014/main" id="{D8718082-6389-F051-6E04-262084B43C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74884" y="404769"/>
            <a:ext cx="1251358" cy="1251358"/>
          </a:xfrm>
          <a:prstGeom prst="rect">
            <a:avLst/>
          </a:prstGeom>
        </p:spPr>
      </p:pic>
      <p:pic>
        <p:nvPicPr>
          <p:cNvPr id="6" name="Picture 5">
            <a:extLst>
              <a:ext uri="{FF2B5EF4-FFF2-40B4-BE49-F238E27FC236}">
                <a16:creationId xmlns:a16="http://schemas.microsoft.com/office/drawing/2014/main" id="{60B41F15-B159-23F3-B43B-2EF2F5C1661F}"/>
              </a:ext>
            </a:extLst>
          </p:cNvPr>
          <p:cNvPicPr>
            <a:picLocks noChangeAspect="1"/>
          </p:cNvPicPr>
          <p:nvPr/>
        </p:nvPicPr>
        <p:blipFill>
          <a:blip r:embed="rId4"/>
          <a:stretch>
            <a:fillRect/>
          </a:stretch>
        </p:blipFill>
        <p:spPr>
          <a:xfrm>
            <a:off x="4954748" y="2712751"/>
            <a:ext cx="5313377" cy="3156341"/>
          </a:xfrm>
          <a:prstGeom prst="rect">
            <a:avLst/>
          </a:prstGeom>
        </p:spPr>
      </p:pic>
    </p:spTree>
    <p:extLst>
      <p:ext uri="{BB962C8B-B14F-4D97-AF65-F5344CB8AC3E}">
        <p14:creationId xmlns:p14="http://schemas.microsoft.com/office/powerpoint/2010/main" val="787070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63E0F-F2EA-51D0-CF50-F0C842687470}"/>
              </a:ext>
            </a:extLst>
          </p:cNvPr>
          <p:cNvSpPr>
            <a:spLocks noGrp="1"/>
          </p:cNvSpPr>
          <p:nvPr>
            <p:ph type="title"/>
          </p:nvPr>
        </p:nvSpPr>
        <p:spPr/>
        <p:txBody>
          <a:bodyPr/>
          <a:lstStyle/>
          <a:p>
            <a:r>
              <a:rPr lang="en-US" dirty="0"/>
              <a:t>Analyzing the data and Visualizations</a:t>
            </a:r>
            <a:endParaRPr lang="he-IL" dirty="0"/>
          </a:p>
        </p:txBody>
      </p:sp>
      <p:sp>
        <p:nvSpPr>
          <p:cNvPr id="3" name="Content Placeholder 2">
            <a:extLst>
              <a:ext uri="{FF2B5EF4-FFF2-40B4-BE49-F238E27FC236}">
                <a16:creationId xmlns:a16="http://schemas.microsoft.com/office/drawing/2014/main" id="{9FF54109-FABB-A1E3-6E59-AF815ED4FE1E}"/>
              </a:ext>
            </a:extLst>
          </p:cNvPr>
          <p:cNvSpPr>
            <a:spLocks noGrp="1"/>
          </p:cNvSpPr>
          <p:nvPr>
            <p:ph idx="1"/>
          </p:nvPr>
        </p:nvSpPr>
        <p:spPr/>
        <p:txBody>
          <a:bodyPr/>
          <a:lstStyle/>
          <a:p>
            <a:pPr algn="l" rtl="0"/>
            <a:r>
              <a:rPr lang="en-US" dirty="0"/>
              <a:t>3. Yearly Score Distribution</a:t>
            </a:r>
          </a:p>
          <a:p>
            <a:pPr algn="l" rtl="0"/>
            <a:r>
              <a:rPr lang="en-US" dirty="0"/>
              <a:t>The </a:t>
            </a:r>
            <a:r>
              <a:rPr lang="en-US" dirty="0" err="1"/>
              <a:t>visualize_yearly_score_distribution</a:t>
            </a:r>
            <a:r>
              <a:rPr lang="en-US" dirty="0"/>
              <a:t>(ds, year) function</a:t>
            </a:r>
            <a:br>
              <a:rPr lang="en-US" dirty="0"/>
            </a:br>
            <a:r>
              <a:rPr lang="en-US" dirty="0"/>
              <a:t> allows us to take a look at the score distribution for every </a:t>
            </a:r>
            <a:br>
              <a:rPr lang="en-US" dirty="0"/>
            </a:br>
            <a:r>
              <a:rPr lang="en-US" dirty="0"/>
              <a:t>year. </a:t>
            </a:r>
            <a:endParaRPr lang="he-IL" dirty="0"/>
          </a:p>
        </p:txBody>
      </p:sp>
      <p:pic>
        <p:nvPicPr>
          <p:cNvPr id="8" name="Picture 7">
            <a:extLst>
              <a:ext uri="{FF2B5EF4-FFF2-40B4-BE49-F238E27FC236}">
                <a16:creationId xmlns:a16="http://schemas.microsoft.com/office/drawing/2014/main" id="{4632B8A8-3BDA-18B1-9DE1-ECABA369CC1A}"/>
              </a:ext>
            </a:extLst>
          </p:cNvPr>
          <p:cNvPicPr>
            <a:picLocks noChangeAspect="1"/>
          </p:cNvPicPr>
          <p:nvPr/>
        </p:nvPicPr>
        <p:blipFill>
          <a:blip r:embed="rId2"/>
          <a:stretch>
            <a:fillRect/>
          </a:stretch>
        </p:blipFill>
        <p:spPr>
          <a:xfrm>
            <a:off x="7422801" y="1256606"/>
            <a:ext cx="4145618" cy="4871551"/>
          </a:xfrm>
          <a:prstGeom prst="rect">
            <a:avLst/>
          </a:prstGeom>
        </p:spPr>
      </p:pic>
    </p:spTree>
    <p:extLst>
      <p:ext uri="{BB962C8B-B14F-4D97-AF65-F5344CB8AC3E}">
        <p14:creationId xmlns:p14="http://schemas.microsoft.com/office/powerpoint/2010/main" val="3476233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E041-C156-E37D-1647-EA289471768A}"/>
              </a:ext>
            </a:extLst>
          </p:cNvPr>
          <p:cNvSpPr>
            <a:spLocks noGrp="1"/>
          </p:cNvSpPr>
          <p:nvPr>
            <p:ph type="title"/>
          </p:nvPr>
        </p:nvSpPr>
        <p:spPr/>
        <p:txBody>
          <a:bodyPr/>
          <a:lstStyle/>
          <a:p>
            <a:r>
              <a:rPr lang="en-US" dirty="0"/>
              <a:t>Analyzing the data and Visualizations</a:t>
            </a:r>
            <a:endParaRPr lang="he-IL" dirty="0"/>
          </a:p>
        </p:txBody>
      </p:sp>
      <p:sp>
        <p:nvSpPr>
          <p:cNvPr id="3" name="Content Placeholder 2">
            <a:extLst>
              <a:ext uri="{FF2B5EF4-FFF2-40B4-BE49-F238E27FC236}">
                <a16:creationId xmlns:a16="http://schemas.microsoft.com/office/drawing/2014/main" id="{8D8A41FE-9F87-1CF4-6EC7-5972F01210D7}"/>
              </a:ext>
            </a:extLst>
          </p:cNvPr>
          <p:cNvSpPr>
            <a:spLocks noGrp="1"/>
          </p:cNvSpPr>
          <p:nvPr>
            <p:ph idx="1"/>
          </p:nvPr>
        </p:nvSpPr>
        <p:spPr/>
        <p:txBody>
          <a:bodyPr/>
          <a:lstStyle/>
          <a:p>
            <a:pPr algn="l" rtl="0"/>
            <a:r>
              <a:rPr lang="en-US" b="1" dirty="0"/>
              <a:t>With the help of the graphs, we may </a:t>
            </a:r>
            <a:br>
              <a:rPr lang="en-US" b="1" dirty="0"/>
            </a:br>
            <a:r>
              <a:rPr lang="en-US" b="1" dirty="0"/>
              <a:t>see that:</a:t>
            </a:r>
          </a:p>
          <a:p>
            <a:pPr algn="l" rtl="0"/>
            <a:r>
              <a:rPr lang="en-US" dirty="0"/>
              <a:t>The majority of the vulnerabilities are </a:t>
            </a:r>
            <a:br>
              <a:rPr lang="en-US" dirty="0"/>
            </a:br>
            <a:r>
              <a:rPr lang="en-US" dirty="0"/>
              <a:t>in the score range of 4-8.</a:t>
            </a:r>
          </a:p>
          <a:p>
            <a:pPr algn="l" rtl="0"/>
            <a:r>
              <a:rPr lang="en-US" dirty="0"/>
              <a:t>There are small changes in the score </a:t>
            </a:r>
            <a:br>
              <a:rPr lang="en-US" dirty="0"/>
            </a:br>
            <a:r>
              <a:rPr lang="en-US" dirty="0"/>
              <a:t>distribution over the years.</a:t>
            </a:r>
            <a:endParaRPr lang="he-IL" dirty="0"/>
          </a:p>
        </p:txBody>
      </p:sp>
      <p:pic>
        <p:nvPicPr>
          <p:cNvPr id="4" name="Graphic 3" descr="Bar chart">
            <a:extLst>
              <a:ext uri="{FF2B5EF4-FFF2-40B4-BE49-F238E27FC236}">
                <a16:creationId xmlns:a16="http://schemas.microsoft.com/office/drawing/2014/main" id="{98A6D9A8-FC34-3A2A-94BC-A9C0341976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74884" y="404769"/>
            <a:ext cx="1251358" cy="1251358"/>
          </a:xfrm>
          <a:prstGeom prst="rect">
            <a:avLst/>
          </a:prstGeom>
        </p:spPr>
      </p:pic>
      <p:pic>
        <p:nvPicPr>
          <p:cNvPr id="8" name="Picture 7">
            <a:extLst>
              <a:ext uri="{FF2B5EF4-FFF2-40B4-BE49-F238E27FC236}">
                <a16:creationId xmlns:a16="http://schemas.microsoft.com/office/drawing/2014/main" id="{BC316E80-3ACB-9FA7-55D3-4C082FC12877}"/>
              </a:ext>
            </a:extLst>
          </p:cNvPr>
          <p:cNvPicPr>
            <a:picLocks noChangeAspect="1"/>
          </p:cNvPicPr>
          <p:nvPr/>
        </p:nvPicPr>
        <p:blipFill>
          <a:blip r:embed="rId4"/>
          <a:stretch>
            <a:fillRect/>
          </a:stretch>
        </p:blipFill>
        <p:spPr>
          <a:xfrm>
            <a:off x="5109202" y="2092138"/>
            <a:ext cx="6509552" cy="3776954"/>
          </a:xfrm>
          <a:prstGeom prst="rect">
            <a:avLst/>
          </a:prstGeom>
        </p:spPr>
      </p:pic>
    </p:spTree>
    <p:extLst>
      <p:ext uri="{BB962C8B-B14F-4D97-AF65-F5344CB8AC3E}">
        <p14:creationId xmlns:p14="http://schemas.microsoft.com/office/powerpoint/2010/main" val="146475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“No technology is unhackable.”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Abhijit Naskar</a:t>
            </a:r>
          </a:p>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56C5-A05E-D8AE-F422-0077C90B0026}"/>
              </a:ext>
            </a:extLst>
          </p:cNvPr>
          <p:cNvSpPr>
            <a:spLocks noGrp="1"/>
          </p:cNvSpPr>
          <p:nvPr>
            <p:ph type="title"/>
          </p:nvPr>
        </p:nvSpPr>
        <p:spPr/>
        <p:txBody>
          <a:bodyPr/>
          <a:lstStyle/>
          <a:p>
            <a:r>
              <a:rPr lang="en-US" dirty="0"/>
              <a:t>Analyzing the data and Visualizations</a:t>
            </a:r>
            <a:endParaRPr lang="he-IL" dirty="0"/>
          </a:p>
        </p:txBody>
      </p:sp>
      <p:sp>
        <p:nvSpPr>
          <p:cNvPr id="3" name="Content Placeholder 2">
            <a:extLst>
              <a:ext uri="{FF2B5EF4-FFF2-40B4-BE49-F238E27FC236}">
                <a16:creationId xmlns:a16="http://schemas.microsoft.com/office/drawing/2014/main" id="{7C2D03B8-7F9A-B79A-37E9-58F233B3D88B}"/>
              </a:ext>
            </a:extLst>
          </p:cNvPr>
          <p:cNvSpPr>
            <a:spLocks noGrp="1"/>
          </p:cNvSpPr>
          <p:nvPr>
            <p:ph idx="1"/>
          </p:nvPr>
        </p:nvSpPr>
        <p:spPr/>
        <p:txBody>
          <a:bodyPr/>
          <a:lstStyle/>
          <a:p>
            <a:pPr algn="l" rtl="0"/>
            <a:r>
              <a:rPr lang="en-US" dirty="0"/>
              <a:t>4. CVE Score Distribution For The Last Decade</a:t>
            </a:r>
          </a:p>
          <a:p>
            <a:pPr algn="l" rtl="0"/>
            <a:r>
              <a:rPr lang="en-US" dirty="0"/>
              <a:t>The </a:t>
            </a:r>
            <a:r>
              <a:rPr lang="en-US" dirty="0" err="1"/>
              <a:t>visualize_score_distribution</a:t>
            </a:r>
            <a:r>
              <a:rPr lang="en-US" dirty="0"/>
              <a:t>() function presents the score distribution according to the last decade.</a:t>
            </a:r>
          </a:p>
          <a:p>
            <a:pPr algn="l" rtl="0"/>
            <a:r>
              <a:rPr lang="en-US" dirty="0"/>
              <a:t>This graph visualizes the ratio between the CVE score to the number of times a CVE was published with that CVE score.</a:t>
            </a:r>
            <a:endParaRPr lang="he-IL" dirty="0"/>
          </a:p>
        </p:txBody>
      </p:sp>
      <p:pic>
        <p:nvPicPr>
          <p:cNvPr id="4" name="Graphic 3" descr="Bar chart">
            <a:extLst>
              <a:ext uri="{FF2B5EF4-FFF2-40B4-BE49-F238E27FC236}">
                <a16:creationId xmlns:a16="http://schemas.microsoft.com/office/drawing/2014/main" id="{F8A79D7D-4011-E2A3-BF09-6B59F29C13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74884" y="404769"/>
            <a:ext cx="1251358" cy="1251358"/>
          </a:xfrm>
          <a:prstGeom prst="rect">
            <a:avLst/>
          </a:prstGeom>
        </p:spPr>
      </p:pic>
      <p:pic>
        <p:nvPicPr>
          <p:cNvPr id="6" name="Picture 5">
            <a:extLst>
              <a:ext uri="{FF2B5EF4-FFF2-40B4-BE49-F238E27FC236}">
                <a16:creationId xmlns:a16="http://schemas.microsoft.com/office/drawing/2014/main" id="{EF43629F-E006-975F-3C19-E86F495704C6}"/>
              </a:ext>
            </a:extLst>
          </p:cNvPr>
          <p:cNvPicPr>
            <a:picLocks noChangeAspect="1"/>
          </p:cNvPicPr>
          <p:nvPr/>
        </p:nvPicPr>
        <p:blipFill>
          <a:blip r:embed="rId4"/>
          <a:stretch>
            <a:fillRect/>
          </a:stretch>
        </p:blipFill>
        <p:spPr>
          <a:xfrm>
            <a:off x="7301174" y="4111522"/>
            <a:ext cx="2790825" cy="1285875"/>
          </a:xfrm>
          <a:prstGeom prst="rect">
            <a:avLst/>
          </a:prstGeom>
        </p:spPr>
      </p:pic>
    </p:spTree>
    <p:extLst>
      <p:ext uri="{BB962C8B-B14F-4D97-AF65-F5344CB8AC3E}">
        <p14:creationId xmlns:p14="http://schemas.microsoft.com/office/powerpoint/2010/main" val="2769557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134BD-EE0C-6DA1-0B32-36042CF3342B}"/>
              </a:ext>
            </a:extLst>
          </p:cNvPr>
          <p:cNvSpPr>
            <a:spLocks noGrp="1"/>
          </p:cNvSpPr>
          <p:nvPr>
            <p:ph type="title"/>
          </p:nvPr>
        </p:nvSpPr>
        <p:spPr/>
        <p:txBody>
          <a:bodyPr/>
          <a:lstStyle/>
          <a:p>
            <a:r>
              <a:rPr lang="en-US" dirty="0"/>
              <a:t>Analyzing the data and Visualizations</a:t>
            </a:r>
            <a:endParaRPr lang="he-IL" dirty="0"/>
          </a:p>
        </p:txBody>
      </p:sp>
      <p:sp>
        <p:nvSpPr>
          <p:cNvPr id="3" name="Content Placeholder 2">
            <a:extLst>
              <a:ext uri="{FF2B5EF4-FFF2-40B4-BE49-F238E27FC236}">
                <a16:creationId xmlns:a16="http://schemas.microsoft.com/office/drawing/2014/main" id="{E3CC9BC4-41A8-0280-8128-3AB9C797FDBA}"/>
              </a:ext>
            </a:extLst>
          </p:cNvPr>
          <p:cNvSpPr>
            <a:spLocks noGrp="1"/>
          </p:cNvSpPr>
          <p:nvPr>
            <p:ph idx="1"/>
          </p:nvPr>
        </p:nvSpPr>
        <p:spPr/>
        <p:txBody>
          <a:bodyPr/>
          <a:lstStyle/>
          <a:p>
            <a:pPr algn="l" rtl="0"/>
            <a:r>
              <a:rPr lang="en-US" b="1" dirty="0"/>
              <a:t>With the help of the Scatter Plot, we may see that:</a:t>
            </a:r>
          </a:p>
          <a:p>
            <a:pPr algn="l" rtl="0"/>
            <a:r>
              <a:rPr lang="en-US" dirty="0"/>
              <a:t>1 - The majority of the vulnerabilities are in the score range of 4-8.</a:t>
            </a:r>
          </a:p>
          <a:p>
            <a:pPr algn="l" rtl="0"/>
            <a:r>
              <a:rPr lang="en-US" dirty="0"/>
              <a:t>2 - The small numbers are in the range of 0-4 and 8-10.</a:t>
            </a:r>
          </a:p>
          <a:p>
            <a:pPr algn="l" rtl="0"/>
            <a:endParaRPr lang="he-IL" dirty="0"/>
          </a:p>
        </p:txBody>
      </p:sp>
      <p:pic>
        <p:nvPicPr>
          <p:cNvPr id="7" name="Picture 6">
            <a:extLst>
              <a:ext uri="{FF2B5EF4-FFF2-40B4-BE49-F238E27FC236}">
                <a16:creationId xmlns:a16="http://schemas.microsoft.com/office/drawing/2014/main" id="{61C49B0A-6A44-268D-526B-525612BAB0F1}"/>
              </a:ext>
            </a:extLst>
          </p:cNvPr>
          <p:cNvPicPr>
            <a:picLocks noChangeAspect="1"/>
          </p:cNvPicPr>
          <p:nvPr/>
        </p:nvPicPr>
        <p:blipFill>
          <a:blip r:embed="rId2"/>
          <a:stretch>
            <a:fillRect/>
          </a:stretch>
        </p:blipFill>
        <p:spPr>
          <a:xfrm>
            <a:off x="6037102" y="3467323"/>
            <a:ext cx="4734362" cy="2772610"/>
          </a:xfrm>
          <a:prstGeom prst="rect">
            <a:avLst/>
          </a:prstGeom>
        </p:spPr>
      </p:pic>
      <p:pic>
        <p:nvPicPr>
          <p:cNvPr id="8" name="Graphic 7" descr="Bar chart">
            <a:extLst>
              <a:ext uri="{FF2B5EF4-FFF2-40B4-BE49-F238E27FC236}">
                <a16:creationId xmlns:a16="http://schemas.microsoft.com/office/drawing/2014/main" id="{1FCBED7D-51AB-D797-017A-2A6B89456F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74884" y="404769"/>
            <a:ext cx="1251358" cy="1251358"/>
          </a:xfrm>
          <a:prstGeom prst="rect">
            <a:avLst/>
          </a:prstGeom>
        </p:spPr>
      </p:pic>
    </p:spTree>
    <p:extLst>
      <p:ext uri="{BB962C8B-B14F-4D97-AF65-F5344CB8AC3E}">
        <p14:creationId xmlns:p14="http://schemas.microsoft.com/office/powerpoint/2010/main" val="658231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2DCAF-6BFC-AF28-A92D-801A9E73B2A0}"/>
              </a:ext>
            </a:extLst>
          </p:cNvPr>
          <p:cNvSpPr>
            <a:spLocks noGrp="1"/>
          </p:cNvSpPr>
          <p:nvPr>
            <p:ph type="title"/>
          </p:nvPr>
        </p:nvSpPr>
        <p:spPr/>
        <p:txBody>
          <a:bodyPr/>
          <a:lstStyle/>
          <a:p>
            <a:r>
              <a:rPr lang="en-US" dirty="0"/>
              <a:t>Analyzing the data and Visualizations</a:t>
            </a:r>
            <a:endParaRPr lang="he-IL" dirty="0"/>
          </a:p>
        </p:txBody>
      </p:sp>
      <p:sp>
        <p:nvSpPr>
          <p:cNvPr id="3" name="Content Placeholder 2">
            <a:extLst>
              <a:ext uri="{FF2B5EF4-FFF2-40B4-BE49-F238E27FC236}">
                <a16:creationId xmlns:a16="http://schemas.microsoft.com/office/drawing/2014/main" id="{1BA4F2BC-B1CA-6047-B927-08D908EBC024}"/>
              </a:ext>
            </a:extLst>
          </p:cNvPr>
          <p:cNvSpPr>
            <a:spLocks noGrp="1"/>
          </p:cNvSpPr>
          <p:nvPr>
            <p:ph idx="1"/>
          </p:nvPr>
        </p:nvSpPr>
        <p:spPr/>
        <p:txBody>
          <a:bodyPr/>
          <a:lstStyle/>
          <a:p>
            <a:pPr algn="l" rtl="0"/>
            <a:r>
              <a:rPr lang="en-US" dirty="0"/>
              <a:t>5. Average Score Per Year</a:t>
            </a:r>
          </a:p>
          <a:p>
            <a:pPr algn="l" rtl="0"/>
            <a:r>
              <a:rPr lang="en-US" dirty="0"/>
              <a:t>The </a:t>
            </a:r>
            <a:r>
              <a:rPr lang="en-US" dirty="0" err="1"/>
              <a:t>visualize_average_score_per_year</a:t>
            </a:r>
            <a:r>
              <a:rPr lang="en-US" dirty="0"/>
              <a:t>() function visualizes the average CVE score over the last decade, according to Common Vulnerability Scoring System, CVSS, which is a vulnerability scoring system designed to provide an open and standardized method for rating IT vulnerabilities.</a:t>
            </a:r>
          </a:p>
          <a:p>
            <a:pPr algn="l" rtl="0"/>
            <a:endParaRPr lang="he-IL" dirty="0"/>
          </a:p>
        </p:txBody>
      </p:sp>
      <p:pic>
        <p:nvPicPr>
          <p:cNvPr id="5" name="Picture 4">
            <a:extLst>
              <a:ext uri="{FF2B5EF4-FFF2-40B4-BE49-F238E27FC236}">
                <a16:creationId xmlns:a16="http://schemas.microsoft.com/office/drawing/2014/main" id="{E39CC1C9-EF19-2B0A-610C-C522405C9D34}"/>
              </a:ext>
            </a:extLst>
          </p:cNvPr>
          <p:cNvPicPr>
            <a:picLocks noChangeAspect="1"/>
          </p:cNvPicPr>
          <p:nvPr/>
        </p:nvPicPr>
        <p:blipFill>
          <a:blip r:embed="rId2"/>
          <a:stretch>
            <a:fillRect/>
          </a:stretch>
        </p:blipFill>
        <p:spPr>
          <a:xfrm>
            <a:off x="4915949" y="3838750"/>
            <a:ext cx="4894801" cy="1882616"/>
          </a:xfrm>
          <a:prstGeom prst="rect">
            <a:avLst/>
          </a:prstGeom>
        </p:spPr>
      </p:pic>
      <p:pic>
        <p:nvPicPr>
          <p:cNvPr id="6" name="Graphic 5" descr="Bar chart">
            <a:extLst>
              <a:ext uri="{FF2B5EF4-FFF2-40B4-BE49-F238E27FC236}">
                <a16:creationId xmlns:a16="http://schemas.microsoft.com/office/drawing/2014/main" id="{B0E20543-EC1E-5123-3A52-4DE99231D0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74884" y="404769"/>
            <a:ext cx="1251358" cy="1251358"/>
          </a:xfrm>
          <a:prstGeom prst="rect">
            <a:avLst/>
          </a:prstGeom>
        </p:spPr>
      </p:pic>
    </p:spTree>
    <p:extLst>
      <p:ext uri="{BB962C8B-B14F-4D97-AF65-F5344CB8AC3E}">
        <p14:creationId xmlns:p14="http://schemas.microsoft.com/office/powerpoint/2010/main" val="3930921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8E9C7-3084-D060-104C-C9E302BD9EF7}"/>
              </a:ext>
            </a:extLst>
          </p:cNvPr>
          <p:cNvSpPr>
            <a:spLocks noGrp="1"/>
          </p:cNvSpPr>
          <p:nvPr>
            <p:ph type="title"/>
          </p:nvPr>
        </p:nvSpPr>
        <p:spPr/>
        <p:txBody>
          <a:bodyPr/>
          <a:lstStyle/>
          <a:p>
            <a:r>
              <a:rPr lang="en-US" dirty="0"/>
              <a:t>Analyzing the data and Visualizations</a:t>
            </a:r>
            <a:endParaRPr lang="he-IL" dirty="0"/>
          </a:p>
        </p:txBody>
      </p:sp>
      <p:sp>
        <p:nvSpPr>
          <p:cNvPr id="3" name="Content Placeholder 2">
            <a:extLst>
              <a:ext uri="{FF2B5EF4-FFF2-40B4-BE49-F238E27FC236}">
                <a16:creationId xmlns:a16="http://schemas.microsoft.com/office/drawing/2014/main" id="{7F78CDA9-9602-4E6F-41CA-0FED4E93139C}"/>
              </a:ext>
            </a:extLst>
          </p:cNvPr>
          <p:cNvSpPr>
            <a:spLocks noGrp="1"/>
          </p:cNvSpPr>
          <p:nvPr>
            <p:ph idx="1"/>
          </p:nvPr>
        </p:nvSpPr>
        <p:spPr/>
        <p:txBody>
          <a:bodyPr/>
          <a:lstStyle/>
          <a:p>
            <a:pPr algn="l" rtl="0"/>
            <a:r>
              <a:rPr lang="en-US" b="1" dirty="0"/>
              <a:t>With the help of the below graphs, we may see that</a:t>
            </a:r>
            <a:r>
              <a:rPr lang="en-US" dirty="0"/>
              <a:t>:</a:t>
            </a:r>
          </a:p>
          <a:p>
            <a:pPr algn="l" rtl="0"/>
            <a:r>
              <a:rPr lang="en-US" dirty="0"/>
              <a:t>1 - At the beginning of the last decade, the </a:t>
            </a:r>
            <a:br>
              <a:rPr lang="en-US" dirty="0"/>
            </a:br>
            <a:r>
              <a:rPr lang="en-US" dirty="0"/>
              <a:t>average score was higher than at the end of the </a:t>
            </a:r>
            <a:br>
              <a:rPr lang="en-US" dirty="0"/>
            </a:br>
            <a:r>
              <a:rPr lang="en-US" dirty="0"/>
              <a:t>decade.</a:t>
            </a:r>
          </a:p>
          <a:p>
            <a:pPr algn="l" rtl="0"/>
            <a:r>
              <a:rPr lang="en-US" dirty="0"/>
              <a:t>2 - In the last 5 years, there is a decrease </a:t>
            </a:r>
            <a:br>
              <a:rPr lang="en-US" dirty="0"/>
            </a:br>
            <a:r>
              <a:rPr lang="en-US" dirty="0"/>
              <a:t>in the average CVE score.</a:t>
            </a:r>
          </a:p>
          <a:p>
            <a:pPr algn="l" rtl="0"/>
            <a:r>
              <a:rPr lang="en-US" dirty="0"/>
              <a:t>3 - Over the last 2 years, there is an up-sweep</a:t>
            </a:r>
            <a:br>
              <a:rPr lang="en-US" dirty="0"/>
            </a:br>
            <a:r>
              <a:rPr lang="en-US" dirty="0"/>
              <a:t> in the average score.</a:t>
            </a:r>
            <a:endParaRPr lang="he-IL" dirty="0"/>
          </a:p>
        </p:txBody>
      </p:sp>
      <p:pic>
        <p:nvPicPr>
          <p:cNvPr id="5" name="Picture 4">
            <a:extLst>
              <a:ext uri="{FF2B5EF4-FFF2-40B4-BE49-F238E27FC236}">
                <a16:creationId xmlns:a16="http://schemas.microsoft.com/office/drawing/2014/main" id="{C1DDB97F-70E3-957F-FE41-4CBF27EC0841}"/>
              </a:ext>
            </a:extLst>
          </p:cNvPr>
          <p:cNvPicPr>
            <a:picLocks noChangeAspect="1"/>
          </p:cNvPicPr>
          <p:nvPr/>
        </p:nvPicPr>
        <p:blipFill>
          <a:blip r:embed="rId2"/>
          <a:stretch>
            <a:fillRect/>
          </a:stretch>
        </p:blipFill>
        <p:spPr>
          <a:xfrm>
            <a:off x="6166873" y="2617365"/>
            <a:ext cx="5594542" cy="3372374"/>
          </a:xfrm>
          <a:prstGeom prst="rect">
            <a:avLst/>
          </a:prstGeom>
        </p:spPr>
      </p:pic>
      <p:pic>
        <p:nvPicPr>
          <p:cNvPr id="6" name="Graphic 5" descr="Bar chart">
            <a:extLst>
              <a:ext uri="{FF2B5EF4-FFF2-40B4-BE49-F238E27FC236}">
                <a16:creationId xmlns:a16="http://schemas.microsoft.com/office/drawing/2014/main" id="{6948334D-20AA-5A37-27C8-C81AF27A0C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74884" y="404769"/>
            <a:ext cx="1251358" cy="1251358"/>
          </a:xfrm>
          <a:prstGeom prst="rect">
            <a:avLst/>
          </a:prstGeom>
        </p:spPr>
      </p:pic>
    </p:spTree>
    <p:extLst>
      <p:ext uri="{BB962C8B-B14F-4D97-AF65-F5344CB8AC3E}">
        <p14:creationId xmlns:p14="http://schemas.microsoft.com/office/powerpoint/2010/main" val="1083155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96195-90B1-CCF0-0B21-3E030AA0CE3F}"/>
              </a:ext>
            </a:extLst>
          </p:cNvPr>
          <p:cNvSpPr>
            <a:spLocks noGrp="1"/>
          </p:cNvSpPr>
          <p:nvPr>
            <p:ph type="title"/>
          </p:nvPr>
        </p:nvSpPr>
        <p:spPr/>
        <p:txBody>
          <a:bodyPr/>
          <a:lstStyle/>
          <a:p>
            <a:r>
              <a:rPr lang="en-US" dirty="0"/>
              <a:t>Machine Learning</a:t>
            </a:r>
          </a:p>
        </p:txBody>
      </p:sp>
      <p:sp>
        <p:nvSpPr>
          <p:cNvPr id="7" name="Content Placeholder 6">
            <a:extLst>
              <a:ext uri="{FF2B5EF4-FFF2-40B4-BE49-F238E27FC236}">
                <a16:creationId xmlns:a16="http://schemas.microsoft.com/office/drawing/2014/main" id="{F1B299D8-B80E-415A-5886-F2B024AAFA99}"/>
              </a:ext>
            </a:extLst>
          </p:cNvPr>
          <p:cNvSpPr>
            <a:spLocks noGrp="1"/>
          </p:cNvSpPr>
          <p:nvPr>
            <p:ph idx="1"/>
          </p:nvPr>
        </p:nvSpPr>
        <p:spPr/>
        <p:txBody>
          <a:bodyPr/>
          <a:lstStyle/>
          <a:p>
            <a:pPr algn="l" rtl="0"/>
            <a:r>
              <a:rPr lang="en-US" dirty="0"/>
              <a:t>During this phase we created 5 functions:</a:t>
            </a:r>
          </a:p>
          <a:p>
            <a:pPr algn="l" rtl="0"/>
            <a:endParaRPr lang="he-IL" dirty="0"/>
          </a:p>
        </p:txBody>
      </p:sp>
      <p:pic>
        <p:nvPicPr>
          <p:cNvPr id="11" name="Picture 10">
            <a:extLst>
              <a:ext uri="{FF2B5EF4-FFF2-40B4-BE49-F238E27FC236}">
                <a16:creationId xmlns:a16="http://schemas.microsoft.com/office/drawing/2014/main" id="{6FF664AC-C8CE-386D-3AEF-1EB0AD503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7251" y="517111"/>
            <a:ext cx="1141354" cy="1220249"/>
          </a:xfrm>
          <a:prstGeom prst="rect">
            <a:avLst/>
          </a:prstGeom>
        </p:spPr>
      </p:pic>
      <p:graphicFrame>
        <p:nvGraphicFramePr>
          <p:cNvPr id="23" name="Diagram 22">
            <a:extLst>
              <a:ext uri="{FF2B5EF4-FFF2-40B4-BE49-F238E27FC236}">
                <a16:creationId xmlns:a16="http://schemas.microsoft.com/office/drawing/2014/main" id="{CA1EEE1A-63A9-0D38-910A-0F715F195873}"/>
              </a:ext>
            </a:extLst>
          </p:cNvPr>
          <p:cNvGraphicFramePr/>
          <p:nvPr>
            <p:extLst>
              <p:ext uri="{D42A27DB-BD31-4B8C-83A1-F6EECF244321}">
                <p14:modId xmlns:p14="http://schemas.microsoft.com/office/powerpoint/2010/main" val="2302607235"/>
              </p:ext>
            </p:extLst>
          </p:nvPr>
        </p:nvGraphicFramePr>
        <p:xfrm>
          <a:off x="1036320" y="701669"/>
          <a:ext cx="9982899" cy="6340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0060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C308F-FEE5-7A49-05E4-BEB1F81DC05A}"/>
              </a:ext>
            </a:extLst>
          </p:cNvPr>
          <p:cNvSpPr>
            <a:spLocks noGrp="1"/>
          </p:cNvSpPr>
          <p:nvPr>
            <p:ph type="title"/>
          </p:nvPr>
        </p:nvSpPr>
        <p:spPr/>
        <p:txBody>
          <a:bodyPr/>
          <a:lstStyle/>
          <a:p>
            <a:r>
              <a:rPr lang="en-US" dirty="0"/>
              <a:t>Machine Learning</a:t>
            </a:r>
            <a:endParaRPr lang="he-IL" dirty="0"/>
          </a:p>
        </p:txBody>
      </p:sp>
      <p:sp>
        <p:nvSpPr>
          <p:cNvPr id="3" name="Content Placeholder 2">
            <a:extLst>
              <a:ext uri="{FF2B5EF4-FFF2-40B4-BE49-F238E27FC236}">
                <a16:creationId xmlns:a16="http://schemas.microsoft.com/office/drawing/2014/main" id="{59F45C21-696E-0CD7-2654-1D7992901ED7}"/>
              </a:ext>
            </a:extLst>
          </p:cNvPr>
          <p:cNvSpPr>
            <a:spLocks noGrp="1"/>
          </p:cNvSpPr>
          <p:nvPr>
            <p:ph idx="1"/>
          </p:nvPr>
        </p:nvSpPr>
        <p:spPr/>
        <p:txBody>
          <a:bodyPr/>
          <a:lstStyle/>
          <a:p>
            <a:pPr algn="l" rtl="0"/>
            <a:r>
              <a:rPr lang="en-US" b="1" dirty="0"/>
              <a:t>function load_dataset </a:t>
            </a:r>
            <a:r>
              <a:rPr lang="en-US" dirty="0"/>
              <a:t>- will split the dataframe into a new dataframe {x} which will contain the features </a:t>
            </a:r>
            <a:r>
              <a:rPr lang="en-US" dirty="0" err="1"/>
              <a:t>vactor</a:t>
            </a:r>
            <a:r>
              <a:rPr lang="en-US" dirty="0"/>
              <a:t> and a Series {y} which will contain our target values.</a:t>
            </a:r>
            <a:endParaRPr lang="he-IL" dirty="0"/>
          </a:p>
        </p:txBody>
      </p:sp>
      <p:pic>
        <p:nvPicPr>
          <p:cNvPr id="4" name="Picture 3">
            <a:extLst>
              <a:ext uri="{FF2B5EF4-FFF2-40B4-BE49-F238E27FC236}">
                <a16:creationId xmlns:a16="http://schemas.microsoft.com/office/drawing/2014/main" id="{8A0F3BDC-8374-CB54-496A-363C4D2977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7251" y="517111"/>
            <a:ext cx="1141354" cy="1220249"/>
          </a:xfrm>
          <a:prstGeom prst="rect">
            <a:avLst/>
          </a:prstGeom>
        </p:spPr>
      </p:pic>
      <p:pic>
        <p:nvPicPr>
          <p:cNvPr id="6" name="Picture 5">
            <a:extLst>
              <a:ext uri="{FF2B5EF4-FFF2-40B4-BE49-F238E27FC236}">
                <a16:creationId xmlns:a16="http://schemas.microsoft.com/office/drawing/2014/main" id="{66718747-374B-82C1-711C-F08C8E2DFE59}"/>
              </a:ext>
            </a:extLst>
          </p:cNvPr>
          <p:cNvPicPr>
            <a:picLocks noChangeAspect="1"/>
          </p:cNvPicPr>
          <p:nvPr/>
        </p:nvPicPr>
        <p:blipFill>
          <a:blip r:embed="rId3"/>
          <a:stretch>
            <a:fillRect/>
          </a:stretch>
        </p:blipFill>
        <p:spPr>
          <a:xfrm>
            <a:off x="4130879" y="3369521"/>
            <a:ext cx="5943600" cy="1238250"/>
          </a:xfrm>
          <a:prstGeom prst="rect">
            <a:avLst/>
          </a:prstGeom>
        </p:spPr>
      </p:pic>
    </p:spTree>
    <p:extLst>
      <p:ext uri="{BB962C8B-B14F-4D97-AF65-F5344CB8AC3E}">
        <p14:creationId xmlns:p14="http://schemas.microsoft.com/office/powerpoint/2010/main" val="4143115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4CF03-0B5F-4986-B2A9-0927C6EB4CE2}"/>
              </a:ext>
            </a:extLst>
          </p:cNvPr>
          <p:cNvSpPr>
            <a:spLocks noGrp="1"/>
          </p:cNvSpPr>
          <p:nvPr>
            <p:ph type="title"/>
          </p:nvPr>
        </p:nvSpPr>
        <p:spPr/>
        <p:txBody>
          <a:bodyPr/>
          <a:lstStyle/>
          <a:p>
            <a:r>
              <a:rPr lang="en-US" dirty="0"/>
              <a:t>Machine Learning</a:t>
            </a:r>
            <a:endParaRPr lang="he-IL" dirty="0"/>
          </a:p>
        </p:txBody>
      </p:sp>
      <p:sp>
        <p:nvSpPr>
          <p:cNvPr id="3" name="Content Placeholder 2">
            <a:extLst>
              <a:ext uri="{FF2B5EF4-FFF2-40B4-BE49-F238E27FC236}">
                <a16:creationId xmlns:a16="http://schemas.microsoft.com/office/drawing/2014/main" id="{2B2063B1-D4D2-1A17-1355-4271D6FCD45B}"/>
              </a:ext>
            </a:extLst>
          </p:cNvPr>
          <p:cNvSpPr>
            <a:spLocks noGrp="1"/>
          </p:cNvSpPr>
          <p:nvPr>
            <p:ph idx="1"/>
          </p:nvPr>
        </p:nvSpPr>
        <p:spPr/>
        <p:txBody>
          <a:bodyPr/>
          <a:lstStyle/>
          <a:p>
            <a:pPr algn="l" rtl="0"/>
            <a:r>
              <a:rPr lang="en-US" b="1" dirty="0"/>
              <a:t>function split_to_train_and_test </a:t>
            </a:r>
            <a:r>
              <a:rPr lang="en-US" dirty="0"/>
              <a:t>- will </a:t>
            </a:r>
            <a:r>
              <a:rPr lang="en-US" dirty="0" err="1"/>
              <a:t>will</a:t>
            </a:r>
            <a:r>
              <a:rPr lang="en-US" dirty="0"/>
              <a:t> split the 'X' dataframe into '</a:t>
            </a:r>
            <a:r>
              <a:rPr lang="en-US" dirty="0" err="1"/>
              <a:t>X_train</a:t>
            </a:r>
            <a:r>
              <a:rPr lang="en-US" dirty="0"/>
              <a:t>' and '</a:t>
            </a:r>
            <a:r>
              <a:rPr lang="en-US" dirty="0" err="1"/>
              <a:t>X_test</a:t>
            </a:r>
            <a:r>
              <a:rPr lang="en-US" dirty="0"/>
              <a:t>', where the ratio of the test out of 'X' is 0.3 and the random state is 41. The 'y' series is </a:t>
            </a:r>
            <a:r>
              <a:rPr lang="en-US" dirty="0" err="1"/>
              <a:t>splitted</a:t>
            </a:r>
            <a:r>
              <a:rPr lang="en-US" dirty="0"/>
              <a:t> in a corresponding way into '</a:t>
            </a:r>
            <a:r>
              <a:rPr lang="en-US" dirty="0" err="1"/>
              <a:t>y_train</a:t>
            </a:r>
            <a:r>
              <a:rPr lang="en-US" dirty="0"/>
              <a:t>' and '</a:t>
            </a:r>
            <a:r>
              <a:rPr lang="en-US" dirty="0" err="1"/>
              <a:t>y_test</a:t>
            </a:r>
            <a:r>
              <a:rPr lang="en-US" dirty="0"/>
              <a:t>'.</a:t>
            </a:r>
            <a:endParaRPr lang="he-IL" dirty="0"/>
          </a:p>
        </p:txBody>
      </p:sp>
      <p:pic>
        <p:nvPicPr>
          <p:cNvPr id="4" name="Picture 3">
            <a:extLst>
              <a:ext uri="{FF2B5EF4-FFF2-40B4-BE49-F238E27FC236}">
                <a16:creationId xmlns:a16="http://schemas.microsoft.com/office/drawing/2014/main" id="{51D784F0-554C-2149-61CC-1BBA77EC3E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7251" y="517111"/>
            <a:ext cx="1141354" cy="1220249"/>
          </a:xfrm>
          <a:prstGeom prst="rect">
            <a:avLst/>
          </a:prstGeom>
        </p:spPr>
      </p:pic>
      <p:pic>
        <p:nvPicPr>
          <p:cNvPr id="6" name="Picture 5">
            <a:extLst>
              <a:ext uri="{FF2B5EF4-FFF2-40B4-BE49-F238E27FC236}">
                <a16:creationId xmlns:a16="http://schemas.microsoft.com/office/drawing/2014/main" id="{89243076-914F-C615-BB21-E88C08E07E0D}"/>
              </a:ext>
            </a:extLst>
          </p:cNvPr>
          <p:cNvPicPr>
            <a:picLocks noChangeAspect="1"/>
          </p:cNvPicPr>
          <p:nvPr/>
        </p:nvPicPr>
        <p:blipFill>
          <a:blip r:embed="rId3"/>
          <a:stretch>
            <a:fillRect/>
          </a:stretch>
        </p:blipFill>
        <p:spPr>
          <a:xfrm>
            <a:off x="3536521" y="3655852"/>
            <a:ext cx="7485346" cy="916148"/>
          </a:xfrm>
          <a:prstGeom prst="rect">
            <a:avLst/>
          </a:prstGeom>
        </p:spPr>
      </p:pic>
    </p:spTree>
    <p:extLst>
      <p:ext uri="{BB962C8B-B14F-4D97-AF65-F5344CB8AC3E}">
        <p14:creationId xmlns:p14="http://schemas.microsoft.com/office/powerpoint/2010/main" val="1496116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1870-0743-E70E-B72E-EC72D107DAC5}"/>
              </a:ext>
            </a:extLst>
          </p:cNvPr>
          <p:cNvSpPr>
            <a:spLocks noGrp="1"/>
          </p:cNvSpPr>
          <p:nvPr>
            <p:ph type="title"/>
          </p:nvPr>
        </p:nvSpPr>
        <p:spPr/>
        <p:txBody>
          <a:bodyPr/>
          <a:lstStyle/>
          <a:p>
            <a:r>
              <a:rPr lang="en-US" dirty="0"/>
              <a:t>Machine Learning</a:t>
            </a:r>
            <a:endParaRPr lang="he-IL" dirty="0"/>
          </a:p>
        </p:txBody>
      </p:sp>
      <p:sp>
        <p:nvSpPr>
          <p:cNvPr id="3" name="Content Placeholder 2">
            <a:extLst>
              <a:ext uri="{FF2B5EF4-FFF2-40B4-BE49-F238E27FC236}">
                <a16:creationId xmlns:a16="http://schemas.microsoft.com/office/drawing/2014/main" id="{D6AF3D07-2A1D-69B8-C948-C7493C5C0886}"/>
              </a:ext>
            </a:extLst>
          </p:cNvPr>
          <p:cNvSpPr>
            <a:spLocks noGrp="1"/>
          </p:cNvSpPr>
          <p:nvPr>
            <p:ph idx="1"/>
          </p:nvPr>
        </p:nvSpPr>
        <p:spPr/>
        <p:txBody>
          <a:bodyPr/>
          <a:lstStyle/>
          <a:p>
            <a:pPr algn="l" rtl="0"/>
            <a:r>
              <a:rPr lang="en-US" b="1" dirty="0"/>
              <a:t>function train_model </a:t>
            </a:r>
            <a:r>
              <a:rPr lang="en-US" dirty="0"/>
              <a:t>- will train a model, which will predict the CVE Score of the given vulnerabilities using linear regression.</a:t>
            </a:r>
            <a:endParaRPr lang="he-IL" dirty="0"/>
          </a:p>
        </p:txBody>
      </p:sp>
      <p:pic>
        <p:nvPicPr>
          <p:cNvPr id="4" name="Picture 3">
            <a:extLst>
              <a:ext uri="{FF2B5EF4-FFF2-40B4-BE49-F238E27FC236}">
                <a16:creationId xmlns:a16="http://schemas.microsoft.com/office/drawing/2014/main" id="{9867042D-D1A3-D190-860A-5B34F2559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7251" y="517111"/>
            <a:ext cx="1141354" cy="1220249"/>
          </a:xfrm>
          <a:prstGeom prst="rect">
            <a:avLst/>
          </a:prstGeom>
        </p:spPr>
      </p:pic>
      <p:pic>
        <p:nvPicPr>
          <p:cNvPr id="6" name="Picture 5">
            <a:extLst>
              <a:ext uri="{FF2B5EF4-FFF2-40B4-BE49-F238E27FC236}">
                <a16:creationId xmlns:a16="http://schemas.microsoft.com/office/drawing/2014/main" id="{1249C31C-2184-4F52-8E10-8724103E72F9}"/>
              </a:ext>
            </a:extLst>
          </p:cNvPr>
          <p:cNvPicPr>
            <a:picLocks noChangeAspect="1"/>
          </p:cNvPicPr>
          <p:nvPr/>
        </p:nvPicPr>
        <p:blipFill>
          <a:blip r:embed="rId3"/>
          <a:stretch>
            <a:fillRect/>
          </a:stretch>
        </p:blipFill>
        <p:spPr>
          <a:xfrm>
            <a:off x="3483005" y="3620360"/>
            <a:ext cx="6819900" cy="619125"/>
          </a:xfrm>
          <a:prstGeom prst="rect">
            <a:avLst/>
          </a:prstGeom>
        </p:spPr>
      </p:pic>
    </p:spTree>
    <p:extLst>
      <p:ext uri="{BB962C8B-B14F-4D97-AF65-F5344CB8AC3E}">
        <p14:creationId xmlns:p14="http://schemas.microsoft.com/office/powerpoint/2010/main" val="3627376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14BD-93F1-04FB-3B35-CE5F2B169625}"/>
              </a:ext>
            </a:extLst>
          </p:cNvPr>
          <p:cNvSpPr>
            <a:spLocks noGrp="1"/>
          </p:cNvSpPr>
          <p:nvPr>
            <p:ph type="title"/>
          </p:nvPr>
        </p:nvSpPr>
        <p:spPr/>
        <p:txBody>
          <a:bodyPr/>
          <a:lstStyle/>
          <a:p>
            <a:r>
              <a:rPr lang="en-US" dirty="0"/>
              <a:t>Machine Learning</a:t>
            </a:r>
            <a:endParaRPr lang="he-IL" dirty="0"/>
          </a:p>
        </p:txBody>
      </p:sp>
      <p:sp>
        <p:nvSpPr>
          <p:cNvPr id="3" name="Content Placeholder 2">
            <a:extLst>
              <a:ext uri="{FF2B5EF4-FFF2-40B4-BE49-F238E27FC236}">
                <a16:creationId xmlns:a16="http://schemas.microsoft.com/office/drawing/2014/main" id="{4CAF4DF4-6B04-2B70-2530-6A6FF3F14329}"/>
              </a:ext>
            </a:extLst>
          </p:cNvPr>
          <p:cNvSpPr>
            <a:spLocks noGrp="1"/>
          </p:cNvSpPr>
          <p:nvPr>
            <p:ph idx="1"/>
          </p:nvPr>
        </p:nvSpPr>
        <p:spPr/>
        <p:txBody>
          <a:bodyPr/>
          <a:lstStyle/>
          <a:p>
            <a:pPr algn="l" rtl="0"/>
            <a:r>
              <a:rPr lang="en-US" b="1" dirty="0"/>
              <a:t>function predict </a:t>
            </a:r>
            <a:r>
              <a:rPr lang="en-US" dirty="0"/>
              <a:t>- will predict the CVE Score for each of the vulnerabilities in the test set using the trained model.</a:t>
            </a:r>
            <a:endParaRPr lang="he-IL" dirty="0"/>
          </a:p>
        </p:txBody>
      </p:sp>
      <p:pic>
        <p:nvPicPr>
          <p:cNvPr id="4" name="Picture 3">
            <a:extLst>
              <a:ext uri="{FF2B5EF4-FFF2-40B4-BE49-F238E27FC236}">
                <a16:creationId xmlns:a16="http://schemas.microsoft.com/office/drawing/2014/main" id="{2B67DBA4-10A8-C9F7-4F52-024DFDFD5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7251" y="517111"/>
            <a:ext cx="1141354" cy="1220249"/>
          </a:xfrm>
          <a:prstGeom prst="rect">
            <a:avLst/>
          </a:prstGeom>
        </p:spPr>
      </p:pic>
      <p:pic>
        <p:nvPicPr>
          <p:cNvPr id="6" name="Picture 5">
            <a:extLst>
              <a:ext uri="{FF2B5EF4-FFF2-40B4-BE49-F238E27FC236}">
                <a16:creationId xmlns:a16="http://schemas.microsoft.com/office/drawing/2014/main" id="{C534A30E-5F18-816B-262E-4B56FA750CFC}"/>
              </a:ext>
            </a:extLst>
          </p:cNvPr>
          <p:cNvPicPr>
            <a:picLocks noChangeAspect="1"/>
          </p:cNvPicPr>
          <p:nvPr/>
        </p:nvPicPr>
        <p:blipFill>
          <a:blip r:embed="rId3"/>
          <a:stretch>
            <a:fillRect/>
          </a:stretch>
        </p:blipFill>
        <p:spPr>
          <a:xfrm>
            <a:off x="2914650" y="3195637"/>
            <a:ext cx="6362700" cy="466725"/>
          </a:xfrm>
          <a:prstGeom prst="rect">
            <a:avLst/>
          </a:prstGeom>
        </p:spPr>
      </p:pic>
    </p:spTree>
    <p:extLst>
      <p:ext uri="{BB962C8B-B14F-4D97-AF65-F5344CB8AC3E}">
        <p14:creationId xmlns:p14="http://schemas.microsoft.com/office/powerpoint/2010/main" val="686872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14BD-93F1-04FB-3B35-CE5F2B169625}"/>
              </a:ext>
            </a:extLst>
          </p:cNvPr>
          <p:cNvSpPr>
            <a:spLocks noGrp="1"/>
          </p:cNvSpPr>
          <p:nvPr>
            <p:ph type="title"/>
          </p:nvPr>
        </p:nvSpPr>
        <p:spPr/>
        <p:txBody>
          <a:bodyPr/>
          <a:lstStyle/>
          <a:p>
            <a:r>
              <a:rPr lang="en-US" dirty="0"/>
              <a:t>Machine Learning</a:t>
            </a:r>
            <a:endParaRPr lang="he-IL" dirty="0"/>
          </a:p>
        </p:txBody>
      </p:sp>
      <p:sp>
        <p:nvSpPr>
          <p:cNvPr id="3" name="Content Placeholder 2">
            <a:extLst>
              <a:ext uri="{FF2B5EF4-FFF2-40B4-BE49-F238E27FC236}">
                <a16:creationId xmlns:a16="http://schemas.microsoft.com/office/drawing/2014/main" id="{4CAF4DF4-6B04-2B70-2530-6A6FF3F14329}"/>
              </a:ext>
            </a:extLst>
          </p:cNvPr>
          <p:cNvSpPr>
            <a:spLocks noGrp="1"/>
          </p:cNvSpPr>
          <p:nvPr>
            <p:ph idx="1"/>
          </p:nvPr>
        </p:nvSpPr>
        <p:spPr/>
        <p:txBody>
          <a:bodyPr/>
          <a:lstStyle/>
          <a:p>
            <a:pPr algn="l" rtl="0"/>
            <a:r>
              <a:rPr lang="en-US" b="1" dirty="0"/>
              <a:t>function </a:t>
            </a:r>
            <a:r>
              <a:rPr lang="en-US" b="1" dirty="0" err="1"/>
              <a:t>evaluate_performance</a:t>
            </a:r>
            <a:r>
              <a:rPr lang="en-US" b="1" dirty="0"/>
              <a:t> </a:t>
            </a:r>
            <a:r>
              <a:rPr lang="en-US" dirty="0"/>
              <a:t>- will evaluate the performance of the model on the test set using R2.</a:t>
            </a:r>
            <a:endParaRPr lang="he-IL" dirty="0"/>
          </a:p>
        </p:txBody>
      </p:sp>
      <p:pic>
        <p:nvPicPr>
          <p:cNvPr id="4" name="Picture 3">
            <a:extLst>
              <a:ext uri="{FF2B5EF4-FFF2-40B4-BE49-F238E27FC236}">
                <a16:creationId xmlns:a16="http://schemas.microsoft.com/office/drawing/2014/main" id="{6B9274A5-A85B-91AB-1930-B886EB9E4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7251" y="517111"/>
            <a:ext cx="1141354" cy="1220249"/>
          </a:xfrm>
          <a:prstGeom prst="rect">
            <a:avLst/>
          </a:prstGeom>
        </p:spPr>
      </p:pic>
      <p:pic>
        <p:nvPicPr>
          <p:cNvPr id="6" name="Picture 5">
            <a:extLst>
              <a:ext uri="{FF2B5EF4-FFF2-40B4-BE49-F238E27FC236}">
                <a16:creationId xmlns:a16="http://schemas.microsoft.com/office/drawing/2014/main" id="{F7C0D53D-8C40-8082-CE3E-B7787804AB4A}"/>
              </a:ext>
            </a:extLst>
          </p:cNvPr>
          <p:cNvPicPr>
            <a:picLocks noChangeAspect="1"/>
          </p:cNvPicPr>
          <p:nvPr/>
        </p:nvPicPr>
        <p:blipFill>
          <a:blip r:embed="rId3"/>
          <a:stretch>
            <a:fillRect/>
          </a:stretch>
        </p:blipFill>
        <p:spPr>
          <a:xfrm>
            <a:off x="3705225" y="3176587"/>
            <a:ext cx="4781550" cy="504825"/>
          </a:xfrm>
          <a:prstGeom prst="rect">
            <a:avLst/>
          </a:prstGeom>
        </p:spPr>
      </p:pic>
    </p:spTree>
    <p:extLst>
      <p:ext uri="{BB962C8B-B14F-4D97-AF65-F5344CB8AC3E}">
        <p14:creationId xmlns:p14="http://schemas.microsoft.com/office/powerpoint/2010/main" val="4274823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A7448-66EC-787B-0384-6F6356AFBF7D}"/>
              </a:ext>
            </a:extLst>
          </p:cNvPr>
          <p:cNvSpPr>
            <a:spLocks noGrp="1"/>
          </p:cNvSpPr>
          <p:nvPr>
            <p:ph type="title"/>
          </p:nvPr>
        </p:nvSpPr>
        <p:spPr/>
        <p:txBody>
          <a:bodyPr/>
          <a:lstStyle/>
          <a:p>
            <a:r>
              <a:rPr lang="en-US" dirty="0"/>
              <a:t>Project process</a:t>
            </a:r>
            <a:endParaRPr lang="he-IL" dirty="0"/>
          </a:p>
        </p:txBody>
      </p:sp>
      <p:graphicFrame>
        <p:nvGraphicFramePr>
          <p:cNvPr id="4" name="Content Placeholder 3">
            <a:extLst>
              <a:ext uri="{FF2B5EF4-FFF2-40B4-BE49-F238E27FC236}">
                <a16:creationId xmlns:a16="http://schemas.microsoft.com/office/drawing/2014/main" id="{432127D0-9F05-B7E5-241C-3E67B092A8D4}"/>
              </a:ext>
            </a:extLst>
          </p:cNvPr>
          <p:cNvGraphicFramePr>
            <a:graphicFrameLocks noGrp="1"/>
          </p:cNvGraphicFramePr>
          <p:nvPr>
            <p:ph idx="1"/>
            <p:extLst>
              <p:ext uri="{D42A27DB-BD31-4B8C-83A1-F6EECF244321}">
                <p14:modId xmlns:p14="http://schemas.microsoft.com/office/powerpoint/2010/main" val="2523906857"/>
              </p:ext>
            </p:extLst>
          </p:nvPr>
        </p:nvGraphicFramePr>
        <p:xfrm>
          <a:off x="224506" y="1971413"/>
          <a:ext cx="11578803" cy="43505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4802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14BD-93F1-04FB-3B35-CE5F2B169625}"/>
              </a:ext>
            </a:extLst>
          </p:cNvPr>
          <p:cNvSpPr>
            <a:spLocks noGrp="1"/>
          </p:cNvSpPr>
          <p:nvPr>
            <p:ph type="title"/>
          </p:nvPr>
        </p:nvSpPr>
        <p:spPr/>
        <p:txBody>
          <a:bodyPr/>
          <a:lstStyle/>
          <a:p>
            <a:r>
              <a:rPr lang="en-US" dirty="0"/>
              <a:t>Machine Learning</a:t>
            </a:r>
            <a:endParaRPr lang="he-IL" dirty="0"/>
          </a:p>
        </p:txBody>
      </p:sp>
      <p:pic>
        <p:nvPicPr>
          <p:cNvPr id="4" name="Picture 3">
            <a:extLst>
              <a:ext uri="{FF2B5EF4-FFF2-40B4-BE49-F238E27FC236}">
                <a16:creationId xmlns:a16="http://schemas.microsoft.com/office/drawing/2014/main" id="{6B9274A5-A85B-91AB-1930-B886EB9E4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7251" y="517111"/>
            <a:ext cx="1141354" cy="1220249"/>
          </a:xfrm>
          <a:prstGeom prst="rect">
            <a:avLst/>
          </a:prstGeom>
        </p:spPr>
      </p:pic>
      <p:pic>
        <p:nvPicPr>
          <p:cNvPr id="9" name="Picture 8">
            <a:extLst>
              <a:ext uri="{FF2B5EF4-FFF2-40B4-BE49-F238E27FC236}">
                <a16:creationId xmlns:a16="http://schemas.microsoft.com/office/drawing/2014/main" id="{AD81D71C-8AA8-7FE3-4DB5-746D9FB0C23A}"/>
              </a:ext>
            </a:extLst>
          </p:cNvPr>
          <p:cNvPicPr>
            <a:picLocks noChangeAspect="1"/>
          </p:cNvPicPr>
          <p:nvPr/>
        </p:nvPicPr>
        <p:blipFill rotWithShape="1">
          <a:blip r:embed="rId3"/>
          <a:srcRect l="1418"/>
          <a:stretch/>
        </p:blipFill>
        <p:spPr>
          <a:xfrm>
            <a:off x="1097280" y="2122283"/>
            <a:ext cx="5342886" cy="2428875"/>
          </a:xfrm>
          <a:prstGeom prst="rect">
            <a:avLst/>
          </a:prstGeom>
        </p:spPr>
      </p:pic>
    </p:spTree>
    <p:extLst>
      <p:ext uri="{BB962C8B-B14F-4D97-AF65-F5344CB8AC3E}">
        <p14:creationId xmlns:p14="http://schemas.microsoft.com/office/powerpoint/2010/main" val="2239203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14BD-93F1-04FB-3B35-CE5F2B169625}"/>
              </a:ext>
            </a:extLst>
          </p:cNvPr>
          <p:cNvSpPr>
            <a:spLocks noGrp="1"/>
          </p:cNvSpPr>
          <p:nvPr>
            <p:ph type="title"/>
          </p:nvPr>
        </p:nvSpPr>
        <p:spPr/>
        <p:txBody>
          <a:bodyPr/>
          <a:lstStyle/>
          <a:p>
            <a:r>
              <a:rPr lang="en-US" dirty="0"/>
              <a:t>Machine Learning</a:t>
            </a:r>
            <a:endParaRPr lang="he-IL" dirty="0"/>
          </a:p>
        </p:txBody>
      </p:sp>
      <p:sp>
        <p:nvSpPr>
          <p:cNvPr id="3" name="Content Placeholder 2">
            <a:extLst>
              <a:ext uri="{FF2B5EF4-FFF2-40B4-BE49-F238E27FC236}">
                <a16:creationId xmlns:a16="http://schemas.microsoft.com/office/drawing/2014/main" id="{4CAF4DF4-6B04-2B70-2530-6A6FF3F14329}"/>
              </a:ext>
            </a:extLst>
          </p:cNvPr>
          <p:cNvSpPr>
            <a:spLocks noGrp="1"/>
          </p:cNvSpPr>
          <p:nvPr>
            <p:ph idx="1"/>
          </p:nvPr>
        </p:nvSpPr>
        <p:spPr/>
        <p:txBody>
          <a:bodyPr/>
          <a:lstStyle/>
          <a:p>
            <a:pPr algn="l" rtl="0"/>
            <a:r>
              <a:rPr lang="en-US" dirty="0"/>
              <a:t>Presenting the actual CVE Score comparing to the Predicted score in a dataframe:</a:t>
            </a:r>
          </a:p>
          <a:p>
            <a:pPr algn="l" rtl="0"/>
            <a:r>
              <a:rPr lang="en-US" dirty="0"/>
              <a:t>The evaluation score is 0.9595019848744419</a:t>
            </a:r>
          </a:p>
          <a:p>
            <a:pPr algn="l" rtl="0"/>
            <a:r>
              <a:rPr lang="en-US" dirty="0"/>
              <a:t>The correct column indicates weather the absolute </a:t>
            </a:r>
            <a:br>
              <a:rPr lang="en-US" dirty="0"/>
            </a:br>
            <a:r>
              <a:rPr lang="en-US" dirty="0"/>
              <a:t>worth of the predicted value is the same as the </a:t>
            </a:r>
            <a:br>
              <a:rPr lang="en-US" dirty="0"/>
            </a:br>
            <a:r>
              <a:rPr lang="en-US" dirty="0"/>
              <a:t>absolute worth of the actual value, 0 indicates </a:t>
            </a:r>
            <a:br>
              <a:rPr lang="en-US" dirty="0"/>
            </a:br>
            <a:r>
              <a:rPr lang="en-US" dirty="0"/>
              <a:t>that the values are the same in absolute worth.</a:t>
            </a:r>
          </a:p>
          <a:p>
            <a:pPr algn="l" rtl="0"/>
            <a:endParaRPr lang="he-IL" dirty="0"/>
          </a:p>
        </p:txBody>
      </p:sp>
      <p:pic>
        <p:nvPicPr>
          <p:cNvPr id="4" name="Picture 3">
            <a:extLst>
              <a:ext uri="{FF2B5EF4-FFF2-40B4-BE49-F238E27FC236}">
                <a16:creationId xmlns:a16="http://schemas.microsoft.com/office/drawing/2014/main" id="{6B9274A5-A85B-91AB-1930-B886EB9E4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7251" y="517111"/>
            <a:ext cx="1141354" cy="1220249"/>
          </a:xfrm>
          <a:prstGeom prst="rect">
            <a:avLst/>
          </a:prstGeom>
        </p:spPr>
      </p:pic>
      <p:pic>
        <p:nvPicPr>
          <p:cNvPr id="12" name="Picture 11">
            <a:extLst>
              <a:ext uri="{FF2B5EF4-FFF2-40B4-BE49-F238E27FC236}">
                <a16:creationId xmlns:a16="http://schemas.microsoft.com/office/drawing/2014/main" id="{B1468A10-C5A2-12BB-C8D6-DA37416B4E50}"/>
              </a:ext>
            </a:extLst>
          </p:cNvPr>
          <p:cNvPicPr>
            <a:picLocks noChangeAspect="1"/>
          </p:cNvPicPr>
          <p:nvPr/>
        </p:nvPicPr>
        <p:blipFill>
          <a:blip r:embed="rId3"/>
          <a:stretch>
            <a:fillRect/>
          </a:stretch>
        </p:blipFill>
        <p:spPr>
          <a:xfrm>
            <a:off x="7088697" y="2513975"/>
            <a:ext cx="3923797" cy="3725958"/>
          </a:xfrm>
          <a:prstGeom prst="rect">
            <a:avLst/>
          </a:prstGeom>
        </p:spPr>
      </p:pic>
    </p:spTree>
    <p:extLst>
      <p:ext uri="{BB962C8B-B14F-4D97-AF65-F5344CB8AC3E}">
        <p14:creationId xmlns:p14="http://schemas.microsoft.com/office/powerpoint/2010/main" val="2832869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99AE3-071A-E09B-8EC8-8D0AAF454B5E}"/>
              </a:ext>
            </a:extLst>
          </p:cNvPr>
          <p:cNvSpPr>
            <a:spLocks noGrp="1"/>
          </p:cNvSpPr>
          <p:nvPr>
            <p:ph type="title"/>
          </p:nvPr>
        </p:nvSpPr>
        <p:spPr/>
        <p:txBody>
          <a:bodyPr/>
          <a:lstStyle/>
          <a:p>
            <a:r>
              <a:rPr lang="en-US" dirty="0"/>
              <a:t>Conclusions</a:t>
            </a:r>
            <a:endParaRPr lang="he-IL" dirty="0"/>
          </a:p>
        </p:txBody>
      </p:sp>
      <p:sp>
        <p:nvSpPr>
          <p:cNvPr id="3" name="Content Placeholder 2">
            <a:extLst>
              <a:ext uri="{FF2B5EF4-FFF2-40B4-BE49-F238E27FC236}">
                <a16:creationId xmlns:a16="http://schemas.microsoft.com/office/drawing/2014/main" id="{1F144D29-FA1A-A506-5797-8CB026A959DC}"/>
              </a:ext>
            </a:extLst>
          </p:cNvPr>
          <p:cNvSpPr>
            <a:spLocks noGrp="1"/>
          </p:cNvSpPr>
          <p:nvPr>
            <p:ph idx="1"/>
          </p:nvPr>
        </p:nvSpPr>
        <p:spPr/>
        <p:txBody>
          <a:bodyPr/>
          <a:lstStyle/>
          <a:p>
            <a:pPr algn="l" rtl="0"/>
            <a:r>
              <a:rPr lang="en-US" b="1" dirty="0"/>
              <a:t>In conclusion there is a connection between the severity score of security vulnerabilities and the rising of new technologies over the last decade.</a:t>
            </a:r>
          </a:p>
          <a:p>
            <a:pPr algn="l" rtl="0"/>
            <a:endParaRPr lang="en-US" b="1" dirty="0"/>
          </a:p>
          <a:p>
            <a:pPr algn="l" rtl="0"/>
            <a:r>
              <a:rPr lang="en-US" b="1" dirty="0"/>
              <a:t>In the first half of the decade, there was an increase in the CVE Score along with the progress of the years. In the second half of the decade we can see a decline in the CVE Score. </a:t>
            </a:r>
          </a:p>
          <a:p>
            <a:pPr algn="l" rtl="0"/>
            <a:r>
              <a:rPr lang="en-US" b="1" dirty="0"/>
              <a:t>So now we can conclude that over the last decade the amount of CVE has increased significantly but the severity score of the CVEs has not increased in the same way and even decreased over the years.</a:t>
            </a:r>
            <a:endParaRPr lang="he-IL" b="1" dirty="0"/>
          </a:p>
        </p:txBody>
      </p:sp>
      <p:pic>
        <p:nvPicPr>
          <p:cNvPr id="5" name="Picture 4">
            <a:extLst>
              <a:ext uri="{FF2B5EF4-FFF2-40B4-BE49-F238E27FC236}">
                <a16:creationId xmlns:a16="http://schemas.microsoft.com/office/drawing/2014/main" id="{C8DDDC50-104D-97DD-4677-6914B1288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406" y="640080"/>
            <a:ext cx="1097280" cy="1097280"/>
          </a:xfrm>
          <a:prstGeom prst="rect">
            <a:avLst/>
          </a:prstGeom>
        </p:spPr>
      </p:pic>
    </p:spTree>
    <p:extLst>
      <p:ext uri="{BB962C8B-B14F-4D97-AF65-F5344CB8AC3E}">
        <p14:creationId xmlns:p14="http://schemas.microsoft.com/office/powerpoint/2010/main" val="1580981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D8F91-11D9-A800-185A-9893F6761DD2}"/>
              </a:ext>
            </a:extLst>
          </p:cNvPr>
          <p:cNvSpPr>
            <a:spLocks noGrp="1"/>
          </p:cNvSpPr>
          <p:nvPr>
            <p:ph type="title"/>
          </p:nvPr>
        </p:nvSpPr>
        <p:spPr/>
        <p:txBody>
          <a:bodyPr>
            <a:normAutofit/>
          </a:bodyPr>
          <a:lstStyle/>
          <a:p>
            <a:pPr rtl="0"/>
            <a:r>
              <a:rPr lang="en-US" dirty="0"/>
              <a:t>CVE - Common Vulnerability Exposures</a:t>
            </a:r>
            <a:endParaRPr lang="he-IL" dirty="0"/>
          </a:p>
        </p:txBody>
      </p:sp>
      <p:sp>
        <p:nvSpPr>
          <p:cNvPr id="3" name="Content Placeholder 2">
            <a:extLst>
              <a:ext uri="{FF2B5EF4-FFF2-40B4-BE49-F238E27FC236}">
                <a16:creationId xmlns:a16="http://schemas.microsoft.com/office/drawing/2014/main" id="{BF335472-6A32-D3CA-8D1C-BA2037269477}"/>
              </a:ext>
            </a:extLst>
          </p:cNvPr>
          <p:cNvSpPr>
            <a:spLocks noGrp="1"/>
          </p:cNvSpPr>
          <p:nvPr>
            <p:ph idx="1"/>
          </p:nvPr>
        </p:nvSpPr>
        <p:spPr>
          <a:xfrm>
            <a:off x="1097280" y="2703819"/>
            <a:ext cx="10058400" cy="3760891"/>
          </a:xfrm>
        </p:spPr>
        <p:txBody>
          <a:bodyPr/>
          <a:lstStyle/>
          <a:p>
            <a:pPr algn="l" rtl="0"/>
            <a:r>
              <a:rPr lang="en-US" dirty="0"/>
              <a:t>CVE, short for Common Vulnerabilities and Exposures, is a list of publicly disclosed computer security vulnerabilities and flaws. </a:t>
            </a:r>
          </a:p>
          <a:p>
            <a:pPr algn="l" rtl="0"/>
            <a:r>
              <a:rPr lang="en-US" dirty="0"/>
              <a:t>CVE vulnerability data are taken from National Vulnerability Database (NVD) XML feeds provided by the National Institute of Standards and Technology. </a:t>
            </a:r>
          </a:p>
          <a:p>
            <a:pPr algn="l" rtl="0"/>
            <a:endParaRPr lang="en-US" dirty="0"/>
          </a:p>
          <a:p>
            <a:pPr algn="l" rtl="0"/>
            <a:endParaRPr lang="he-IL" dirty="0"/>
          </a:p>
        </p:txBody>
      </p:sp>
      <p:pic>
        <p:nvPicPr>
          <p:cNvPr id="5" name="Picture 4">
            <a:extLst>
              <a:ext uri="{FF2B5EF4-FFF2-40B4-BE49-F238E27FC236}">
                <a16:creationId xmlns:a16="http://schemas.microsoft.com/office/drawing/2014/main" id="{C7749484-2B4A-6023-48E0-EA6173FA6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0199" y="4760052"/>
            <a:ext cx="1249655" cy="1249655"/>
          </a:xfrm>
          <a:prstGeom prst="rect">
            <a:avLst/>
          </a:prstGeom>
        </p:spPr>
      </p:pic>
    </p:spTree>
    <p:extLst>
      <p:ext uri="{BB962C8B-B14F-4D97-AF65-F5344CB8AC3E}">
        <p14:creationId xmlns:p14="http://schemas.microsoft.com/office/powerpoint/2010/main" val="92466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9A296-4206-3CFC-1018-A2D72895832C}"/>
              </a:ext>
            </a:extLst>
          </p:cNvPr>
          <p:cNvSpPr>
            <a:spLocks noGrp="1"/>
          </p:cNvSpPr>
          <p:nvPr>
            <p:ph type="title"/>
          </p:nvPr>
        </p:nvSpPr>
        <p:spPr/>
        <p:txBody>
          <a:bodyPr/>
          <a:lstStyle/>
          <a:p>
            <a:r>
              <a:rPr lang="en-US" dirty="0"/>
              <a:t>The research</a:t>
            </a:r>
            <a:endParaRPr lang="he-IL" dirty="0"/>
          </a:p>
        </p:txBody>
      </p:sp>
      <p:sp>
        <p:nvSpPr>
          <p:cNvPr id="3" name="Content Placeholder 2">
            <a:extLst>
              <a:ext uri="{FF2B5EF4-FFF2-40B4-BE49-F238E27FC236}">
                <a16:creationId xmlns:a16="http://schemas.microsoft.com/office/drawing/2014/main" id="{43CEBB20-8754-55A2-81FF-C8DD29EEF46C}"/>
              </a:ext>
            </a:extLst>
          </p:cNvPr>
          <p:cNvSpPr>
            <a:spLocks noGrp="1"/>
          </p:cNvSpPr>
          <p:nvPr>
            <p:ph idx="1"/>
          </p:nvPr>
        </p:nvSpPr>
        <p:spPr/>
        <p:txBody>
          <a:bodyPr>
            <a:normAutofit/>
          </a:bodyPr>
          <a:lstStyle/>
          <a:p>
            <a:pPr algn="l" rtl="0"/>
            <a:r>
              <a:rPr lang="en-US" dirty="0"/>
              <a:t>Over the last decade, the technology has evolved significantly, the cyber world has also evolved and we hear about cyber attacks taking place in the political, business and individual market.</a:t>
            </a:r>
          </a:p>
          <a:p>
            <a:pPr algn="l" rtl="0"/>
            <a:r>
              <a:rPr lang="en-US" dirty="0"/>
              <a:t>As a result, every year different security vulnerabilities are being discovered at different levels of severity and importance.</a:t>
            </a:r>
          </a:p>
          <a:p>
            <a:pPr algn="l" rtl="0"/>
            <a:r>
              <a:rPr lang="en-US" dirty="0"/>
              <a:t>This project analyzes the different fluctuations of the CVE Score in the Cyber Security world during the last decade.</a:t>
            </a:r>
          </a:p>
          <a:p>
            <a:pPr algn="l" rtl="0"/>
            <a:r>
              <a:rPr lang="en-US" dirty="0"/>
              <a:t>Our research question </a:t>
            </a:r>
            <a:r>
              <a:rPr lang="en-US" b="1" dirty="0"/>
              <a:t>what is the connection between the severity score of security vulnerabilities and the rising of new technologies during the last decade.</a:t>
            </a:r>
          </a:p>
          <a:p>
            <a:pPr algn="l" rtl="0"/>
            <a:endParaRPr lang="he-IL" dirty="0"/>
          </a:p>
        </p:txBody>
      </p:sp>
      <p:pic>
        <p:nvPicPr>
          <p:cNvPr id="5" name="Graphic 4" descr="Research">
            <a:extLst>
              <a:ext uri="{FF2B5EF4-FFF2-40B4-BE49-F238E27FC236}">
                <a16:creationId xmlns:a16="http://schemas.microsoft.com/office/drawing/2014/main" id="{49069F2F-F72E-CF9C-536C-1CBCB657F6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82216" y="673216"/>
            <a:ext cx="1064144" cy="1064144"/>
          </a:xfrm>
          <a:prstGeom prst="rect">
            <a:avLst/>
          </a:prstGeom>
        </p:spPr>
      </p:pic>
    </p:spTree>
    <p:extLst>
      <p:ext uri="{BB962C8B-B14F-4D97-AF65-F5344CB8AC3E}">
        <p14:creationId xmlns:p14="http://schemas.microsoft.com/office/powerpoint/2010/main" val="1407961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73BFA-5564-9764-2611-0138C0EB1676}"/>
              </a:ext>
            </a:extLst>
          </p:cNvPr>
          <p:cNvSpPr>
            <a:spLocks noGrp="1"/>
          </p:cNvSpPr>
          <p:nvPr>
            <p:ph type="title"/>
          </p:nvPr>
        </p:nvSpPr>
        <p:spPr/>
        <p:txBody>
          <a:bodyPr/>
          <a:lstStyle/>
          <a:p>
            <a:r>
              <a:rPr lang="en-US" dirty="0"/>
              <a:t>Crawling</a:t>
            </a:r>
            <a:endParaRPr lang="he-IL" dirty="0"/>
          </a:p>
        </p:txBody>
      </p:sp>
      <p:sp>
        <p:nvSpPr>
          <p:cNvPr id="3" name="Content Placeholder 2">
            <a:extLst>
              <a:ext uri="{FF2B5EF4-FFF2-40B4-BE49-F238E27FC236}">
                <a16:creationId xmlns:a16="http://schemas.microsoft.com/office/drawing/2014/main" id="{7E8FBDAE-ADC7-73A7-00FD-57A6B9898CCD}"/>
              </a:ext>
            </a:extLst>
          </p:cNvPr>
          <p:cNvSpPr>
            <a:spLocks noGrp="1"/>
          </p:cNvSpPr>
          <p:nvPr>
            <p:ph idx="1"/>
          </p:nvPr>
        </p:nvSpPr>
        <p:spPr>
          <a:xfrm>
            <a:off x="1097280" y="2012155"/>
            <a:ext cx="10736230" cy="4220865"/>
          </a:xfrm>
        </p:spPr>
        <p:txBody>
          <a:bodyPr>
            <a:noAutofit/>
          </a:bodyPr>
          <a:lstStyle/>
          <a:p>
            <a:pPr algn="l" rtl="0"/>
            <a:r>
              <a:rPr lang="en-US" sz="1600" dirty="0"/>
              <a:t>Using BeautifulSoup, requests,</a:t>
            </a:r>
            <a:br>
              <a:rPr lang="en-US" sz="1600" dirty="0"/>
            </a:br>
            <a:r>
              <a:rPr lang="en-US" sz="1600" dirty="0"/>
              <a:t>Inside crawling() function we are:</a:t>
            </a:r>
          </a:p>
          <a:p>
            <a:pPr algn="l" rtl="0"/>
            <a:r>
              <a:rPr lang="en-US" sz="1600" dirty="0"/>
              <a:t>1 – Creating a .CSV file in order to write all the data</a:t>
            </a:r>
            <a:br>
              <a:rPr lang="en-US" sz="1600" dirty="0"/>
            </a:br>
            <a:r>
              <a:rPr lang="en-US" sz="1600" dirty="0"/>
              <a:t> acquired from cvedetails.com.</a:t>
            </a:r>
          </a:p>
          <a:p>
            <a:pPr algn="l" rtl="0"/>
            <a:r>
              <a:rPr lang="en-US" sz="1600" dirty="0"/>
              <a:t>2 – Editing the .CSV file with the right fitted columns names.</a:t>
            </a:r>
          </a:p>
          <a:p>
            <a:pPr algn="l" rtl="0"/>
            <a:r>
              <a:rPr lang="en-US" sz="1600" dirty="0"/>
              <a:t>3 – Using 10 different URLs, which are relevant for us </a:t>
            </a:r>
            <a:br>
              <a:rPr lang="en-US" sz="1600" dirty="0"/>
            </a:br>
            <a:r>
              <a:rPr lang="en-US" sz="1600" dirty="0"/>
              <a:t>to acquire valuable data from the site.</a:t>
            </a:r>
          </a:p>
          <a:p>
            <a:pPr algn="l" rtl="0"/>
            <a:r>
              <a:rPr lang="en-US" sz="1600" dirty="0"/>
              <a:t>4 – Inside the root loop, we are iterating every URL and </a:t>
            </a:r>
            <a:br>
              <a:rPr lang="en-US" sz="1600" dirty="0"/>
            </a:br>
            <a:r>
              <a:rPr lang="en-US" sz="1600" dirty="0"/>
              <a:t>creating a BeautifulSoup “soup” in order to acquire </a:t>
            </a:r>
            <a:br>
              <a:rPr lang="en-US" sz="1600" dirty="0"/>
            </a:br>
            <a:r>
              <a:rPr lang="en-US" sz="1600" dirty="0"/>
              <a:t>the relevant data.</a:t>
            </a:r>
          </a:p>
          <a:p>
            <a:pPr algn="l" rtl="0"/>
            <a:r>
              <a:rPr lang="en-US" sz="1600" dirty="0"/>
              <a:t>5 – Inside the soup, we scraped the data into </a:t>
            </a:r>
            <a:br>
              <a:rPr lang="en-US" sz="1600" dirty="0"/>
            </a:br>
            <a:r>
              <a:rPr lang="en-US" sz="1600" dirty="0"/>
              <a:t>variables and typed it into the .CSV file.</a:t>
            </a:r>
          </a:p>
          <a:p>
            <a:pPr algn="l" rtl="0"/>
            <a:endParaRPr lang="en-US" sz="1600" dirty="0"/>
          </a:p>
          <a:p>
            <a:pPr algn="l" rtl="0"/>
            <a:endParaRPr lang="he-IL" sz="1600" dirty="0"/>
          </a:p>
        </p:txBody>
      </p:sp>
      <p:pic>
        <p:nvPicPr>
          <p:cNvPr id="12" name="Picture 11">
            <a:extLst>
              <a:ext uri="{FF2B5EF4-FFF2-40B4-BE49-F238E27FC236}">
                <a16:creationId xmlns:a16="http://schemas.microsoft.com/office/drawing/2014/main" id="{C2F24895-D3FF-BB41-989D-5C7C6FA9CDA9}"/>
              </a:ext>
            </a:extLst>
          </p:cNvPr>
          <p:cNvPicPr>
            <a:picLocks noChangeAspect="1"/>
          </p:cNvPicPr>
          <p:nvPr/>
        </p:nvPicPr>
        <p:blipFill rotWithShape="1">
          <a:blip r:embed="rId2"/>
          <a:srcRect r="11327"/>
          <a:stretch/>
        </p:blipFill>
        <p:spPr>
          <a:xfrm>
            <a:off x="6465395" y="202713"/>
            <a:ext cx="5363361" cy="6139787"/>
          </a:xfrm>
          <a:prstGeom prst="rect">
            <a:avLst/>
          </a:prstGeom>
        </p:spPr>
      </p:pic>
      <p:pic>
        <p:nvPicPr>
          <p:cNvPr id="14" name="Graphic 13" descr="Bug">
            <a:extLst>
              <a:ext uri="{FF2B5EF4-FFF2-40B4-BE49-F238E27FC236}">
                <a16:creationId xmlns:a16="http://schemas.microsoft.com/office/drawing/2014/main" id="{2FB37038-B764-219C-E728-C0A8803160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08927" y="1012186"/>
            <a:ext cx="781855" cy="781855"/>
          </a:xfrm>
          <a:prstGeom prst="rect">
            <a:avLst/>
          </a:prstGeom>
        </p:spPr>
      </p:pic>
    </p:spTree>
    <p:extLst>
      <p:ext uri="{BB962C8B-B14F-4D97-AF65-F5344CB8AC3E}">
        <p14:creationId xmlns:p14="http://schemas.microsoft.com/office/powerpoint/2010/main" val="3125667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DB3C6-64C4-1983-4069-403C77320B13}"/>
              </a:ext>
            </a:extLst>
          </p:cNvPr>
          <p:cNvSpPr>
            <a:spLocks noGrp="1"/>
          </p:cNvSpPr>
          <p:nvPr>
            <p:ph type="title"/>
          </p:nvPr>
        </p:nvSpPr>
        <p:spPr/>
        <p:txBody>
          <a:bodyPr/>
          <a:lstStyle/>
          <a:p>
            <a:r>
              <a:rPr lang="en-US" dirty="0"/>
              <a:t>Data Manipulation</a:t>
            </a:r>
          </a:p>
        </p:txBody>
      </p:sp>
      <p:graphicFrame>
        <p:nvGraphicFramePr>
          <p:cNvPr id="6" name="Content Placeholder 5">
            <a:extLst>
              <a:ext uri="{FF2B5EF4-FFF2-40B4-BE49-F238E27FC236}">
                <a16:creationId xmlns:a16="http://schemas.microsoft.com/office/drawing/2014/main" id="{1FB3441B-A11B-A636-5932-3F6B7064269E}"/>
              </a:ext>
            </a:extLst>
          </p:cNvPr>
          <p:cNvGraphicFramePr>
            <a:graphicFrameLocks noGrp="1"/>
          </p:cNvGraphicFramePr>
          <p:nvPr>
            <p:ph idx="1"/>
            <p:extLst>
              <p:ext uri="{D42A27DB-BD31-4B8C-83A1-F6EECF244321}">
                <p14:modId xmlns:p14="http://schemas.microsoft.com/office/powerpoint/2010/main" val="4029260250"/>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778579F5-002A-BF0A-2C29-DC036C853C0D}"/>
              </a:ext>
            </a:extLst>
          </p:cNvPr>
          <p:cNvSpPr txBox="1"/>
          <p:nvPr/>
        </p:nvSpPr>
        <p:spPr>
          <a:xfrm>
            <a:off x="1208015" y="2181138"/>
            <a:ext cx="4647501" cy="923330"/>
          </a:xfrm>
          <a:prstGeom prst="rect">
            <a:avLst/>
          </a:prstGeom>
          <a:noFill/>
        </p:spPr>
        <p:txBody>
          <a:bodyPr wrap="square" rtlCol="1">
            <a:spAutoFit/>
          </a:bodyPr>
          <a:lstStyle/>
          <a:p>
            <a:r>
              <a:rPr lang="en-US" dirty="0"/>
              <a:t>During this phase we created 4 functions that manipulate the data:</a:t>
            </a:r>
          </a:p>
          <a:p>
            <a:endParaRPr lang="he-IL" dirty="0"/>
          </a:p>
        </p:txBody>
      </p:sp>
    </p:spTree>
    <p:extLst>
      <p:ext uri="{BB962C8B-B14F-4D97-AF65-F5344CB8AC3E}">
        <p14:creationId xmlns:p14="http://schemas.microsoft.com/office/powerpoint/2010/main" val="3325274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A657-BB1B-B7D8-DB7D-96CC0081D032}"/>
              </a:ext>
            </a:extLst>
          </p:cNvPr>
          <p:cNvSpPr>
            <a:spLocks noGrp="1"/>
          </p:cNvSpPr>
          <p:nvPr>
            <p:ph type="title"/>
          </p:nvPr>
        </p:nvSpPr>
        <p:spPr/>
        <p:txBody>
          <a:bodyPr/>
          <a:lstStyle/>
          <a:p>
            <a:r>
              <a:rPr lang="en-US" dirty="0"/>
              <a:t>Data Manipulation </a:t>
            </a:r>
            <a:endParaRPr lang="he-IL" dirty="0"/>
          </a:p>
        </p:txBody>
      </p:sp>
      <p:sp>
        <p:nvSpPr>
          <p:cNvPr id="3" name="Content Placeholder 2">
            <a:extLst>
              <a:ext uri="{FF2B5EF4-FFF2-40B4-BE49-F238E27FC236}">
                <a16:creationId xmlns:a16="http://schemas.microsoft.com/office/drawing/2014/main" id="{78357944-64E3-45ED-2CA2-578BFD5DD33A}"/>
              </a:ext>
            </a:extLst>
          </p:cNvPr>
          <p:cNvSpPr>
            <a:spLocks noGrp="1"/>
          </p:cNvSpPr>
          <p:nvPr>
            <p:ph idx="1"/>
          </p:nvPr>
        </p:nvSpPr>
        <p:spPr/>
        <p:txBody>
          <a:bodyPr>
            <a:normAutofit/>
          </a:bodyPr>
          <a:lstStyle/>
          <a:p>
            <a:pPr algn="l" rtl="0"/>
            <a:r>
              <a:rPr lang="en-US" b="1" dirty="0"/>
              <a:t>function load_dataframe - </a:t>
            </a:r>
            <a:r>
              <a:rPr lang="en-US" dirty="0"/>
              <a:t>will load our csv file into a dataframe.</a:t>
            </a:r>
          </a:p>
          <a:p>
            <a:pPr algn="l" rtl="0"/>
            <a:r>
              <a:rPr lang="en-US" dirty="0"/>
              <a:t>Dataframe shape: </a:t>
            </a:r>
            <a:r>
              <a:rPr lang="he-IL" altLang="he-IL" dirty="0"/>
              <a:t>(174953, 12) </a:t>
            </a:r>
            <a:endParaRPr lang="en-US" altLang="he-IL" dirty="0"/>
          </a:p>
          <a:p>
            <a:pPr algn="l" rtl="0"/>
            <a:r>
              <a:rPr lang="en-US" altLang="he-IL" dirty="0"/>
              <a:t>The dataframe before manipulation: </a:t>
            </a:r>
          </a:p>
          <a:p>
            <a:pPr algn="l" rtl="0"/>
            <a:endParaRPr lang="he-IL" altLang="he-IL" dirty="0"/>
          </a:p>
          <a:p>
            <a:pPr algn="l" rtl="0"/>
            <a:endParaRPr lang="he-IL" dirty="0"/>
          </a:p>
        </p:txBody>
      </p:sp>
      <p:pic>
        <p:nvPicPr>
          <p:cNvPr id="6" name="Picture 5">
            <a:extLst>
              <a:ext uri="{FF2B5EF4-FFF2-40B4-BE49-F238E27FC236}">
                <a16:creationId xmlns:a16="http://schemas.microsoft.com/office/drawing/2014/main" id="{3648303F-427C-4B37-506D-8E5B26688A3D}"/>
              </a:ext>
            </a:extLst>
          </p:cNvPr>
          <p:cNvPicPr>
            <a:picLocks noChangeAspect="1"/>
          </p:cNvPicPr>
          <p:nvPr/>
        </p:nvPicPr>
        <p:blipFill>
          <a:blip r:embed="rId2"/>
          <a:stretch>
            <a:fillRect/>
          </a:stretch>
        </p:blipFill>
        <p:spPr>
          <a:xfrm>
            <a:off x="8189097" y="2108201"/>
            <a:ext cx="2390775" cy="733425"/>
          </a:xfrm>
          <a:prstGeom prst="rect">
            <a:avLst/>
          </a:prstGeom>
        </p:spPr>
      </p:pic>
      <p:sp>
        <p:nvSpPr>
          <p:cNvPr id="7" name="Rectangle 2">
            <a:extLst>
              <a:ext uri="{FF2B5EF4-FFF2-40B4-BE49-F238E27FC236}">
                <a16:creationId xmlns:a16="http://schemas.microsoft.com/office/drawing/2014/main" id="{FC48E6BA-9483-73FB-FD60-387CDA565D1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07281798-E734-32B9-25B7-E4F964609AE5}"/>
              </a:ext>
            </a:extLst>
          </p:cNvPr>
          <p:cNvPicPr>
            <a:picLocks noChangeAspect="1"/>
          </p:cNvPicPr>
          <p:nvPr/>
        </p:nvPicPr>
        <p:blipFill>
          <a:blip r:embed="rId3"/>
          <a:stretch>
            <a:fillRect/>
          </a:stretch>
        </p:blipFill>
        <p:spPr>
          <a:xfrm>
            <a:off x="5152239" y="3144147"/>
            <a:ext cx="6207897" cy="2909952"/>
          </a:xfrm>
          <a:prstGeom prst="rect">
            <a:avLst/>
          </a:prstGeom>
        </p:spPr>
      </p:pic>
    </p:spTree>
    <p:extLst>
      <p:ext uri="{BB962C8B-B14F-4D97-AF65-F5344CB8AC3E}">
        <p14:creationId xmlns:p14="http://schemas.microsoft.com/office/powerpoint/2010/main" val="3542130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88324-12E3-1F22-D3F7-E781B647AE37}"/>
              </a:ext>
            </a:extLst>
          </p:cNvPr>
          <p:cNvSpPr>
            <a:spLocks noGrp="1"/>
          </p:cNvSpPr>
          <p:nvPr>
            <p:ph type="title"/>
          </p:nvPr>
        </p:nvSpPr>
        <p:spPr/>
        <p:txBody>
          <a:bodyPr/>
          <a:lstStyle/>
          <a:p>
            <a:r>
              <a:rPr lang="en-US" dirty="0"/>
              <a:t>Data Manipulation </a:t>
            </a:r>
            <a:endParaRPr lang="he-IL" dirty="0"/>
          </a:p>
        </p:txBody>
      </p:sp>
      <p:sp>
        <p:nvSpPr>
          <p:cNvPr id="3" name="Content Placeholder 2">
            <a:extLst>
              <a:ext uri="{FF2B5EF4-FFF2-40B4-BE49-F238E27FC236}">
                <a16:creationId xmlns:a16="http://schemas.microsoft.com/office/drawing/2014/main" id="{5E6F80FD-7106-D62B-B004-0C195DD50197}"/>
              </a:ext>
            </a:extLst>
          </p:cNvPr>
          <p:cNvSpPr>
            <a:spLocks noGrp="1"/>
          </p:cNvSpPr>
          <p:nvPr>
            <p:ph idx="1"/>
          </p:nvPr>
        </p:nvSpPr>
        <p:spPr/>
        <p:txBody>
          <a:bodyPr/>
          <a:lstStyle/>
          <a:p>
            <a:pPr algn="l" rtl="0"/>
            <a:r>
              <a:rPr lang="en-US" b="1" dirty="0"/>
              <a:t>function remove_unnecessary_data </a:t>
            </a:r>
            <a:r>
              <a:rPr lang="en-US" dirty="0"/>
              <a:t>- will remove a column that contain only None value, will remove rows with the CVE Score of 0, the removal is necessary since that CVE Score 0 indicates that the row is not actually a vulnerability, but more of a informational view of a product, will remove the vulnerabilities that is not in the last decade, since our project is concerned with the last decade only, will remove duplicate rows and will keep the first one.</a:t>
            </a:r>
            <a:endParaRPr lang="he-IL" dirty="0"/>
          </a:p>
        </p:txBody>
      </p:sp>
      <p:pic>
        <p:nvPicPr>
          <p:cNvPr id="5" name="Picture 4">
            <a:extLst>
              <a:ext uri="{FF2B5EF4-FFF2-40B4-BE49-F238E27FC236}">
                <a16:creationId xmlns:a16="http://schemas.microsoft.com/office/drawing/2014/main" id="{CC412641-8610-8593-CAEC-1286FCE10C39}"/>
              </a:ext>
            </a:extLst>
          </p:cNvPr>
          <p:cNvPicPr>
            <a:picLocks noChangeAspect="1"/>
          </p:cNvPicPr>
          <p:nvPr/>
        </p:nvPicPr>
        <p:blipFill>
          <a:blip r:embed="rId2"/>
          <a:stretch>
            <a:fillRect/>
          </a:stretch>
        </p:blipFill>
        <p:spPr>
          <a:xfrm>
            <a:off x="7175471" y="3839633"/>
            <a:ext cx="3562350" cy="2400300"/>
          </a:xfrm>
          <a:prstGeom prst="rect">
            <a:avLst/>
          </a:prstGeom>
        </p:spPr>
      </p:pic>
    </p:spTree>
    <p:extLst>
      <p:ext uri="{BB962C8B-B14F-4D97-AF65-F5344CB8AC3E}">
        <p14:creationId xmlns:p14="http://schemas.microsoft.com/office/powerpoint/2010/main" val="208767822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{08AE74C4-15A7-49CF-AD30-A342054BCEB1}tf56160789_win32</Template>
  <TotalTime>568</TotalTime>
  <Words>1563</Words>
  <Application>Microsoft Office PowerPoint</Application>
  <PresentationFormat>Widescreen</PresentationFormat>
  <Paragraphs>111</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Bookman Old Style</vt:lpstr>
      <vt:lpstr>Calibri</vt:lpstr>
      <vt:lpstr>Franklin Gothic Book</vt:lpstr>
      <vt:lpstr>1_RetrospectVTI</vt:lpstr>
      <vt:lpstr>THE RELATION BETWEEN severity score of security vulnerabilities  AND rising of new technologies.</vt:lpstr>
      <vt:lpstr>“No technology is unhackable.”</vt:lpstr>
      <vt:lpstr>Project process</vt:lpstr>
      <vt:lpstr>CVE - Common Vulnerability Exposures</vt:lpstr>
      <vt:lpstr>The research</vt:lpstr>
      <vt:lpstr>Crawling</vt:lpstr>
      <vt:lpstr>Data Manipulation</vt:lpstr>
      <vt:lpstr>Data Manipulation </vt:lpstr>
      <vt:lpstr>Data Manipulation </vt:lpstr>
      <vt:lpstr>Data Manipulation </vt:lpstr>
      <vt:lpstr>Data Manipulation </vt:lpstr>
      <vt:lpstr>Data Manipulation </vt:lpstr>
      <vt:lpstr>Analyzing the data and Visualizations</vt:lpstr>
      <vt:lpstr>Analyzing the data and Visualizations</vt:lpstr>
      <vt:lpstr>Analyzing the data and Visualizations</vt:lpstr>
      <vt:lpstr>Analyzing the data and Visualizations</vt:lpstr>
      <vt:lpstr>Analyzing the data and Visualizations</vt:lpstr>
      <vt:lpstr>Analyzing the data and Visualizations</vt:lpstr>
      <vt:lpstr>Analyzing the data and Visualizations</vt:lpstr>
      <vt:lpstr>Analyzing the data and Visualizations</vt:lpstr>
      <vt:lpstr>Analyzing the data and Visualizations</vt:lpstr>
      <vt:lpstr>Analyzing the data and Visualizations</vt:lpstr>
      <vt:lpstr>Analyzing the data and Visualizations</vt:lpstr>
      <vt:lpstr>Machine Learning</vt:lpstr>
      <vt:lpstr>Machine Learning</vt:lpstr>
      <vt:lpstr>Machine Learning</vt:lpstr>
      <vt:lpstr>Machine Learning</vt:lpstr>
      <vt:lpstr>Machine Learning</vt:lpstr>
      <vt:lpstr>Machine Learning</vt:lpstr>
      <vt:lpstr>Machine Learning</vt:lpstr>
      <vt:lpstr>Machine Learning</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RELATION BETWEEN severity score of security vulnerabilities  AND rising of new technologies.</dc:title>
  <dc:creator>Einav Pincu</dc:creator>
  <cp:lastModifiedBy>Einav Pincu</cp:lastModifiedBy>
  <cp:revision>6</cp:revision>
  <dcterms:created xsi:type="dcterms:W3CDTF">2022-05-22T12:01:48Z</dcterms:created>
  <dcterms:modified xsi:type="dcterms:W3CDTF">2022-05-22T21:30:31Z</dcterms:modified>
</cp:coreProperties>
</file>