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8"/>
  </p:notesMasterIdLst>
  <p:sldIdLst>
    <p:sldId id="256" r:id="rId2"/>
    <p:sldId id="257" r:id="rId3"/>
    <p:sldId id="258" r:id="rId4"/>
    <p:sldId id="269" r:id="rId5"/>
    <p:sldId id="261" r:id="rId6"/>
    <p:sldId id="262" r:id="rId7"/>
    <p:sldId id="263" r:id="rId8"/>
    <p:sldId id="268" r:id="rId9"/>
    <p:sldId id="259" r:id="rId10"/>
    <p:sldId id="264" r:id="rId11"/>
    <p:sldId id="265" r:id="rId12"/>
    <p:sldId id="266" r:id="rId13"/>
    <p:sldId id="260" r:id="rId14"/>
    <p:sldId id="267" r:id="rId15"/>
    <p:sldId id="270" r:id="rId16"/>
    <p:sldId id="271" r:id="rId1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E3BFE44-1FA4-48F5-8F77-6632610EC737}" type="datetimeFigureOut">
              <a:rPr lang="he-IL" smtClean="0"/>
              <a:t>י'/אב/תשע"ט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E01538C8-6536-45F7-9A6F-F9A06CA67B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4578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Artik</a:t>
            </a:r>
            <a:r>
              <a:rPr lang="en-US" dirty="0"/>
              <a:t> is a library we built 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538C8-6536-45F7-9A6F-F9A06CA67B65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4804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3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6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4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4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7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8/11/2019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1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25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1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10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73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8" r:id="rId5"/>
    <p:sldLayoutId id="2147483692" r:id="rId6"/>
    <p:sldLayoutId id="2147483693" r:id="rId7"/>
    <p:sldLayoutId id="2147483694" r:id="rId8"/>
    <p:sldLayoutId id="2147483697" r:id="rId9"/>
    <p:sldLayoutId id="2147483695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morshiponi.com/2012/03/dont-try-to-look-like-a-dragon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>
            <a:extLst>
              <a:ext uri="{FF2B5EF4-FFF2-40B4-BE49-F238E27FC236}">
                <a16:creationId xmlns:a16="http://schemas.microsoft.com/office/drawing/2014/main" id="{49A4BEF4-AAAF-4CBA-9B0B-CA7F6E431B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01" b="2213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43" name="Rectangle 37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36D83-D093-492F-99F2-FCDF0011F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Artik</a:t>
            </a:r>
            <a:endParaRPr lang="he-IL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2B7DC-0CBA-4420-B776-3D87F806B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endParaRPr lang="he-IL" sz="2200" dirty="0"/>
          </a:p>
        </p:txBody>
      </p:sp>
      <p:cxnSp>
        <p:nvCxnSpPr>
          <p:cNvPr id="44" name="Straight Connector 39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8063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0939B8-B949-4498-AECB-46D9AEA98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855034"/>
            <a:ext cx="10925102" cy="3195593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88952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1D62C-9DA5-472F-B490-2F7E2973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Setup the Sampler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880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object&#10;&#10;Description automatically generated">
            <a:extLst>
              <a:ext uri="{FF2B5EF4-FFF2-40B4-BE49-F238E27FC236}">
                <a16:creationId xmlns:a16="http://schemas.microsoft.com/office/drawing/2014/main" id="{80D93AE9-218E-4D95-BF73-EAA689804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933888"/>
            <a:ext cx="10925102" cy="103788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88952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38CC9-CBB8-4A8C-BEAE-A202CD03F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Attack Manager and Memory Wrapper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147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7AE80E-6B8F-43DD-ACCE-57A793A84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05" y="643538"/>
            <a:ext cx="6609290" cy="361858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88952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F33A5-7E56-4A49-8E85-64447AB42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Attacking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492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897D0-2619-446D-8F50-D52CFD61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Dragon Blood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animal, invertebrate, arthropod, red&#10;&#10;Description automatically generated">
            <a:extLst>
              <a:ext uri="{FF2B5EF4-FFF2-40B4-BE49-F238E27FC236}">
                <a16:creationId xmlns:a16="http://schemas.microsoft.com/office/drawing/2014/main" id="{EDFF123E-6E3E-499F-BA1B-16E3EAD90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99" r="11448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CFAD32-B052-4DDC-B701-6F8C1F7E6FD0}"/>
              </a:ext>
            </a:extLst>
          </p:cNvPr>
          <p:cNvSpPr txBox="1"/>
          <p:nvPr/>
        </p:nvSpPr>
        <p:spPr>
          <a:xfrm>
            <a:off x="9732656" y="6657945"/>
            <a:ext cx="245932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1">
            <a:spAutoFit/>
          </a:bodyPr>
          <a:lstStyle/>
          <a:p>
            <a:pPr algn="r">
              <a:spcAft>
                <a:spcPts val="600"/>
              </a:spcAft>
            </a:pPr>
            <a:r>
              <a:rPr lang="he-IL" sz="700">
                <a:solidFill>
                  <a:srgbClr val="FFFFFF"/>
                </a:solidFill>
                <a:hlinkClick r:id="rId3" tooltip="http://www.limorshiponi.com/2012/03/dont-try-to-look-like-a-drag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he-IL" sz="700">
                <a:solidFill>
                  <a:srgbClr val="FFFFFF"/>
                </a:solidFill>
              </a:rPr>
              <a:t> by Unknown Author is licensed under </a:t>
            </a:r>
            <a:r>
              <a:rPr lang="he-IL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he-IL" sz="70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41ACB-4CFF-4013-8FD2-6A788A34203B}"/>
              </a:ext>
            </a:extLst>
          </p:cNvPr>
          <p:cNvSpPr txBox="1"/>
          <p:nvPr/>
        </p:nvSpPr>
        <p:spPr>
          <a:xfrm>
            <a:off x="622797" y="3976103"/>
            <a:ext cx="250569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Cache side channel attack on WPA3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23494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C5E4-A06F-4CF4-8ADB-F217CCAA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WhatsApp Video 2019-08-10 at 12.54.54">
            <a:hlinkClick r:id="" action="ppaction://media"/>
            <a:extLst>
              <a:ext uri="{FF2B5EF4-FFF2-40B4-BE49-F238E27FC236}">
                <a16:creationId xmlns:a16="http://schemas.microsoft.com/office/drawing/2014/main" id="{38DFF707-721A-494B-8042-01854C4B9F3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39542" y="218914"/>
            <a:ext cx="7712916" cy="6000623"/>
          </a:xfrm>
        </p:spPr>
      </p:pic>
    </p:spTree>
    <p:extLst>
      <p:ext uri="{BB962C8B-B14F-4D97-AF65-F5344CB8AC3E}">
        <p14:creationId xmlns:p14="http://schemas.microsoft.com/office/powerpoint/2010/main" val="257720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2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98AEA-8B94-416F-B843-9CA7F9CCD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Challenges</a:t>
            </a:r>
            <a:endParaRPr lang="he-IL" sz="4000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5376D42-6A64-4A8D-9EE9-3D7E26700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Cache is hard</a:t>
            </a: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51B1F379-7402-4911-A9AE-38375DF65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1805958"/>
            <a:ext cx="6798082" cy="324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89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0D99-6447-4D98-A0BA-6F7B2D86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Challenges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58EC1-59DD-42B8-90E3-DCA2F9597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Measuring cache can change the results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Careful memory management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Move often, copy only when you must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Generic support for </a:t>
            </a:r>
            <a:r>
              <a:rPr lang="en-US" dirty="0" err="1"/>
              <a:t>Flush+Reload</a:t>
            </a:r>
            <a:r>
              <a:rPr lang="en-US" dirty="0"/>
              <a:t>, </a:t>
            </a:r>
            <a:r>
              <a:rPr lang="en-US" dirty="0" err="1"/>
              <a:t>PrimeProbe</a:t>
            </a:r>
            <a:r>
              <a:rPr lang="en-US" dirty="0"/>
              <a:t> and possibly other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Setting up wpa3 </a:t>
            </a:r>
            <a:r>
              <a:rPr lang="en-US" dirty="0" err="1"/>
              <a:t>hostpad</a:t>
            </a:r>
            <a:r>
              <a:rPr lang="en-US" dirty="0"/>
              <a:t> for </a:t>
            </a:r>
            <a:r>
              <a:rPr lang="en-US" dirty="0" err="1"/>
              <a:t>Dragonblood</a:t>
            </a:r>
            <a:r>
              <a:rPr lang="en-US" dirty="0"/>
              <a:t> attack</a:t>
            </a:r>
          </a:p>
          <a:p>
            <a:pPr marL="457200" indent="-457200">
              <a:buFont typeface="+mj-lt"/>
              <a:buAutoNum type="arabicPeriod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9818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0D9E-BF49-4530-8468-04D46C0ED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What is </a:t>
            </a:r>
            <a:r>
              <a:rPr lang="en-US" sz="5400" dirty="0" err="1">
                <a:solidFill>
                  <a:srgbClr val="FFFFFF"/>
                </a:solidFill>
              </a:rPr>
              <a:t>Artik</a:t>
            </a:r>
            <a:r>
              <a:rPr lang="en-US" sz="5400" dirty="0">
                <a:solidFill>
                  <a:srgbClr val="FFFFFF"/>
                </a:solidFill>
              </a:rPr>
              <a:t>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37EE291-2EDB-4546-8E72-FB5EDF6A1F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69" r="12777" b="-1"/>
          <a:stretch/>
        </p:blipFill>
        <p:spPr>
          <a:xfrm>
            <a:off x="4631936" y="0"/>
            <a:ext cx="7556889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DF1DD5-FB8F-409D-BDBF-B86B5861BA31}"/>
              </a:ext>
            </a:extLst>
          </p:cNvPr>
          <p:cNvSpPr txBox="1"/>
          <p:nvPr/>
        </p:nvSpPr>
        <p:spPr>
          <a:xfrm>
            <a:off x="484814" y="3872204"/>
            <a:ext cx="3184093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Library for cache side channel attacks</a:t>
            </a:r>
          </a:p>
          <a:p>
            <a:endParaRPr lang="he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CA9AD6-EE76-42C7-A13F-BBFA7CD473AC}"/>
              </a:ext>
            </a:extLst>
          </p:cNvPr>
          <p:cNvSpPr txBox="1"/>
          <p:nvPr/>
        </p:nvSpPr>
        <p:spPr>
          <a:xfrm>
            <a:off x="484814" y="4832456"/>
            <a:ext cx="325676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Architectural Real Time Intelligent Attack (?)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65920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42F60-3E32-427C-B6DB-D9C8E2260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Structure</a:t>
            </a:r>
            <a:endParaRPr lang="he-IL" sz="4000" dirty="0">
              <a:solidFill>
                <a:srgbClr val="FFFFFF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2382F-C5C7-4B47-994A-5FF1C08F6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Attack Manager</a:t>
            </a:r>
          </a:p>
          <a:p>
            <a:r>
              <a:rPr lang="en-US" sz="1800">
                <a:solidFill>
                  <a:srgbClr val="FFFFFF"/>
                </a:solidFill>
              </a:rPr>
              <a:t>Sampling </a:t>
            </a:r>
          </a:p>
          <a:p>
            <a:r>
              <a:rPr lang="en-US" sz="1800">
                <a:solidFill>
                  <a:srgbClr val="FFFFFF"/>
                </a:solidFill>
              </a:rPr>
              <a:t>Calibration </a:t>
            </a:r>
          </a:p>
          <a:p>
            <a:r>
              <a:rPr lang="en-US" sz="1800">
                <a:solidFill>
                  <a:srgbClr val="FFFFFF"/>
                </a:solidFill>
              </a:rPr>
              <a:t>Memory Wrapper</a:t>
            </a:r>
          </a:p>
          <a:p>
            <a:r>
              <a:rPr lang="en-US" sz="1800">
                <a:solidFill>
                  <a:srgbClr val="FFFFFF"/>
                </a:solidFill>
              </a:rPr>
              <a:t>Low Level</a:t>
            </a:r>
            <a:endParaRPr lang="he-IL" sz="1800" dirty="0">
              <a:solidFill>
                <a:srgbClr val="FFFFFF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FB4C63A-27FD-4A44-B391-7C5B9410C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675777"/>
            <a:ext cx="6798082" cy="550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9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F899-0AE9-41F8-8012-3FDFE2E7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Low Level Interface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78FCA-A2EA-4CEE-A851-3078266FC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In charge for abstracting machine specific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Wrapper for assembly function</a:t>
            </a:r>
            <a:endParaRPr lang="he-IL" dirty="0"/>
          </a:p>
        </p:txBody>
      </p:sp>
      <p:pic>
        <p:nvPicPr>
          <p:cNvPr id="14" name="Picture 1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6601510-BA7A-4B71-97AD-C7770CAC5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441" y="2481943"/>
            <a:ext cx="4037529" cy="311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1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28AF-0F07-4A8D-95E1-B335ADD8E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Memory Wrapper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4611B-33D1-4217-B511-AF41B75B3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Abstraction for memory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Generic, works for Flush+Reload and PrimeProbe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Allow flushing, accessing, loading and more</a:t>
            </a:r>
            <a:endParaRPr lang="he-IL" dirty="0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CB28757F-2DCD-4DB8-B1E6-72C2F5471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883" y="2451593"/>
            <a:ext cx="1851797" cy="30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2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F371-7649-4555-AB5B-4E096A0F7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Sampler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DE18-F89A-46AD-A3B2-293AD3557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Performs all the logic of sampling in a given pattern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Uses Sampler Primitive and Memory Wrapper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Returns a list of measurements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A3CC95-D4DD-4A8D-A703-059B0A846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477" y="2639798"/>
            <a:ext cx="4513307" cy="322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6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8BC4C-886E-46C2-AB83-1A34162E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and Score Provider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602D7-A466-4334-A91A-3C0EC2F76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Calibration takes measurements and analyze the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Calibration outputs a score provider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Score provider - a generic way to measure how likely a measurement to be influenced by the victim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95414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A399-A66C-4B21-A36C-5D7BE666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Manager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35FF6-5512-4E1D-A41A-0FF598B8C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Coordinate the attack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 calibration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Call sampler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score provider to determine where victim touch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Output attack results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7555A57-C15D-413E-8EFC-55AF6A070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511" y="2789096"/>
            <a:ext cx="4776713" cy="239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3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3D485-D415-4D67-A89F-15883471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/>
              <a:t>A Simple Example</a:t>
            </a:r>
            <a:endParaRPr lang="he-IL" sz="4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A778F-0471-4C3C-827A-8C8E2A0D0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en-US" dirty="0"/>
              <a:t>We need to figure out which option the victim chose. </a:t>
            </a:r>
          </a:p>
          <a:p>
            <a:r>
              <a:rPr lang="en-US" dirty="0"/>
              <a:t>For that we use the </a:t>
            </a:r>
            <a:r>
              <a:rPr lang="en-US" dirty="0" err="1"/>
              <a:t>Flush+Reload</a:t>
            </a:r>
            <a:r>
              <a:rPr lang="en-US" dirty="0"/>
              <a:t> in </a:t>
            </a:r>
            <a:r>
              <a:rPr lang="en-US" dirty="0" err="1"/>
              <a:t>Artik</a:t>
            </a:r>
            <a:r>
              <a:rPr lang="en-US" dirty="0"/>
              <a:t>.</a:t>
            </a:r>
          </a:p>
          <a:p>
            <a:endParaRPr lang="he-IL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27F6F6-26B5-4DFC-B5A4-FC3EFEA4E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729" y="643466"/>
            <a:ext cx="5573995" cy="522562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CF30C0-9394-4459-976E-2AA223FB1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85689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A41"/>
      </a:dk2>
      <a:lt2>
        <a:srgbClr val="E8E2E7"/>
      </a:lt2>
      <a:accent1>
        <a:srgbClr val="81AC87"/>
      </a:accent1>
      <a:accent2>
        <a:srgbClr val="75AB93"/>
      </a:accent2>
      <a:accent3>
        <a:srgbClr val="80A9A8"/>
      </a:accent3>
      <a:accent4>
        <a:srgbClr val="7FA3BA"/>
      </a:accent4>
      <a:accent5>
        <a:srgbClr val="96A0C6"/>
      </a:accent5>
      <a:accent6>
        <a:srgbClr val="8C7FBA"/>
      </a:accent6>
      <a:hlink>
        <a:srgbClr val="AE69A5"/>
      </a:hlink>
      <a:folHlink>
        <a:srgbClr val="82828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237</Words>
  <Application>Microsoft Office PowerPoint</Application>
  <PresentationFormat>Widescreen</PresentationFormat>
  <Paragraphs>50</Paragraphs>
  <Slides>16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RetrospectVTI</vt:lpstr>
      <vt:lpstr>Artik</vt:lpstr>
      <vt:lpstr>What is Artik?</vt:lpstr>
      <vt:lpstr>Structure</vt:lpstr>
      <vt:lpstr>Low Level Interface</vt:lpstr>
      <vt:lpstr>Memory Wrapper</vt:lpstr>
      <vt:lpstr>Sampler</vt:lpstr>
      <vt:lpstr>Calibration and Score Provider</vt:lpstr>
      <vt:lpstr>Attack Manager</vt:lpstr>
      <vt:lpstr>A Simple Example</vt:lpstr>
      <vt:lpstr>Setup the Sampler</vt:lpstr>
      <vt:lpstr>Attack Manager and Memory Wrapper</vt:lpstr>
      <vt:lpstr>Attacking</vt:lpstr>
      <vt:lpstr>Dragon Blood</vt:lpstr>
      <vt:lpstr>PowerPoint Presentation</vt:lpstr>
      <vt:lpstr>Challenges</vt:lpstr>
      <vt:lpstr>Challenges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Artik</dc:title>
  <dc:creator>Idan Gerichter</dc:creator>
  <cp:lastModifiedBy>Idan Gerichter</cp:lastModifiedBy>
  <cp:revision>4</cp:revision>
  <dcterms:created xsi:type="dcterms:W3CDTF">2019-08-11T09:21:18Z</dcterms:created>
  <dcterms:modified xsi:type="dcterms:W3CDTF">2019-08-11T11:33:59Z</dcterms:modified>
</cp:coreProperties>
</file>