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64" r:id="rId1"/>
  </p:sldMasterIdLst>
  <p:notesMasterIdLst>
    <p:notesMasterId r:id="rId29"/>
  </p:notesMasterIdLst>
  <p:sldIdLst>
    <p:sldId id="256" r:id="rId2"/>
    <p:sldId id="257" r:id="rId3"/>
    <p:sldId id="272" r:id="rId4"/>
    <p:sldId id="267" r:id="rId5"/>
    <p:sldId id="261" r:id="rId6"/>
    <p:sldId id="259" r:id="rId7"/>
    <p:sldId id="260" r:id="rId8"/>
    <p:sldId id="262" r:id="rId9"/>
    <p:sldId id="263" r:id="rId10"/>
    <p:sldId id="274" r:id="rId11"/>
    <p:sldId id="264" r:id="rId12"/>
    <p:sldId id="265" r:id="rId13"/>
    <p:sldId id="266" r:id="rId14"/>
    <p:sldId id="268" r:id="rId15"/>
    <p:sldId id="269" r:id="rId16"/>
    <p:sldId id="270" r:id="rId17"/>
    <p:sldId id="285" r:id="rId18"/>
    <p:sldId id="271" r:id="rId19"/>
    <p:sldId id="273" r:id="rId20"/>
    <p:sldId id="275" r:id="rId21"/>
    <p:sldId id="276" r:id="rId22"/>
    <p:sldId id="281" r:id="rId23"/>
    <p:sldId id="283" r:id="rId24"/>
    <p:sldId id="280" r:id="rId25"/>
    <p:sldId id="282" r:id="rId26"/>
    <p:sldId id="284" r:id="rId27"/>
    <p:sldId id="27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snapToGrid="0">
      <p:cViewPr varScale="1">
        <p:scale>
          <a:sx n="72" d="100"/>
          <a:sy n="72"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C376BEA7-FE57-4951-BAB3-1AA31314EE05}" type="datetimeFigureOut">
              <a:rPr lang="he-IL" smtClean="0"/>
              <a:t>ט'/אדר/תשפ"א</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D1E3B99-D949-4397-B592-9B3C341295F5}" type="slidenum">
              <a:rPr lang="he-IL" smtClean="0"/>
              <a:t>‹#›</a:t>
            </a:fld>
            <a:endParaRPr lang="he-IL"/>
          </a:p>
        </p:txBody>
      </p:sp>
    </p:spTree>
    <p:extLst>
      <p:ext uri="{BB962C8B-B14F-4D97-AF65-F5344CB8AC3E}">
        <p14:creationId xmlns:p14="http://schemas.microsoft.com/office/powerpoint/2010/main" val="267165656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5D1E3B99-D949-4397-B592-9B3C341295F5}" type="slidenum">
              <a:rPr lang="he-IL" smtClean="0"/>
              <a:t>6</a:t>
            </a:fld>
            <a:endParaRPr lang="he-IL"/>
          </a:p>
        </p:txBody>
      </p:sp>
    </p:spTree>
    <p:extLst>
      <p:ext uri="{BB962C8B-B14F-4D97-AF65-F5344CB8AC3E}">
        <p14:creationId xmlns:p14="http://schemas.microsoft.com/office/powerpoint/2010/main" val="2733704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5D1E3B99-D949-4397-B592-9B3C341295F5}" type="slidenum">
              <a:rPr lang="he-IL" smtClean="0"/>
              <a:t>7</a:t>
            </a:fld>
            <a:endParaRPr lang="he-IL"/>
          </a:p>
        </p:txBody>
      </p:sp>
    </p:spTree>
    <p:extLst>
      <p:ext uri="{BB962C8B-B14F-4D97-AF65-F5344CB8AC3E}">
        <p14:creationId xmlns:p14="http://schemas.microsoft.com/office/powerpoint/2010/main" val="2928882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5D1E3B99-D949-4397-B592-9B3C341295F5}" type="slidenum">
              <a:rPr lang="he-IL" smtClean="0"/>
              <a:t>8</a:t>
            </a:fld>
            <a:endParaRPr lang="he-IL"/>
          </a:p>
        </p:txBody>
      </p:sp>
    </p:spTree>
    <p:extLst>
      <p:ext uri="{BB962C8B-B14F-4D97-AF65-F5344CB8AC3E}">
        <p14:creationId xmlns:p14="http://schemas.microsoft.com/office/powerpoint/2010/main" val="1161427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5D1E3B99-D949-4397-B592-9B3C341295F5}" type="slidenum">
              <a:rPr lang="he-IL" smtClean="0"/>
              <a:t>9</a:t>
            </a:fld>
            <a:endParaRPr lang="he-IL"/>
          </a:p>
        </p:txBody>
      </p:sp>
    </p:spTree>
    <p:extLst>
      <p:ext uri="{BB962C8B-B14F-4D97-AF65-F5344CB8AC3E}">
        <p14:creationId xmlns:p14="http://schemas.microsoft.com/office/powerpoint/2010/main" val="3013061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5ECD8B30-1B71-45A1-8314-D59C86F581E1}" type="datetime1">
              <a:rPr lang="en-US" smtClean="0"/>
              <a:pPr/>
              <a:t>2/21/2021</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917187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ECD8B30-1B71-45A1-8314-D59C86F581E1}" type="datetime1">
              <a:rPr lang="en-US" smtClean="0"/>
              <a:pPr/>
              <a:t>2/21/2021</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247044098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ECD8B30-1B71-45A1-8314-D59C86F581E1}" type="datetime1">
              <a:rPr lang="en-US" smtClean="0"/>
              <a:pPr/>
              <a:t>2/21/2021</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233164759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ECD8B30-1B71-45A1-8314-D59C86F581E1}" type="datetime1">
              <a:rPr lang="en-US" smtClean="0"/>
              <a:pPr/>
              <a:t>2/21/2021</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240069989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5ECD8B30-1B71-45A1-8314-D59C86F581E1}" type="datetime1">
              <a:rPr lang="en-US" smtClean="0"/>
              <a:pPr/>
              <a:t>2/21/2021</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579336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5ECD8B30-1B71-45A1-8314-D59C86F581E1}" type="datetime1">
              <a:rPr lang="en-US" smtClean="0"/>
              <a:pPr/>
              <a:t>2/21/2021</a:t>
            </a:fld>
            <a:endParaRPr lang="en-US" b="1" dirty="0"/>
          </a:p>
        </p:txBody>
      </p:sp>
      <p:sp>
        <p:nvSpPr>
          <p:cNvPr id="6" name="Footer Placeholder 5"/>
          <p:cNvSpPr>
            <a:spLocks noGrp="1"/>
          </p:cNvSpPr>
          <p:nvPr>
            <p:ph type="ftr" sz="quarter" idx="11"/>
          </p:nvPr>
        </p:nvSpPr>
        <p:spPr/>
        <p:txBody>
          <a:bodyPr/>
          <a:lstStyle/>
          <a:p>
            <a:r>
              <a:rPr lang="en-US"/>
              <a:t>Sample Footer Text</a:t>
            </a:r>
            <a:endParaRPr lang="en-US" b="1" dirty="0"/>
          </a:p>
        </p:txBody>
      </p:sp>
      <p:sp>
        <p:nvSpPr>
          <p:cNvPr id="7" name="Slide Number Placeholder 6"/>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43508761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097280" y="2582334"/>
            <a:ext cx="4937760" cy="33782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217920" y="2582334"/>
            <a:ext cx="4937760" cy="33782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5ECD8B30-1B71-45A1-8314-D59C86F581E1}" type="datetime1">
              <a:rPr lang="en-US" smtClean="0"/>
              <a:pPr/>
              <a:t>2/21/2021</a:t>
            </a:fld>
            <a:endParaRPr lang="en-US" b="1" dirty="0"/>
          </a:p>
        </p:txBody>
      </p:sp>
      <p:sp>
        <p:nvSpPr>
          <p:cNvPr id="8" name="Footer Placeholder 7"/>
          <p:cNvSpPr>
            <a:spLocks noGrp="1"/>
          </p:cNvSpPr>
          <p:nvPr>
            <p:ph type="ftr" sz="quarter" idx="11"/>
          </p:nvPr>
        </p:nvSpPr>
        <p:spPr/>
        <p:txBody>
          <a:bodyPr/>
          <a:lstStyle/>
          <a:p>
            <a:r>
              <a:rPr lang="en-US"/>
              <a:t>Sample Footer Text</a:t>
            </a:r>
            <a:endParaRPr lang="en-US" b="1" dirty="0"/>
          </a:p>
        </p:txBody>
      </p:sp>
      <p:sp>
        <p:nvSpPr>
          <p:cNvPr id="9" name="Slide Number Placeholder 8"/>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69349902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5ECD8B30-1B71-45A1-8314-D59C86F581E1}" type="datetime1">
              <a:rPr lang="en-US" smtClean="0"/>
              <a:pPr/>
              <a:t>2/21/2021</a:t>
            </a:fld>
            <a:endParaRPr lang="en-US" b="1" dirty="0"/>
          </a:p>
        </p:txBody>
      </p:sp>
      <p:sp>
        <p:nvSpPr>
          <p:cNvPr id="4" name="Footer Placeholder 3"/>
          <p:cNvSpPr>
            <a:spLocks noGrp="1"/>
          </p:cNvSpPr>
          <p:nvPr>
            <p:ph type="ftr" sz="quarter" idx="11"/>
          </p:nvPr>
        </p:nvSpPr>
        <p:spPr/>
        <p:txBody>
          <a:bodyPr/>
          <a:lstStyle/>
          <a:p>
            <a:r>
              <a:rPr lang="en-US"/>
              <a:t>Sample Footer Text</a:t>
            </a:r>
            <a:endParaRPr lang="en-US" b="1" dirty="0"/>
          </a:p>
        </p:txBody>
      </p:sp>
      <p:sp>
        <p:nvSpPr>
          <p:cNvPr id="5" name="Slide Number Placeholder 4"/>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422135290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ECD8B30-1B71-45A1-8314-D59C86F581E1}" type="datetime1">
              <a:rPr lang="en-US" smtClean="0"/>
              <a:pPr/>
              <a:t>2/21/2021</a:t>
            </a:fld>
            <a:endParaRPr lang="en-US" b="1"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Sample Footer Text</a:t>
            </a:r>
            <a:endParaRPr lang="en-US" b="1" dirty="0"/>
          </a:p>
        </p:txBody>
      </p:sp>
      <p:sp>
        <p:nvSpPr>
          <p:cNvPr id="9" name="Slide Number Placeholder 8"/>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63031537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ECD8B30-1B71-45A1-8314-D59C86F581E1}" type="datetime1">
              <a:rPr lang="en-US" smtClean="0"/>
              <a:pPr/>
              <a:t>2/21/2021</a:t>
            </a:fld>
            <a:endParaRPr lang="en-US" b="1"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Sample Footer Text</a:t>
            </a:r>
            <a:endParaRPr lang="en-US" b="1"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319029697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5ECD8B30-1B71-45A1-8314-D59C86F581E1}" type="datetime1">
              <a:rPr lang="en-US" smtClean="0"/>
              <a:pPr/>
              <a:t>2/21/2021</a:t>
            </a:fld>
            <a:endParaRPr lang="en-US" b="1" dirty="0"/>
          </a:p>
        </p:txBody>
      </p:sp>
      <p:sp>
        <p:nvSpPr>
          <p:cNvPr id="6" name="Footer Placeholder 5"/>
          <p:cNvSpPr>
            <a:spLocks noGrp="1"/>
          </p:cNvSpPr>
          <p:nvPr>
            <p:ph type="ftr" sz="quarter" idx="11"/>
          </p:nvPr>
        </p:nvSpPr>
        <p:spPr/>
        <p:txBody>
          <a:bodyPr/>
          <a:lstStyle/>
          <a:p>
            <a:r>
              <a:rPr lang="en-US"/>
              <a:t>Sample Footer Text</a:t>
            </a:r>
            <a:endParaRPr lang="en-US" b="1" dirty="0"/>
          </a:p>
        </p:txBody>
      </p:sp>
      <p:sp>
        <p:nvSpPr>
          <p:cNvPr id="7" name="Slide Number Placeholder 6"/>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392652894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ECD8B30-1B71-45A1-8314-D59C86F581E1}" type="datetime1">
              <a:rPr lang="en-US" smtClean="0"/>
              <a:pPr/>
              <a:t>2/21/2021</a:t>
            </a:fld>
            <a:endParaRPr lang="en-US" b="1"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Sample Footer Text</a:t>
            </a:r>
            <a:endParaRPr lang="en-US" b="1"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3450C42-9A0B-4425-92C2-70FCF7C45734}" type="slidenum">
              <a:rPr lang="en-US" smtClean="0"/>
              <a:pPr/>
              <a:t>‹#›</a:t>
            </a:fld>
            <a:endParaRPr lang="en-US" b="1"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6386529"/>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sldNum="0" hdr="0" ftr="0" dt="0"/>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arthobservatory.nasa.gov/global-map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501932A-679C-4A18-9C90-0E8E8877DC13}"/>
              </a:ext>
            </a:extLst>
          </p:cNvPr>
          <p:cNvSpPr>
            <a:spLocks noGrp="1"/>
          </p:cNvSpPr>
          <p:nvPr>
            <p:ph type="ctrTitle"/>
          </p:nvPr>
        </p:nvSpPr>
        <p:spPr>
          <a:xfrm>
            <a:off x="735703" y="507238"/>
            <a:ext cx="3522504" cy="3845891"/>
          </a:xfrm>
        </p:spPr>
        <p:txBody>
          <a:bodyPr>
            <a:normAutofit/>
          </a:bodyPr>
          <a:lstStyle/>
          <a:p>
            <a:pPr algn="l"/>
            <a:r>
              <a:rPr lang="en-US" sz="2900"/>
              <a:t>NASA HEATMAPS</a:t>
            </a:r>
            <a:endParaRPr lang="he-IL" sz="2900"/>
          </a:p>
        </p:txBody>
      </p:sp>
      <p:sp>
        <p:nvSpPr>
          <p:cNvPr id="3" name="כותרת משנה 2">
            <a:extLst>
              <a:ext uri="{FF2B5EF4-FFF2-40B4-BE49-F238E27FC236}">
                <a16:creationId xmlns:a16="http://schemas.microsoft.com/office/drawing/2014/main" id="{0AEEAE2A-CE72-4A53-9D61-E7DE70734756}"/>
              </a:ext>
            </a:extLst>
          </p:cNvPr>
          <p:cNvSpPr>
            <a:spLocks noGrp="1"/>
          </p:cNvSpPr>
          <p:nvPr>
            <p:ph type="subTitle" idx="1"/>
          </p:nvPr>
        </p:nvSpPr>
        <p:spPr>
          <a:xfrm>
            <a:off x="735703" y="4445204"/>
            <a:ext cx="3522504" cy="1781123"/>
          </a:xfrm>
        </p:spPr>
        <p:txBody>
          <a:bodyPr>
            <a:normAutofit/>
          </a:bodyPr>
          <a:lstStyle/>
          <a:p>
            <a:pPr algn="l"/>
            <a:r>
              <a:rPr lang="en-US"/>
              <a:t>DATA MINING PROJECT</a:t>
            </a:r>
            <a:endParaRPr lang="he-IL"/>
          </a:p>
        </p:txBody>
      </p:sp>
      <p:pic>
        <p:nvPicPr>
          <p:cNvPr id="7" name="תמונה 6" descr="תמונה שמכילה חסרי חוליות, הידרתים&#10;&#10;התיאור נוצר באופן אוטומטי">
            <a:extLst>
              <a:ext uri="{FF2B5EF4-FFF2-40B4-BE49-F238E27FC236}">
                <a16:creationId xmlns:a16="http://schemas.microsoft.com/office/drawing/2014/main" id="{749409E5-4F4B-4258-87A7-C9690D1C01C1}"/>
              </a:ext>
            </a:extLst>
          </p:cNvPr>
          <p:cNvPicPr>
            <a:picLocks noChangeAspect="1"/>
          </p:cNvPicPr>
          <p:nvPr/>
        </p:nvPicPr>
        <p:blipFill rotWithShape="1">
          <a:blip r:embed="rId2">
            <a:extLst>
              <a:ext uri="{28A0092B-C50C-407E-A947-70E740481C1C}">
                <a14:useLocalDpi xmlns:a14="http://schemas.microsoft.com/office/drawing/2010/main" val="0"/>
              </a:ext>
            </a:extLst>
          </a:blip>
          <a:srcRect l="18641" r="17111" b="2"/>
          <a:stretch/>
        </p:blipFill>
        <p:spPr>
          <a:xfrm>
            <a:off x="5467894" y="590861"/>
            <a:ext cx="5290998" cy="5290998"/>
          </a:xfrm>
          <a:custGeom>
            <a:avLst/>
            <a:gdLst/>
            <a:ahLst/>
            <a:cxnLst/>
            <a:rect l="l" t="t" r="r" b="b"/>
            <a:pathLst>
              <a:path w="5290998" h="5290998">
                <a:moveTo>
                  <a:pt x="2645499" y="0"/>
                </a:moveTo>
                <a:cubicBezTo>
                  <a:pt x="4106568" y="0"/>
                  <a:pt x="5290998" y="1184430"/>
                  <a:pt x="5290998" y="2645499"/>
                </a:cubicBezTo>
                <a:cubicBezTo>
                  <a:pt x="5290998" y="4106568"/>
                  <a:pt x="4106568" y="5290998"/>
                  <a:pt x="2645499" y="5290998"/>
                </a:cubicBezTo>
                <a:cubicBezTo>
                  <a:pt x="1184430" y="5290998"/>
                  <a:pt x="0" y="4106568"/>
                  <a:pt x="0" y="2645499"/>
                </a:cubicBezTo>
                <a:cubicBezTo>
                  <a:pt x="0" y="1184430"/>
                  <a:pt x="1184430" y="0"/>
                  <a:pt x="2645499" y="0"/>
                </a:cubicBezTo>
                <a:close/>
              </a:path>
            </a:pathLst>
          </a:custGeom>
          <a:ln w="25400">
            <a:noFill/>
          </a:ln>
        </p:spPr>
      </p:pic>
      <p:pic>
        <p:nvPicPr>
          <p:cNvPr id="9" name="תמונה 8">
            <a:extLst>
              <a:ext uri="{FF2B5EF4-FFF2-40B4-BE49-F238E27FC236}">
                <a16:creationId xmlns:a16="http://schemas.microsoft.com/office/drawing/2014/main" id="{425BBB24-B271-4591-9B6C-E6FB6E26BBD0}"/>
              </a:ext>
            </a:extLst>
          </p:cNvPr>
          <p:cNvPicPr>
            <a:picLocks noChangeAspect="1"/>
          </p:cNvPicPr>
          <p:nvPr/>
        </p:nvPicPr>
        <p:blipFill rotWithShape="1">
          <a:blip r:embed="rId3">
            <a:extLst>
              <a:ext uri="{28A0092B-C50C-407E-A947-70E740481C1C}">
                <a14:useLocalDpi xmlns:a14="http://schemas.microsoft.com/office/drawing/2010/main" val="0"/>
              </a:ext>
            </a:extLst>
          </a:blip>
          <a:srcRect l="21575" r="22137" b="3579"/>
          <a:stretch/>
        </p:blipFill>
        <p:spPr>
          <a:xfrm>
            <a:off x="735703" y="238468"/>
            <a:ext cx="3725072" cy="3190532"/>
          </a:xfrm>
          <a:prstGeom prst="rect">
            <a:avLst/>
          </a:prstGeom>
        </p:spPr>
      </p:pic>
    </p:spTree>
    <p:extLst>
      <p:ext uri="{BB962C8B-B14F-4D97-AF65-F5344CB8AC3E}">
        <p14:creationId xmlns:p14="http://schemas.microsoft.com/office/powerpoint/2010/main" val="2682108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5F9D221-7875-4DCB-A517-882720D68E21}"/>
              </a:ext>
            </a:extLst>
          </p:cNvPr>
          <p:cNvSpPr>
            <a:spLocks noGrp="1"/>
          </p:cNvSpPr>
          <p:nvPr>
            <p:ph type="title"/>
          </p:nvPr>
        </p:nvSpPr>
        <p:spPr>
          <a:xfrm>
            <a:off x="1097280" y="286603"/>
            <a:ext cx="10058400" cy="1450757"/>
          </a:xfrm>
        </p:spPr>
        <p:txBody>
          <a:bodyPr>
            <a:normAutofit/>
          </a:bodyPr>
          <a:lstStyle/>
          <a:p>
            <a:r>
              <a:rPr lang="en-US" dirty="0"/>
              <a:t>The Efficiency of the Matrices Method</a:t>
            </a:r>
            <a:endParaRPr lang="he-IL" dirty="0"/>
          </a:p>
        </p:txBody>
      </p:sp>
      <p:pic>
        <p:nvPicPr>
          <p:cNvPr id="5" name="מציין מיקום תוכן 4" descr="תמונה שמכילה טקסט, שחור&#10;&#10;התיאור נוצר באופן אוטומטי">
            <a:extLst>
              <a:ext uri="{FF2B5EF4-FFF2-40B4-BE49-F238E27FC236}">
                <a16:creationId xmlns:a16="http://schemas.microsoft.com/office/drawing/2014/main" id="{0893E2C6-15E0-488F-9355-297DBF45A6AA}"/>
              </a:ext>
            </a:extLst>
          </p:cNvPr>
          <p:cNvPicPr>
            <a:picLocks noChangeAspect="1"/>
          </p:cNvPicPr>
          <p:nvPr/>
        </p:nvPicPr>
        <p:blipFill rotWithShape="1">
          <a:blip r:embed="rId2">
            <a:extLst>
              <a:ext uri="{28A0092B-C50C-407E-A947-70E740481C1C}">
                <a14:useLocalDpi xmlns:a14="http://schemas.microsoft.com/office/drawing/2010/main" val="0"/>
              </a:ext>
            </a:extLst>
          </a:blip>
          <a:srcRect r="7499" b="5"/>
          <a:stretch/>
        </p:blipFill>
        <p:spPr>
          <a:xfrm>
            <a:off x="9719884" y="2852628"/>
            <a:ext cx="2376058" cy="3471012"/>
          </a:xfrm>
          <a:prstGeom prst="rect">
            <a:avLst/>
          </a:prstGeom>
        </p:spPr>
      </p:pic>
      <p:pic>
        <p:nvPicPr>
          <p:cNvPr id="9" name="תמונה 8" descr="תמונה שמכילה טקסט&#10;&#10;התיאור נוצר באופן אוטומטי">
            <a:extLst>
              <a:ext uri="{FF2B5EF4-FFF2-40B4-BE49-F238E27FC236}">
                <a16:creationId xmlns:a16="http://schemas.microsoft.com/office/drawing/2014/main" id="{D07EBAB0-B29C-48B0-96C6-55A5E99DD46D}"/>
              </a:ext>
            </a:extLst>
          </p:cNvPr>
          <p:cNvPicPr>
            <a:picLocks noChangeAspect="1"/>
          </p:cNvPicPr>
          <p:nvPr/>
        </p:nvPicPr>
        <p:blipFill rotWithShape="1">
          <a:blip r:embed="rId3">
            <a:extLst>
              <a:ext uri="{28A0092B-C50C-407E-A947-70E740481C1C}">
                <a14:useLocalDpi xmlns:a14="http://schemas.microsoft.com/office/drawing/2010/main" val="0"/>
              </a:ext>
            </a:extLst>
          </a:blip>
          <a:srcRect l="188" t="1" r="128" b="90"/>
          <a:stretch/>
        </p:blipFill>
        <p:spPr>
          <a:xfrm>
            <a:off x="408995" y="2200592"/>
            <a:ext cx="8879567" cy="1201486"/>
          </a:xfrm>
          <a:prstGeom prst="rect">
            <a:avLst/>
          </a:prstGeom>
        </p:spPr>
      </p:pic>
      <p:pic>
        <p:nvPicPr>
          <p:cNvPr id="7" name="תמונה 6" descr="תמונה שמכילה טקסט&#10;&#10;התיאור נוצר באופן אוטומטי">
            <a:extLst>
              <a:ext uri="{FF2B5EF4-FFF2-40B4-BE49-F238E27FC236}">
                <a16:creationId xmlns:a16="http://schemas.microsoft.com/office/drawing/2014/main" id="{DDC9D278-D9A6-43C1-83F6-7591BB5C9257}"/>
              </a:ext>
            </a:extLst>
          </p:cNvPr>
          <p:cNvPicPr>
            <a:picLocks noChangeAspect="1"/>
          </p:cNvPicPr>
          <p:nvPr/>
        </p:nvPicPr>
        <p:blipFill rotWithShape="1">
          <a:blip r:embed="rId4">
            <a:extLst>
              <a:ext uri="{28A0092B-C50C-407E-A947-70E740481C1C}">
                <a14:useLocalDpi xmlns:a14="http://schemas.microsoft.com/office/drawing/2010/main" val="0"/>
              </a:ext>
            </a:extLst>
          </a:blip>
          <a:srcRect l="491" t="2882" r="107" b="3023"/>
          <a:stretch/>
        </p:blipFill>
        <p:spPr>
          <a:xfrm>
            <a:off x="352181" y="3865311"/>
            <a:ext cx="8993197" cy="1936750"/>
          </a:xfrm>
          <a:prstGeom prst="rect">
            <a:avLst/>
          </a:prstGeom>
        </p:spPr>
      </p:pic>
      <p:sp>
        <p:nvSpPr>
          <p:cNvPr id="3" name="תיבת טקסט 2">
            <a:extLst>
              <a:ext uri="{FF2B5EF4-FFF2-40B4-BE49-F238E27FC236}">
                <a16:creationId xmlns:a16="http://schemas.microsoft.com/office/drawing/2014/main" id="{A80CF01D-B165-43F6-B981-2BEF1BF2D3C0}"/>
              </a:ext>
            </a:extLst>
          </p:cNvPr>
          <p:cNvSpPr txBox="1"/>
          <p:nvPr/>
        </p:nvSpPr>
        <p:spPr>
          <a:xfrm>
            <a:off x="9719884" y="2466307"/>
            <a:ext cx="2376058" cy="369332"/>
          </a:xfrm>
          <a:prstGeom prst="rect">
            <a:avLst/>
          </a:prstGeom>
          <a:noFill/>
        </p:spPr>
        <p:txBody>
          <a:bodyPr wrap="square" rtlCol="1">
            <a:spAutoFit/>
          </a:bodyPr>
          <a:lstStyle/>
          <a:p>
            <a:r>
              <a:rPr lang="en-US" dirty="0"/>
              <a:t>Matrix output</a:t>
            </a:r>
            <a:endParaRPr lang="he-IL" dirty="0"/>
          </a:p>
        </p:txBody>
      </p:sp>
      <p:sp>
        <p:nvSpPr>
          <p:cNvPr id="4" name="תיבת טקסט 3">
            <a:extLst>
              <a:ext uri="{FF2B5EF4-FFF2-40B4-BE49-F238E27FC236}">
                <a16:creationId xmlns:a16="http://schemas.microsoft.com/office/drawing/2014/main" id="{615E6E6F-69ED-471C-A4F3-26CCFA4B361F}"/>
              </a:ext>
            </a:extLst>
          </p:cNvPr>
          <p:cNvSpPr txBox="1"/>
          <p:nvPr/>
        </p:nvSpPr>
        <p:spPr>
          <a:xfrm>
            <a:off x="408997" y="3570514"/>
            <a:ext cx="4293632" cy="369332"/>
          </a:xfrm>
          <a:prstGeom prst="rect">
            <a:avLst/>
          </a:prstGeom>
          <a:noFill/>
        </p:spPr>
        <p:txBody>
          <a:bodyPr wrap="square" rtlCol="1">
            <a:spAutoFit/>
          </a:bodyPr>
          <a:lstStyle/>
          <a:p>
            <a:r>
              <a:rPr lang="en-US" dirty="0"/>
              <a:t>Matrices method run time for each image</a:t>
            </a:r>
            <a:endParaRPr lang="he-IL" dirty="0"/>
          </a:p>
        </p:txBody>
      </p:sp>
      <p:sp>
        <p:nvSpPr>
          <p:cNvPr id="6" name="תיבת טקסט 5">
            <a:extLst>
              <a:ext uri="{FF2B5EF4-FFF2-40B4-BE49-F238E27FC236}">
                <a16:creationId xmlns:a16="http://schemas.microsoft.com/office/drawing/2014/main" id="{E5F08C61-B8AE-418F-A64A-2FED06FD61B8}"/>
              </a:ext>
            </a:extLst>
          </p:cNvPr>
          <p:cNvSpPr txBox="1"/>
          <p:nvPr/>
        </p:nvSpPr>
        <p:spPr>
          <a:xfrm>
            <a:off x="408995" y="1831260"/>
            <a:ext cx="4764833" cy="369332"/>
          </a:xfrm>
          <a:prstGeom prst="rect">
            <a:avLst/>
          </a:prstGeom>
          <a:noFill/>
        </p:spPr>
        <p:txBody>
          <a:bodyPr wrap="square" rtlCol="1">
            <a:spAutoFit/>
          </a:bodyPr>
          <a:lstStyle/>
          <a:p>
            <a:r>
              <a:rPr lang="en-US" dirty="0"/>
              <a:t>Iteration method run time for image</a:t>
            </a:r>
            <a:endParaRPr lang="he-IL" dirty="0"/>
          </a:p>
        </p:txBody>
      </p:sp>
    </p:spTree>
    <p:extLst>
      <p:ext uri="{BB962C8B-B14F-4D97-AF65-F5344CB8AC3E}">
        <p14:creationId xmlns:p14="http://schemas.microsoft.com/office/powerpoint/2010/main" val="3893909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99373FF-C78A-430B-A246-6048999CE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5B4841AC-6FBC-4BA7-977B-99B8D83E1757}"/>
              </a:ext>
            </a:extLst>
          </p:cNvPr>
          <p:cNvSpPr>
            <a:spLocks noGrp="1"/>
          </p:cNvSpPr>
          <p:nvPr>
            <p:ph type="title"/>
          </p:nvPr>
        </p:nvSpPr>
        <p:spPr>
          <a:xfrm>
            <a:off x="4703577" y="634946"/>
            <a:ext cx="6846166" cy="1450757"/>
          </a:xfrm>
        </p:spPr>
        <p:txBody>
          <a:bodyPr vert="horz" lIns="91440" tIns="45720" rIns="91440" bIns="45720" rtlCol="0" anchor="b">
            <a:normAutofit/>
          </a:bodyPr>
          <a:lstStyle/>
          <a:p>
            <a:pPr rtl="0"/>
            <a:r>
              <a:rPr lang="en-US" dirty="0"/>
              <a:t>Dealing With Outliers</a:t>
            </a:r>
          </a:p>
        </p:txBody>
      </p:sp>
      <p:pic>
        <p:nvPicPr>
          <p:cNvPr id="19" name="תמונה 18">
            <a:extLst>
              <a:ext uri="{FF2B5EF4-FFF2-40B4-BE49-F238E27FC236}">
                <a16:creationId xmlns:a16="http://schemas.microsoft.com/office/drawing/2014/main" id="{EEB5A0DA-4717-47E9-AB8E-28838E881F09}"/>
              </a:ext>
            </a:extLst>
          </p:cNvPr>
          <p:cNvPicPr>
            <a:picLocks noChangeAspect="1"/>
          </p:cNvPicPr>
          <p:nvPr/>
        </p:nvPicPr>
        <p:blipFill rotWithShape="1">
          <a:blip r:embed="rId2">
            <a:extLst>
              <a:ext uri="{28A0092B-C50C-407E-A947-70E740481C1C}">
                <a14:useLocalDpi xmlns:a14="http://schemas.microsoft.com/office/drawing/2010/main" val="0"/>
              </a:ext>
            </a:extLst>
          </a:blip>
          <a:srcRect t="-84" r="-2474" b="-213"/>
          <a:stretch/>
        </p:blipFill>
        <p:spPr>
          <a:xfrm>
            <a:off x="463545" y="4006985"/>
            <a:ext cx="3167856" cy="2240152"/>
          </a:xfrm>
          <a:prstGeom prst="rect">
            <a:avLst/>
          </a:prstGeom>
        </p:spPr>
      </p:pic>
      <p:cxnSp>
        <p:nvCxnSpPr>
          <p:cNvPr id="30" name="Straight Connector 29">
            <a:extLst>
              <a:ext uri="{FF2B5EF4-FFF2-40B4-BE49-F238E27FC236}">
                <a16:creationId xmlns:a16="http://schemas.microsoft.com/office/drawing/2014/main" id="{03EBB925-FEC3-4CD5-9271-3D75EBB5326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09772"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15" name="תמונה 14">
            <a:extLst>
              <a:ext uri="{FF2B5EF4-FFF2-40B4-BE49-F238E27FC236}">
                <a16:creationId xmlns:a16="http://schemas.microsoft.com/office/drawing/2014/main" id="{81130053-B518-477E-8071-F685B6882866}"/>
              </a:ext>
            </a:extLst>
          </p:cNvPr>
          <p:cNvPicPr>
            <a:picLocks noChangeAspect="1"/>
          </p:cNvPicPr>
          <p:nvPr/>
        </p:nvPicPr>
        <p:blipFill rotWithShape="1">
          <a:blip r:embed="rId3">
            <a:extLst>
              <a:ext uri="{28A0092B-C50C-407E-A947-70E740481C1C}">
                <a14:useLocalDpi xmlns:a14="http://schemas.microsoft.com/office/drawing/2010/main" val="0"/>
              </a:ext>
            </a:extLst>
          </a:blip>
          <a:srcRect l="-1563" t="-1635" r="-27" b="1338"/>
          <a:stretch/>
        </p:blipFill>
        <p:spPr>
          <a:xfrm>
            <a:off x="393679" y="1755009"/>
            <a:ext cx="3167856" cy="2259645"/>
          </a:xfrm>
          <a:prstGeom prst="rect">
            <a:avLst/>
          </a:prstGeom>
        </p:spPr>
      </p:pic>
      <p:pic>
        <p:nvPicPr>
          <p:cNvPr id="23" name="תמונה 22" descr="תמונה שמכילה מפה&#10;&#10;התיאור נוצר באופן אוטומטי">
            <a:extLst>
              <a:ext uri="{FF2B5EF4-FFF2-40B4-BE49-F238E27FC236}">
                <a16:creationId xmlns:a16="http://schemas.microsoft.com/office/drawing/2014/main" id="{2980465E-F4F3-45EB-8334-9211AB921C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679" y="147012"/>
            <a:ext cx="3167856" cy="1583928"/>
          </a:xfrm>
          <a:prstGeom prst="rect">
            <a:avLst/>
          </a:prstGeom>
        </p:spPr>
      </p:pic>
      <p:sp>
        <p:nvSpPr>
          <p:cNvPr id="12" name="תיבת טקסט 11">
            <a:extLst>
              <a:ext uri="{FF2B5EF4-FFF2-40B4-BE49-F238E27FC236}">
                <a16:creationId xmlns:a16="http://schemas.microsoft.com/office/drawing/2014/main" id="{3EDBC8E5-5E6D-4133-AF10-8355451B3533}"/>
              </a:ext>
            </a:extLst>
          </p:cNvPr>
          <p:cNvSpPr txBox="1"/>
          <p:nvPr/>
        </p:nvSpPr>
        <p:spPr>
          <a:xfrm>
            <a:off x="4701747" y="2198914"/>
            <a:ext cx="6847996" cy="3670180"/>
          </a:xfrm>
          <a:prstGeom prst="rect">
            <a:avLst/>
          </a:prstGeom>
        </p:spPr>
        <p:txBody>
          <a:bodyPr vert="horz" lIns="0" tIns="45720" rIns="0" bIns="45720" rtlCol="0">
            <a:normAutofit lnSpcReduction="10000"/>
          </a:bodyPr>
          <a:lstStyle/>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While gathering data from each image, most of the data is not relevant to the database (Outliers).</a:t>
            </a:r>
          </a:p>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Each image contain white frame and gray sea, However while comparing the gray and white color to each other we can see that they have different RGBs caused by image compressing </a:t>
            </a:r>
          </a:p>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 We dealt with that using the following methods</a:t>
            </a:r>
          </a:p>
          <a:p>
            <a:pPr marL="285750" indent="-285750" defTabSz="914400">
              <a:lnSpc>
                <a:spcPct val="90000"/>
              </a:lnSpc>
              <a:spcAft>
                <a:spcPts val="600"/>
              </a:spcAft>
              <a:buClr>
                <a:schemeClr val="accent1"/>
              </a:buClr>
              <a:buFont typeface="Arial" panose="020B0604020202020204" pitchFamily="34" charset="0"/>
              <a:buChar char="•"/>
            </a:pPr>
            <a:r>
              <a:rPr lang="en-US" dirty="0">
                <a:solidFill>
                  <a:schemeClr val="tx1">
                    <a:lumMod val="75000"/>
                    <a:lumOff val="25000"/>
                  </a:schemeClr>
                </a:solidFill>
              </a:rPr>
              <a:t>Comparing each image distance matrix to the default image distance matrix, each pixel that fit exactly to the default image will be set to be -1 (suits as outliers to the matrix)</a:t>
            </a:r>
          </a:p>
          <a:p>
            <a:pPr marL="285750" indent="-285750" defTabSz="914400">
              <a:lnSpc>
                <a:spcPct val="90000"/>
              </a:lnSpc>
              <a:spcAft>
                <a:spcPts val="600"/>
              </a:spcAft>
              <a:buClr>
                <a:schemeClr val="accent1"/>
              </a:buClr>
              <a:buFont typeface="Arial" panose="020B0604020202020204" pitchFamily="34" charset="0"/>
              <a:buChar char="•"/>
            </a:pPr>
            <a:r>
              <a:rPr lang="en-US" dirty="0">
                <a:solidFill>
                  <a:schemeClr val="tx1">
                    <a:lumMod val="75000"/>
                    <a:lumOff val="25000"/>
                  </a:schemeClr>
                </a:solidFill>
              </a:rPr>
              <a:t>Comparing each image distance matrix to the scale image distance matrix, each pixel that fit exactly to the scale image will be set to be as the scale image pixel index.</a:t>
            </a:r>
          </a:p>
          <a:p>
            <a:pPr marL="285750" indent="-285750" defTabSz="914400">
              <a:lnSpc>
                <a:spcPct val="90000"/>
              </a:lnSpc>
              <a:spcAft>
                <a:spcPts val="600"/>
              </a:spcAft>
              <a:buClr>
                <a:schemeClr val="accent1"/>
              </a:buClr>
              <a:buFont typeface="Arial" panose="020B0604020202020204" pitchFamily="34" charset="0"/>
              <a:buChar char="•"/>
            </a:pPr>
            <a:r>
              <a:rPr lang="en-US" dirty="0">
                <a:solidFill>
                  <a:schemeClr val="tx1">
                    <a:lumMod val="75000"/>
                    <a:lumOff val="25000"/>
                  </a:schemeClr>
                </a:solidFill>
              </a:rPr>
              <a:t>Every pixel that doesn’t fit exactly neither to the default image or the scale image will be set to be where he fit closest(-1 or scale index).</a:t>
            </a:r>
          </a:p>
          <a:p>
            <a:pPr defTabSz="914400">
              <a:lnSpc>
                <a:spcPct val="90000"/>
              </a:lnSpc>
              <a:spcAft>
                <a:spcPts val="600"/>
              </a:spcAft>
              <a:buClr>
                <a:schemeClr val="accent1"/>
              </a:buClr>
            </a:pPr>
            <a:endParaRPr lang="en-US" dirty="0">
              <a:solidFill>
                <a:schemeClr val="tx1">
                  <a:lumMod val="75000"/>
                  <a:lumOff val="25000"/>
                </a:schemeClr>
              </a:solidFill>
            </a:endParaRPr>
          </a:p>
          <a:p>
            <a:pPr marL="285750" indent="-285750" defTabSz="914400">
              <a:lnSpc>
                <a:spcPct val="90000"/>
              </a:lnSpc>
              <a:spcAft>
                <a:spcPts val="600"/>
              </a:spcAft>
              <a:buClr>
                <a:schemeClr val="accent1"/>
              </a:buClr>
              <a:buFont typeface="Arial" panose="020B0604020202020204" pitchFamily="34" charset="0"/>
              <a:buChar char="•"/>
            </a:pPr>
            <a:endParaRPr lang="en-US" dirty="0">
              <a:solidFill>
                <a:schemeClr val="tx1">
                  <a:lumMod val="75000"/>
                  <a:lumOff val="25000"/>
                </a:schemeClr>
              </a:solidFill>
            </a:endParaRPr>
          </a:p>
          <a:p>
            <a:pPr marL="285750" indent="-285750" defTabSz="914400">
              <a:lnSpc>
                <a:spcPct val="90000"/>
              </a:lnSpc>
              <a:spcAft>
                <a:spcPts val="600"/>
              </a:spcAft>
              <a:buClr>
                <a:schemeClr val="accent1"/>
              </a:buClr>
              <a:buFont typeface="Arial" panose="020B0604020202020204" pitchFamily="34" charset="0"/>
              <a:buChar char="•"/>
            </a:pPr>
            <a:endParaRPr lang="en-US" dirty="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p:txBody>
      </p:sp>
      <p:sp>
        <p:nvSpPr>
          <p:cNvPr id="32" name="Rectangle 31">
            <a:extLst>
              <a:ext uri="{FF2B5EF4-FFF2-40B4-BE49-F238E27FC236}">
                <a16:creationId xmlns:a16="http://schemas.microsoft.com/office/drawing/2014/main" id="{109B2863-A1A5-4050-8DE8-9BC0AD47F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F1F76955-21E0-4116-A6AA-19DB89B50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תיבת טקסט 9">
            <a:extLst>
              <a:ext uri="{FF2B5EF4-FFF2-40B4-BE49-F238E27FC236}">
                <a16:creationId xmlns:a16="http://schemas.microsoft.com/office/drawing/2014/main" id="{D0313D5F-BB30-497C-A97D-762EAD0A498A}"/>
              </a:ext>
            </a:extLst>
          </p:cNvPr>
          <p:cNvSpPr txBox="1"/>
          <p:nvPr/>
        </p:nvSpPr>
        <p:spPr>
          <a:xfrm>
            <a:off x="5144679" y="2198914"/>
            <a:ext cx="6405063" cy="3670180"/>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endParaRPr lang="en-US" sz="1400" dirty="0">
              <a:solidFill>
                <a:schemeClr val="tx1">
                  <a:lumMod val="75000"/>
                  <a:lumOff val="25000"/>
                </a:schemeClr>
              </a:solidFill>
            </a:endParaRPr>
          </a:p>
        </p:txBody>
      </p:sp>
    </p:spTree>
    <p:extLst>
      <p:ext uri="{BB962C8B-B14F-4D97-AF65-F5344CB8AC3E}">
        <p14:creationId xmlns:p14="http://schemas.microsoft.com/office/powerpoint/2010/main" val="3348279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EDC5E83-9F49-42A5-A0A4-CBE36637E4DB}"/>
              </a:ext>
            </a:extLst>
          </p:cNvPr>
          <p:cNvSpPr>
            <a:spLocks noGrp="1"/>
          </p:cNvSpPr>
          <p:nvPr>
            <p:ph type="title"/>
          </p:nvPr>
        </p:nvSpPr>
        <p:spPr/>
        <p:txBody>
          <a:bodyPr/>
          <a:lstStyle/>
          <a:p>
            <a:r>
              <a:rPr lang="en-US" dirty="0"/>
              <a:t>Step 2 – Creating Our Database </a:t>
            </a:r>
            <a:endParaRPr lang="he-IL" dirty="0"/>
          </a:p>
        </p:txBody>
      </p:sp>
      <p:pic>
        <p:nvPicPr>
          <p:cNvPr id="5" name="מציין מיקום תוכן 4" descr="תמונה שמכילה טקסט, אוסף תמונות&#10;&#10;התיאור נוצר באופן אוטומטי">
            <a:extLst>
              <a:ext uri="{FF2B5EF4-FFF2-40B4-BE49-F238E27FC236}">
                <a16:creationId xmlns:a16="http://schemas.microsoft.com/office/drawing/2014/main" id="{017532BD-4E4F-4783-9911-8813C2EFB1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43575" y="1915839"/>
            <a:ext cx="5992200" cy="33603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תמונה 3">
            <a:extLst>
              <a:ext uri="{FF2B5EF4-FFF2-40B4-BE49-F238E27FC236}">
                <a16:creationId xmlns:a16="http://schemas.microsoft.com/office/drawing/2014/main" id="{4608490E-51A5-44A1-9C1A-86F6F177C24A}"/>
              </a:ext>
            </a:extLst>
          </p:cNvPr>
          <p:cNvPicPr>
            <a:picLocks noChangeAspect="1"/>
          </p:cNvPicPr>
          <p:nvPr/>
        </p:nvPicPr>
        <p:blipFill rotWithShape="1">
          <a:blip r:embed="rId3">
            <a:extLst>
              <a:ext uri="{28A0092B-C50C-407E-A947-70E740481C1C}">
                <a14:useLocalDpi xmlns:a14="http://schemas.microsoft.com/office/drawing/2010/main" val="0"/>
              </a:ext>
            </a:extLst>
          </a:blip>
          <a:srcRect l="9901" t="1" r="12323" b="1"/>
          <a:stretch/>
        </p:blipFill>
        <p:spPr>
          <a:xfrm>
            <a:off x="1181100" y="2020651"/>
            <a:ext cx="4076700" cy="3494324"/>
          </a:xfrm>
          <a:prstGeom prst="rect">
            <a:avLst/>
          </a:prstGeom>
        </p:spPr>
      </p:pic>
    </p:spTree>
    <p:extLst>
      <p:ext uri="{BB962C8B-B14F-4D97-AF65-F5344CB8AC3E}">
        <p14:creationId xmlns:p14="http://schemas.microsoft.com/office/powerpoint/2010/main" val="411900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DF43574-CD16-49A4-80DB-8AF6984C41D1}"/>
              </a:ext>
            </a:extLst>
          </p:cNvPr>
          <p:cNvSpPr>
            <a:spLocks noGrp="1"/>
          </p:cNvSpPr>
          <p:nvPr>
            <p:ph type="title"/>
          </p:nvPr>
        </p:nvSpPr>
        <p:spPr/>
        <p:txBody>
          <a:bodyPr/>
          <a:lstStyle/>
          <a:p>
            <a:r>
              <a:rPr lang="en-US" dirty="0"/>
              <a:t>Creating Our Database</a:t>
            </a:r>
            <a:endParaRPr lang="he-IL" dirty="0"/>
          </a:p>
        </p:txBody>
      </p:sp>
      <p:sp>
        <p:nvSpPr>
          <p:cNvPr id="3" name="מציין מיקום תוכן 2">
            <a:extLst>
              <a:ext uri="{FF2B5EF4-FFF2-40B4-BE49-F238E27FC236}">
                <a16:creationId xmlns:a16="http://schemas.microsoft.com/office/drawing/2014/main" id="{9864E140-3DE8-46C7-8120-AFC63C778186}"/>
              </a:ext>
            </a:extLst>
          </p:cNvPr>
          <p:cNvSpPr>
            <a:spLocks noGrp="1"/>
          </p:cNvSpPr>
          <p:nvPr>
            <p:ph idx="1"/>
          </p:nvPr>
        </p:nvSpPr>
        <p:spPr/>
        <p:txBody>
          <a:bodyPr/>
          <a:lstStyle/>
          <a:p>
            <a:pPr marL="0" indent="0" algn="l">
              <a:buNone/>
            </a:pPr>
            <a:r>
              <a:rPr lang="en-US" dirty="0"/>
              <a:t>In order to create our data frame, we used </a:t>
            </a:r>
            <a:r>
              <a:rPr lang="en-US" i="1" dirty="0"/>
              <a:t>create_df </a:t>
            </a:r>
            <a:r>
              <a:rPr lang="en-US" dirty="0"/>
              <a:t>function. The function receives a dictionary with key of the category name  and value of another dictionary with key of tuple [year, month] and value of matrix of the corresponding image values.</a:t>
            </a:r>
          </a:p>
          <a:p>
            <a:pPr marL="0" indent="0" algn="l">
              <a:buNone/>
            </a:pPr>
            <a:r>
              <a:rPr lang="en-US" dirty="0"/>
              <a:t>Running through all the images of all the categories and all their dates , creating a data frame that each row is a single pixel of each image and the columns are the pixel coordinates, date, value according to the category and if the pixel is valuable or not.</a:t>
            </a:r>
            <a:endParaRPr lang="he-IL" dirty="0"/>
          </a:p>
          <a:p>
            <a:pPr marL="0" indent="0" algn="l">
              <a:buNone/>
            </a:pPr>
            <a:endParaRPr lang="en-US" dirty="0"/>
          </a:p>
          <a:p>
            <a:pPr marL="0" indent="0" algn="l">
              <a:buNone/>
            </a:pPr>
            <a:endParaRPr lang="he-IL" dirty="0"/>
          </a:p>
        </p:txBody>
      </p:sp>
      <p:pic>
        <p:nvPicPr>
          <p:cNvPr id="7" name="תמונה 6" descr="תמונה שמכילה שולחן&#10;&#10;התיאור נוצר באופן אוטומטי">
            <a:extLst>
              <a:ext uri="{FF2B5EF4-FFF2-40B4-BE49-F238E27FC236}">
                <a16:creationId xmlns:a16="http://schemas.microsoft.com/office/drawing/2014/main" id="{55855754-C8DE-402C-9860-95C6C80E6FA0}"/>
              </a:ext>
            </a:extLst>
          </p:cNvPr>
          <p:cNvPicPr>
            <a:picLocks noChangeAspect="1"/>
          </p:cNvPicPr>
          <p:nvPr/>
        </p:nvPicPr>
        <p:blipFill rotWithShape="1">
          <a:blip r:embed="rId2">
            <a:extLst>
              <a:ext uri="{28A0092B-C50C-407E-A947-70E740481C1C}">
                <a14:useLocalDpi xmlns:a14="http://schemas.microsoft.com/office/drawing/2010/main" val="0"/>
              </a:ext>
            </a:extLst>
          </a:blip>
          <a:srcRect r="247" b="29967"/>
          <a:stretch/>
        </p:blipFill>
        <p:spPr>
          <a:xfrm>
            <a:off x="879258" y="3708359"/>
            <a:ext cx="9758043" cy="2514824"/>
          </a:xfrm>
          <a:prstGeom prst="rect">
            <a:avLst/>
          </a:prstGeom>
        </p:spPr>
      </p:pic>
    </p:spTree>
    <p:extLst>
      <p:ext uri="{BB962C8B-B14F-4D97-AF65-F5344CB8AC3E}">
        <p14:creationId xmlns:p14="http://schemas.microsoft.com/office/powerpoint/2010/main" val="2693924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D3206C8-BC7A-48B0-9A22-C9EC7BAF544E}"/>
              </a:ext>
            </a:extLst>
          </p:cNvPr>
          <p:cNvSpPr>
            <a:spLocks noGrp="1"/>
          </p:cNvSpPr>
          <p:nvPr>
            <p:ph type="title"/>
          </p:nvPr>
        </p:nvSpPr>
        <p:spPr/>
        <p:txBody>
          <a:bodyPr/>
          <a:lstStyle/>
          <a:p>
            <a:r>
              <a:rPr lang="en-US" dirty="0"/>
              <a:t>First Conclusion</a:t>
            </a:r>
            <a:endParaRPr lang="he-IL" dirty="0"/>
          </a:p>
        </p:txBody>
      </p:sp>
      <p:sp>
        <p:nvSpPr>
          <p:cNvPr id="3" name="מציין מיקום תוכן 2">
            <a:extLst>
              <a:ext uri="{FF2B5EF4-FFF2-40B4-BE49-F238E27FC236}">
                <a16:creationId xmlns:a16="http://schemas.microsoft.com/office/drawing/2014/main" id="{CAEC97F1-74D6-410B-8BC2-688186DA7860}"/>
              </a:ext>
            </a:extLst>
          </p:cNvPr>
          <p:cNvSpPr>
            <a:spLocks noGrp="1"/>
          </p:cNvSpPr>
          <p:nvPr>
            <p:ph idx="1"/>
          </p:nvPr>
        </p:nvSpPr>
        <p:spPr/>
        <p:txBody>
          <a:bodyPr/>
          <a:lstStyle/>
          <a:p>
            <a:pPr algn="l"/>
            <a:r>
              <a:rPr lang="en-US" dirty="0"/>
              <a:t>As data scientists we should search for patterns and intuitive conclusions from our polished data frame.</a:t>
            </a:r>
          </a:p>
          <a:p>
            <a:pPr algn="l"/>
            <a:r>
              <a:rPr lang="en-US" dirty="0"/>
              <a:t>here are some visuals that we extracted from the database using </a:t>
            </a:r>
            <a:r>
              <a:rPr lang="en-US" i="1" dirty="0" err="1"/>
              <a:t>matplotlib.pyplot</a:t>
            </a:r>
            <a:endParaRPr lang="en-US" i="1" dirty="0"/>
          </a:p>
          <a:p>
            <a:pPr algn="l"/>
            <a:endParaRPr lang="he-IL" dirty="0"/>
          </a:p>
          <a:p>
            <a:pPr algn="l"/>
            <a:endParaRPr lang="en-US" dirty="0"/>
          </a:p>
          <a:p>
            <a:pPr algn="l"/>
            <a:endParaRPr lang="he-IL" dirty="0"/>
          </a:p>
        </p:txBody>
      </p:sp>
      <p:pic>
        <p:nvPicPr>
          <p:cNvPr id="10" name="תמונה 9">
            <a:extLst>
              <a:ext uri="{FF2B5EF4-FFF2-40B4-BE49-F238E27FC236}">
                <a16:creationId xmlns:a16="http://schemas.microsoft.com/office/drawing/2014/main" id="{5B282827-A126-4215-BD52-96129278E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958" y="3223527"/>
            <a:ext cx="5019367" cy="3055981"/>
          </a:xfrm>
          <a:prstGeom prst="rect">
            <a:avLst/>
          </a:prstGeom>
        </p:spPr>
      </p:pic>
      <p:pic>
        <p:nvPicPr>
          <p:cNvPr id="12" name="תמונה 11">
            <a:extLst>
              <a:ext uri="{FF2B5EF4-FFF2-40B4-BE49-F238E27FC236}">
                <a16:creationId xmlns:a16="http://schemas.microsoft.com/office/drawing/2014/main" id="{39D37754-4F15-41CA-A09B-F03D7B9BA7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223527"/>
            <a:ext cx="5473277" cy="3055981"/>
          </a:xfrm>
          <a:prstGeom prst="rect">
            <a:avLst/>
          </a:prstGeom>
        </p:spPr>
      </p:pic>
    </p:spTree>
    <p:extLst>
      <p:ext uri="{BB962C8B-B14F-4D97-AF65-F5344CB8AC3E}">
        <p14:creationId xmlns:p14="http://schemas.microsoft.com/office/powerpoint/2010/main" val="3016538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4A45EA6-4520-4595-97A6-89EAA651A295}"/>
              </a:ext>
            </a:extLst>
          </p:cNvPr>
          <p:cNvSpPr>
            <a:spLocks noGrp="1"/>
          </p:cNvSpPr>
          <p:nvPr>
            <p:ph type="title"/>
          </p:nvPr>
        </p:nvSpPr>
        <p:spPr/>
        <p:txBody>
          <a:bodyPr/>
          <a:lstStyle/>
          <a:p>
            <a:r>
              <a:rPr lang="en-US" dirty="0"/>
              <a:t>More Visuals</a:t>
            </a:r>
            <a:endParaRPr lang="he-IL" dirty="0"/>
          </a:p>
        </p:txBody>
      </p:sp>
      <p:pic>
        <p:nvPicPr>
          <p:cNvPr id="5" name="מציין מיקום תוכן 4">
            <a:extLst>
              <a:ext uri="{FF2B5EF4-FFF2-40B4-BE49-F238E27FC236}">
                <a16:creationId xmlns:a16="http://schemas.microsoft.com/office/drawing/2014/main" id="{F312CB28-150B-4602-9B02-E8F540F676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800" y="2151758"/>
            <a:ext cx="5271765" cy="3209651"/>
          </a:xfrm>
        </p:spPr>
      </p:pic>
      <p:pic>
        <p:nvPicPr>
          <p:cNvPr id="7" name="תמונה 6" descr="תמונה שמכילה טקסט, אנטנה&#10;&#10;התיאור נוצר באופן אוטומטי">
            <a:extLst>
              <a:ext uri="{FF2B5EF4-FFF2-40B4-BE49-F238E27FC236}">
                <a16:creationId xmlns:a16="http://schemas.microsoft.com/office/drawing/2014/main" id="{A52E5F80-CDF4-44FD-9463-6F0174E3FE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8221" y="2151759"/>
            <a:ext cx="5008368" cy="3209650"/>
          </a:xfrm>
          <a:prstGeom prst="rect">
            <a:avLst/>
          </a:prstGeom>
        </p:spPr>
      </p:pic>
    </p:spTree>
    <p:extLst>
      <p:ext uri="{BB962C8B-B14F-4D97-AF65-F5344CB8AC3E}">
        <p14:creationId xmlns:p14="http://schemas.microsoft.com/office/powerpoint/2010/main" val="3915010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3C2F484-0235-43A9-983A-DC23A31F5F07}"/>
              </a:ext>
            </a:extLst>
          </p:cNvPr>
          <p:cNvSpPr>
            <a:spLocks noGrp="1"/>
          </p:cNvSpPr>
          <p:nvPr>
            <p:ph type="title"/>
          </p:nvPr>
        </p:nvSpPr>
        <p:spPr/>
        <p:txBody>
          <a:bodyPr/>
          <a:lstStyle/>
          <a:p>
            <a:r>
              <a:rPr lang="en-US" dirty="0"/>
              <a:t>More Visuals</a:t>
            </a:r>
            <a:endParaRPr lang="he-IL" dirty="0"/>
          </a:p>
        </p:txBody>
      </p:sp>
      <p:pic>
        <p:nvPicPr>
          <p:cNvPr id="5" name="מציין מיקום תוכן 4">
            <a:extLst>
              <a:ext uri="{FF2B5EF4-FFF2-40B4-BE49-F238E27FC236}">
                <a16:creationId xmlns:a16="http://schemas.microsoft.com/office/drawing/2014/main" id="{6CF34B28-2C83-4CCC-8B3C-069EAFA43F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8860" y="2151759"/>
            <a:ext cx="5379814" cy="3275435"/>
          </a:xfrm>
        </p:spPr>
      </p:pic>
      <p:pic>
        <p:nvPicPr>
          <p:cNvPr id="7" name="תמונה 6">
            <a:extLst>
              <a:ext uri="{FF2B5EF4-FFF2-40B4-BE49-F238E27FC236}">
                <a16:creationId xmlns:a16="http://schemas.microsoft.com/office/drawing/2014/main" id="{D50DDE88-3F66-4074-A88C-0F2AAA9C8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0989" y="2151759"/>
            <a:ext cx="5613583" cy="3275435"/>
          </a:xfrm>
          <a:prstGeom prst="rect">
            <a:avLst/>
          </a:prstGeom>
        </p:spPr>
      </p:pic>
    </p:spTree>
    <p:extLst>
      <p:ext uri="{BB962C8B-B14F-4D97-AF65-F5344CB8AC3E}">
        <p14:creationId xmlns:p14="http://schemas.microsoft.com/office/powerpoint/2010/main" val="2298215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D51E2EAA-4DBB-42B4-AEA8-EC225FAB3B51}"/>
              </a:ext>
            </a:extLst>
          </p:cNvPr>
          <p:cNvSpPr>
            <a:spLocks noGrp="1"/>
          </p:cNvSpPr>
          <p:nvPr>
            <p:ph type="title"/>
          </p:nvPr>
        </p:nvSpPr>
        <p:spPr>
          <a:xfrm>
            <a:off x="7115811" y="654909"/>
            <a:ext cx="4813072" cy="3686015"/>
          </a:xfrm>
        </p:spPr>
        <p:txBody>
          <a:bodyPr vert="horz" lIns="91440" tIns="45720" rIns="91440" bIns="45720" rtlCol="0" anchor="b">
            <a:normAutofit/>
          </a:bodyPr>
          <a:lstStyle/>
          <a:p>
            <a:pPr rtl="0"/>
            <a:r>
              <a:rPr lang="en-US" sz="8000" dirty="0">
                <a:solidFill>
                  <a:schemeClr val="tx1">
                    <a:lumMod val="85000"/>
                    <a:lumOff val="15000"/>
                  </a:schemeClr>
                </a:solidFill>
              </a:rPr>
              <a:t>Categories Correlation</a:t>
            </a:r>
          </a:p>
        </p:txBody>
      </p:sp>
      <p:pic>
        <p:nvPicPr>
          <p:cNvPr id="5" name="מציין מיקום תוכן 4">
            <a:extLst>
              <a:ext uri="{FF2B5EF4-FFF2-40B4-BE49-F238E27FC236}">
                <a16:creationId xmlns:a16="http://schemas.microsoft.com/office/drawing/2014/main" id="{2F48346F-9709-4B20-927A-A3D46B2CFF4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72" r="461" b="2"/>
          <a:stretch/>
        </p:blipFill>
        <p:spPr>
          <a:xfrm>
            <a:off x="0" y="10"/>
            <a:ext cx="6940230" cy="6857990"/>
          </a:xfrm>
          <a:prstGeom prst="rect">
            <a:avLst/>
          </a:prstGeom>
        </p:spPr>
      </p:pic>
      <p:cxnSp>
        <p:nvCxnSpPr>
          <p:cNvPr id="18" name="Straight Connector 17">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88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742F3D1-1091-4E90-9A62-2059EF64B625}"/>
              </a:ext>
            </a:extLst>
          </p:cNvPr>
          <p:cNvSpPr>
            <a:spLocks noGrp="1"/>
          </p:cNvSpPr>
          <p:nvPr>
            <p:ph type="title"/>
          </p:nvPr>
        </p:nvSpPr>
        <p:spPr/>
        <p:txBody>
          <a:bodyPr/>
          <a:lstStyle/>
          <a:p>
            <a:r>
              <a:rPr lang="en-US" dirty="0"/>
              <a:t>First Conclusion Summary</a:t>
            </a:r>
            <a:endParaRPr lang="he-IL" dirty="0"/>
          </a:p>
        </p:txBody>
      </p:sp>
      <p:sp>
        <p:nvSpPr>
          <p:cNvPr id="3" name="מציין מיקום תוכן 2">
            <a:extLst>
              <a:ext uri="{FF2B5EF4-FFF2-40B4-BE49-F238E27FC236}">
                <a16:creationId xmlns:a16="http://schemas.microsoft.com/office/drawing/2014/main" id="{61A3D225-2D2A-490D-96E5-F36A824ED8AA}"/>
              </a:ext>
            </a:extLst>
          </p:cNvPr>
          <p:cNvSpPr>
            <a:spLocks noGrp="1"/>
          </p:cNvSpPr>
          <p:nvPr>
            <p:ph idx="1"/>
          </p:nvPr>
        </p:nvSpPr>
        <p:spPr/>
        <p:txBody>
          <a:bodyPr/>
          <a:lstStyle/>
          <a:p>
            <a:pPr algn="l"/>
            <a:r>
              <a:rPr lang="en-US" dirty="0"/>
              <a:t>Since our research is about geological environments changes, that are based on repetitive  seasons, we got as expected cyclic graph on all plot figures except Land Surface Temperature Anomaly that point out unusual cases.</a:t>
            </a:r>
          </a:p>
          <a:p>
            <a:pPr algn="l"/>
            <a:r>
              <a:rPr lang="en-US" dirty="0"/>
              <a:t>In addition, we found out that all though the land surface temperature acting cyclic, we can see that over time the graph look unstable, and every year look unique. That conclusion sits with the idea of articles about world climate changing over pollution caused by modern lifestyle.</a:t>
            </a:r>
          </a:p>
          <a:p>
            <a:pPr algn="l"/>
            <a:r>
              <a:rPr lang="en-US" dirty="0"/>
              <a:t>We were also surprised to see that unlike our expectation to see the amount of world vegetation decreasing over the years over worldwide pollution, we saw that the amount of the world vegetation is escalating up over the past years.</a:t>
            </a:r>
          </a:p>
        </p:txBody>
      </p:sp>
    </p:spTree>
    <p:extLst>
      <p:ext uri="{BB962C8B-B14F-4D97-AF65-F5344CB8AC3E}">
        <p14:creationId xmlns:p14="http://schemas.microsoft.com/office/powerpoint/2010/main" val="1399758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BA39DA2-03D9-46DD-B5CD-DC17D5D8EC7C}"/>
              </a:ext>
            </a:extLst>
          </p:cNvPr>
          <p:cNvSpPr>
            <a:spLocks noGrp="1"/>
          </p:cNvSpPr>
          <p:nvPr>
            <p:ph type="title"/>
          </p:nvPr>
        </p:nvSpPr>
        <p:spPr/>
        <p:txBody>
          <a:bodyPr/>
          <a:lstStyle/>
          <a:p>
            <a:r>
              <a:rPr lang="en-US" dirty="0"/>
              <a:t>Step 3 – Model </a:t>
            </a:r>
            <a:endParaRPr lang="he-IL" dirty="0"/>
          </a:p>
        </p:txBody>
      </p:sp>
      <p:pic>
        <p:nvPicPr>
          <p:cNvPr id="5" name="מציין מיקום תוכן 4">
            <a:extLst>
              <a:ext uri="{FF2B5EF4-FFF2-40B4-BE49-F238E27FC236}">
                <a16:creationId xmlns:a16="http://schemas.microsoft.com/office/drawing/2014/main" id="{B6ADEA34-1A9D-4212-A677-DCF7C0992D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283" y="2183678"/>
            <a:ext cx="5992939" cy="336803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7" name="תמונה 6">
            <a:extLst>
              <a:ext uri="{FF2B5EF4-FFF2-40B4-BE49-F238E27FC236}">
                <a16:creationId xmlns:a16="http://schemas.microsoft.com/office/drawing/2014/main" id="{9CF329D3-A4AF-4623-8F2D-E1151192E8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2344" y="2183678"/>
            <a:ext cx="5152147" cy="336803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767451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75AA4D-F2EF-4385-A04E-98C7DADF6BE9}"/>
              </a:ext>
            </a:extLst>
          </p:cNvPr>
          <p:cNvSpPr>
            <a:spLocks noGrp="1"/>
          </p:cNvSpPr>
          <p:nvPr>
            <p:ph type="title"/>
          </p:nvPr>
        </p:nvSpPr>
        <p:spPr/>
        <p:txBody>
          <a:bodyPr>
            <a:normAutofit/>
          </a:bodyPr>
          <a:lstStyle/>
          <a:p>
            <a:pPr algn="ctr"/>
            <a:r>
              <a:rPr lang="en-US" sz="6000" dirty="0"/>
              <a:t>STUDENTS</a:t>
            </a:r>
            <a:endParaRPr lang="he-IL" sz="6000" dirty="0"/>
          </a:p>
        </p:txBody>
      </p:sp>
      <p:sp>
        <p:nvSpPr>
          <p:cNvPr id="3" name="מציין מיקום תוכן 2">
            <a:extLst>
              <a:ext uri="{FF2B5EF4-FFF2-40B4-BE49-F238E27FC236}">
                <a16:creationId xmlns:a16="http://schemas.microsoft.com/office/drawing/2014/main" id="{25884ED4-F0C4-49A4-97AA-26D0927A9015}"/>
              </a:ext>
            </a:extLst>
          </p:cNvPr>
          <p:cNvSpPr>
            <a:spLocks noGrp="1"/>
          </p:cNvSpPr>
          <p:nvPr>
            <p:ph idx="1"/>
          </p:nvPr>
        </p:nvSpPr>
        <p:spPr/>
        <p:txBody>
          <a:bodyPr>
            <a:normAutofit/>
          </a:bodyPr>
          <a:lstStyle/>
          <a:p>
            <a:pPr algn="l" rtl="0">
              <a:buFont typeface="Arial" panose="020B0604020202020204" pitchFamily="34" charset="0"/>
              <a:buChar char="•"/>
            </a:pPr>
            <a:r>
              <a:rPr lang="en-US" sz="4000" dirty="0"/>
              <a:t>Sefi Hendry</a:t>
            </a:r>
          </a:p>
          <a:p>
            <a:pPr algn="l" rtl="0">
              <a:buFont typeface="Arial" panose="020B0604020202020204" pitchFamily="34" charset="0"/>
              <a:buChar char="•"/>
            </a:pPr>
            <a:r>
              <a:rPr lang="en-US" sz="4000" dirty="0" err="1"/>
              <a:t>Idan</a:t>
            </a:r>
            <a:r>
              <a:rPr lang="en-US" sz="4000" dirty="0"/>
              <a:t> Horovitz</a:t>
            </a:r>
            <a:endParaRPr lang="he-IL" sz="4000" dirty="0"/>
          </a:p>
        </p:txBody>
      </p:sp>
    </p:spTree>
    <p:extLst>
      <p:ext uri="{BB962C8B-B14F-4D97-AF65-F5344CB8AC3E}">
        <p14:creationId xmlns:p14="http://schemas.microsoft.com/office/powerpoint/2010/main" val="153565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A7A2B59-DE36-4A1D-9522-CAA60563D917}"/>
              </a:ext>
            </a:extLst>
          </p:cNvPr>
          <p:cNvSpPr>
            <a:spLocks noGrp="1"/>
          </p:cNvSpPr>
          <p:nvPr>
            <p:ph type="title"/>
          </p:nvPr>
        </p:nvSpPr>
        <p:spPr/>
        <p:txBody>
          <a:bodyPr/>
          <a:lstStyle/>
          <a:p>
            <a:r>
              <a:rPr lang="en-US" dirty="0"/>
              <a:t>Model</a:t>
            </a:r>
            <a:endParaRPr lang="he-IL" dirty="0"/>
          </a:p>
        </p:txBody>
      </p:sp>
      <p:sp>
        <p:nvSpPr>
          <p:cNvPr id="3" name="מציין מיקום תוכן 2">
            <a:extLst>
              <a:ext uri="{FF2B5EF4-FFF2-40B4-BE49-F238E27FC236}">
                <a16:creationId xmlns:a16="http://schemas.microsoft.com/office/drawing/2014/main" id="{389FCA78-C4A8-406C-AB99-BCC4B09A329A}"/>
              </a:ext>
            </a:extLst>
          </p:cNvPr>
          <p:cNvSpPr>
            <a:spLocks noGrp="1"/>
          </p:cNvSpPr>
          <p:nvPr>
            <p:ph idx="1"/>
          </p:nvPr>
        </p:nvSpPr>
        <p:spPr/>
        <p:txBody>
          <a:bodyPr/>
          <a:lstStyle/>
          <a:p>
            <a:pPr algn="l"/>
            <a:r>
              <a:rPr lang="en-US" dirty="0"/>
              <a:t>The first step of choosing a model is by understanding our database by which kind of data we have and which kind of data we are trying to predict. In our case each row in our dataframe is a pixel that have index, date, category and category value.</a:t>
            </a:r>
          </a:p>
          <a:p>
            <a:pPr algn="l"/>
            <a:r>
              <a:rPr lang="en-US" dirty="0"/>
              <a:t>We are trying to predict future values for each category by having previous dates values of the corresponding  category.</a:t>
            </a:r>
          </a:p>
          <a:p>
            <a:pPr algn="l"/>
            <a:r>
              <a:rPr lang="en-US" dirty="0"/>
              <a:t>This means that our machine learning model will not be categorical since each pixel has a numeric value for every category. </a:t>
            </a:r>
            <a:endParaRPr lang="he-IL" dirty="0"/>
          </a:p>
          <a:p>
            <a:pPr marL="0" indent="0" algn="l">
              <a:buNone/>
            </a:pPr>
            <a:endParaRPr lang="en-US" dirty="0"/>
          </a:p>
          <a:p>
            <a:pPr algn="l"/>
            <a:r>
              <a:rPr lang="en-US" dirty="0"/>
              <a:t>We ran the following models for each category and got the following results:</a:t>
            </a:r>
          </a:p>
        </p:txBody>
      </p:sp>
    </p:spTree>
    <p:extLst>
      <p:ext uri="{BB962C8B-B14F-4D97-AF65-F5344CB8AC3E}">
        <p14:creationId xmlns:p14="http://schemas.microsoft.com/office/powerpoint/2010/main" val="1515914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F0661ED-6854-4203-840F-C5909B7F50DE}"/>
              </a:ext>
            </a:extLst>
          </p:cNvPr>
          <p:cNvSpPr>
            <a:spLocks noGrp="1"/>
          </p:cNvSpPr>
          <p:nvPr>
            <p:ph type="title"/>
          </p:nvPr>
        </p:nvSpPr>
        <p:spPr/>
        <p:txBody>
          <a:bodyPr/>
          <a:lstStyle/>
          <a:p>
            <a:r>
              <a:rPr lang="en-US" dirty="0"/>
              <a:t>Models Results - Vegetation</a:t>
            </a:r>
            <a:endParaRPr lang="he-IL" dirty="0"/>
          </a:p>
        </p:txBody>
      </p:sp>
      <p:pic>
        <p:nvPicPr>
          <p:cNvPr id="7" name="מציין מיקום תוכן 6">
            <a:extLst>
              <a:ext uri="{FF2B5EF4-FFF2-40B4-BE49-F238E27FC236}">
                <a16:creationId xmlns:a16="http://schemas.microsoft.com/office/drawing/2014/main" id="{F27EBFF3-780C-485C-94A0-B604326635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46263"/>
            <a:ext cx="5483090" cy="4022725"/>
          </a:xfrm>
        </p:spPr>
      </p:pic>
      <p:sp>
        <p:nvSpPr>
          <p:cNvPr id="8" name="תיבת טקסט 7">
            <a:extLst>
              <a:ext uri="{FF2B5EF4-FFF2-40B4-BE49-F238E27FC236}">
                <a16:creationId xmlns:a16="http://schemas.microsoft.com/office/drawing/2014/main" id="{67AD5C5D-EAA0-4CC7-99EF-54AC5696FA7D}"/>
              </a:ext>
            </a:extLst>
          </p:cNvPr>
          <p:cNvSpPr txBox="1"/>
          <p:nvPr/>
        </p:nvSpPr>
        <p:spPr>
          <a:xfrm>
            <a:off x="6834976" y="2262976"/>
            <a:ext cx="4598313" cy="1200329"/>
          </a:xfrm>
          <a:prstGeom prst="rect">
            <a:avLst/>
          </a:prstGeom>
          <a:noFill/>
        </p:spPr>
        <p:txBody>
          <a:bodyPr wrap="square" rtlCol="1">
            <a:spAutoFit/>
          </a:bodyPr>
          <a:lstStyle/>
          <a:p>
            <a:r>
              <a:rPr lang="en-US" dirty="0"/>
              <a:t>We can see that for vegetation category, the linear pipeline model had the most accurate prediction, test accuracy with 40.16% and train accuracy with 45.21% </a:t>
            </a:r>
            <a:endParaRPr lang="he-IL" dirty="0"/>
          </a:p>
        </p:txBody>
      </p:sp>
    </p:spTree>
    <p:extLst>
      <p:ext uri="{BB962C8B-B14F-4D97-AF65-F5344CB8AC3E}">
        <p14:creationId xmlns:p14="http://schemas.microsoft.com/office/powerpoint/2010/main" val="1072179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377733E-2102-4B59-8FE1-A0EA47E2DE7F}"/>
              </a:ext>
            </a:extLst>
          </p:cNvPr>
          <p:cNvSpPr>
            <a:spLocks noGrp="1"/>
          </p:cNvSpPr>
          <p:nvPr>
            <p:ph type="title"/>
          </p:nvPr>
        </p:nvSpPr>
        <p:spPr/>
        <p:txBody>
          <a:bodyPr/>
          <a:lstStyle/>
          <a:p>
            <a:r>
              <a:rPr lang="en-US" dirty="0"/>
              <a:t>Models Results – Land Surface Temperature </a:t>
            </a:r>
            <a:endParaRPr lang="he-IL" dirty="0"/>
          </a:p>
        </p:txBody>
      </p:sp>
      <p:pic>
        <p:nvPicPr>
          <p:cNvPr id="5" name="מציין מיקום תוכן 4">
            <a:extLst>
              <a:ext uri="{FF2B5EF4-FFF2-40B4-BE49-F238E27FC236}">
                <a16:creationId xmlns:a16="http://schemas.microsoft.com/office/drawing/2014/main" id="{3F7776E7-16EC-420C-99D3-0ED9C6FF48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79155"/>
            <a:ext cx="5483090" cy="4022725"/>
          </a:xfrm>
        </p:spPr>
      </p:pic>
      <p:sp>
        <p:nvSpPr>
          <p:cNvPr id="7" name="תיבת טקסט 6">
            <a:extLst>
              <a:ext uri="{FF2B5EF4-FFF2-40B4-BE49-F238E27FC236}">
                <a16:creationId xmlns:a16="http://schemas.microsoft.com/office/drawing/2014/main" id="{18E8E99E-BDC4-41C3-80D9-FBACD3FBFE0F}"/>
              </a:ext>
            </a:extLst>
          </p:cNvPr>
          <p:cNvSpPr txBox="1"/>
          <p:nvPr/>
        </p:nvSpPr>
        <p:spPr>
          <a:xfrm>
            <a:off x="6834976" y="2262976"/>
            <a:ext cx="4598313" cy="1200329"/>
          </a:xfrm>
          <a:prstGeom prst="rect">
            <a:avLst/>
          </a:prstGeom>
          <a:noFill/>
        </p:spPr>
        <p:txBody>
          <a:bodyPr wrap="square" rtlCol="1">
            <a:spAutoFit/>
          </a:bodyPr>
          <a:lstStyle/>
          <a:p>
            <a:r>
              <a:rPr lang="en-US" dirty="0"/>
              <a:t>We can see that for land surface temperature category, the naïve bayes had the most accurate prediction, test accuracy with 93.09% and train accuracy with 90.91% </a:t>
            </a:r>
            <a:endParaRPr lang="he-IL" dirty="0"/>
          </a:p>
        </p:txBody>
      </p:sp>
    </p:spTree>
    <p:extLst>
      <p:ext uri="{BB962C8B-B14F-4D97-AF65-F5344CB8AC3E}">
        <p14:creationId xmlns:p14="http://schemas.microsoft.com/office/powerpoint/2010/main" val="2213193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5F1E7A-4200-47C1-806A-85D5286413B7}"/>
              </a:ext>
            </a:extLst>
          </p:cNvPr>
          <p:cNvSpPr>
            <a:spLocks noGrp="1"/>
          </p:cNvSpPr>
          <p:nvPr>
            <p:ph type="title"/>
          </p:nvPr>
        </p:nvSpPr>
        <p:spPr/>
        <p:txBody>
          <a:bodyPr/>
          <a:lstStyle/>
          <a:p>
            <a:r>
              <a:rPr lang="en-US" dirty="0"/>
              <a:t>Models Results– Land Surface Temperature Anomaly</a:t>
            </a:r>
            <a:endParaRPr lang="he-IL" dirty="0"/>
          </a:p>
        </p:txBody>
      </p:sp>
      <p:pic>
        <p:nvPicPr>
          <p:cNvPr id="5" name="מציין מיקום תוכן 4">
            <a:extLst>
              <a:ext uri="{FF2B5EF4-FFF2-40B4-BE49-F238E27FC236}">
                <a16:creationId xmlns:a16="http://schemas.microsoft.com/office/drawing/2014/main" id="{8A32EFA0-CC2E-4340-BB24-9E4C5F8211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905469"/>
            <a:ext cx="5483090" cy="4022725"/>
          </a:xfrm>
        </p:spPr>
      </p:pic>
      <p:sp>
        <p:nvSpPr>
          <p:cNvPr id="6" name="תיבת טקסט 5">
            <a:extLst>
              <a:ext uri="{FF2B5EF4-FFF2-40B4-BE49-F238E27FC236}">
                <a16:creationId xmlns:a16="http://schemas.microsoft.com/office/drawing/2014/main" id="{D6AD99DC-EC5B-443F-9267-293974D1CC22}"/>
              </a:ext>
            </a:extLst>
          </p:cNvPr>
          <p:cNvSpPr txBox="1"/>
          <p:nvPr/>
        </p:nvSpPr>
        <p:spPr>
          <a:xfrm>
            <a:off x="6834976" y="2262976"/>
            <a:ext cx="4598313" cy="1477328"/>
          </a:xfrm>
          <a:prstGeom prst="rect">
            <a:avLst/>
          </a:prstGeom>
          <a:noFill/>
        </p:spPr>
        <p:txBody>
          <a:bodyPr wrap="square" rtlCol="1">
            <a:spAutoFit/>
          </a:bodyPr>
          <a:lstStyle/>
          <a:p>
            <a:r>
              <a:rPr lang="en-US" dirty="0"/>
              <a:t>We can see that for land surface temperature anomaly category, linear bayesianridge and linear regression got the same result, test accuracy with 87.39% and train accuracy with 86.74% </a:t>
            </a:r>
            <a:endParaRPr lang="he-IL" dirty="0"/>
          </a:p>
        </p:txBody>
      </p:sp>
    </p:spTree>
    <p:extLst>
      <p:ext uri="{BB962C8B-B14F-4D97-AF65-F5344CB8AC3E}">
        <p14:creationId xmlns:p14="http://schemas.microsoft.com/office/powerpoint/2010/main" val="2575105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585F663-0D41-4644-8A04-D7570FF60289}"/>
              </a:ext>
            </a:extLst>
          </p:cNvPr>
          <p:cNvSpPr>
            <a:spLocks noGrp="1"/>
          </p:cNvSpPr>
          <p:nvPr>
            <p:ph type="title"/>
          </p:nvPr>
        </p:nvSpPr>
        <p:spPr/>
        <p:txBody>
          <a:bodyPr/>
          <a:lstStyle/>
          <a:p>
            <a:r>
              <a:rPr lang="en-US" dirty="0"/>
              <a:t>Models Results – Snow Cover</a:t>
            </a:r>
            <a:endParaRPr lang="he-IL" dirty="0"/>
          </a:p>
        </p:txBody>
      </p:sp>
      <p:pic>
        <p:nvPicPr>
          <p:cNvPr id="5" name="מציין מיקום תוכן 4">
            <a:extLst>
              <a:ext uri="{FF2B5EF4-FFF2-40B4-BE49-F238E27FC236}">
                <a16:creationId xmlns:a16="http://schemas.microsoft.com/office/drawing/2014/main" id="{9F65BD8D-6F8D-48D8-A441-ED6E8A35B5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57271"/>
            <a:ext cx="5483090" cy="4022725"/>
          </a:xfrm>
        </p:spPr>
      </p:pic>
      <p:sp>
        <p:nvSpPr>
          <p:cNvPr id="7" name="תיבת טקסט 6">
            <a:extLst>
              <a:ext uri="{FF2B5EF4-FFF2-40B4-BE49-F238E27FC236}">
                <a16:creationId xmlns:a16="http://schemas.microsoft.com/office/drawing/2014/main" id="{E7FEBB10-DF32-4792-BE99-40AF9907191F}"/>
              </a:ext>
            </a:extLst>
          </p:cNvPr>
          <p:cNvSpPr txBox="1"/>
          <p:nvPr/>
        </p:nvSpPr>
        <p:spPr>
          <a:xfrm>
            <a:off x="6834976" y="2262976"/>
            <a:ext cx="4598313" cy="1200329"/>
          </a:xfrm>
          <a:prstGeom prst="rect">
            <a:avLst/>
          </a:prstGeom>
          <a:noFill/>
        </p:spPr>
        <p:txBody>
          <a:bodyPr wrap="square" rtlCol="1">
            <a:spAutoFit/>
          </a:bodyPr>
          <a:lstStyle/>
          <a:p>
            <a:r>
              <a:rPr lang="en-US" dirty="0"/>
              <a:t>We can see that for snow cover category, the linear regression model had the most accurate prediction, test accuracy with 91.90% and train accuracy with 93.50% </a:t>
            </a:r>
            <a:endParaRPr lang="he-IL" dirty="0"/>
          </a:p>
        </p:txBody>
      </p:sp>
    </p:spTree>
    <p:extLst>
      <p:ext uri="{BB962C8B-B14F-4D97-AF65-F5344CB8AC3E}">
        <p14:creationId xmlns:p14="http://schemas.microsoft.com/office/powerpoint/2010/main" val="1348166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BF936E1-B17C-4685-B321-0B08CB030C9B}"/>
              </a:ext>
            </a:extLst>
          </p:cNvPr>
          <p:cNvSpPr>
            <a:spLocks noGrp="1"/>
          </p:cNvSpPr>
          <p:nvPr>
            <p:ph type="title"/>
          </p:nvPr>
        </p:nvSpPr>
        <p:spPr/>
        <p:txBody>
          <a:bodyPr/>
          <a:lstStyle/>
          <a:p>
            <a:r>
              <a:rPr lang="en-US" dirty="0"/>
              <a:t>Models Results – Fire</a:t>
            </a:r>
            <a:endParaRPr lang="he-IL" dirty="0"/>
          </a:p>
        </p:txBody>
      </p:sp>
      <p:pic>
        <p:nvPicPr>
          <p:cNvPr id="5" name="מציין מיקום תוכן 4">
            <a:extLst>
              <a:ext uri="{FF2B5EF4-FFF2-40B4-BE49-F238E27FC236}">
                <a16:creationId xmlns:a16="http://schemas.microsoft.com/office/drawing/2014/main" id="{639CA180-1249-4810-8680-5A2663C789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905469"/>
            <a:ext cx="5483090" cy="4022725"/>
          </a:xfrm>
        </p:spPr>
      </p:pic>
      <p:sp>
        <p:nvSpPr>
          <p:cNvPr id="6" name="תיבת טקסט 5">
            <a:extLst>
              <a:ext uri="{FF2B5EF4-FFF2-40B4-BE49-F238E27FC236}">
                <a16:creationId xmlns:a16="http://schemas.microsoft.com/office/drawing/2014/main" id="{DB22DE65-1F28-49CF-AB56-D613C25A03B6}"/>
              </a:ext>
            </a:extLst>
          </p:cNvPr>
          <p:cNvSpPr txBox="1"/>
          <p:nvPr/>
        </p:nvSpPr>
        <p:spPr>
          <a:xfrm>
            <a:off x="6834976" y="2262976"/>
            <a:ext cx="4598313" cy="1200329"/>
          </a:xfrm>
          <a:prstGeom prst="rect">
            <a:avLst/>
          </a:prstGeom>
          <a:noFill/>
        </p:spPr>
        <p:txBody>
          <a:bodyPr wrap="square" rtlCol="1">
            <a:spAutoFit/>
          </a:bodyPr>
          <a:lstStyle/>
          <a:p>
            <a:r>
              <a:rPr lang="en-US" dirty="0"/>
              <a:t>We can see that for fire category, the naive bayes model had the most accurate prediction, test accuracy with 100% and train accuracy with 99.93% </a:t>
            </a:r>
            <a:endParaRPr lang="he-IL" dirty="0"/>
          </a:p>
        </p:txBody>
      </p:sp>
    </p:spTree>
    <p:extLst>
      <p:ext uri="{BB962C8B-B14F-4D97-AF65-F5344CB8AC3E}">
        <p14:creationId xmlns:p14="http://schemas.microsoft.com/office/powerpoint/2010/main" val="2000224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91AE263-8146-4747-A8CC-141F124AFA62}"/>
              </a:ext>
            </a:extLst>
          </p:cNvPr>
          <p:cNvSpPr>
            <a:spLocks noGrp="1"/>
          </p:cNvSpPr>
          <p:nvPr>
            <p:ph type="title"/>
          </p:nvPr>
        </p:nvSpPr>
        <p:spPr/>
        <p:txBody>
          <a:bodyPr/>
          <a:lstStyle/>
          <a:p>
            <a:r>
              <a:rPr lang="en-US" dirty="0"/>
              <a:t>Models Results – Net Primary Productivity Models</a:t>
            </a:r>
            <a:endParaRPr lang="he-IL" dirty="0"/>
          </a:p>
        </p:txBody>
      </p:sp>
      <p:pic>
        <p:nvPicPr>
          <p:cNvPr id="5" name="מציין מיקום תוכן 4">
            <a:extLst>
              <a:ext uri="{FF2B5EF4-FFF2-40B4-BE49-F238E27FC236}">
                <a16:creationId xmlns:a16="http://schemas.microsoft.com/office/drawing/2014/main" id="{2FAEDBF3-8EC2-40C5-AB4D-5A3F4D4802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951517"/>
            <a:ext cx="5483090" cy="4022725"/>
          </a:xfrm>
        </p:spPr>
      </p:pic>
      <p:sp>
        <p:nvSpPr>
          <p:cNvPr id="6" name="תיבת טקסט 5">
            <a:extLst>
              <a:ext uri="{FF2B5EF4-FFF2-40B4-BE49-F238E27FC236}">
                <a16:creationId xmlns:a16="http://schemas.microsoft.com/office/drawing/2014/main" id="{2577657D-F3C1-49F9-ADC5-AD27D5F8E937}"/>
              </a:ext>
            </a:extLst>
          </p:cNvPr>
          <p:cNvSpPr txBox="1"/>
          <p:nvPr/>
        </p:nvSpPr>
        <p:spPr>
          <a:xfrm>
            <a:off x="6834976" y="2262976"/>
            <a:ext cx="4598313" cy="1754326"/>
          </a:xfrm>
          <a:prstGeom prst="rect">
            <a:avLst/>
          </a:prstGeom>
          <a:noFill/>
        </p:spPr>
        <p:txBody>
          <a:bodyPr wrap="square" rtlCol="1">
            <a:spAutoFit/>
          </a:bodyPr>
          <a:lstStyle/>
          <a:p>
            <a:r>
              <a:rPr lang="en-US" dirty="0"/>
              <a:t>We can see that for net primary productivity models category, the naive bayes model had the most accurate prediction.</a:t>
            </a:r>
          </a:p>
          <a:p>
            <a:r>
              <a:rPr lang="en-US" dirty="0"/>
              <a:t>This model shouldn’t get into consideration because of his under fitting caused by high test accuracy but low train</a:t>
            </a:r>
          </a:p>
        </p:txBody>
      </p:sp>
    </p:spTree>
    <p:extLst>
      <p:ext uri="{BB962C8B-B14F-4D97-AF65-F5344CB8AC3E}">
        <p14:creationId xmlns:p14="http://schemas.microsoft.com/office/powerpoint/2010/main" val="1348491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2B50417-A857-460A-B565-B61A1C74181F}"/>
              </a:ext>
            </a:extLst>
          </p:cNvPr>
          <p:cNvSpPr>
            <a:spLocks noGrp="1"/>
          </p:cNvSpPr>
          <p:nvPr>
            <p:ph type="title"/>
          </p:nvPr>
        </p:nvSpPr>
        <p:spPr/>
        <p:txBody>
          <a:bodyPr/>
          <a:lstStyle/>
          <a:p>
            <a:r>
              <a:rPr lang="en-US" dirty="0"/>
              <a:t>Step 4 – Interpret</a:t>
            </a:r>
            <a:endParaRPr lang="he-IL" dirty="0"/>
          </a:p>
        </p:txBody>
      </p:sp>
      <p:sp>
        <p:nvSpPr>
          <p:cNvPr id="3" name="מציין מיקום תוכן 2">
            <a:extLst>
              <a:ext uri="{FF2B5EF4-FFF2-40B4-BE49-F238E27FC236}">
                <a16:creationId xmlns:a16="http://schemas.microsoft.com/office/drawing/2014/main" id="{7A1D8A06-5F8D-4FDD-89CD-617DC1EC7025}"/>
              </a:ext>
            </a:extLst>
          </p:cNvPr>
          <p:cNvSpPr>
            <a:spLocks noGrp="1"/>
          </p:cNvSpPr>
          <p:nvPr>
            <p:ph idx="1"/>
          </p:nvPr>
        </p:nvSpPr>
        <p:spPr/>
        <p:txBody>
          <a:bodyPr>
            <a:normAutofit lnSpcReduction="10000"/>
          </a:bodyPr>
          <a:lstStyle/>
          <a:p>
            <a:pPr algn="l"/>
            <a:r>
              <a:rPr lang="en-US" dirty="0"/>
              <a:t>In summery we saw that for each geological category the models prediction worked differently. It makes sense since each of the categories is very individual and have many geological variables that Heatmaps could not deliver . How ever based on our results we can conclude that linear algorithms worked best for our data type.</a:t>
            </a:r>
            <a:r>
              <a:rPr lang="he-IL" dirty="0"/>
              <a:t> </a:t>
            </a:r>
            <a:endParaRPr lang="en-US" dirty="0"/>
          </a:p>
          <a:p>
            <a:pPr algn="l"/>
            <a:r>
              <a:rPr lang="en-US" dirty="0"/>
              <a:t>We were really satisfied to see that most of the models got accurate prediction such as land surface temperature. We came to realize that it makes sense since most of time heat spreads in an area with a consistent manner. Which means that the RGBs in the heatmaps will spread without many changes in big areas.</a:t>
            </a:r>
          </a:p>
          <a:p>
            <a:pPr algn="l"/>
            <a:r>
              <a:rPr lang="en-US" dirty="0"/>
              <a:t>With correlation to our first conclusion with the daraframe, we discovered that vegetation is not acting predictable since it have so many factors to it, and yet we were satisfied with the model prediction results.</a:t>
            </a:r>
            <a:endParaRPr lang="he-IL" dirty="0"/>
          </a:p>
          <a:p>
            <a:pPr algn="l"/>
            <a:r>
              <a:rPr lang="en-US" dirty="0"/>
              <a:t>In conclusion, we were amazed by the amount of data that we achieved by exploring heatmaps pixels and enjoyed studding it together with our models </a:t>
            </a:r>
          </a:p>
          <a:p>
            <a:pPr algn="l"/>
            <a:endParaRPr lang="en-US" dirty="0"/>
          </a:p>
          <a:p>
            <a:pPr algn="l"/>
            <a:endParaRPr lang="he-IL" dirty="0"/>
          </a:p>
          <a:p>
            <a:pPr algn="l"/>
            <a:endParaRPr lang="he-IL" dirty="0"/>
          </a:p>
        </p:txBody>
      </p:sp>
    </p:spTree>
    <p:extLst>
      <p:ext uri="{BB962C8B-B14F-4D97-AF65-F5344CB8AC3E}">
        <p14:creationId xmlns:p14="http://schemas.microsoft.com/office/powerpoint/2010/main" val="1060267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64CC22C-0575-43ED-85D5-0DE3A4CF8C5D}"/>
              </a:ext>
            </a:extLst>
          </p:cNvPr>
          <p:cNvSpPr>
            <a:spLocks noGrp="1"/>
          </p:cNvSpPr>
          <p:nvPr>
            <p:ph type="title"/>
          </p:nvPr>
        </p:nvSpPr>
        <p:spPr/>
        <p:txBody>
          <a:bodyPr/>
          <a:lstStyle/>
          <a:p>
            <a:r>
              <a:rPr lang="en-US"/>
              <a:t>Project Breakdown</a:t>
            </a:r>
            <a:endParaRPr lang="he-IL" dirty="0"/>
          </a:p>
        </p:txBody>
      </p:sp>
      <p:graphicFrame>
        <p:nvGraphicFramePr>
          <p:cNvPr id="5" name="טבלה 9">
            <a:extLst>
              <a:ext uri="{FF2B5EF4-FFF2-40B4-BE49-F238E27FC236}">
                <a16:creationId xmlns:a16="http://schemas.microsoft.com/office/drawing/2014/main" id="{7C47249B-2026-4C7B-8AE8-ADAC83A46426}"/>
              </a:ext>
            </a:extLst>
          </p:cNvPr>
          <p:cNvGraphicFramePr>
            <a:graphicFrameLocks/>
          </p:cNvGraphicFramePr>
          <p:nvPr>
            <p:extLst>
              <p:ext uri="{D42A27DB-BD31-4B8C-83A1-F6EECF244321}">
                <p14:modId xmlns:p14="http://schemas.microsoft.com/office/powerpoint/2010/main" val="183050323"/>
              </p:ext>
            </p:extLst>
          </p:nvPr>
        </p:nvGraphicFramePr>
        <p:xfrm>
          <a:off x="832825" y="1840909"/>
          <a:ext cx="7283625" cy="4104275"/>
        </p:xfrm>
        <a:graphic>
          <a:graphicData uri="http://schemas.openxmlformats.org/drawingml/2006/table">
            <a:tbl>
              <a:tblPr rtl="1" firstRow="1" bandRow="1">
                <a:tableStyleId>{5C22544A-7EE6-4342-B048-85BDC9FD1C3A}</a:tableStyleId>
              </a:tblPr>
              <a:tblGrid>
                <a:gridCol w="1456725">
                  <a:extLst>
                    <a:ext uri="{9D8B030D-6E8A-4147-A177-3AD203B41FA5}">
                      <a16:colId xmlns:a16="http://schemas.microsoft.com/office/drawing/2014/main" val="2003177482"/>
                    </a:ext>
                  </a:extLst>
                </a:gridCol>
                <a:gridCol w="1456725">
                  <a:extLst>
                    <a:ext uri="{9D8B030D-6E8A-4147-A177-3AD203B41FA5}">
                      <a16:colId xmlns:a16="http://schemas.microsoft.com/office/drawing/2014/main" val="1372795463"/>
                    </a:ext>
                  </a:extLst>
                </a:gridCol>
                <a:gridCol w="1456725">
                  <a:extLst>
                    <a:ext uri="{9D8B030D-6E8A-4147-A177-3AD203B41FA5}">
                      <a16:colId xmlns:a16="http://schemas.microsoft.com/office/drawing/2014/main" val="255143557"/>
                    </a:ext>
                  </a:extLst>
                </a:gridCol>
                <a:gridCol w="1456725">
                  <a:extLst>
                    <a:ext uri="{9D8B030D-6E8A-4147-A177-3AD203B41FA5}">
                      <a16:colId xmlns:a16="http://schemas.microsoft.com/office/drawing/2014/main" val="136286389"/>
                    </a:ext>
                  </a:extLst>
                </a:gridCol>
                <a:gridCol w="1456725">
                  <a:extLst>
                    <a:ext uri="{9D8B030D-6E8A-4147-A177-3AD203B41FA5}">
                      <a16:colId xmlns:a16="http://schemas.microsoft.com/office/drawing/2014/main" val="968341772"/>
                    </a:ext>
                  </a:extLst>
                </a:gridCol>
              </a:tblGrid>
              <a:tr h="537008">
                <a:tc>
                  <a:txBody>
                    <a:bodyPr/>
                    <a:lstStyle/>
                    <a:p>
                      <a:pPr algn="l" rtl="1"/>
                      <a:r>
                        <a:rPr lang="en-US" sz="1100"/>
                        <a:t>Step 4 - Interpret</a:t>
                      </a:r>
                      <a:endParaRPr lang="he-IL"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1"/>
                      <a:r>
                        <a:rPr lang="en-US" sz="1100"/>
                        <a:t>Step 3 – Model</a:t>
                      </a:r>
                      <a:endParaRPr lang="he-IL"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1"/>
                      <a:r>
                        <a:rPr lang="en-US" sz="1100"/>
                        <a:t>Step 2 – Creating Our Database</a:t>
                      </a:r>
                      <a:endParaRPr lang="he-IL"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1"/>
                      <a:r>
                        <a:rPr lang="en-US" sz="1100"/>
                        <a:t>Step 1 - Scraping &amp; Scrubbing</a:t>
                      </a:r>
                      <a:endParaRPr lang="he-IL"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1"/>
                      <a:r>
                        <a:rPr lang="en-US" sz="1100"/>
                        <a:t>OUR MAIN GOAL &amp; IDEAS</a:t>
                      </a:r>
                      <a:endParaRPr lang="he-IL"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6939943"/>
                  </a:ext>
                </a:extLst>
              </a:tr>
              <a:tr h="3567267">
                <a:tc>
                  <a:txBody>
                    <a:bodyPr/>
                    <a:lstStyle/>
                    <a:p>
                      <a:pPr algn="l" rtl="1"/>
                      <a:r>
                        <a:rPr lang="en-US"/>
                        <a:t>Discussing over our models results, our conclusion about the project and our satisfaction with the overall results  </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1"/>
                      <a:r>
                        <a:rPr lang="en-US"/>
                        <a:t>Running machine learning models for each category and analyze the result by visualizing the models .</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1"/>
                      <a:r>
                        <a:rPr lang="en-US"/>
                        <a:t>Explaining how we created our dataframe and what were our first conclusion based on our polished data.</a:t>
                      </a:r>
                      <a:r>
                        <a:rPr lang="he-IL"/>
                        <a:t> </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1"/>
                      <a:r>
                        <a:rPr lang="en-US"/>
                        <a:t>Explaining the way our crawler works how we analyzed images and improved our efficiency and how we dealt with outliers.</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rtl="0">
                        <a:buFont typeface="Arial" panose="020B0604020202020204" pitchFamily="34" charset="0"/>
                        <a:buNone/>
                      </a:pPr>
                      <a:r>
                        <a:rPr lang="en-US" dirty="0"/>
                        <a:t>Explaining the topic of the research, Our sources to extract data and our thoughts and feelings about the research.</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65439114"/>
                  </a:ext>
                </a:extLst>
              </a:tr>
            </a:tbl>
          </a:graphicData>
        </a:graphic>
      </p:graphicFrame>
      <p:pic>
        <p:nvPicPr>
          <p:cNvPr id="4" name="תמונה 3">
            <a:extLst>
              <a:ext uri="{FF2B5EF4-FFF2-40B4-BE49-F238E27FC236}">
                <a16:creationId xmlns:a16="http://schemas.microsoft.com/office/drawing/2014/main" id="{02B5AA19-9FCA-4515-AF38-F57C4DD1AAB5}"/>
              </a:ext>
            </a:extLst>
          </p:cNvPr>
          <p:cNvPicPr>
            <a:picLocks noChangeAspect="1"/>
          </p:cNvPicPr>
          <p:nvPr/>
        </p:nvPicPr>
        <p:blipFill rotWithShape="1">
          <a:blip r:embed="rId2">
            <a:extLst>
              <a:ext uri="{28A0092B-C50C-407E-A947-70E740481C1C}">
                <a14:useLocalDpi xmlns:a14="http://schemas.microsoft.com/office/drawing/2010/main" val="0"/>
              </a:ext>
            </a:extLst>
          </a:blip>
          <a:srcRect l="11712" t="17426" r="11245" b="21251"/>
          <a:stretch/>
        </p:blipFill>
        <p:spPr>
          <a:xfrm>
            <a:off x="8290976" y="2407700"/>
            <a:ext cx="3603437" cy="2868191"/>
          </a:xfrm>
          <a:prstGeom prst="rect">
            <a:avLst/>
          </a:prstGeom>
        </p:spPr>
      </p:pic>
    </p:spTree>
    <p:extLst>
      <p:ext uri="{BB962C8B-B14F-4D97-AF65-F5344CB8AC3E}">
        <p14:creationId xmlns:p14="http://schemas.microsoft.com/office/powerpoint/2010/main" val="1272498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83C0DAB-21EE-433D-9BA2-C18428E6ADD2}"/>
              </a:ext>
            </a:extLst>
          </p:cNvPr>
          <p:cNvSpPr>
            <a:spLocks noGrp="1"/>
          </p:cNvSpPr>
          <p:nvPr>
            <p:ph type="title"/>
          </p:nvPr>
        </p:nvSpPr>
        <p:spPr>
          <a:xfrm>
            <a:off x="1097280" y="286603"/>
            <a:ext cx="10058400" cy="1450757"/>
          </a:xfrm>
        </p:spPr>
        <p:txBody>
          <a:bodyPr>
            <a:normAutofit/>
          </a:bodyPr>
          <a:lstStyle/>
          <a:p>
            <a:r>
              <a:rPr lang="en-US" dirty="0"/>
              <a:t>Our Main Goal &amp; Ideas </a:t>
            </a:r>
            <a:endParaRPr lang="he-IL" dirty="0"/>
          </a:p>
        </p:txBody>
      </p:sp>
      <p:pic>
        <p:nvPicPr>
          <p:cNvPr id="30" name="תמונה 29">
            <a:extLst>
              <a:ext uri="{FF2B5EF4-FFF2-40B4-BE49-F238E27FC236}">
                <a16:creationId xmlns:a16="http://schemas.microsoft.com/office/drawing/2014/main" id="{A5F8E69E-52D9-4C93-8DE3-12DF4786BE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432" y="2104325"/>
            <a:ext cx="3094997" cy="3094997"/>
          </a:xfrm>
          <a:prstGeom prst="rect">
            <a:avLst/>
          </a:prstGeom>
        </p:spPr>
      </p:pic>
      <p:sp>
        <p:nvSpPr>
          <p:cNvPr id="3" name="מציין מיקום תוכן 2">
            <a:extLst>
              <a:ext uri="{FF2B5EF4-FFF2-40B4-BE49-F238E27FC236}">
                <a16:creationId xmlns:a16="http://schemas.microsoft.com/office/drawing/2014/main" id="{12028CF5-E7EB-4A2F-8C7D-7E83D7C30B7C}"/>
              </a:ext>
            </a:extLst>
          </p:cNvPr>
          <p:cNvSpPr>
            <a:spLocks noGrp="1"/>
          </p:cNvSpPr>
          <p:nvPr>
            <p:ph idx="1"/>
          </p:nvPr>
        </p:nvSpPr>
        <p:spPr>
          <a:xfrm>
            <a:off x="4639733" y="1845734"/>
            <a:ext cx="6515947" cy="4023360"/>
          </a:xfrm>
        </p:spPr>
        <p:txBody>
          <a:bodyPr>
            <a:normAutofit lnSpcReduction="10000"/>
          </a:bodyPr>
          <a:lstStyle/>
          <a:p>
            <a:pPr algn="l"/>
            <a:r>
              <a:rPr lang="en-US" dirty="0"/>
              <a:t>Our main goal in this project is to find out whether it is possible to predict geological factors such as Land Surface Temperature, Vegetation, Land fire, Net Primary Productivity, Snow Cover and Land Surface Temperature Anomaly only by running machine learning models on their previous heatmaps.  </a:t>
            </a:r>
          </a:p>
          <a:p>
            <a:pPr algn="l"/>
            <a:r>
              <a:rPr lang="en-US" dirty="0"/>
              <a:t> We searched the internet for a reliable discrepancy source and after browsing through several datasets and websites we decided to establish our research on NASA’s website on the heatmaps section</a:t>
            </a:r>
          </a:p>
          <a:p>
            <a:pPr algn="l"/>
            <a:r>
              <a:rPr lang="en-US" dirty="0"/>
              <a:t>In our point of view, trying to predict the future for a geological environment that have so many factor and variables, can really challenge the methods for machine learning  that we learn this semester.  </a:t>
            </a:r>
            <a:r>
              <a:rPr lang="he-IL" dirty="0"/>
              <a:t> </a:t>
            </a:r>
          </a:p>
        </p:txBody>
      </p:sp>
      <p:sp>
        <p:nvSpPr>
          <p:cNvPr id="4" name="תיבת טקסט 3">
            <a:extLst>
              <a:ext uri="{FF2B5EF4-FFF2-40B4-BE49-F238E27FC236}">
                <a16:creationId xmlns:a16="http://schemas.microsoft.com/office/drawing/2014/main" id="{2496E6AB-4C2C-441A-8B4E-41D2B65D2126}"/>
              </a:ext>
            </a:extLst>
          </p:cNvPr>
          <p:cNvSpPr txBox="1"/>
          <p:nvPr/>
        </p:nvSpPr>
        <p:spPr>
          <a:xfrm>
            <a:off x="657225" y="2543175"/>
            <a:ext cx="184731" cy="369332"/>
          </a:xfrm>
          <a:prstGeom prst="rect">
            <a:avLst/>
          </a:prstGeom>
          <a:noFill/>
        </p:spPr>
        <p:txBody>
          <a:bodyPr wrap="none" rtlCol="1">
            <a:spAutoFit/>
          </a:bodyPr>
          <a:lstStyle/>
          <a:p>
            <a:endParaRPr lang="he-IL" dirty="0"/>
          </a:p>
        </p:txBody>
      </p:sp>
    </p:spTree>
    <p:extLst>
      <p:ext uri="{BB962C8B-B14F-4D97-AF65-F5344CB8AC3E}">
        <p14:creationId xmlns:p14="http://schemas.microsoft.com/office/powerpoint/2010/main" val="3776350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30DEDAE-EB62-42A6-AEC9-A59BDBDF619B}"/>
              </a:ext>
            </a:extLst>
          </p:cNvPr>
          <p:cNvSpPr>
            <a:spLocks noGrp="1"/>
          </p:cNvSpPr>
          <p:nvPr>
            <p:ph type="title"/>
          </p:nvPr>
        </p:nvSpPr>
        <p:spPr/>
        <p:txBody>
          <a:bodyPr/>
          <a:lstStyle/>
          <a:p>
            <a:r>
              <a:rPr lang="en-US" dirty="0"/>
              <a:t>Step 1 – Scraping &amp; Scrubbing</a:t>
            </a:r>
            <a:br>
              <a:rPr lang="he-IL" dirty="0"/>
            </a:br>
            <a:r>
              <a:rPr lang="en-US" dirty="0"/>
              <a:t> </a:t>
            </a:r>
            <a:endParaRPr lang="he-IL" dirty="0"/>
          </a:p>
        </p:txBody>
      </p:sp>
      <p:pic>
        <p:nvPicPr>
          <p:cNvPr id="8" name="מציין מיקום תוכן 7">
            <a:extLst>
              <a:ext uri="{FF2B5EF4-FFF2-40B4-BE49-F238E27FC236}">
                <a16:creationId xmlns:a16="http://schemas.microsoft.com/office/drawing/2014/main" id="{90BE0C2A-D049-4DA9-8BA6-05F385DC74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0654" y="2055721"/>
            <a:ext cx="8091465" cy="3903094"/>
          </a:xfrm>
        </p:spPr>
      </p:pic>
    </p:spTree>
    <p:extLst>
      <p:ext uri="{BB962C8B-B14F-4D97-AF65-F5344CB8AC3E}">
        <p14:creationId xmlns:p14="http://schemas.microsoft.com/office/powerpoint/2010/main" val="4043639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C039ED7-8657-42FA-9D67-D355703EAA05}"/>
              </a:ext>
            </a:extLst>
          </p:cNvPr>
          <p:cNvSpPr>
            <a:spLocks noGrp="1"/>
          </p:cNvSpPr>
          <p:nvPr>
            <p:ph type="title"/>
          </p:nvPr>
        </p:nvSpPr>
        <p:spPr/>
        <p:txBody>
          <a:bodyPr/>
          <a:lstStyle/>
          <a:p>
            <a:r>
              <a:rPr lang="en-US" dirty="0"/>
              <a:t>Our Crawler</a:t>
            </a:r>
            <a:endParaRPr lang="he-IL" dirty="0"/>
          </a:p>
        </p:txBody>
      </p:sp>
      <p:sp>
        <p:nvSpPr>
          <p:cNvPr id="3" name="מציין מיקום תוכן 2">
            <a:extLst>
              <a:ext uri="{FF2B5EF4-FFF2-40B4-BE49-F238E27FC236}">
                <a16:creationId xmlns:a16="http://schemas.microsoft.com/office/drawing/2014/main" id="{EA5B7E2D-A4B3-41C2-B94C-0E73B6DCC480}"/>
              </a:ext>
            </a:extLst>
          </p:cNvPr>
          <p:cNvSpPr>
            <a:spLocks noGrp="1"/>
          </p:cNvSpPr>
          <p:nvPr>
            <p:ph idx="1"/>
          </p:nvPr>
        </p:nvSpPr>
        <p:spPr>
          <a:xfrm>
            <a:off x="1097280" y="2083837"/>
            <a:ext cx="10609528" cy="3785257"/>
          </a:xfrm>
        </p:spPr>
        <p:txBody>
          <a:bodyPr>
            <a:normAutofit fontScale="85000" lnSpcReduction="20000"/>
          </a:bodyPr>
          <a:lstStyle/>
          <a:p>
            <a:pPr algn="l"/>
            <a:r>
              <a:rPr lang="en-US" dirty="0"/>
              <a:t>The method we used to extract the data is by using our crawler which scraped images from NASA web site in the following link.</a:t>
            </a:r>
          </a:p>
          <a:p>
            <a:pPr algn="l"/>
            <a:r>
              <a:rPr lang="en-US" dirty="0"/>
              <a:t>(</a:t>
            </a:r>
            <a:r>
              <a:rPr lang="en-US" dirty="0">
                <a:hlinkClick r:id="rId3"/>
              </a:rPr>
              <a:t>https://earthobservatory.nasa.gov/global-maps</a:t>
            </a:r>
            <a:r>
              <a:rPr lang="en-US" dirty="0"/>
              <a:t>)</a:t>
            </a:r>
          </a:p>
          <a:p>
            <a:pPr algn="l"/>
            <a:r>
              <a:rPr lang="en-US" dirty="0"/>
              <a:t>We used the </a:t>
            </a:r>
            <a:r>
              <a:rPr lang="en-US" i="1" dirty="0"/>
              <a:t>requests</a:t>
            </a:r>
            <a:r>
              <a:rPr lang="en-US" dirty="0"/>
              <a:t> library in order to fetch map image URLs from NASA website according to the data we tested.</a:t>
            </a:r>
            <a:endParaRPr lang="he-IL" dirty="0"/>
          </a:p>
          <a:p>
            <a:pPr algn="l"/>
            <a:r>
              <a:rPr lang="en-US" dirty="0"/>
              <a:t>Since we are extracting images and exploring their pixels, We have used the Pillow library throughout the project in order to parse images pixels as matrices</a:t>
            </a:r>
          </a:p>
          <a:p>
            <a:pPr algn="l"/>
            <a:r>
              <a:rPr lang="en-US" dirty="0"/>
              <a:t> For each geological category we tested, we used the following functions:</a:t>
            </a:r>
          </a:p>
          <a:p>
            <a:pPr algn="l" rtl="0">
              <a:buFont typeface="Arial" panose="020B0604020202020204" pitchFamily="34" charset="0"/>
              <a:buChar char="•"/>
            </a:pPr>
            <a:r>
              <a:rPr lang="en-US" dirty="0"/>
              <a:t> </a:t>
            </a:r>
            <a:r>
              <a:rPr lang="en-US" i="1" dirty="0" err="1"/>
              <a:t>get_by_url</a:t>
            </a:r>
            <a:r>
              <a:rPr lang="en-US" i="1" dirty="0"/>
              <a:t> – Returns the data we requested from each URL.</a:t>
            </a:r>
          </a:p>
          <a:p>
            <a:pPr algn="l" rtl="0">
              <a:buFont typeface="Arial" panose="020B0604020202020204" pitchFamily="34" charset="0"/>
              <a:buChar char="•"/>
            </a:pPr>
            <a:r>
              <a:rPr lang="en-US" i="1" dirty="0" err="1"/>
              <a:t>get_frame_urls</a:t>
            </a:r>
            <a:r>
              <a:rPr lang="en-US" i="1" dirty="0"/>
              <a:t> </a:t>
            </a:r>
            <a:r>
              <a:rPr lang="en-US" dirty="0"/>
              <a:t>– Returns the URLs for each image in the category requested.</a:t>
            </a:r>
          </a:p>
          <a:p>
            <a:pPr algn="l" rtl="0">
              <a:buFont typeface="Arial" panose="020B0604020202020204" pitchFamily="34" charset="0"/>
              <a:buChar char="•"/>
            </a:pPr>
            <a:r>
              <a:rPr lang="en-US" i="1" dirty="0" err="1"/>
              <a:t>parse_date_from_url</a:t>
            </a:r>
            <a:r>
              <a:rPr lang="en-US" i="1" dirty="0"/>
              <a:t> </a:t>
            </a:r>
            <a:r>
              <a:rPr lang="en-US" dirty="0"/>
              <a:t>– Returns the year and month from each image.</a:t>
            </a:r>
          </a:p>
          <a:p>
            <a:pPr algn="l" rtl="0">
              <a:buFont typeface="Arial" panose="020B0604020202020204" pitchFamily="34" charset="0"/>
              <a:buChar char="•"/>
            </a:pPr>
            <a:r>
              <a:rPr lang="en-US" i="1" dirty="0" err="1"/>
              <a:t>image_url_to_mat</a:t>
            </a:r>
            <a:r>
              <a:rPr lang="en-US" i="1" dirty="0"/>
              <a:t> </a:t>
            </a:r>
            <a:r>
              <a:rPr lang="en-US" dirty="0"/>
              <a:t>– Create a matrix of RGBs for each pixel.(350X700=245,000 pixels)</a:t>
            </a:r>
          </a:p>
        </p:txBody>
      </p:sp>
    </p:spTree>
    <p:extLst>
      <p:ext uri="{BB962C8B-B14F-4D97-AF65-F5344CB8AC3E}">
        <p14:creationId xmlns:p14="http://schemas.microsoft.com/office/powerpoint/2010/main" val="2705033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3">
            <a:extLst>
              <a:ext uri="{FF2B5EF4-FFF2-40B4-BE49-F238E27FC236}">
                <a16:creationId xmlns:a16="http://schemas.microsoft.com/office/drawing/2014/main" id="{2C7211D9-E545-4D00-9874-641EC7C7B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DBBC34A-8C43-4368-951E-A04EB7C00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F1A0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תמונה 4">
            <a:extLst>
              <a:ext uri="{FF2B5EF4-FFF2-40B4-BE49-F238E27FC236}">
                <a16:creationId xmlns:a16="http://schemas.microsoft.com/office/drawing/2014/main" id="{9036C604-B204-4183-B714-B2FED3ACA5D8}"/>
              </a:ext>
            </a:extLst>
          </p:cNvPr>
          <p:cNvPicPr>
            <a:picLocks noChangeAspect="1"/>
          </p:cNvPicPr>
          <p:nvPr/>
        </p:nvPicPr>
        <p:blipFill rotWithShape="1">
          <a:blip r:embed="rId3">
            <a:extLst>
              <a:ext uri="{28A0092B-C50C-407E-A947-70E740481C1C}">
                <a14:useLocalDpi xmlns:a14="http://schemas.microsoft.com/office/drawing/2010/main" val="0"/>
              </a:ext>
            </a:extLst>
          </a:blip>
          <a:srcRect l="422" t="5303" r="1123" b="328"/>
          <a:stretch/>
        </p:blipFill>
        <p:spPr>
          <a:xfrm>
            <a:off x="2571265" y="801793"/>
            <a:ext cx="7043882" cy="5249332"/>
          </a:xfrm>
          <a:prstGeom prst="rect">
            <a:avLst/>
          </a:prstGeom>
        </p:spPr>
      </p:pic>
      <p:sp>
        <p:nvSpPr>
          <p:cNvPr id="6" name="תיבת טקסט 5">
            <a:extLst>
              <a:ext uri="{FF2B5EF4-FFF2-40B4-BE49-F238E27FC236}">
                <a16:creationId xmlns:a16="http://schemas.microsoft.com/office/drawing/2014/main" id="{C54AEAF7-1E5D-4576-A21E-83D3960E115B}"/>
              </a:ext>
            </a:extLst>
          </p:cNvPr>
          <p:cNvSpPr txBox="1"/>
          <p:nvPr/>
        </p:nvSpPr>
        <p:spPr>
          <a:xfrm>
            <a:off x="517379" y="1258126"/>
            <a:ext cx="3153747" cy="1200329"/>
          </a:xfrm>
          <a:prstGeom prst="rect">
            <a:avLst/>
          </a:prstGeom>
          <a:noFill/>
        </p:spPr>
        <p:txBody>
          <a:bodyPr wrap="square" rtlCol="1">
            <a:spAutoFit/>
          </a:bodyPr>
          <a:lstStyle/>
          <a:p>
            <a:r>
              <a:rPr lang="en-US" dirty="0"/>
              <a:t>An example of the data gathering by image extracted from her div and her URLs name</a:t>
            </a:r>
          </a:p>
        </p:txBody>
      </p:sp>
      <p:sp>
        <p:nvSpPr>
          <p:cNvPr id="30" name="תיבת טקסט 29">
            <a:extLst>
              <a:ext uri="{FF2B5EF4-FFF2-40B4-BE49-F238E27FC236}">
                <a16:creationId xmlns:a16="http://schemas.microsoft.com/office/drawing/2014/main" id="{F7171489-EEB2-4CF9-B076-98EA91663A39}"/>
              </a:ext>
            </a:extLst>
          </p:cNvPr>
          <p:cNvSpPr txBox="1"/>
          <p:nvPr/>
        </p:nvSpPr>
        <p:spPr>
          <a:xfrm>
            <a:off x="517379" y="2318523"/>
            <a:ext cx="2351314" cy="369332"/>
          </a:xfrm>
          <a:prstGeom prst="rect">
            <a:avLst/>
          </a:prstGeom>
          <a:noFill/>
        </p:spPr>
        <p:txBody>
          <a:bodyPr wrap="square" rtlCol="1">
            <a:spAutoFit/>
          </a:bodyPr>
          <a:lstStyle/>
          <a:p>
            <a:pPr marL="285750" indent="-285750">
              <a:buFont typeface="Arial" panose="020B0604020202020204" pitchFamily="34" charset="0"/>
              <a:buChar char="•"/>
            </a:pPr>
            <a:r>
              <a:rPr lang="en-US" dirty="0"/>
              <a:t>The Image</a:t>
            </a:r>
            <a:endParaRPr lang="he-IL" dirty="0"/>
          </a:p>
        </p:txBody>
      </p:sp>
      <p:sp>
        <p:nvSpPr>
          <p:cNvPr id="31" name="חץ: ימינה 30">
            <a:extLst>
              <a:ext uri="{FF2B5EF4-FFF2-40B4-BE49-F238E27FC236}">
                <a16:creationId xmlns:a16="http://schemas.microsoft.com/office/drawing/2014/main" id="{35F54FD0-9B3B-41E8-B9BA-1D3DC3E2072F}"/>
              </a:ext>
            </a:extLst>
          </p:cNvPr>
          <p:cNvSpPr/>
          <p:nvPr/>
        </p:nvSpPr>
        <p:spPr>
          <a:xfrm>
            <a:off x="1965649" y="2391938"/>
            <a:ext cx="1962750" cy="364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3" name="תיבת טקסט 32">
            <a:extLst>
              <a:ext uri="{FF2B5EF4-FFF2-40B4-BE49-F238E27FC236}">
                <a16:creationId xmlns:a16="http://schemas.microsoft.com/office/drawing/2014/main" id="{6FC95580-253A-4981-BC2F-D7EE91CF7A73}"/>
              </a:ext>
            </a:extLst>
          </p:cNvPr>
          <p:cNvSpPr txBox="1"/>
          <p:nvPr/>
        </p:nvSpPr>
        <p:spPr>
          <a:xfrm>
            <a:off x="471424" y="4870580"/>
            <a:ext cx="1842568" cy="369332"/>
          </a:xfrm>
          <a:prstGeom prst="rect">
            <a:avLst/>
          </a:prstGeom>
          <a:noFill/>
        </p:spPr>
        <p:txBody>
          <a:bodyPr wrap="square" rtlCol="1">
            <a:spAutoFit/>
          </a:bodyPr>
          <a:lstStyle/>
          <a:p>
            <a:pPr marL="285750" indent="-285750">
              <a:buFont typeface="Arial" panose="020B0604020202020204" pitchFamily="34" charset="0"/>
              <a:buChar char="•"/>
            </a:pPr>
            <a:r>
              <a:rPr lang="en-US" dirty="0"/>
              <a:t>The URL</a:t>
            </a:r>
            <a:endParaRPr lang="he-IL" dirty="0"/>
          </a:p>
        </p:txBody>
      </p:sp>
      <p:cxnSp>
        <p:nvCxnSpPr>
          <p:cNvPr id="36" name="מחבר: מרפקי 35">
            <a:extLst>
              <a:ext uri="{FF2B5EF4-FFF2-40B4-BE49-F238E27FC236}">
                <a16:creationId xmlns:a16="http://schemas.microsoft.com/office/drawing/2014/main" id="{D0439405-7EF4-4D07-89D8-135829AE0580}"/>
              </a:ext>
            </a:extLst>
          </p:cNvPr>
          <p:cNvCxnSpPr>
            <a:cxnSpLocks/>
          </p:cNvCxnSpPr>
          <p:nvPr/>
        </p:nvCxnSpPr>
        <p:spPr>
          <a:xfrm>
            <a:off x="1614196" y="5051834"/>
            <a:ext cx="3449216" cy="380135"/>
          </a:xfrm>
          <a:prstGeom prst="bentConnector3">
            <a:avLst>
              <a:gd name="adj1" fmla="val 38458"/>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תיבת טקסט 36">
            <a:extLst>
              <a:ext uri="{FF2B5EF4-FFF2-40B4-BE49-F238E27FC236}">
                <a16:creationId xmlns:a16="http://schemas.microsoft.com/office/drawing/2014/main" id="{1F327F5B-7890-45BF-9E19-0A31194722CF}"/>
              </a:ext>
            </a:extLst>
          </p:cNvPr>
          <p:cNvSpPr txBox="1"/>
          <p:nvPr/>
        </p:nvSpPr>
        <p:spPr>
          <a:xfrm>
            <a:off x="529819" y="2873829"/>
            <a:ext cx="2718319" cy="369332"/>
          </a:xfrm>
          <a:prstGeom prst="rect">
            <a:avLst/>
          </a:prstGeom>
          <a:noFill/>
        </p:spPr>
        <p:txBody>
          <a:bodyPr wrap="square" rtlCol="1">
            <a:spAutoFit/>
          </a:bodyPr>
          <a:lstStyle/>
          <a:p>
            <a:pPr marL="285750" indent="-285750">
              <a:buFont typeface="Arial" panose="020B0604020202020204" pitchFamily="34" charset="0"/>
              <a:buChar char="•"/>
            </a:pPr>
            <a:r>
              <a:rPr lang="en-US" dirty="0"/>
              <a:t>The Category</a:t>
            </a:r>
            <a:endParaRPr lang="he-IL" dirty="0"/>
          </a:p>
        </p:txBody>
      </p:sp>
      <p:cxnSp>
        <p:nvCxnSpPr>
          <p:cNvPr id="39" name="מחבר: מרפקי 38">
            <a:extLst>
              <a:ext uri="{FF2B5EF4-FFF2-40B4-BE49-F238E27FC236}">
                <a16:creationId xmlns:a16="http://schemas.microsoft.com/office/drawing/2014/main" id="{23103F30-F53C-4DCE-9867-C52905690EE1}"/>
              </a:ext>
            </a:extLst>
          </p:cNvPr>
          <p:cNvCxnSpPr>
            <a:cxnSpLocks/>
          </p:cNvCxnSpPr>
          <p:nvPr/>
        </p:nvCxnSpPr>
        <p:spPr>
          <a:xfrm>
            <a:off x="2239347" y="3103229"/>
            <a:ext cx="1915886" cy="411302"/>
          </a:xfrm>
          <a:prstGeom prst="bentConnector3">
            <a:avLst>
              <a:gd name="adj1" fmla="val 81494"/>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תיבת טקסט 41">
            <a:extLst>
              <a:ext uri="{FF2B5EF4-FFF2-40B4-BE49-F238E27FC236}">
                <a16:creationId xmlns:a16="http://schemas.microsoft.com/office/drawing/2014/main" id="{28FCC008-CC0F-4B82-94B6-F31CF3D84F80}"/>
              </a:ext>
            </a:extLst>
          </p:cNvPr>
          <p:cNvSpPr txBox="1"/>
          <p:nvPr/>
        </p:nvSpPr>
        <p:spPr>
          <a:xfrm>
            <a:off x="493039" y="3954046"/>
            <a:ext cx="2399993" cy="369332"/>
          </a:xfrm>
          <a:prstGeom prst="rect">
            <a:avLst/>
          </a:prstGeom>
          <a:noFill/>
        </p:spPr>
        <p:txBody>
          <a:bodyPr wrap="square" rtlCol="1">
            <a:spAutoFit/>
          </a:bodyPr>
          <a:lstStyle/>
          <a:p>
            <a:pPr marL="285750" indent="-285750">
              <a:buFont typeface="Arial" panose="020B0604020202020204" pitchFamily="34" charset="0"/>
              <a:buChar char="•"/>
            </a:pPr>
            <a:r>
              <a:rPr lang="en-US" dirty="0"/>
              <a:t>The Date</a:t>
            </a:r>
            <a:endParaRPr lang="he-IL" dirty="0"/>
          </a:p>
        </p:txBody>
      </p:sp>
      <p:cxnSp>
        <p:nvCxnSpPr>
          <p:cNvPr id="44" name="מחבר: מרפקי 43">
            <a:extLst>
              <a:ext uri="{FF2B5EF4-FFF2-40B4-BE49-F238E27FC236}">
                <a16:creationId xmlns:a16="http://schemas.microsoft.com/office/drawing/2014/main" id="{392EC812-5D29-4791-A1D3-B64BB60E50AD}"/>
              </a:ext>
            </a:extLst>
          </p:cNvPr>
          <p:cNvCxnSpPr>
            <a:cxnSpLocks/>
          </p:cNvCxnSpPr>
          <p:nvPr/>
        </p:nvCxnSpPr>
        <p:spPr>
          <a:xfrm>
            <a:off x="1754155" y="4145508"/>
            <a:ext cx="3993502" cy="192057"/>
          </a:xfrm>
          <a:prstGeom prst="bentConnector3">
            <a:avLst>
              <a:gd name="adj1" fmla="val 51246"/>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תיבת טקסט 6">
            <a:extLst>
              <a:ext uri="{FF2B5EF4-FFF2-40B4-BE49-F238E27FC236}">
                <a16:creationId xmlns:a16="http://schemas.microsoft.com/office/drawing/2014/main" id="{F5640EEB-4949-4BEE-BD4C-483E6776ED73}"/>
              </a:ext>
            </a:extLst>
          </p:cNvPr>
          <p:cNvSpPr txBox="1"/>
          <p:nvPr/>
        </p:nvSpPr>
        <p:spPr>
          <a:xfrm>
            <a:off x="529819" y="3359020"/>
            <a:ext cx="2847863" cy="369332"/>
          </a:xfrm>
          <a:prstGeom prst="rect">
            <a:avLst/>
          </a:prstGeom>
          <a:noFill/>
        </p:spPr>
        <p:txBody>
          <a:bodyPr wrap="square" rtlCol="1">
            <a:spAutoFit/>
          </a:bodyPr>
          <a:lstStyle/>
          <a:p>
            <a:pPr marL="285750" indent="-285750">
              <a:buFont typeface="Arial" panose="020B0604020202020204" pitchFamily="34" charset="0"/>
              <a:buChar char="•"/>
            </a:pPr>
            <a:r>
              <a:rPr lang="en-US" dirty="0"/>
              <a:t>The Map Scale</a:t>
            </a:r>
            <a:endParaRPr lang="he-IL" dirty="0"/>
          </a:p>
        </p:txBody>
      </p:sp>
      <p:cxnSp>
        <p:nvCxnSpPr>
          <p:cNvPr id="9" name="מחבר: מרפקי 8">
            <a:extLst>
              <a:ext uri="{FF2B5EF4-FFF2-40B4-BE49-F238E27FC236}">
                <a16:creationId xmlns:a16="http://schemas.microsoft.com/office/drawing/2014/main" id="{24A94A7D-5DE5-4EC3-A503-3082D511E268}"/>
              </a:ext>
            </a:extLst>
          </p:cNvPr>
          <p:cNvCxnSpPr>
            <a:cxnSpLocks/>
          </p:cNvCxnSpPr>
          <p:nvPr/>
        </p:nvCxnSpPr>
        <p:spPr>
          <a:xfrm>
            <a:off x="2239347" y="3514531"/>
            <a:ext cx="1689052" cy="2474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8562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5E8B7E6-BA48-4CBE-8957-54BB599805F5}"/>
              </a:ext>
            </a:extLst>
          </p:cNvPr>
          <p:cNvSpPr>
            <a:spLocks noGrp="1"/>
          </p:cNvSpPr>
          <p:nvPr>
            <p:ph type="title"/>
          </p:nvPr>
        </p:nvSpPr>
        <p:spPr>
          <a:xfrm>
            <a:off x="1097280" y="286603"/>
            <a:ext cx="10765038" cy="1450757"/>
          </a:xfrm>
        </p:spPr>
        <p:txBody>
          <a:bodyPr vert="horz" lIns="91440" tIns="45720" rIns="91440" bIns="45720" rtlCol="0">
            <a:normAutofit/>
          </a:bodyPr>
          <a:lstStyle/>
          <a:p>
            <a:pPr rtl="0"/>
            <a:r>
              <a:rPr lang="en-US" sz="4400" dirty="0"/>
              <a:t>Analyzing Images &amp; Dealing with Outliers</a:t>
            </a:r>
          </a:p>
        </p:txBody>
      </p:sp>
      <p:pic>
        <p:nvPicPr>
          <p:cNvPr id="5" name="מציין מיקום תוכן 4" descr="תמונה שמכילה ספורט, כדור ביליארד&#10;&#10;התיאור נוצר באופן אוטומטי">
            <a:extLst>
              <a:ext uri="{FF2B5EF4-FFF2-40B4-BE49-F238E27FC236}">
                <a16:creationId xmlns:a16="http://schemas.microsoft.com/office/drawing/2014/main" id="{C25E8E4E-1064-4422-AEF3-E6F975006E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0874" y="1999009"/>
            <a:ext cx="6783857" cy="3815918"/>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7" name="תמונה 6" descr="תמונה שמכילה טקסט, אלקטרוניקה, תצוגה, מחשב&#10;&#10;התיאור נוצר באופן אוטומטי">
            <a:extLst>
              <a:ext uri="{FF2B5EF4-FFF2-40B4-BE49-F238E27FC236}">
                <a16:creationId xmlns:a16="http://schemas.microsoft.com/office/drawing/2014/main" id="{7FBEE154-8B92-4272-92CD-452A4EAE0B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99009"/>
            <a:ext cx="5451314" cy="381591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503716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4060CC7-6E4B-4C88-AFA3-D3FE72F49ABA}"/>
              </a:ext>
            </a:extLst>
          </p:cNvPr>
          <p:cNvSpPr>
            <a:spLocks noGrp="1"/>
          </p:cNvSpPr>
          <p:nvPr>
            <p:ph type="title"/>
          </p:nvPr>
        </p:nvSpPr>
        <p:spPr/>
        <p:txBody>
          <a:bodyPr/>
          <a:lstStyle/>
          <a:p>
            <a:r>
              <a:rPr lang="en-US" dirty="0"/>
              <a:t>Analyzing Images</a:t>
            </a:r>
            <a:endParaRPr lang="he-IL" dirty="0"/>
          </a:p>
        </p:txBody>
      </p:sp>
      <p:sp>
        <p:nvSpPr>
          <p:cNvPr id="3" name="מציין מיקום תוכן 2">
            <a:extLst>
              <a:ext uri="{FF2B5EF4-FFF2-40B4-BE49-F238E27FC236}">
                <a16:creationId xmlns:a16="http://schemas.microsoft.com/office/drawing/2014/main" id="{510D7EEA-8FF2-48D1-963D-9A3C15AC5774}"/>
              </a:ext>
            </a:extLst>
          </p:cNvPr>
          <p:cNvSpPr>
            <a:spLocks noGrp="1"/>
          </p:cNvSpPr>
          <p:nvPr>
            <p:ph idx="1"/>
          </p:nvPr>
        </p:nvSpPr>
        <p:spPr>
          <a:xfrm>
            <a:off x="1097280" y="1845732"/>
            <a:ext cx="10845904" cy="4430659"/>
          </a:xfrm>
        </p:spPr>
        <p:txBody>
          <a:bodyPr>
            <a:normAutofit fontScale="62500" lnSpcReduction="20000"/>
          </a:bodyPr>
          <a:lstStyle/>
          <a:p>
            <a:pPr algn="l"/>
            <a:r>
              <a:rPr lang="en-US" dirty="0"/>
              <a:t>The first method we tried to use for scaling images was with iteration and comparing each pixel of each image.</a:t>
            </a:r>
          </a:p>
          <a:p>
            <a:pPr algn="l"/>
            <a:r>
              <a:rPr lang="en-US" dirty="0"/>
              <a:t>It took us approximately 5 minuets to get the values of only one image (of 250 images in each category)</a:t>
            </a:r>
          </a:p>
          <a:p>
            <a:pPr algn="l"/>
            <a:r>
              <a:rPr lang="en-US" dirty="0"/>
              <a:t>Taking this long for each image data structing was a real bottle neck for this project and it become a major problem that we had to deal with.</a:t>
            </a:r>
          </a:p>
          <a:p>
            <a:pPr algn="l"/>
            <a:r>
              <a:rPr lang="en-US" dirty="0"/>
              <a:t>After a long search on the internet, and even consulting on python forums online, we decided to load each image into 3 diminution matrix which each cell represents the pixel index, and his value is RGB’s</a:t>
            </a:r>
            <a:endParaRPr lang="he-IL" dirty="0"/>
          </a:p>
          <a:p>
            <a:pPr algn="l"/>
            <a:r>
              <a:rPr lang="en-US" dirty="0"/>
              <a:t>As a mean of finding whether a pixel on the heat map is valuable (found on the scale or not) - we decided to compare distances between the pixel and other pixel: 1. Between each pixel on the heatmap and its counterpart on the clean map (1:1) 2. Between each pixel on the heatmap and all of the colors on the scale (1:178) by using the function </a:t>
            </a:r>
            <a:r>
              <a:rPr lang="en-US" dirty="0" err="1"/>
              <a:t>distance_matrix</a:t>
            </a:r>
            <a:r>
              <a:rPr lang="en-US" dirty="0"/>
              <a:t>(), imported from </a:t>
            </a:r>
            <a:r>
              <a:rPr lang="en-US" dirty="0" err="1"/>
              <a:t>scipy.spatial</a:t>
            </a:r>
            <a:r>
              <a:rPr lang="en-US" dirty="0"/>
              <a:t>. In order to calculate those distances we used the following formula:</a:t>
            </a:r>
            <a:endParaRPr lang="he-IL" dirty="0"/>
          </a:p>
          <a:p>
            <a:pPr algn="l"/>
            <a:r>
              <a:rPr lang="he-IL" dirty="0"/>
              <a:t> </a:t>
            </a:r>
            <a:endParaRPr lang="en-US" dirty="0"/>
          </a:p>
          <a:p>
            <a:pPr marL="0" indent="0" algn="l">
              <a:buNone/>
            </a:pPr>
            <a:r>
              <a:rPr lang="en-US" dirty="0"/>
              <a:t>After we finished the crawler process and imported the pixels of the image into matrices, we used the following functions to analysis the data by comparing and scaling the wanted image to its scale image and default image matrices.</a:t>
            </a:r>
            <a:endParaRPr lang="he-IL" dirty="0"/>
          </a:p>
          <a:p>
            <a:pPr algn="l" rtl="0">
              <a:buFont typeface="Arial" panose="020B0604020202020204" pitchFamily="34" charset="0"/>
              <a:buChar char="•"/>
            </a:pPr>
            <a:r>
              <a:rPr lang="en-US" dirty="0" err="1"/>
              <a:t>create_outliers_mask</a:t>
            </a:r>
            <a:r>
              <a:rPr lang="en-US" dirty="0"/>
              <a:t> – Creates a mask of outliers which indicates which of the coordinates is a valuable pixel. By summing all the corresponding pixels in each map and checking if a pixel remains at 0. Returns a </a:t>
            </a:r>
            <a:r>
              <a:rPr lang="en-US" dirty="0" err="1"/>
              <a:t>boolean</a:t>
            </a:r>
            <a:r>
              <a:rPr lang="en-US" dirty="0"/>
              <a:t> array containing `True` if all values in an index are not 0 and returns False otherwise.</a:t>
            </a:r>
          </a:p>
          <a:p>
            <a:pPr algn="l" rtl="0">
              <a:buFont typeface="Arial" panose="020B0604020202020204" pitchFamily="34" charset="0"/>
              <a:buChar char="•"/>
            </a:pPr>
            <a:r>
              <a:rPr lang="en-US" dirty="0"/>
              <a:t> </a:t>
            </a:r>
            <a:r>
              <a:rPr lang="en-US" dirty="0" err="1"/>
              <a:t>scale_searcher</a:t>
            </a:r>
            <a:r>
              <a:rPr lang="en-US" dirty="0"/>
              <a:t> – Returns the starting indices of the scale in a given image.</a:t>
            </a:r>
          </a:p>
          <a:p>
            <a:pPr algn="l" rtl="0">
              <a:buFont typeface="Arial" panose="020B0604020202020204" pitchFamily="34" charset="0"/>
              <a:buChar char="•"/>
            </a:pPr>
            <a:r>
              <a:rPr lang="en-US" dirty="0"/>
              <a:t> </a:t>
            </a:r>
            <a:r>
              <a:rPr lang="en-US" dirty="0" err="1"/>
              <a:t>color_mapper</a:t>
            </a:r>
            <a:r>
              <a:rPr lang="en-US" dirty="0"/>
              <a:t>– Given the starting indices of the scale image by the scale searcher and returns an array of the scale image middle strip by their RGBs </a:t>
            </a:r>
          </a:p>
          <a:p>
            <a:pPr algn="l" rtl="0">
              <a:buFont typeface="Arial" panose="020B0604020202020204" pitchFamily="34" charset="0"/>
              <a:buChar char="•"/>
            </a:pPr>
            <a:r>
              <a:rPr lang="en-US" dirty="0"/>
              <a:t> </a:t>
            </a:r>
            <a:r>
              <a:rPr lang="en-US" dirty="0" err="1"/>
              <a:t>map_analyzer</a:t>
            </a:r>
            <a:r>
              <a:rPr lang="en-US" dirty="0"/>
              <a:t>– Takes the current image and scale image matrices and evaluate the distances between each pixel to the scale. It returns the closest scale RGBs indices that represent the value for each pixel in terms of quantity to the category.</a:t>
            </a:r>
            <a:endParaRPr lang="he-IL" dirty="0"/>
          </a:p>
        </p:txBody>
      </p:sp>
      <p:pic>
        <p:nvPicPr>
          <p:cNvPr id="5" name="תמונה 4">
            <a:extLst>
              <a:ext uri="{FF2B5EF4-FFF2-40B4-BE49-F238E27FC236}">
                <a16:creationId xmlns:a16="http://schemas.microsoft.com/office/drawing/2014/main" id="{03B3BCDC-BF8F-4843-901B-F45FE1BAA0E8}"/>
              </a:ext>
            </a:extLst>
          </p:cNvPr>
          <p:cNvPicPr>
            <a:picLocks noChangeAspect="1"/>
          </p:cNvPicPr>
          <p:nvPr/>
        </p:nvPicPr>
        <p:blipFill rotWithShape="1">
          <a:blip r:embed="rId3">
            <a:extLst>
              <a:ext uri="{28A0092B-C50C-407E-A947-70E740481C1C}">
                <a14:useLocalDpi xmlns:a14="http://schemas.microsoft.com/office/drawing/2010/main" val="0"/>
              </a:ext>
            </a:extLst>
          </a:blip>
          <a:srcRect l="363" t="7069" r="1170" b="-3412"/>
          <a:stretch/>
        </p:blipFill>
        <p:spPr>
          <a:xfrm>
            <a:off x="1097280" y="3803668"/>
            <a:ext cx="3752850" cy="307866"/>
          </a:xfrm>
          <a:prstGeom prst="rect">
            <a:avLst/>
          </a:prstGeom>
        </p:spPr>
      </p:pic>
    </p:spTree>
    <p:extLst>
      <p:ext uri="{BB962C8B-B14F-4D97-AF65-F5344CB8AC3E}">
        <p14:creationId xmlns:p14="http://schemas.microsoft.com/office/powerpoint/2010/main" val="2016012289"/>
      </p:ext>
    </p:extLst>
  </p:cSld>
  <p:clrMapOvr>
    <a:masterClrMapping/>
  </p:clrMapOvr>
</p:sld>
</file>

<file path=ppt/theme/theme1.xml><?xml version="1.0" encoding="utf-8"?>
<a:theme xmlns:a="http://schemas.openxmlformats.org/drawingml/2006/main" name="מבט לאחור">
  <a:themeElements>
    <a:clrScheme name="מבט לאחור">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מבט לאחור">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בט לאחור">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753</TotalTime>
  <Words>1866</Words>
  <Application>Microsoft Office PowerPoint</Application>
  <PresentationFormat>Widescreen</PresentationFormat>
  <Paragraphs>109</Paragraphs>
  <Slides>27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מבט לאחור</vt:lpstr>
      <vt:lpstr>NASA HEATMAPS</vt:lpstr>
      <vt:lpstr>STUDENTS</vt:lpstr>
      <vt:lpstr>Project Breakdown</vt:lpstr>
      <vt:lpstr>Our Main Goal &amp; Ideas </vt:lpstr>
      <vt:lpstr>Step 1 – Scraping &amp; Scrubbing  </vt:lpstr>
      <vt:lpstr>Our Crawler</vt:lpstr>
      <vt:lpstr>PowerPoint Presentation</vt:lpstr>
      <vt:lpstr>Analyzing Images &amp; Dealing with Outliers</vt:lpstr>
      <vt:lpstr>Analyzing Images</vt:lpstr>
      <vt:lpstr>The Efficiency of the Matrices Method</vt:lpstr>
      <vt:lpstr>Dealing With Outliers</vt:lpstr>
      <vt:lpstr>Step 2 – Creating Our Database </vt:lpstr>
      <vt:lpstr>Creating Our Database</vt:lpstr>
      <vt:lpstr>First Conclusion</vt:lpstr>
      <vt:lpstr>More Visuals</vt:lpstr>
      <vt:lpstr>More Visuals</vt:lpstr>
      <vt:lpstr>Categories Correlation</vt:lpstr>
      <vt:lpstr>First Conclusion Summary</vt:lpstr>
      <vt:lpstr>Step 3 – Model </vt:lpstr>
      <vt:lpstr>Model</vt:lpstr>
      <vt:lpstr>Models Results - Vegetation</vt:lpstr>
      <vt:lpstr>Models Results – Land Surface Temperature </vt:lpstr>
      <vt:lpstr>Models Results– Land Surface Temperature Anomaly</vt:lpstr>
      <vt:lpstr>Models Results – Snow Cover</vt:lpstr>
      <vt:lpstr>Models Results – Fire</vt:lpstr>
      <vt:lpstr>Models Results – Net Primary Productivity Models</vt:lpstr>
      <vt:lpstr>Step 4 – Interpret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NASA HEATMAPS</dc:title>
  <dc:creator>365 Pro Plus</dc:creator>
  <cp:lastModifiedBy>Idan Horovitz</cp:lastModifiedBy>
  <cp:revision>58</cp:revision>
  <dcterms:created xsi:type="dcterms:W3CDTF">2021-02-19T22:37:07Z</dcterms:created>
  <dcterms:modified xsi:type="dcterms:W3CDTF">2021-02-21T15:46:58Z</dcterms:modified>
</cp:coreProperties>
</file>