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501dc3f0-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501dc3f0-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501dc3f9-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501dc3f9-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501dc3fa-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501dc3fa-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501dc3fb-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501dc3fb-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501dc3fc-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501dc3fc-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501dc3fd-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501dc3fd-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501dc3f1-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501dc3f1-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501dc3f2-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501dc3f2-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501dc3f3-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501dc3f3-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501dc3f4-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501dc3f4-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501dc3f5-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501dc3f5-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501dc3f6-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501dc3f6-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501dc3f7-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501dc3f7-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501dc3f8-f31a-11ec-8ee4-69a5d36df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501dc3f8-f31a-11ec-8ee4-69a5d36df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1082300"/>
            <a:ext cx="9144000" cy="2998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2" name="Google Shape;12;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 name="Google Shape;13;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4" name="Google Shape;54;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5" name="Shape 15"/>
        <p:cNvGrpSpPr/>
        <p:nvPr/>
      </p:nvGrpSpPr>
      <p:grpSpPr>
        <a:xfrm>
          <a:off x="0" y="0"/>
          <a:ext cx="0" cy="0"/>
          <a:chOff x="0" y="0"/>
          <a:chExt cx="0" cy="0"/>
        </a:xfrm>
      </p:grpSpPr>
      <p:sp>
        <p:nvSpPr>
          <p:cNvPr id="16" name="Google Shape;16;p3"/>
          <p:cNvSpPr/>
          <p:nvPr/>
        </p:nvSpPr>
        <p:spPr>
          <a:xfrm>
            <a:off x="0" y="499525"/>
            <a:ext cx="9144000" cy="4163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 name="Google Shape;17;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8" name="Google Shape;18;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38202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sp>
        <p:nvSpPr>
          <p:cNvPr id="38" name="Google Shape;38;p8"/>
          <p:cNvSpPr/>
          <p:nvPr/>
        </p:nvSpPr>
        <p:spPr>
          <a:xfrm>
            <a:off x="0" y="499525"/>
            <a:ext cx="9144000" cy="4163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08850" y="4663225"/>
            <a:ext cx="468300" cy="0"/>
          </a:xfrm>
          <a:prstGeom prst="straightConnector1">
            <a:avLst/>
          </a:prstGeom>
          <a:noFill/>
          <a:ln cap="flat" cmpd="sng" w="19050">
            <a:solidFill>
              <a:schemeClr val="lt2"/>
            </a:solidFill>
            <a:prstDash val="solid"/>
            <a:round/>
            <a:headEnd len="sm" w="sm" type="none"/>
            <a:tailEnd len="sm" w="sm" type="none"/>
          </a:ln>
        </p:spPr>
      </p:cxnSp>
      <p:sp>
        <p:nvSpPr>
          <p:cNvPr id="44" name="Google Shape;44;p9"/>
          <p:cNvSpPr txBox="1"/>
          <p:nvPr>
            <p:ph type="title"/>
          </p:nvPr>
        </p:nvSpPr>
        <p:spPr>
          <a:xfrm>
            <a:off x="265500" y="516000"/>
            <a:ext cx="4045200" cy="2199300"/>
          </a:xfrm>
          <a:prstGeom prst="rect">
            <a:avLst/>
          </a:prstGeom>
          <a:solidFill>
            <a:srgbClr val="63D297">
              <a:alpha val="77090"/>
            </a:srgbClr>
          </a:solidFill>
        </p:spPr>
        <p:txBody>
          <a:bodyPr anchorCtr="0" anchor="b" bIns="91425" lIns="91425" spcFirstLastPara="1" rIns="91425" wrap="square" tIns="91425">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769000"/>
            <a:ext cx="4045200" cy="1858500"/>
          </a:xfrm>
          <a:prstGeom prst="rect">
            <a:avLst/>
          </a:prstGeom>
          <a:solidFill>
            <a:srgbClr val="63D297">
              <a:alpha val="77090"/>
            </a:srgbClr>
          </a:solidFill>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516000"/>
            <a:ext cx="3837000" cy="41115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04800" lvl="1" marL="914400">
              <a:spcBef>
                <a:spcPts val="1600"/>
              </a:spcBef>
              <a:spcAft>
                <a:spcPts val="0"/>
              </a:spcAft>
              <a:buClr>
                <a:schemeClr val="lt1"/>
              </a:buClr>
              <a:buSzPts val="1200"/>
              <a:buChar char="○"/>
              <a:defRPr>
                <a:solidFill>
                  <a:schemeClr val="lt1"/>
                </a:solidFill>
              </a:defRPr>
            </a:lvl2pPr>
            <a:lvl3pPr indent="-304800" lvl="2" marL="1371600">
              <a:spcBef>
                <a:spcPts val="1600"/>
              </a:spcBef>
              <a:spcAft>
                <a:spcPts val="0"/>
              </a:spcAft>
              <a:buClr>
                <a:schemeClr val="lt1"/>
              </a:buClr>
              <a:buSzPts val="1200"/>
              <a:buChar char="■"/>
              <a:defRPr>
                <a:solidFill>
                  <a:schemeClr val="lt1"/>
                </a:solidFill>
              </a:defRPr>
            </a:lvl3pPr>
            <a:lvl4pPr indent="-304800" lvl="3" marL="1828800">
              <a:spcBef>
                <a:spcPts val="1600"/>
              </a:spcBef>
              <a:spcAft>
                <a:spcPts val="0"/>
              </a:spcAft>
              <a:buClr>
                <a:schemeClr val="lt1"/>
              </a:buClr>
              <a:buSzPts val="1200"/>
              <a:buChar char="●"/>
              <a:defRPr>
                <a:solidFill>
                  <a:schemeClr val="lt1"/>
                </a:solidFill>
              </a:defRPr>
            </a:lvl4pPr>
            <a:lvl5pPr indent="-304800" lvl="4" marL="2286000">
              <a:spcBef>
                <a:spcPts val="1600"/>
              </a:spcBef>
              <a:spcAft>
                <a:spcPts val="0"/>
              </a:spcAft>
              <a:buClr>
                <a:schemeClr val="lt1"/>
              </a:buClr>
              <a:buSzPts val="1200"/>
              <a:buChar char="○"/>
              <a:defRPr>
                <a:solidFill>
                  <a:schemeClr val="lt1"/>
                </a:solidFill>
              </a:defRPr>
            </a:lvl5pPr>
            <a:lvl6pPr indent="-304800" lvl="5" marL="2743200">
              <a:spcBef>
                <a:spcPts val="1600"/>
              </a:spcBef>
              <a:spcAft>
                <a:spcPts val="0"/>
              </a:spcAft>
              <a:buClr>
                <a:schemeClr val="lt1"/>
              </a:buClr>
              <a:buSzPts val="1200"/>
              <a:buChar char="■"/>
              <a:defRPr>
                <a:solidFill>
                  <a:schemeClr val="lt1"/>
                </a:solidFill>
              </a:defRPr>
            </a:lvl6pPr>
            <a:lvl7pPr indent="-304800" lvl="6" marL="3200400">
              <a:spcBef>
                <a:spcPts val="1600"/>
              </a:spcBef>
              <a:spcAft>
                <a:spcPts val="0"/>
              </a:spcAft>
              <a:buClr>
                <a:schemeClr val="lt1"/>
              </a:buClr>
              <a:buSzPts val="1200"/>
              <a:buChar char="●"/>
              <a:defRPr>
                <a:solidFill>
                  <a:schemeClr val="lt1"/>
                </a:solidFill>
              </a:defRPr>
            </a:lvl7pPr>
            <a:lvl8pPr indent="-304800" lvl="7" marL="3657600">
              <a:spcBef>
                <a:spcPts val="1600"/>
              </a:spcBef>
              <a:spcAft>
                <a:spcPts val="0"/>
              </a:spcAft>
              <a:buClr>
                <a:schemeClr val="lt1"/>
              </a:buClr>
              <a:buSzPts val="1200"/>
              <a:buChar char="○"/>
              <a:defRPr>
                <a:solidFill>
                  <a:schemeClr val="lt1"/>
                </a:solidFill>
              </a:defRPr>
            </a:lvl8pPr>
            <a:lvl9pPr indent="-304800" lvl="8" marL="4114800">
              <a:spcBef>
                <a:spcPts val="1600"/>
              </a:spcBef>
              <a:spcAft>
                <a:spcPts val="1600"/>
              </a:spcAft>
              <a:buClr>
                <a:schemeClr val="lt1"/>
              </a:buClr>
              <a:buSzPts val="12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1pPr>
            <a:lvl2pPr indent="-304800" lvl="1" marL="9144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2pPr>
            <a:lvl3pPr indent="-304800" lvl="2" marL="13716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3pPr>
            <a:lvl4pPr indent="-304800" lvl="3" marL="18288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4pPr>
            <a:lvl5pPr indent="-304800" lvl="4" marL="22860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5pPr>
            <a:lvl6pPr indent="-304800" lvl="5" marL="27432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6pPr>
            <a:lvl7pPr indent="-304800" lvl="6" marL="32004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7pPr>
            <a:lvl8pPr indent="-304800" lvl="7" marL="3657600">
              <a:lnSpc>
                <a:spcPct val="115000"/>
              </a:lnSpc>
              <a:spcBef>
                <a:spcPts val="1600"/>
              </a:spcBef>
              <a:spcAft>
                <a:spcPts val="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8pPr>
            <a:lvl9pPr indent="-304800" lvl="8" marL="4114800">
              <a:lnSpc>
                <a:spcPct val="115000"/>
              </a:lnSpc>
              <a:spcBef>
                <a:spcPts val="1600"/>
              </a:spcBef>
              <a:spcAft>
                <a:spcPts val="1600"/>
              </a:spcAft>
              <a:buClr>
                <a:schemeClr val="accent3"/>
              </a:buClr>
              <a:buSzPts val="1200"/>
              <a:buFont typeface="Proxima Nova"/>
              <a:buChar char="■"/>
              <a:defRPr sz="1200">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captiv8.io/public/talents/list/bMW1lQT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ww.vzw.com/stude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63" name="Google Shape;63;p1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Pepsi Boost : Creative Brief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25" name="Google Shape;125;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 Placement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Talent Approvals / Talent Requirements</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Talent List:</a:t>
            </a:r>
            <a:r>
              <a:rPr lang="en"/>
              <a:t> </a:t>
            </a:r>
            <a:r>
              <a:rPr lang="en" u="sng">
                <a:solidFill>
                  <a:schemeClr val="hlink"/>
                </a:solidFill>
                <a:hlinkClick r:id="rId4"/>
              </a:rPr>
              <a:t>https://captiv8.io/public/talents/list/NdBHYTdhR5n5821m</a:t>
            </a:r>
            <a:endParaRPr/>
          </a:p>
          <a:p>
            <a:pPr indent="0" lvl="0" marL="0" rtl="0" algn="l">
              <a:spcBef>
                <a:spcPts val="1600"/>
              </a:spcBef>
              <a:spcAft>
                <a:spcPts val="0"/>
              </a:spcAft>
              <a:buNone/>
            </a:pPr>
            <a:r>
              <a:rPr b="1" lang="en"/>
              <a:t>Top Selects:</a:t>
            </a:r>
            <a:endParaRPr b="1"/>
          </a:p>
          <a:p>
            <a:pPr indent="-317500" lvl="0" marL="457200" rtl="0" algn="l">
              <a:spcBef>
                <a:spcPts val="1600"/>
              </a:spcBef>
              <a:spcAft>
                <a:spcPts val="0"/>
              </a:spcAft>
              <a:buSzPts val="1400"/>
              <a:buChar char="●"/>
            </a:pPr>
            <a:r>
              <a:rPr lang="en"/>
              <a:t>Tier 1: Cody Ko</a:t>
            </a:r>
            <a:endParaRPr/>
          </a:p>
          <a:p>
            <a:pPr indent="-317500" lvl="0" marL="457200" rtl="0" algn="l">
              <a:spcBef>
                <a:spcPts val="0"/>
              </a:spcBef>
              <a:spcAft>
                <a:spcPts val="0"/>
              </a:spcAft>
              <a:buSzPts val="1400"/>
              <a:buChar char="●"/>
            </a:pPr>
            <a:r>
              <a:rPr lang="en"/>
              <a:t>Tier 2: Brodie Smith</a:t>
            </a:r>
            <a:endParaRPr/>
          </a:p>
          <a:p>
            <a:pPr indent="-317500" lvl="0" marL="457200" rtl="0" algn="l">
              <a:spcBef>
                <a:spcPts val="0"/>
              </a:spcBef>
              <a:spcAft>
                <a:spcPts val="0"/>
              </a:spcAft>
              <a:buSzPts val="1400"/>
              <a:buChar char="●"/>
            </a:pPr>
            <a:r>
              <a:rPr lang="en"/>
              <a:t>Tier 3: Trey Kennedy</a:t>
            </a:r>
            <a:endParaRPr/>
          </a:p>
          <a:p>
            <a:pPr indent="0" lvl="0" marL="0" rtl="0" algn="l">
              <a:spcBef>
                <a:spcPts val="1600"/>
              </a:spcBef>
              <a:spcAft>
                <a:spcPts val="0"/>
              </a:spcAft>
              <a:buNone/>
            </a:pPr>
            <a:r>
              <a:rPr b="1" lang="en"/>
              <a:t>Backup Selects:</a:t>
            </a:r>
            <a:endParaRPr b="1"/>
          </a:p>
          <a:p>
            <a:pPr indent="-317500" lvl="0" marL="457200" rtl="0" algn="l">
              <a:spcBef>
                <a:spcPts val="1600"/>
              </a:spcBef>
              <a:spcAft>
                <a:spcPts val="0"/>
              </a:spcAft>
              <a:buSzPts val="1400"/>
              <a:buChar char="●"/>
            </a:pPr>
            <a:r>
              <a:rPr lang="en"/>
              <a:t>T1. Oscar Miranda</a:t>
            </a:r>
            <a:endParaRPr/>
          </a:p>
          <a:p>
            <a:pPr indent="-317500" lvl="0" marL="457200" rtl="0" algn="l">
              <a:spcBef>
                <a:spcPts val="0"/>
              </a:spcBef>
              <a:spcAft>
                <a:spcPts val="0"/>
              </a:spcAft>
              <a:buSzPts val="1400"/>
              <a:buChar char="●"/>
            </a:pPr>
            <a:r>
              <a:rPr lang="en"/>
              <a:t>T2. Arielle Vandenberg</a:t>
            </a:r>
            <a:endParaRPr/>
          </a:p>
          <a:p>
            <a:pPr indent="-317500" lvl="0" marL="457200" rtl="0" algn="l">
              <a:spcBef>
                <a:spcPts val="0"/>
              </a:spcBef>
              <a:spcAft>
                <a:spcPts val="0"/>
              </a:spcAft>
              <a:buSzPts val="1400"/>
              <a:buChar char="●"/>
            </a:pPr>
            <a:r>
              <a:rPr lang="en"/>
              <a:t>T3. Rob Riggle</a:t>
            </a:r>
            <a:endParaRPr/>
          </a:p>
          <a:p>
            <a:pPr indent="0" lvl="0" marL="0" rtl="0" algn="l">
              <a:spcBef>
                <a:spcPts val="1600"/>
              </a:spcBef>
              <a:spcAft>
                <a:spcPts val="0"/>
              </a:spcAft>
              <a:buNone/>
            </a:pPr>
            <a:r>
              <a:rPr b="1" lang="en"/>
              <a:t>Talent Requirements:</a:t>
            </a:r>
            <a:endParaRPr b="1"/>
          </a:p>
          <a:p>
            <a:pPr indent="-317500" lvl="0" marL="457200" rtl="0" algn="l">
              <a:spcBef>
                <a:spcPts val="1600"/>
              </a:spcBef>
              <a:spcAft>
                <a:spcPts val="0"/>
              </a:spcAft>
              <a:buSzPts val="1400"/>
              <a:buChar char="●"/>
            </a:pPr>
            <a:r>
              <a:rPr b="1" lang="en"/>
              <a:t>Active lifestyle, sport</a:t>
            </a:r>
            <a:endParaRPr b="1"/>
          </a:p>
          <a:p>
            <a:pPr indent="-317500" lvl="0" marL="457200" rtl="0" algn="l">
              <a:spcBef>
                <a:spcPts val="0"/>
              </a:spcBef>
              <a:spcAft>
                <a:spcPts val="0"/>
              </a:spcAft>
              <a:buSzPts val="1400"/>
              <a:buChar char="●"/>
            </a:pPr>
            <a:r>
              <a:rPr b="1" lang="en"/>
              <a:t>Located in US</a:t>
            </a:r>
            <a:endParaRPr b="1"/>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 / Exclusivity</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Usage Rights:</a:t>
            </a:r>
            <a:endParaRPr b="1"/>
          </a:p>
          <a:p>
            <a:pPr indent="-317500" lvl="0" marL="457200" rtl="0" algn="l">
              <a:spcBef>
                <a:spcPts val="1600"/>
              </a:spcBef>
              <a:spcAft>
                <a:spcPts val="0"/>
              </a:spcAft>
              <a:buSzPts val="1400"/>
              <a:buChar char="●"/>
            </a:pPr>
            <a:r>
              <a:rPr lang="en"/>
              <a:t>Standard terms cover the advertiser right to re-post/share the content on their own social media accounts + O&amp;O [in social widget format], during the term. Content shared on social can remain up in perpetuity and content shared on O&amp;O can remain up, during the term.</a:t>
            </a:r>
            <a:endParaRPr/>
          </a:p>
          <a:p>
            <a:pPr indent="-317500" lvl="0" marL="457200" rtl="0" algn="l">
              <a:spcBef>
                <a:spcPts val="0"/>
              </a:spcBef>
              <a:spcAft>
                <a:spcPts val="0"/>
              </a:spcAft>
              <a:buSzPts val="1400"/>
              <a:buChar char="●"/>
            </a:pPr>
            <a:r>
              <a:rPr lang="en"/>
              <a:t>Extended usage allows for the advertiser to amplify content via paid media on the brands social handle up to 10M impressions, per piece of content, during the term.</a:t>
            </a:r>
            <a:endParaRPr/>
          </a:p>
          <a:p>
            <a:pPr indent="-317500" lvl="0" marL="457200" rtl="0" algn="l">
              <a:spcBef>
                <a:spcPts val="0"/>
              </a:spcBef>
              <a:spcAft>
                <a:spcPts val="0"/>
              </a:spcAft>
              <a:buSzPts val="1400"/>
              <a:buChar char="●"/>
            </a:pPr>
            <a:r>
              <a:rPr lang="en"/>
              <a:t>(Term: 3 Months)</a:t>
            </a:r>
            <a:endParaRPr/>
          </a:p>
          <a:p>
            <a:pPr indent="0" lvl="0" marL="0" rtl="0" algn="l">
              <a:spcBef>
                <a:spcPts val="1600"/>
              </a:spcBef>
              <a:spcAft>
                <a:spcPts val="0"/>
              </a:spcAft>
              <a:buNone/>
            </a:pPr>
            <a:r>
              <a:rPr b="1" lang="en"/>
              <a:t>Exclusivity &amp; Term:</a:t>
            </a:r>
            <a:endParaRPr b="1"/>
          </a:p>
          <a:p>
            <a:pPr indent="-317500" lvl="0" marL="457200" rtl="0" algn="l">
              <a:spcBef>
                <a:spcPts val="1600"/>
              </a:spcBef>
              <a:spcAft>
                <a:spcPts val="0"/>
              </a:spcAft>
              <a:buSzPts val="1400"/>
              <a:buChar char="●"/>
            </a:pPr>
            <a:r>
              <a:rPr lang="en"/>
              <a:t>Captiv8’s pricing accounts for an exclusivity period and term of 30 days, anything beyond this may incur additional fees and can be negotiated on an influencer per influencer basis.</a:t>
            </a:r>
            <a:endParaRPr/>
          </a:p>
          <a:p>
            <a:pPr indent="-317500" lvl="0" marL="457200" rtl="0" algn="l">
              <a:spcBef>
                <a:spcPts val="0"/>
              </a:spcBef>
              <a:spcAft>
                <a:spcPts val="0"/>
              </a:spcAft>
              <a:buSzPts val="1400"/>
              <a:buChar char="●"/>
            </a:pPr>
            <a:r>
              <a:rPr b="1" lang="en"/>
              <a:t>Competitive Class:</a:t>
            </a:r>
            <a:r>
              <a:rPr lang="en"/>
              <a:t> Non-alcohol drinks.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 KPI</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Campaign Success Metrics:</a:t>
            </a:r>
            <a:endParaRPr b="1"/>
          </a:p>
          <a:p>
            <a:pPr indent="-317500" lvl="0" marL="457200" rtl="0" algn="l">
              <a:spcBef>
                <a:spcPts val="1600"/>
              </a:spcBef>
              <a:spcAft>
                <a:spcPts val="0"/>
              </a:spcAft>
              <a:buSzPts val="1400"/>
              <a:buChar char="●"/>
            </a:pPr>
            <a:r>
              <a:rPr lang="en"/>
              <a:t>Engagement</a:t>
            </a:r>
            <a:endParaRPr/>
          </a:p>
          <a:p>
            <a:pPr indent="-317500" lvl="0" marL="457200" rtl="0" algn="l">
              <a:spcBef>
                <a:spcPts val="0"/>
              </a:spcBef>
              <a:spcAft>
                <a:spcPts val="0"/>
              </a:spcAft>
              <a:buSzPts val="1400"/>
              <a:buChar char="●"/>
            </a:pPr>
            <a:r>
              <a:rPr lang="en"/>
              <a:t>Audience conversation</a:t>
            </a:r>
            <a:endParaRPr/>
          </a:p>
          <a:p>
            <a:pPr indent="-317500" lvl="0" marL="457200" rtl="0" algn="l">
              <a:spcBef>
                <a:spcPts val="0"/>
              </a:spcBef>
              <a:spcAft>
                <a:spcPts val="0"/>
              </a:spcAft>
              <a:buSzPts val="1400"/>
              <a:buChar char="●"/>
            </a:pPr>
            <a:r>
              <a:rPr lang="en"/>
              <a:t>Brand sentiment</a:t>
            </a:r>
            <a:endParaRPr/>
          </a:p>
          <a:p>
            <a:pPr indent="-317500" lvl="0" marL="457200" rtl="0" algn="l">
              <a:spcBef>
                <a:spcPts val="0"/>
              </a:spcBef>
              <a:spcAft>
                <a:spcPts val="0"/>
              </a:spcAft>
              <a:buSzPts val="1400"/>
              <a:buChar char="●"/>
            </a:pPr>
            <a:r>
              <a:rPr lang="en"/>
              <a:t>CTR</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Timeline</a:t>
            </a:r>
            <a:endParaRPr b="1"/>
          </a:p>
          <a:p>
            <a:pPr indent="0" lvl="0" marL="0" rtl="0" algn="l">
              <a:spcBef>
                <a:spcPts val="1600"/>
              </a:spcBef>
              <a:spcAft>
                <a:spcPts val="0"/>
              </a:spcAft>
              <a:buNone/>
            </a:pPr>
            <a:r>
              <a:rPr lang="en"/>
              <a:t>8/6: Pepsi to provide list of approved talent</a:t>
            </a:r>
            <a:endParaRPr/>
          </a:p>
          <a:p>
            <a:pPr indent="0" lvl="0" marL="0" rtl="0" algn="l">
              <a:spcBef>
                <a:spcPts val="1600"/>
              </a:spcBef>
              <a:spcAft>
                <a:spcPts val="0"/>
              </a:spcAft>
              <a:buNone/>
            </a:pPr>
            <a:r>
              <a:rPr lang="en"/>
              <a:t>8/11: Captiv8 to kick off talent outreach</a:t>
            </a:r>
            <a:endParaRPr/>
          </a:p>
          <a:p>
            <a:pPr indent="0" lvl="0" marL="0" rtl="0" algn="l">
              <a:spcBef>
                <a:spcPts val="1600"/>
              </a:spcBef>
              <a:spcAft>
                <a:spcPts val="0"/>
              </a:spcAft>
              <a:buNone/>
            </a:pPr>
            <a:r>
              <a:rPr lang="en"/>
              <a:t>8/13: Captiv8 to provide recommended talent/deliverables</a:t>
            </a:r>
            <a:endParaRPr/>
          </a:p>
          <a:p>
            <a:pPr indent="0" lvl="0" marL="0" rtl="0" algn="l">
              <a:spcBef>
                <a:spcPts val="1600"/>
              </a:spcBef>
              <a:spcAft>
                <a:spcPts val="0"/>
              </a:spcAft>
              <a:buNone/>
            </a:pPr>
            <a:r>
              <a:rPr lang="en"/>
              <a:t>8/13: Pepsi to confirm talent/deliverables</a:t>
            </a:r>
            <a:endParaRPr/>
          </a:p>
          <a:p>
            <a:pPr indent="0" lvl="0" marL="0" rtl="0" algn="l">
              <a:spcBef>
                <a:spcPts val="1600"/>
              </a:spcBef>
              <a:spcAft>
                <a:spcPts val="0"/>
              </a:spcAft>
              <a:buNone/>
            </a:pPr>
            <a:r>
              <a:rPr lang="en"/>
              <a:t>8/16: Captiv8 to issue formal offers</a:t>
            </a:r>
            <a:endParaRPr/>
          </a:p>
          <a:p>
            <a:pPr indent="0" lvl="0" marL="0" rtl="0" algn="l">
              <a:spcBef>
                <a:spcPts val="1600"/>
              </a:spcBef>
              <a:spcAft>
                <a:spcPts val="0"/>
              </a:spcAft>
              <a:buNone/>
            </a:pPr>
            <a:r>
              <a:rPr lang="en"/>
              <a:t>8/18: Captiv8 to confirm talent</a:t>
            </a:r>
            <a:endParaRPr/>
          </a:p>
          <a:p>
            <a:pPr indent="0" lvl="0" marL="0" rtl="0" algn="l">
              <a:spcBef>
                <a:spcPts val="1600"/>
              </a:spcBef>
              <a:spcAft>
                <a:spcPts val="0"/>
              </a:spcAft>
              <a:buNone/>
            </a:pPr>
            <a:r>
              <a:rPr lang="en"/>
              <a:t>8/18: Captiv8 to provide talent's creative concept</a:t>
            </a:r>
            <a:endParaRPr/>
          </a:p>
          <a:p>
            <a:pPr indent="0" lvl="0" marL="0" rtl="0" algn="l">
              <a:spcBef>
                <a:spcPts val="1600"/>
              </a:spcBef>
              <a:spcAft>
                <a:spcPts val="0"/>
              </a:spcAft>
              <a:buNone/>
            </a:pPr>
            <a:r>
              <a:rPr lang="en"/>
              <a:t>8/19: Pepsi to provide concept feedback</a:t>
            </a:r>
            <a:endParaRPr/>
          </a:p>
          <a:p>
            <a:pPr indent="0" lvl="0" marL="0" rtl="0" algn="l">
              <a:spcBef>
                <a:spcPts val="1600"/>
              </a:spcBef>
              <a:spcAft>
                <a:spcPts val="0"/>
              </a:spcAft>
              <a:buNone/>
            </a:pPr>
            <a:r>
              <a:rPr lang="en"/>
              <a:t>8/20: Captiv8 to provide updated creative concepts</a:t>
            </a:r>
            <a:endParaRPr/>
          </a:p>
          <a:p>
            <a:pPr indent="0" lvl="0" marL="0" rtl="0" algn="l">
              <a:spcBef>
                <a:spcPts val="1600"/>
              </a:spcBef>
              <a:spcAft>
                <a:spcPts val="0"/>
              </a:spcAft>
              <a:buNone/>
            </a:pPr>
            <a:r>
              <a:rPr lang="en"/>
              <a:t>8/20: Pepsi to approve concepts</a:t>
            </a:r>
            <a:endParaRPr/>
          </a:p>
          <a:p>
            <a:pPr indent="0" lvl="0" marL="0" rtl="0" algn="l">
              <a:spcBef>
                <a:spcPts val="1600"/>
              </a:spcBef>
              <a:spcAft>
                <a:spcPts val="0"/>
              </a:spcAft>
              <a:buNone/>
            </a:pPr>
            <a:r>
              <a:rPr lang="en"/>
              <a:t>8/23: Talent in Production</a:t>
            </a:r>
            <a:endParaRPr/>
          </a:p>
          <a:p>
            <a:pPr indent="0" lvl="0" marL="0" rtl="0" algn="l">
              <a:spcBef>
                <a:spcPts val="1600"/>
              </a:spcBef>
              <a:spcAft>
                <a:spcPts val="0"/>
              </a:spcAft>
              <a:buNone/>
            </a:pPr>
            <a:r>
              <a:rPr lang="en"/>
              <a:t>8/24: Captiv8 to provide content and captions</a:t>
            </a:r>
            <a:endParaRPr/>
          </a:p>
          <a:p>
            <a:pPr indent="0" lvl="0" marL="0" rtl="0" algn="l">
              <a:spcBef>
                <a:spcPts val="1600"/>
              </a:spcBef>
              <a:spcAft>
                <a:spcPts val="0"/>
              </a:spcAft>
              <a:buNone/>
            </a:pPr>
            <a:r>
              <a:rPr lang="en"/>
              <a:t>8/30: Captiv8 to provide final content</a:t>
            </a:r>
            <a:endParaRPr/>
          </a:p>
          <a:p>
            <a:pPr indent="0" lvl="0" marL="0" rtl="0" algn="l">
              <a:spcBef>
                <a:spcPts val="1600"/>
              </a:spcBef>
              <a:spcAft>
                <a:spcPts val="0"/>
              </a:spcAft>
              <a:buNone/>
            </a:pPr>
            <a:r>
              <a:rPr lang="en"/>
              <a:t>11/30: Captiv8 to provide final content</a:t>
            </a:r>
            <a:endParaRPr/>
          </a:p>
          <a:p>
            <a:pPr indent="0" lvl="0" marL="0" rtl="0" algn="l">
              <a:spcBef>
                <a:spcPts val="1600"/>
              </a:spcBef>
              <a:spcAft>
                <a:spcPts val="0"/>
              </a:spcAft>
              <a:buNone/>
            </a:pPr>
            <a:r>
              <a:rPr lang="en"/>
              <a:t>8/1: Pepsi to approve Content</a:t>
            </a:r>
            <a:endParaRPr/>
          </a:p>
          <a:p>
            <a:pPr indent="0" lvl="0" marL="0" rtl="0" algn="l">
              <a:spcBef>
                <a:spcPts val="1600"/>
              </a:spcBef>
              <a:spcAft>
                <a:spcPts val="0"/>
              </a:spcAft>
              <a:buNone/>
            </a:pPr>
            <a:r>
              <a:rPr lang="en"/>
              <a:t>8/2: Launch</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Flight Dates</a:t>
            </a:r>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Flight Dates:</a:t>
            </a:r>
            <a:endParaRPr b="1"/>
          </a:p>
          <a:p>
            <a:pPr indent="-317500" lvl="0" marL="457200" rtl="0" algn="l">
              <a:spcBef>
                <a:spcPts val="1600"/>
              </a:spcBef>
              <a:spcAft>
                <a:spcPts val="0"/>
              </a:spcAft>
              <a:buSzPts val="1400"/>
              <a:buChar char="●"/>
            </a:pPr>
            <a:r>
              <a:rPr lang="en"/>
              <a:t>Flight Dates: extend end date to 12/31/2021</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Product(s) + Campaign Name</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Campaign Name:</a:t>
            </a:r>
            <a:r>
              <a:rPr lang="en"/>
              <a:t> Super Bowl Campaign (W/payments &amp; contracting)</a:t>
            </a:r>
            <a:endParaRPr/>
          </a:p>
          <a:p>
            <a:pPr indent="-317500" lvl="0" marL="457200" rtl="0" algn="l">
              <a:spcBef>
                <a:spcPts val="0"/>
              </a:spcBef>
              <a:spcAft>
                <a:spcPts val="0"/>
              </a:spcAft>
              <a:buSzPts val="1400"/>
              <a:buChar char="●"/>
            </a:pPr>
            <a:r>
              <a:rPr b="1" lang="en"/>
              <a:t>Campaign Priority at Pepsi:</a:t>
            </a:r>
            <a:r>
              <a:rPr lang="en"/>
              <a:t> P1</a:t>
            </a:r>
            <a:endParaRPr/>
          </a:p>
          <a:p>
            <a:pPr indent="-317500" lvl="0" marL="457200" rtl="0" algn="l">
              <a:spcBef>
                <a:spcPts val="0"/>
              </a:spcBef>
              <a:spcAft>
                <a:spcPts val="0"/>
              </a:spcAft>
              <a:buSzPts val="1400"/>
              <a:buChar char="●"/>
            </a:pPr>
            <a:r>
              <a:rPr b="1" lang="en"/>
              <a:t>Product:</a:t>
            </a:r>
            <a:r>
              <a:rPr lang="en"/>
              <a:t> On 7/7, Pepsi launched a new bottle form: up to 355 ml.</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Platforms + Post Tyle</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Social Platforms:</a:t>
            </a:r>
            <a:endParaRPr b="1"/>
          </a:p>
          <a:p>
            <a:pPr indent="-317500" lvl="0" marL="457200" rtl="0" algn="l">
              <a:spcBef>
                <a:spcPts val="1600"/>
              </a:spcBef>
              <a:spcAft>
                <a:spcPts val="0"/>
              </a:spcAft>
              <a:buSzPts val="1400"/>
              <a:buChar char="●"/>
            </a:pPr>
            <a:r>
              <a:rPr lang="en"/>
              <a:t>Instagram and/or TikTok </a:t>
            </a:r>
            <a:r>
              <a:rPr i="1" lang="en"/>
              <a:t>(paid media cannot run on Instgram - must all run on YT + TikTok)</a:t>
            </a:r>
            <a:endParaRPr i="1"/>
          </a:p>
          <a:p>
            <a:pPr indent="-317500" lvl="0" marL="457200" rtl="0" algn="l">
              <a:spcBef>
                <a:spcPts val="0"/>
              </a:spcBef>
              <a:spcAft>
                <a:spcPts val="0"/>
              </a:spcAft>
              <a:buSzPts val="1400"/>
              <a:buChar char="●"/>
            </a:pPr>
            <a:r>
              <a:rPr lang="en"/>
              <a:t>YouTube (1x Talent Only)</a:t>
            </a:r>
            <a:endParaRPr/>
          </a:p>
          <a:p>
            <a:pPr indent="0" lvl="0" marL="0" rtl="0" algn="l">
              <a:spcBef>
                <a:spcPts val="1600"/>
              </a:spcBef>
              <a:spcAft>
                <a:spcPts val="0"/>
              </a:spcAft>
              <a:buNone/>
            </a:pPr>
            <a:r>
              <a:rPr b="1" lang="en"/>
              <a:t>Post Type:</a:t>
            </a:r>
            <a:r>
              <a:rPr lang="en"/>
              <a:t> Mix of Image/Video/Dedicated YT Video</a:t>
            </a:r>
            <a:endParaRPr/>
          </a:p>
          <a:p>
            <a:pPr indent="0" lvl="0" marL="0" rtl="0" algn="l">
              <a:spcBef>
                <a:spcPts val="1600"/>
              </a:spcBef>
              <a:spcAft>
                <a:spcPts val="0"/>
              </a:spcAft>
              <a:buNone/>
            </a:pPr>
            <a:r>
              <a:rPr b="1" lang="en"/>
              <a:t>Content Strategy for TikTok + IG:</a:t>
            </a:r>
            <a:endParaRPr b="1"/>
          </a:p>
          <a:p>
            <a:pPr indent="-317500" lvl="0" marL="457200" rtl="0" algn="l">
              <a:spcBef>
                <a:spcPts val="1600"/>
              </a:spcBef>
              <a:spcAft>
                <a:spcPts val="0"/>
              </a:spcAft>
              <a:buSzPts val="1400"/>
              <a:buChar char="●"/>
            </a:pPr>
            <a:r>
              <a:rPr lang="en"/>
              <a:t>Talent to post content on TikTok and share to IG via stories</a:t>
            </a:r>
            <a:endParaRPr/>
          </a:p>
          <a:p>
            <a:pPr indent="-317500" lvl="0" marL="457200" rtl="0" algn="l">
              <a:spcBef>
                <a:spcPts val="0"/>
              </a:spcBef>
              <a:spcAft>
                <a:spcPts val="0"/>
              </a:spcAft>
              <a:buSzPts val="1400"/>
              <a:buChar char="●"/>
            </a:pPr>
            <a:r>
              <a:rPr lang="en"/>
              <a:t>IG stories to swipe up to: https://www.pepsi.com/#!products/1893-original-cola</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Creative Overview</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Concept:</a:t>
            </a:r>
            <a:r>
              <a:rPr lang="en"/>
              <a:t> </a:t>
            </a:r>
            <a:r>
              <a:rPr b="1" lang="en"/>
              <a:t>“Life is a moment. Play it."</a:t>
            </a:r>
            <a:endParaRPr b="1"/>
          </a:p>
          <a:p>
            <a:pPr indent="0" lvl="0" marL="0" rtl="0" algn="l">
              <a:spcBef>
                <a:spcPts val="1600"/>
              </a:spcBef>
              <a:spcAft>
                <a:spcPts val="0"/>
              </a:spcAft>
              <a:buNone/>
            </a:pPr>
            <a:r>
              <a:rPr lang="en"/>
              <a:t>The football campaign was developed as part of the Pepsi Moments communication platform, which reveals various life situations in which the participants make decisions “here and now”.</a:t>
            </a:r>
            <a:endParaRPr/>
          </a:p>
          <a:p>
            <a:pPr indent="0" lvl="0" marL="0" rtl="0" algn="l">
              <a:spcBef>
                <a:spcPts val="1600"/>
              </a:spcBef>
              <a:spcAft>
                <a:spcPts val="0"/>
              </a:spcAft>
              <a:buNone/>
            </a:pPr>
            <a:r>
              <a:rPr lang="en"/>
              <a:t>Pepsi invites fans to look at life as a series of football moments: all you have to do is live, play, score and win. The main idea of ​​the campaign is reflected in the slogan - “Life is a moment. Play it."</a:t>
            </a:r>
            <a:endParaRPr/>
          </a:p>
          <a:p>
            <a:pPr indent="0" lvl="0" marL="0" rtl="0" algn="l">
              <a:spcBef>
                <a:spcPts val="1600"/>
              </a:spcBef>
              <a:spcAft>
                <a:spcPts val="0"/>
              </a:spcAft>
              <a:buNone/>
            </a:pPr>
            <a:r>
              <a:rPr lang="en"/>
              <a:t>The main element of the campaign was a video, which tells the stories of people who are passionate about football and transferred their passion to real life. These stories are not only about football, they are about fun, celebration, team spirit, support and friendship - values ​​that unite sport and everyday life. In the video, you can see ordinary guys demonstrating football tricks (dribbling) with a Pepsi can in the underpass, and real football fans who gathered to support their team.</a:t>
            </a:r>
            <a:endParaRPr/>
          </a:p>
          <a:p>
            <a:pPr indent="0" lvl="0" marL="0" rtl="0" algn="l">
              <a:spcBef>
                <a:spcPts val="1600"/>
              </a:spcBef>
              <a:spcAft>
                <a:spcPts val="0"/>
              </a:spcAft>
              <a:buNone/>
            </a:pPr>
            <a:r>
              <a:rPr lang="en"/>
              <a:t>To further experience the most anticipated event of the football season, the Pepsi brand has prepared a joint project Pepsi TV, which will not only allow you to immerse yourself in the game, but also win tickets to the UEFA Champions League Final.</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97" name="Google Shape;97;p1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 EXAMPLES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05" name="Google Shape;105;p19"/>
          <p:cNvPicPr preferRelativeResize="0"/>
          <p:nvPr/>
        </p:nvPicPr>
        <p:blipFill>
          <a:blip r:embed="rId4">
            <a:alphaModFix/>
          </a:blip>
          <a:stretch>
            <a:fillRect/>
          </a:stretch>
        </p:blipFill>
        <p:spPr>
          <a:xfrm>
            <a:off x="1535200" y="1152475"/>
            <a:ext cx="60736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Campaign Copy</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a:t>
            </a:r>
            <a:br>
              <a:rPr lang="en"/>
            </a:br>
            <a:r>
              <a:rPr lang="en"/>
              <a:t>For the Content and disclaimer:</a:t>
            </a:r>
            <a:endParaRPr/>
          </a:p>
          <a:p>
            <a:pPr indent="0" lvl="0" marL="0" rtl="0" algn="l">
              <a:spcBef>
                <a:spcPts val="1600"/>
              </a:spcBef>
              <a:spcAft>
                <a:spcPts val="0"/>
              </a:spcAft>
              <a:buNone/>
            </a:pPr>
            <a:r>
              <a:rPr lang="en"/>
              <a:t>Considering:</a:t>
            </a:r>
            <a:endParaRPr/>
          </a:p>
          <a:p>
            <a:pPr indent="-317500" lvl="0" marL="457200" rtl="0" algn="l">
              <a:spcBef>
                <a:spcPts val="1600"/>
              </a:spcBef>
              <a:spcAft>
                <a:spcPts val="0"/>
              </a:spcAft>
              <a:buSzPts val="1400"/>
              <a:buChar char="●"/>
            </a:pPr>
            <a:r>
              <a:rPr lang="en"/>
              <a:t>Plan savings: Up to $25 off/month + Partners breakdown below:</a:t>
            </a:r>
            <a:endParaRPr/>
          </a:p>
          <a:p>
            <a:pPr indent="-317500" lvl="0" marL="457200" rtl="0" algn="l">
              <a:spcBef>
                <a:spcPts val="0"/>
              </a:spcBef>
              <a:spcAft>
                <a:spcPts val="0"/>
              </a:spcAft>
              <a:buSzPts val="1400"/>
              <a:buChar char="●"/>
            </a:pPr>
            <a:r>
              <a:rPr lang="en"/>
              <a:t>Play More: Disney Bundle - $12.99/month &amp; Apple Music (6 months) - $9.99/month</a:t>
            </a:r>
            <a:endParaRPr/>
          </a:p>
          <a:p>
            <a:pPr indent="-317500" lvl="0" marL="457200" rtl="0" algn="l">
              <a:spcBef>
                <a:spcPts val="0"/>
              </a:spcBef>
              <a:spcAft>
                <a:spcPts val="0"/>
              </a:spcAft>
              <a:buSzPts val="1400"/>
              <a:buChar char="●"/>
            </a:pPr>
            <a:r>
              <a:rPr lang="en"/>
              <a:t>Get More: Disney Bundle - $12.99/month &amp; Apple Music - $9.99/month</a:t>
            </a:r>
            <a:endParaRPr/>
          </a:p>
          <a:p>
            <a:pPr indent="-317500" lvl="0" marL="457200" rtl="0" algn="l">
              <a:spcBef>
                <a:spcPts val="0"/>
              </a:spcBef>
              <a:spcAft>
                <a:spcPts val="0"/>
              </a:spcAft>
              <a:buSzPts val="1400"/>
              <a:buChar char="●"/>
            </a:pPr>
            <a:r>
              <a:rPr lang="en"/>
              <a:t>Todoist: $3/month on any plan (6 months for free)</a:t>
            </a:r>
            <a:endParaRPr/>
          </a:p>
          <a:p>
            <a:pPr indent="0" lvl="0" marL="0" rtl="0" algn="l">
              <a:spcBef>
                <a:spcPts val="1600"/>
              </a:spcBef>
              <a:spcAft>
                <a:spcPts val="0"/>
              </a:spcAft>
              <a:buNone/>
            </a:pPr>
            <a:r>
              <a:rPr b="1" lang="en"/>
              <a:t>Proposed messaging:</a:t>
            </a:r>
            <a:endParaRPr b="1"/>
          </a:p>
          <a:p>
            <a:pPr indent="0" lvl="0" marL="0" rtl="0" algn="l">
              <a:spcBef>
                <a:spcPts val="1600"/>
              </a:spcBef>
              <a:spcAft>
                <a:spcPts val="0"/>
              </a:spcAft>
              <a:buNone/>
            </a:pPr>
            <a:r>
              <a:rPr lang="en"/>
              <a:t>As a student you can save </a:t>
            </a:r>
            <a:r>
              <a:rPr b="1" lang="en"/>
              <a:t>UP TO</a:t>
            </a:r>
            <a:r>
              <a:rPr lang="en"/>
              <a:t> $25/month on your plan and can get access to partners like Disney+,Hulu, ESPN+, Apple Music and Todoist.</a:t>
            </a:r>
            <a:endParaRPr/>
          </a:p>
          <a:p>
            <a:pPr indent="0" lvl="0" marL="0" rtl="0" algn="l">
              <a:spcBef>
                <a:spcPts val="1600"/>
              </a:spcBef>
              <a:spcAft>
                <a:spcPts val="0"/>
              </a:spcAft>
              <a:buNone/>
            </a:pPr>
            <a:r>
              <a:rPr lang="en"/>
              <a:t>If the influencers are going to be leveraging the bundle extra savings they will need to provide a breakdown of where that math is coming from:</a:t>
            </a:r>
            <a:endParaRPr/>
          </a:p>
          <a:p>
            <a:pPr indent="0" lvl="0" marL="0" rtl="0" algn="l">
              <a:spcBef>
                <a:spcPts val="1600"/>
              </a:spcBef>
              <a:spcAft>
                <a:spcPts val="0"/>
              </a:spcAft>
              <a:buNone/>
            </a:pPr>
            <a:r>
              <a:rPr lang="en"/>
              <a:t>Disney+ Bundle - $12.99/month</a:t>
            </a:r>
            <a:endParaRPr/>
          </a:p>
          <a:p>
            <a:pPr indent="0" lvl="0" marL="0" rtl="0" algn="l">
              <a:spcBef>
                <a:spcPts val="1600"/>
              </a:spcBef>
              <a:spcAft>
                <a:spcPts val="0"/>
              </a:spcAft>
              <a:buNone/>
            </a:pPr>
            <a:r>
              <a:rPr lang="en"/>
              <a:t>Apple Music: $9.99/month</a:t>
            </a:r>
            <a:endParaRPr/>
          </a:p>
          <a:p>
            <a:pPr indent="0" lvl="0" marL="0" rtl="0" algn="l">
              <a:spcBef>
                <a:spcPts val="1600"/>
              </a:spcBef>
              <a:spcAft>
                <a:spcPts val="0"/>
              </a:spcAft>
              <a:buNone/>
            </a:pPr>
            <a:r>
              <a:rPr lang="en"/>
              <a:t>Todoist: $3</a:t>
            </a:r>
            <a:endParaRPr/>
          </a:p>
          <a:p>
            <a:pPr indent="0" lvl="0" marL="0" rtl="0" algn="l">
              <a:spcBef>
                <a:spcPts val="1600"/>
              </a:spcBef>
              <a:spcAft>
                <a:spcPts val="0"/>
              </a:spcAft>
              <a:buNone/>
            </a:pPr>
            <a:r>
              <a:rPr lang="en"/>
              <a:t>Partners total savings: Additional $25.98</a:t>
            </a:r>
            <a:endParaRPr/>
          </a:p>
          <a:p>
            <a:pPr indent="0" lvl="0" marL="0" rtl="0" algn="l">
              <a:spcBef>
                <a:spcPts val="1600"/>
              </a:spcBef>
              <a:spcAft>
                <a:spcPts val="0"/>
              </a:spcAft>
              <a:buNone/>
            </a:pPr>
            <a:r>
              <a:rPr b="1" lang="en"/>
              <a:t>Legal considerations:</a:t>
            </a:r>
            <a:endParaRPr b="1"/>
          </a:p>
          <a:p>
            <a:pPr indent="0" lvl="0" marL="0" rtl="0" algn="l">
              <a:spcBef>
                <a:spcPts val="1600"/>
              </a:spcBef>
              <a:spcAft>
                <a:spcPts val="0"/>
              </a:spcAft>
              <a:buNone/>
            </a:pPr>
            <a:r>
              <a:rPr lang="en"/>
              <a:t>Encourage followers to learn more on Verizon's landing page for Students (</a:t>
            </a:r>
            <a:r>
              <a:rPr lang="en" u="sng">
                <a:solidFill>
                  <a:schemeClr val="hlink"/>
                </a:solidFill>
                <a:hlinkClick r:id="rId4"/>
              </a:rPr>
              <a:t>ww.vzw.com/students</a:t>
            </a:r>
            <a:r>
              <a:rPr lang="en"/>
              <a:t>)</a:t>
            </a:r>
            <a:endParaRPr/>
          </a:p>
          <a:p>
            <a:pPr indent="0" lvl="0" marL="0" rtl="0" algn="l">
              <a:spcBef>
                <a:spcPts val="1600"/>
              </a:spcBef>
              <a:spcAft>
                <a:spcPts val="0"/>
              </a:spcAft>
              <a:buNone/>
            </a:pPr>
            <a:r>
              <a:rPr lang="en"/>
              <a:t>If utilizing all partners' savings call out that this is possible on the Get More Unlimited Plan. This could also be a great opportunity to let students know that they can choose the plan that works best for them according to the partners that they want to have access to.</a:t>
            </a:r>
            <a:endParaRPr/>
          </a:p>
          <a:p>
            <a:pPr indent="0" lvl="0" marL="0" rtl="0" algn="l">
              <a:spcBef>
                <a:spcPts val="1600"/>
              </a:spcBef>
              <a:spcAft>
                <a:spcPts val="0"/>
              </a:spcAft>
              <a:buNone/>
            </a:pPr>
            <a:r>
              <a:rPr lang="en"/>
              <a:t>When leveraging the savings and saying what they can do with the savings: Ie. You could get 10 more lattes from your favorite coffee shop (Stay away of mentioning other brands - ie. 10 more Starbucks lattes)</a:t>
            </a:r>
            <a:endParaRPr/>
          </a:p>
          <a:p>
            <a:pPr indent="0" lvl="0" marL="0" rtl="0" algn="l">
              <a:spcBef>
                <a:spcPts val="1600"/>
              </a:spcBef>
              <a:spcAft>
                <a:spcPts val="0"/>
              </a:spcAft>
              <a:buNone/>
            </a:pPr>
            <a:r>
              <a:rPr b="1" lang="en"/>
              <a:t>Required Brand Tags:</a:t>
            </a:r>
            <a:r>
              <a:rPr lang="en"/>
              <a:t> @Verizon</a:t>
            </a:r>
            <a:endParaRPr/>
          </a:p>
          <a:p>
            <a:pPr indent="0" lvl="0" marL="0" rtl="0" algn="l">
              <a:spcBef>
                <a:spcPts val="1600"/>
              </a:spcBef>
              <a:spcAft>
                <a:spcPts val="0"/>
              </a:spcAft>
              <a:buNone/>
            </a:pPr>
            <a:r>
              <a:rPr b="1" lang="en"/>
              <a:t>FTC Requirements:</a:t>
            </a:r>
            <a:r>
              <a:rPr lang="en"/>
              <a:t> #VerizonPartner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382666" y="9779"/>
            <a:ext cx="625826" cy="514350"/>
          </a:xfrm>
          <a:prstGeom prst="rect">
            <a:avLst/>
          </a:prstGeom>
          <a:noFill/>
          <a:ln>
            <a:noFill/>
          </a:ln>
        </p:spPr>
      </p:pic>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 Guidelines</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a:t>
            </a:r>
            <a:endParaRPr b="1"/>
          </a:p>
          <a:p>
            <a:pPr indent="0" lvl="0" marL="0" rtl="0" algn="l">
              <a:spcBef>
                <a:spcPts val="1600"/>
              </a:spcBef>
              <a:spcAft>
                <a:spcPts val="0"/>
              </a:spcAft>
              <a:buNone/>
            </a:pPr>
            <a:r>
              <a:rPr b="1" lang="en"/>
              <a:t>Discount Eligibility:</a:t>
            </a:r>
            <a:endParaRPr b="1"/>
          </a:p>
          <a:p>
            <a:pPr indent="-317500" lvl="0" marL="457200" rtl="0" algn="l">
              <a:spcBef>
                <a:spcPts val="1600"/>
              </a:spcBef>
              <a:spcAft>
                <a:spcPts val="0"/>
              </a:spcAft>
              <a:buSzPts val="1400"/>
              <a:buChar char="●"/>
            </a:pPr>
            <a:r>
              <a:rPr lang="en"/>
              <a:t>Current U.S secondary education, online and vocational students</a:t>
            </a:r>
            <a:endParaRPr/>
          </a:p>
          <a:p>
            <a:pPr indent="-317500" lvl="0" marL="457200" rtl="0" algn="l">
              <a:spcBef>
                <a:spcPts val="0"/>
              </a:spcBef>
              <a:spcAft>
                <a:spcPts val="0"/>
              </a:spcAft>
              <a:buSzPts val="1400"/>
              <a:buChar char="●"/>
            </a:pPr>
            <a:r>
              <a:rPr lang="en"/>
              <a:t>Limited to max of 2 lines (discount drops to $0 for 3rd line)</a:t>
            </a:r>
            <a:endParaRPr/>
          </a:p>
          <a:p>
            <a:pPr indent="-317500" lvl="0" marL="457200" rtl="0" algn="l">
              <a:spcBef>
                <a:spcPts val="0"/>
              </a:spcBef>
              <a:spcAft>
                <a:spcPts val="0"/>
              </a:spcAft>
              <a:buSzPts val="1400"/>
              <a:buChar char="●"/>
            </a:pPr>
            <a:r>
              <a:rPr lang="en"/>
              <a:t>4 year maximum discount Verification/student validation vendor: UNiDAYS</a:t>
            </a:r>
            <a:endParaRPr/>
          </a:p>
          <a:p>
            <a:pPr indent="-317500" lvl="0" marL="457200" rtl="0" algn="l">
              <a:spcBef>
                <a:spcPts val="0"/>
              </a:spcBef>
              <a:spcAft>
                <a:spcPts val="0"/>
              </a:spcAft>
              <a:buSzPts val="1400"/>
              <a:buChar char="●"/>
            </a:pPr>
            <a:r>
              <a:rPr lang="en"/>
              <a:t>Ability to highlight any device offer that would be attractive to the Segment in Q4 (ie. Samsung, Iphone or any switcher promotion).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