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3" r:id="rId2"/>
    <p:sldId id="329" r:id="rId3"/>
    <p:sldId id="349" r:id="rId4"/>
    <p:sldId id="348" r:id="rId5"/>
    <p:sldId id="365" r:id="rId6"/>
    <p:sldId id="366" r:id="rId7"/>
    <p:sldId id="350" r:id="rId8"/>
    <p:sldId id="359" r:id="rId9"/>
    <p:sldId id="355" r:id="rId10"/>
    <p:sldId id="358" r:id="rId11"/>
    <p:sldId id="360" r:id="rId12"/>
    <p:sldId id="368" r:id="rId13"/>
    <p:sldId id="369" r:id="rId14"/>
    <p:sldId id="367" r:id="rId15"/>
    <p:sldId id="297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elix Titling" panose="04060505060202020A04" pitchFamily="82" charset="0"/>
      <p:regular r:id="rId23"/>
    </p:embeddedFont>
    <p:embeddedFont>
      <p:font typeface="Bahnschrift Light" panose="020B0502040204020203" pitchFamily="34" charset="0"/>
      <p:regular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Arial Black" panose="020B0A04020102020204" pitchFamily="34" charset="0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4F4F4"/>
    <a:srgbClr val="DEDEDC"/>
    <a:srgbClr val="FBFBFB"/>
    <a:srgbClr val="7DBEDF"/>
    <a:srgbClr val="74AC7D"/>
    <a:srgbClr val="C2DEEA"/>
    <a:srgbClr val="B3C9DE"/>
    <a:srgbClr val="EBE3F0"/>
    <a:srgbClr val="1A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7" autoAdjust="0"/>
    <p:restoredTop sz="94767" autoAdjust="0"/>
  </p:normalViewPr>
  <p:slideViewPr>
    <p:cSldViewPr>
      <p:cViewPr varScale="1">
        <p:scale>
          <a:sx n="84" d="100"/>
          <a:sy n="84" d="100"/>
        </p:scale>
        <p:origin x="10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63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31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539552" y="3286145"/>
            <a:ext cx="5832648" cy="15853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7DBED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71852"/>
            <a:ext cx="73731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11439" y="1268760"/>
            <a:ext cx="8086622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711439" y="1268760"/>
            <a:ext cx="8086622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683568" y="471852"/>
            <a:ext cx="73731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rgbClr val="7DBEDF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124744"/>
            <a:ext cx="3887370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kern="1200" baseline="0" dirty="0">
                <a:solidFill>
                  <a:srgbClr val="7DBED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11560" y="2492896"/>
            <a:ext cx="6480720" cy="1585337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코로나로 변화된</a:t>
            </a:r>
            <a:r>
              <a:rPr lang="en-US" altLang="ko-KR" sz="4800" dirty="0">
                <a:solidFill>
                  <a:schemeClr val="tx2"/>
                </a:solidFill>
              </a:rPr>
              <a:t/>
            </a:r>
            <a:br>
              <a:rPr lang="en-US" altLang="ko-KR" sz="4800" dirty="0">
                <a:solidFill>
                  <a:schemeClr val="tx2"/>
                </a:solidFill>
              </a:rPr>
            </a:br>
            <a:r>
              <a:rPr lang="ko-KR" altLang="en-US" sz="4800" b="1" dirty="0">
                <a:solidFill>
                  <a:schemeClr val="tx2"/>
                </a:solidFill>
              </a:rPr>
              <a:t>외식업의 추이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83568" y="4149080"/>
            <a:ext cx="38239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smtClean="0">
                <a:latin typeface="Arial" pitchFamily="34" charset="0"/>
                <a:ea typeface="맑은 고딕" pitchFamily="50" charset="-127"/>
                <a:cs typeface="굴림" pitchFamily="50" charset="-127"/>
              </a:rPr>
              <a:t>그거알았조</a:t>
            </a:r>
            <a:r>
              <a:rPr kumimoji="1" lang="ko-KR" altLang="en-US" sz="1400" smtClean="0">
                <a:latin typeface="Arial" pitchFamily="34" charset="0"/>
                <a:ea typeface="맑은 고딕" pitchFamily="50" charset="-127"/>
                <a:cs typeface="굴림" pitchFamily="50" charset="-127"/>
              </a:rPr>
              <a:t>팀</a:t>
            </a:r>
            <a:endParaRPr kumimoji="1" lang="en-US" altLang="ko-KR" sz="14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8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>
                <a:latin typeface="Arial" pitchFamily="34" charset="0"/>
                <a:ea typeface="맑은 고딕" pitchFamily="50" charset="-127"/>
                <a:cs typeface="굴림" pitchFamily="50" charset="-127"/>
              </a:rPr>
              <a:t>윤형철 방일우 이한나 </a:t>
            </a:r>
            <a:r>
              <a:rPr kumimoji="1" lang="ko-KR" altLang="en-US" sz="1400" dirty="0" err="1">
                <a:latin typeface="Arial" pitchFamily="34" charset="0"/>
                <a:ea typeface="맑은 고딕" pitchFamily="50" charset="-127"/>
                <a:cs typeface="굴림" pitchFamily="50" charset="-127"/>
              </a:rPr>
              <a:t>이새람</a:t>
            </a:r>
            <a:endParaRPr kumimoji="1" lang="en-US" altLang="ko-KR" sz="1400" dirty="0"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95144" y="33265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latin typeface="Felix Titling" panose="04060505060202020A04" pitchFamily="82" charset="0"/>
              </a:rPr>
              <a:t>KDX contest 2020</a:t>
            </a:r>
            <a:endParaRPr lang="ko-KR" altLang="en-US" b="1" dirty="0">
              <a:latin typeface="Felix Titling" panose="04060505060202020A04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 별로 외식업 전체 소비를 분석했습니다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" b="1307"/>
          <a:stretch/>
        </p:blipFill>
        <p:spPr>
          <a:xfrm>
            <a:off x="232437" y="1484784"/>
            <a:ext cx="8516027" cy="4176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5456B5E-84EC-4DDB-8D63-4936B206CBF6}"/>
              </a:ext>
            </a:extLst>
          </p:cNvPr>
          <p:cNvSpPr txBox="1"/>
          <p:nvPr/>
        </p:nvSpPr>
        <p:spPr>
          <a:xfrm>
            <a:off x="827584" y="5784431"/>
            <a:ext cx="7305932" cy="75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연령대별 지출항목을 명확히 확인하기 위해 연령대별로 업종</a:t>
            </a:r>
            <a:r>
              <a:rPr lang="ko-KR" altLang="en-US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나누었습니다</a:t>
            </a:r>
            <a:r>
              <a:rPr lang="en-US" altLang="ko-KR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5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5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b="1" dirty="0"/>
              <a:t>평균적으로  큰 차이를 보이지 않은 것으로 보입니다</a:t>
            </a:r>
            <a:r>
              <a:rPr lang="en-US" altLang="ko-KR" sz="1500" b="1" dirty="0"/>
              <a:t>.</a:t>
            </a:r>
            <a:r>
              <a:rPr lang="ko-KR" altLang="en-US" sz="1500" b="1" dirty="0"/>
              <a:t>   </a:t>
            </a:r>
            <a:endParaRPr lang="en-US" altLang="ko-KR" sz="15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02700F2-A83F-420E-8C11-A1CDB412A368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A355C45D-8FA1-46E0-8D91-250F5EA01548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8" name="모서리가 둥근 직사각형 7">
                <a:extLst>
                  <a:ext uri="{FF2B5EF4-FFF2-40B4-BE49-F238E27FC236}">
                    <a16:creationId xmlns:a16="http://schemas.microsoft.com/office/drawing/2014/main" xmlns="" id="{C8DA4BF0-8664-4967-A6C3-606479D6E6CD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8">
                <a:extLst>
                  <a:ext uri="{FF2B5EF4-FFF2-40B4-BE49-F238E27FC236}">
                    <a16:creationId xmlns:a16="http://schemas.microsoft.com/office/drawing/2014/main" xmlns="" id="{9C8C20BB-702C-4444-9C50-0ED0F5626024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9">
                <a:extLst>
                  <a:ext uri="{FF2B5EF4-FFF2-40B4-BE49-F238E27FC236}">
                    <a16:creationId xmlns:a16="http://schemas.microsoft.com/office/drawing/2014/main" xmlns="" id="{DEC7B35A-5E4E-4556-A0BE-65CC7FC3DCEA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xmlns="" id="{990D2B6B-D1AD-4CB1-9D52-97C6C97A3A5B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4FBBDAE7-D158-4F2B-B18A-C093FB38D1B5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DB1CDFE6-3786-47C3-AB58-01D8C011FD40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3BB11AB4-5836-4EE5-B3C1-AE66659938F3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DCEE2252-454B-45AA-9974-CC77A7044012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91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 별 외식업 소비를 볼 수 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7CAAC4A-82DB-4961-9916-D93F1A0B4804}"/>
              </a:ext>
            </a:extLst>
          </p:cNvPr>
          <p:cNvSpPr txBox="1"/>
          <p:nvPr/>
        </p:nvSpPr>
        <p:spPr>
          <a:xfrm>
            <a:off x="395473" y="1474911"/>
            <a:ext cx="7776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연령대 별로는 소비하는 패턴이 다르다는 것을 알 수 있습니다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  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82688"/>
            <a:ext cx="5760640" cy="5041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5492" y="2482666"/>
            <a:ext cx="3238995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그래서 연령대별로 사용량에 대해  막대 그래프로 시각화한 결과입니다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pPr marL="285750" lvl="0" indent="-285750" algn="just" latinLnBrk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전년도</a:t>
            </a:r>
            <a:r>
              <a:rPr lang="en-US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금년도 데이터를 비교한 결과 전년대비 업종별 매출이 모두 감소한 것을 확인하여 코로나로 인해 매출이 감소</a:t>
            </a:r>
            <a:r>
              <a:rPr lang="ko-KR" altLang="en-US" sz="1600" b="1" kern="100" dirty="0">
                <a:effectLst/>
                <a:latin typeface="+mn-ea"/>
                <a:cs typeface="Times New Roman" panose="02020603050405020304" pitchFamily="18" charset="0"/>
              </a:rPr>
              <a:t>한 것을 볼 수 있습니다</a:t>
            </a:r>
            <a:r>
              <a:rPr lang="en-US" altLang="ko-KR" sz="1600" b="1" kern="100" dirty="0">
                <a:effectLst/>
                <a:latin typeface="+mn-ea"/>
                <a:cs typeface="Times New Roman" panose="02020603050405020304" pitchFamily="18" charset="0"/>
              </a:rPr>
              <a:t>.</a:t>
            </a:r>
            <a:endParaRPr lang="ko-KR" altLang="ko-KR" sz="1600" b="1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B823701B-1765-40A4-A836-8A88E597ACBA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ACD2E389-2B20-4974-AB82-52CD48DE6FD9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xmlns="" id="{1157A0AA-D225-4E9A-B5A0-355B36E19B1A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xmlns="" id="{7D7ADC80-CED2-4637-89DA-65A98DA46B16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xmlns="" id="{7D40B13E-D6F1-436E-83BE-004C9CE921C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7F5DDE53-CDC4-4B88-A1F8-61E30FB788DE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AB86704B-520E-4346-9B13-BDEEE903AA16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xmlns="" id="{2D2C528C-5DBD-404E-9B29-2B713A9C8B55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40228FD3-2506-4EA9-B9EF-82C40AC747D1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1ED3002C-CD08-486B-882D-362181EC6CE1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50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외식업의 소비 결과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D88E5488-25BF-4F28-8D02-C4E16274B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2" y="2338122"/>
            <a:ext cx="3901378" cy="34544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8E7BD6A-B334-4D8C-ABCD-231BB39068BA}"/>
              </a:ext>
            </a:extLst>
          </p:cNvPr>
          <p:cNvSpPr txBox="1"/>
          <p:nvPr/>
        </p:nvSpPr>
        <p:spPr>
          <a:xfrm>
            <a:off x="5027483" y="2240999"/>
            <a:ext cx="3648974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카드 매출액이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 이후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 만에 작년 같은 기간 매출이 회복한 것이 보였습니다</a:t>
            </a:r>
            <a:endParaRPr lang="en-US" altLang="ko-KR" b="1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음식점만 떼어놓고 보면 여전히 작년 대비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95.7%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수준에서 끝나고 작년 수준으로 회복하지 못했다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7CAAC4A-82DB-4961-9916-D93F1A0B4804}"/>
              </a:ext>
            </a:extLst>
          </p:cNvPr>
          <p:cNvSpPr txBox="1"/>
          <p:nvPr/>
        </p:nvSpPr>
        <p:spPr>
          <a:xfrm>
            <a:off x="306012" y="1484784"/>
            <a:ext cx="8154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외식업 소비에 많이 쓰인 것으로 보지만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 작년 수준을 회복하지 못하고 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65D2A370-AB42-4D21-9523-324D5A97F2E8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3BE17DAA-2BCB-4713-802E-E6777E784AB6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xmlns="" id="{5C73A7AA-80E3-4F0C-811E-3BFD8114A109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8">
                <a:extLst>
                  <a:ext uri="{FF2B5EF4-FFF2-40B4-BE49-F238E27FC236}">
                    <a16:creationId xmlns:a16="http://schemas.microsoft.com/office/drawing/2014/main" xmlns="" id="{714B5D67-5F5E-4C40-A211-425B7F0A0FDC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9">
                <a:extLst>
                  <a:ext uri="{FF2B5EF4-FFF2-40B4-BE49-F238E27FC236}">
                    <a16:creationId xmlns:a16="http://schemas.microsoft.com/office/drawing/2014/main" xmlns="" id="{9D207AAB-B967-490B-9073-2F8C809C79B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814ADD9B-C04E-4526-AFB9-7DD003873649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BA484311-F10F-4AED-916A-62B4AE569290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xmlns="" id="{285056FF-B1B6-46CE-8A48-408F22CCBA14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EA1CCC65-3B85-4422-AC82-046220EA5D2D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AE08BDDB-424C-4DBE-85B4-2A0C5F8801DB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23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외식업의 소비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89526C76-8BAF-420A-846C-2C7354A89C10}"/>
              </a:ext>
            </a:extLst>
          </p:cNvPr>
          <p:cNvGrpSpPr/>
          <p:nvPr/>
        </p:nvGrpSpPr>
        <p:grpSpPr>
          <a:xfrm>
            <a:off x="369337" y="2275173"/>
            <a:ext cx="3770615" cy="3818123"/>
            <a:chOff x="1187624" y="2313831"/>
            <a:chExt cx="2610207" cy="35831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xmlns="" id="{66BE1560-83B5-4197-9D2E-3AAB08E9C5DA}"/>
                </a:ext>
              </a:extLst>
            </p:cNvPr>
            <p:cNvGrpSpPr/>
            <p:nvPr/>
          </p:nvGrpSpPr>
          <p:grpSpPr>
            <a:xfrm>
              <a:off x="1187624" y="2313831"/>
              <a:ext cx="2610207" cy="3583186"/>
              <a:chOff x="1187624" y="2313831"/>
              <a:chExt cx="2610207" cy="358318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xmlns="" id="{BF563AA7-6C11-49ED-A1BC-D829ED01D4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394" b="21903"/>
              <a:stretch/>
            </p:blipFill>
            <p:spPr>
              <a:xfrm>
                <a:off x="1187624" y="2313831"/>
                <a:ext cx="2610207" cy="3583186"/>
              </a:xfrm>
              <a:prstGeom prst="rect">
                <a:avLst/>
              </a:prstGeom>
              <a:solidFill>
                <a:srgbClr val="F4F4F4"/>
              </a:solidFill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58AD7063-2BC8-45AF-9B06-4C1D97685420}"/>
                  </a:ext>
                </a:extLst>
              </p:cNvPr>
              <p:cNvSpPr/>
              <p:nvPr/>
            </p:nvSpPr>
            <p:spPr>
              <a:xfrm>
                <a:off x="2843808" y="2348880"/>
                <a:ext cx="906706" cy="1043161"/>
              </a:xfrm>
              <a:prstGeom prst="rect">
                <a:avLst/>
              </a:prstGeom>
              <a:solidFill>
                <a:srgbClr val="F4F4F4"/>
              </a:solidFill>
              <a:ln>
                <a:solidFill>
                  <a:srgbClr val="F4F4F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E104A07C-569A-4230-A4E8-FA9C774541F6}"/>
                </a:ext>
              </a:extLst>
            </p:cNvPr>
            <p:cNvSpPr/>
            <p:nvPr/>
          </p:nvSpPr>
          <p:spPr>
            <a:xfrm rot="1999218">
              <a:off x="3045225" y="3300598"/>
              <a:ext cx="335709" cy="252984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F4F4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338452" y="2043885"/>
            <a:ext cx="4265996" cy="4265435"/>
            <a:chOff x="4235618" y="2004106"/>
            <a:chExt cx="4265996" cy="426543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9C060D00-66B6-4B8E-9253-B5C5144986EC}"/>
                </a:ext>
              </a:extLst>
            </p:cNvPr>
            <p:cNvSpPr/>
            <p:nvPr/>
          </p:nvSpPr>
          <p:spPr>
            <a:xfrm>
              <a:off x="4235618" y="2235394"/>
              <a:ext cx="4184167" cy="40341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4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아무리 배달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·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포장의 비중이 증가해도 매장 매출의 비중이 가장 큰 만큼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집단 감염이나 사회적 거리 두기 등에 더 큰 영향을 받기 때문이라고 </a:t>
              </a:r>
              <a:r>
                <a:rPr lang="ko-KR" altLang="en-US" sz="16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봅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니다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가정 내 음식 소비가 늘어난 반면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사람이 모이는 회식이 감소하고 사적인 모임에서도 외식은 줄이는 분위기가 형성됐고 있기 때문이라 봅니다</a:t>
              </a:r>
              <a:r>
                <a:rPr lang="en-US" altLang="ko-KR" sz="1600" b="1" i="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7">
              <a:extLst>
                <a:ext uri="{FF2B5EF4-FFF2-40B4-BE49-F238E27FC236}">
                  <a16:creationId xmlns:a16="http://schemas.microsoft.com/office/drawing/2014/main" xmlns="" id="{C2B8A0FB-ABE8-430A-AC73-09EE500E0A85}"/>
                </a:ext>
              </a:extLst>
            </p:cNvPr>
            <p:cNvSpPr/>
            <p:nvPr/>
          </p:nvSpPr>
          <p:spPr>
            <a:xfrm>
              <a:off x="6311943" y="2004106"/>
              <a:ext cx="2189671" cy="367817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why</a:t>
              </a:r>
              <a:endParaRPr lang="ko-KR" altLang="en-US" sz="1600" b="1" dirty="0">
                <a:solidFill>
                  <a:srgbClr val="00206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7CAAC4A-82DB-4961-9916-D93F1A0B4804}"/>
              </a:ext>
            </a:extLst>
          </p:cNvPr>
          <p:cNvSpPr txBox="1"/>
          <p:nvPr/>
        </p:nvSpPr>
        <p:spPr>
          <a:xfrm>
            <a:off x="369337" y="1469590"/>
            <a:ext cx="792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외식업은 코로나의 직격탄을 맞아 어렵다고 해석 할 수 있습니다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1361FE93-463A-4CC4-810B-64F4D95741EA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D3592979-2E9C-4949-BD52-B0DDA1925088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52" name="모서리가 둥근 직사각형 7">
                <a:extLst>
                  <a:ext uri="{FF2B5EF4-FFF2-40B4-BE49-F238E27FC236}">
                    <a16:creationId xmlns:a16="http://schemas.microsoft.com/office/drawing/2014/main" xmlns="" id="{EA941ACD-31F6-443E-ADB0-57ED2B070AD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모서리가 둥근 직사각형 8">
                <a:extLst>
                  <a:ext uri="{FF2B5EF4-FFF2-40B4-BE49-F238E27FC236}">
                    <a16:creationId xmlns:a16="http://schemas.microsoft.com/office/drawing/2014/main" xmlns="" id="{78B06CC1-075A-42F9-BCCD-B33093EA7A04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모서리가 둥근 직사각형 9">
                <a:extLst>
                  <a:ext uri="{FF2B5EF4-FFF2-40B4-BE49-F238E27FC236}">
                    <a16:creationId xmlns:a16="http://schemas.microsoft.com/office/drawing/2014/main" xmlns="" id="{9811E75F-C20E-42FE-95B1-127698B31BBD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제목 6">
              <a:extLst>
                <a:ext uri="{FF2B5EF4-FFF2-40B4-BE49-F238E27FC236}">
                  <a16:creationId xmlns:a16="http://schemas.microsoft.com/office/drawing/2014/main" xmlns="" id="{0FBA7461-6CB1-485A-884F-D28A4DD643C5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48" name="제목 6">
              <a:extLst>
                <a:ext uri="{FF2B5EF4-FFF2-40B4-BE49-F238E27FC236}">
                  <a16:creationId xmlns:a16="http://schemas.microsoft.com/office/drawing/2014/main" xmlns="" id="{FFAACA9E-3C5D-4178-ABC4-C8361E05882F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49" name="제목 6">
              <a:extLst>
                <a:ext uri="{FF2B5EF4-FFF2-40B4-BE49-F238E27FC236}">
                  <a16:creationId xmlns:a16="http://schemas.microsoft.com/office/drawing/2014/main" xmlns="" id="{325B5F16-3B87-458C-8AB0-1E1B465E2A03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xmlns="" id="{A1830DCA-4DF3-4AFE-B627-74C446C5BEF2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B651A43A-52F3-43B0-8281-FB0D4D7B5720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25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tx2"/>
                </a:solidFill>
              </a:rPr>
              <a:t>참고 자료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670B551B-A5DA-492A-A761-598DFCCDF2E6}"/>
              </a:ext>
            </a:extLst>
          </p:cNvPr>
          <p:cNvSpPr/>
          <p:nvPr/>
        </p:nvSpPr>
        <p:spPr>
          <a:xfrm>
            <a:off x="733373" y="1723984"/>
            <a:ext cx="7677254" cy="4598640"/>
          </a:xfrm>
          <a:prstGeom prst="roundRect">
            <a:avLst>
              <a:gd name="adj" fmla="val 6111"/>
            </a:avLst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33333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데이터</a:t>
            </a:r>
            <a:endParaRPr lang="en-US" altLang="ko-KR" sz="2000" b="1" dirty="0">
              <a:solidFill>
                <a:srgbClr val="333333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Shinhancard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data –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오프라인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구매 데이터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ko-KR" altLang="en-US" sz="1600" dirty="0" err="1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엠코퍼레이션</a:t>
            </a:r>
            <a:r>
              <a:rPr lang="ko-KR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온라인 구매 데이터</a:t>
            </a:r>
            <a:endParaRPr lang="en-US" altLang="ko-KR" sz="16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endParaRPr lang="en-US" altLang="ko-K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웹사이트</a:t>
            </a:r>
            <a:endParaRPr lang="en-US" altLang="ko-KR" sz="20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https://www.mk.co.kr/news/business/view/2020/08/890822/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http://fcnews.co.kr/news/view.php?no=1345</a:t>
            </a:r>
            <a:endParaRPr lang="en-US" altLang="ko-KR" sz="1400" dirty="0">
              <a:latin typeface="+mn-ea"/>
              <a:cs typeface="Arial" panose="020B0604020202020204" pitchFamily="34" charset="0"/>
            </a:endParaRPr>
          </a:p>
          <a:p>
            <a:endParaRPr lang="en-US" altLang="ko-KR" sz="1400" b="0" i="0" u="none" strike="noStrike" dirty="0">
              <a:solidFill>
                <a:schemeClr val="tx1"/>
              </a:solidFill>
              <a:effectLst/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b="0" i="0" u="none" strike="noStrike" dirty="0">
                <a:solidFill>
                  <a:schemeClr val="tx1"/>
                </a:solidFill>
                <a:effectLst/>
                <a:latin typeface="+mn-ea"/>
                <a:cs typeface="Arial" panose="020B0604020202020204" pitchFamily="34" charset="0"/>
              </a:rPr>
              <a:t>https://n.news.naver.com/article/001/0011668437</a:t>
            </a:r>
            <a:endParaRPr lang="en-US" altLang="ko-KR" sz="1400" dirty="0">
              <a:solidFill>
                <a:schemeClr val="tx1"/>
              </a:solidFill>
              <a:latin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       </a:t>
            </a:r>
            <a:endParaRPr lang="ko-KR" altLang="en-US" dirty="0"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6C09839A-CBD7-4063-BAD5-F94D65FFAF34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BF40C957-D454-4343-A081-CBB12EA93701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28" name="모서리가 둥근 직사각형 7">
                <a:extLst>
                  <a:ext uri="{FF2B5EF4-FFF2-40B4-BE49-F238E27FC236}">
                    <a16:creationId xmlns:a16="http://schemas.microsoft.com/office/drawing/2014/main" xmlns="" id="{42F70ACD-2633-4CC7-BA1B-AAC0FB8D530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8">
                <a:extLst>
                  <a:ext uri="{FF2B5EF4-FFF2-40B4-BE49-F238E27FC236}">
                    <a16:creationId xmlns:a16="http://schemas.microsoft.com/office/drawing/2014/main" xmlns="" id="{2D131FF9-D212-4E62-A214-596755AE0E20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모서리가 둥근 직사각형 9">
                <a:extLst>
                  <a:ext uri="{FF2B5EF4-FFF2-40B4-BE49-F238E27FC236}">
                    <a16:creationId xmlns:a16="http://schemas.microsoft.com/office/drawing/2014/main" xmlns="" id="{1931908F-C0C0-4BFF-ADB8-EC719457110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제목 6">
              <a:extLst>
                <a:ext uri="{FF2B5EF4-FFF2-40B4-BE49-F238E27FC236}">
                  <a16:creationId xmlns:a16="http://schemas.microsoft.com/office/drawing/2014/main" xmlns="" id="{229DF989-F3F4-49A6-B2D2-60E9C4E44864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23" name="제목 6">
              <a:extLst>
                <a:ext uri="{FF2B5EF4-FFF2-40B4-BE49-F238E27FC236}">
                  <a16:creationId xmlns:a16="http://schemas.microsoft.com/office/drawing/2014/main" xmlns="" id="{13CEED19-15B2-4884-A682-6D4500B781E5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25" name="제목 6">
              <a:extLst>
                <a:ext uri="{FF2B5EF4-FFF2-40B4-BE49-F238E27FC236}">
                  <a16:creationId xmlns:a16="http://schemas.microsoft.com/office/drawing/2014/main" xmlns="" id="{3AFEA03F-9FE8-4DDA-9C2D-4D8863523E25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xmlns="" id="{B4EFC402-9F3A-4638-B82E-21B092A976B5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tx2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D1B8801F-06FB-4C81-8CA4-AEEE1CA231E1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881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/>
                </a:solidFill>
              </a:rPr>
              <a:t>THANK</a:t>
            </a:r>
            <a:br>
              <a:rPr lang="en-US" altLang="ko-KR" dirty="0">
                <a:solidFill>
                  <a:schemeClr val="tx2"/>
                </a:solidFill>
              </a:rPr>
            </a:br>
            <a:r>
              <a:rPr lang="en-US" altLang="ko-KR" dirty="0">
                <a:solidFill>
                  <a:schemeClr val="tx2"/>
                </a:solidFill>
              </a:rPr>
              <a:t>YOU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53001" y="548680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tx2"/>
                </a:solidFill>
                <a:latin typeface="+mj-lt"/>
                <a:ea typeface="맑은 고딕" pitchFamily="50" charset="-127"/>
              </a:rPr>
              <a:t>목록</a:t>
            </a:r>
            <a:endParaRPr lang="en-US" altLang="ko-KR" sz="3000" b="1" dirty="0">
              <a:solidFill>
                <a:schemeClr val="tx2"/>
              </a:solidFill>
              <a:latin typeface="+mj-lt"/>
              <a:ea typeface="맑은 고딕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544528" y="3370815"/>
            <a:ext cx="3157761" cy="861775"/>
            <a:chOff x="539552" y="3363192"/>
            <a:chExt cx="3519466" cy="861773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106268" y="3363192"/>
              <a:ext cx="2952750" cy="8617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배경 및 목적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  <a:p>
              <a:pPr>
                <a:defRPr/>
              </a:pP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539552" y="3379976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0528" y="4342419"/>
            <a:ext cx="3136769" cy="483980"/>
            <a:chOff x="539552" y="4098956"/>
            <a:chExt cx="3496068" cy="483979"/>
          </a:xfrm>
        </p:grpSpPr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1082870" y="4098956"/>
              <a:ext cx="2952750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과정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539552" y="4105881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02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499992" y="3874975"/>
            <a:ext cx="3143202" cy="477055"/>
            <a:chOff x="539552" y="4831786"/>
            <a:chExt cx="3503237" cy="477054"/>
          </a:xfrm>
        </p:grpSpPr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1090039" y="4831787"/>
              <a:ext cx="2952750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분석 결과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539552" y="4831786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03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499992" y="4826399"/>
            <a:ext cx="3847318" cy="485139"/>
            <a:chOff x="4752156" y="4604112"/>
            <a:chExt cx="4288007" cy="485138"/>
          </a:xfrm>
        </p:grpSpPr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5435801" y="4612197"/>
              <a:ext cx="3604362" cy="47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참고자료</a:t>
              </a:r>
              <a:endParaRPr lang="en-US" altLang="ko-KR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4752156" y="4604112"/>
              <a:ext cx="566716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tx2"/>
                  </a:solidFill>
                  <a:latin typeface="+mj-lt"/>
                  <a:ea typeface="맑은 고딕" pitchFamily="50" charset="-127"/>
                </a:rPr>
                <a:t>04</a:t>
              </a:r>
              <a:endParaRPr lang="ko-KR" altLang="en-US" sz="2500" b="1" dirty="0">
                <a:solidFill>
                  <a:schemeClr val="tx2"/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1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발생 후에  소비 패턴이  줄어 들고 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r>
              <a:rPr lang="ko-KR" altLang="en-US" sz="2400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42CE17E7-13BA-4B55-8805-30F88B2CE2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4" b="12619"/>
          <a:stretch/>
        </p:blipFill>
        <p:spPr>
          <a:xfrm>
            <a:off x="369338" y="1541214"/>
            <a:ext cx="4058648" cy="5037052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4716016" y="3925278"/>
            <a:ext cx="4092801" cy="2756833"/>
            <a:chOff x="4852871" y="3236817"/>
            <a:chExt cx="4092801" cy="197636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D5349892-500B-43E5-9A21-9418DC301F71}"/>
                </a:ext>
              </a:extLst>
            </p:cNvPr>
            <p:cNvSpPr/>
            <p:nvPr/>
          </p:nvSpPr>
          <p:spPr>
            <a:xfrm>
              <a:off x="4985672" y="3575346"/>
              <a:ext cx="3960000" cy="1637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EDE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코로나로 인해 외식업의 소비패턴이 줄었다는 것이 그래프에 보인다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재난지원금의 사용액이 거의 대부분 외식업이라는 결과가 보였습니다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600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어떤 외식업 소비가 많은지 조사해 보았다</a:t>
              </a:r>
              <a:endParaRPr lang="en-US" altLang="ko-K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사각형: 둥근 모서리 7">
              <a:extLst>
                <a:ext uri="{FF2B5EF4-FFF2-40B4-BE49-F238E27FC236}">
                  <a16:creationId xmlns:a16="http://schemas.microsoft.com/office/drawing/2014/main" xmlns="" id="{4AC36805-F79E-4A03-BE1E-33725748BD76}"/>
                </a:ext>
              </a:extLst>
            </p:cNvPr>
            <p:cNvSpPr/>
            <p:nvPr/>
          </p:nvSpPr>
          <p:spPr>
            <a:xfrm>
              <a:off x="4852871" y="3236817"/>
              <a:ext cx="1913820" cy="26368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rgbClr val="002060"/>
                  </a:solidFill>
                  <a:latin typeface="Arial Black" panose="020B0A04020102020204" pitchFamily="34" charset="0"/>
                </a:rPr>
                <a:t>주 요 목 적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703" y="1541213"/>
            <a:ext cx="3941113" cy="2175819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F3B46B1A-EBC2-4D17-826A-E44931B30EDD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1BBA5EF7-0F1F-462C-ADB1-5E19A33EE9DC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42" name="모서리가 둥근 직사각형 7">
                <a:extLst>
                  <a:ext uri="{FF2B5EF4-FFF2-40B4-BE49-F238E27FC236}">
                    <a16:creationId xmlns:a16="http://schemas.microsoft.com/office/drawing/2014/main" xmlns="" id="{A676B474-CC15-4F85-BF84-D2CE81DF4D43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8">
                <a:extLst>
                  <a:ext uri="{FF2B5EF4-FFF2-40B4-BE49-F238E27FC236}">
                    <a16:creationId xmlns:a16="http://schemas.microsoft.com/office/drawing/2014/main" xmlns="" id="{FB4AA7AB-B7C8-4BE5-BED0-604AD47C8BCE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A3D5BECE-F5F5-4ADF-B702-4952E16193F4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xmlns="" id="{DE4E5B3F-EA33-4F43-8059-9CF36F3A70DD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54596B59-1B57-408C-A28F-BC48E2EC9729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9" name="제목 6">
              <a:extLst>
                <a:ext uri="{FF2B5EF4-FFF2-40B4-BE49-F238E27FC236}">
                  <a16:creationId xmlns:a16="http://schemas.microsoft.com/office/drawing/2014/main" xmlns="" id="{441AFF54-D9A0-498D-A377-764DDE926C1D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413F734E-BAC0-4E81-892C-98EB6B551B1B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8205CCA5-D4C7-4F6E-BDF6-62A67E2EE061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10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9E62689B-7397-4F49-9EA9-5A7C181B4733}"/>
              </a:ext>
            </a:extLst>
          </p:cNvPr>
          <p:cNvGrpSpPr/>
          <p:nvPr/>
        </p:nvGrpSpPr>
        <p:grpSpPr>
          <a:xfrm>
            <a:off x="395632" y="1714303"/>
            <a:ext cx="8081930" cy="3033135"/>
            <a:chOff x="467544" y="1982724"/>
            <a:chExt cx="8081930" cy="3462501"/>
          </a:xfrm>
        </p:grpSpPr>
        <p:grpSp>
          <p:nvGrpSpPr>
            <p:cNvPr id="31" name="그룹 30"/>
            <p:cNvGrpSpPr/>
            <p:nvPr/>
          </p:nvGrpSpPr>
          <p:grpSpPr>
            <a:xfrm>
              <a:off x="467544" y="1982724"/>
              <a:ext cx="8064896" cy="3462501"/>
              <a:chOff x="604518" y="2025367"/>
              <a:chExt cx="7672079" cy="296713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xmlns="" id="{85CDAE83-E11F-462D-BF3E-41342E11F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518" y="2025367"/>
                <a:ext cx="3529258" cy="2843719"/>
              </a:xfrm>
              <a:prstGeom prst="rect">
                <a:avLst/>
              </a:prstGeom>
            </p:spPr>
          </p:pic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xmlns="" id="{4B038A61-42FE-4D3C-BDF8-CB4892EA4535}"/>
                  </a:ext>
                </a:extLst>
              </p:cNvPr>
              <p:cNvGrpSpPr/>
              <p:nvPr/>
            </p:nvGrpSpPr>
            <p:grpSpPr>
              <a:xfrm>
                <a:off x="4244149" y="2065764"/>
                <a:ext cx="4032448" cy="2926735"/>
                <a:chOff x="4600175" y="1997837"/>
                <a:chExt cx="3511059" cy="2641549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xmlns="" id="{0E15E9DB-70E3-4CBB-A3AB-8F1F5ACE77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0175" y="1997837"/>
                  <a:ext cx="3511059" cy="2641549"/>
                </a:xfrm>
                <a:prstGeom prst="rect">
                  <a:avLst/>
                </a:prstGeom>
              </p:spPr>
            </p:pic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xmlns="" id="{473EF1C9-CEE1-456D-8449-BC58F4D60A1E}"/>
                    </a:ext>
                  </a:extLst>
                </p:cNvPr>
                <p:cNvSpPr/>
                <p:nvPr/>
              </p:nvSpPr>
              <p:spPr>
                <a:xfrm>
                  <a:off x="4600175" y="1997837"/>
                  <a:ext cx="273342" cy="17191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B5ABC75D-8CC9-4158-B313-82947F27DDAF}"/>
                </a:ext>
              </a:extLst>
            </p:cNvPr>
            <p:cNvSpPr/>
            <p:nvPr/>
          </p:nvSpPr>
          <p:spPr>
            <a:xfrm>
              <a:off x="518078" y="2006055"/>
              <a:ext cx="8031396" cy="172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코로나로 인해 외식 산업에도 많은 영향을 받고 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66B1269-FA8D-455F-859C-C123BC3B047C}"/>
              </a:ext>
            </a:extLst>
          </p:cNvPr>
          <p:cNvSpPr txBox="1"/>
          <p:nvPr/>
        </p:nvSpPr>
        <p:spPr>
          <a:xfrm>
            <a:off x="395536" y="14847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코로나 발생 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후의</a:t>
            </a:r>
            <a:r>
              <a:rPr lang="en-US" altLang="ko-KR" sz="1600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직장인 점심 포함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외식 횟수 조사 결과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7924" y="4584030"/>
            <a:ext cx="3626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회 이하</a:t>
            </a:r>
            <a:r>
              <a:rPr lang="en-US" altLang="ko-KR" sz="1600" b="1" dirty="0">
                <a:latin typeface="+mn-ea"/>
              </a:rPr>
              <a:t>(44.7%)</a:t>
            </a:r>
            <a:r>
              <a:rPr lang="ko-KR" altLang="en-US" sz="1600" b="1" dirty="0">
                <a:latin typeface="+mn-ea"/>
              </a:rPr>
              <a:t>가 가장 많았고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4</a:t>
            </a:r>
            <a:r>
              <a:rPr lang="ko-KR" altLang="en-US" sz="1600" b="1" dirty="0">
                <a:latin typeface="+mn-ea"/>
              </a:rPr>
              <a:t>회와 </a:t>
            </a:r>
            <a:r>
              <a:rPr lang="en-US" altLang="ko-KR" sz="1600" b="1" dirty="0">
                <a:latin typeface="+mn-ea"/>
              </a:rPr>
              <a:t>7</a:t>
            </a:r>
            <a:r>
              <a:rPr lang="ko-KR" altLang="en-US" sz="1600" b="1" dirty="0">
                <a:latin typeface="+mn-ea"/>
              </a:rPr>
              <a:t>회 이상이</a:t>
            </a:r>
            <a:r>
              <a:rPr lang="en-US" altLang="ko-KR" sz="1600" b="1" dirty="0">
                <a:latin typeface="+mn-ea"/>
              </a:rPr>
              <a:t>(15.7%), </a:t>
            </a: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회가 </a:t>
            </a:r>
            <a:r>
              <a:rPr lang="en-US" altLang="ko-KR" sz="1600" b="1" dirty="0">
                <a:latin typeface="+mn-ea"/>
              </a:rPr>
              <a:t>(14.3%), </a:t>
            </a:r>
            <a:r>
              <a:rPr lang="ko-KR" altLang="en-US" sz="1600" b="1" dirty="0">
                <a:latin typeface="+mn-ea"/>
              </a:rPr>
              <a:t>주 </a:t>
            </a:r>
            <a:r>
              <a:rPr lang="en-US" altLang="ko-KR" sz="1600" b="1" dirty="0">
                <a:latin typeface="+mn-ea"/>
              </a:rPr>
              <a:t>6</a:t>
            </a:r>
            <a:r>
              <a:rPr lang="ko-KR" altLang="en-US" sz="1600" b="1" dirty="0">
                <a:latin typeface="+mn-ea"/>
              </a:rPr>
              <a:t>회가 </a:t>
            </a:r>
            <a:r>
              <a:rPr lang="en-US" altLang="ko-KR" sz="1600" b="1" dirty="0">
                <a:latin typeface="+mn-ea"/>
              </a:rPr>
              <a:t>(9.6%)</a:t>
            </a:r>
            <a:r>
              <a:rPr lang="ko-KR" altLang="en-US" sz="1600" b="1" dirty="0">
                <a:latin typeface="+mn-ea"/>
              </a:rPr>
              <a:t>로 나타났다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4509120"/>
            <a:ext cx="40536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 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주일 평균 외식 횟수는 주 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회 이하</a:t>
            </a:r>
            <a:r>
              <a:rPr lang="en-US" altLang="ko-KR" sz="1600" b="1" dirty="0">
                <a:latin typeface="+mn-ea"/>
              </a:rPr>
              <a:t>(65.0%),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4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(11.5%),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7</a:t>
            </a:r>
            <a:r>
              <a:rPr lang="ko-KR" altLang="en-US" sz="1600" b="1" dirty="0">
                <a:latin typeface="+mn-ea"/>
              </a:rPr>
              <a:t>회 이상</a:t>
            </a:r>
            <a:r>
              <a:rPr lang="en-US" altLang="ko-KR" sz="1600" b="1" dirty="0">
                <a:latin typeface="+mn-ea"/>
              </a:rPr>
              <a:t>(10.1%),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(8.3%), </a:t>
            </a: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6</a:t>
            </a:r>
            <a:r>
              <a:rPr lang="ko-KR" altLang="en-US" sz="1600" b="1" dirty="0">
                <a:latin typeface="+mn-ea"/>
              </a:rPr>
              <a:t>회</a:t>
            </a:r>
            <a:r>
              <a:rPr lang="en-US" altLang="ko-KR" sz="1600" b="1" dirty="0">
                <a:latin typeface="+mn-ea"/>
              </a:rPr>
              <a:t>(5.1%)</a:t>
            </a:r>
            <a:r>
              <a:rPr lang="ko-KR" altLang="en-US" sz="1600" b="1" dirty="0">
                <a:latin typeface="+mn-ea"/>
              </a:rPr>
              <a:t>였다</a:t>
            </a:r>
            <a:r>
              <a:rPr lang="en-US" altLang="ko-KR" sz="1600" b="1" dirty="0">
                <a:latin typeface="+mn-ea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주 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회 이하를 비교해 볼 때 코로나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발생 이후 외식횟수를 줄인 사람이 </a:t>
            </a:r>
            <a:r>
              <a:rPr lang="en-US" altLang="ko-KR" sz="1600" b="1" dirty="0">
                <a:latin typeface="+mn-ea"/>
              </a:rPr>
              <a:t>20.3%</a:t>
            </a:r>
            <a:r>
              <a:rPr lang="ko-KR" altLang="en-US" sz="1600" b="1" dirty="0">
                <a:latin typeface="+mn-ea"/>
              </a:rPr>
              <a:t>가 늘어난 것으로 나타났다</a:t>
            </a:r>
            <a:r>
              <a:rPr lang="en-US" altLang="ko-KR" sz="1600" b="1" dirty="0">
                <a:latin typeface="+mn-ea"/>
              </a:rPr>
              <a:t>.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2DA5C00E-3279-4CAC-8E1E-3E2973C4709F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B5A3AD1B-F1A6-46B2-983D-30E72D59B34E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xmlns="" id="{EA81A359-5A2B-436B-B073-93EB625DB486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xmlns="" id="{B229CF08-7691-4D69-A829-C395091AD135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xmlns="" id="{1D26E48A-D313-4DFE-9096-50B435D5426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제목 6">
              <a:extLst>
                <a:ext uri="{FF2B5EF4-FFF2-40B4-BE49-F238E27FC236}">
                  <a16:creationId xmlns:a16="http://schemas.microsoft.com/office/drawing/2014/main" xmlns="" id="{84C10A7A-A5EC-4A99-BD86-89C396F7B99F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tx2">
                      <a:lumMod val="7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27" name="제목 6">
              <a:extLst>
                <a:ext uri="{FF2B5EF4-FFF2-40B4-BE49-F238E27FC236}">
                  <a16:creationId xmlns:a16="http://schemas.microsoft.com/office/drawing/2014/main" xmlns="" id="{48FF9675-2415-4A89-A8A5-FE22FBDE9591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28" name="제목 6">
              <a:extLst>
                <a:ext uri="{FF2B5EF4-FFF2-40B4-BE49-F238E27FC236}">
                  <a16:creationId xmlns:a16="http://schemas.microsoft.com/office/drawing/2014/main" xmlns="" id="{A5AC6A0C-0CB5-40D9-9AEC-5837A41E1D9A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2CDC63CC-C343-4832-A210-7E7DA5E9A1B8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CE402ACC-FC42-49C1-B0CF-63052C2F60E2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75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신한카드 데이터에 대해 전처리를 진행하였습니다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648A06-4252-46D1-A797-787F092D0762}"/>
              </a:ext>
            </a:extLst>
          </p:cNvPr>
          <p:cNvSpPr txBox="1"/>
          <p:nvPr/>
        </p:nvSpPr>
        <p:spPr>
          <a:xfrm>
            <a:off x="375503" y="143426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 과정</a:t>
            </a:r>
            <a:endParaRPr lang="en-US" altLang="ko-KR" sz="1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7C2C61-1CF4-4D7A-AEB0-57BE85FFF056}"/>
              </a:ext>
            </a:extLst>
          </p:cNvPr>
          <p:cNvSpPr txBox="1"/>
          <p:nvPr/>
        </p:nvSpPr>
        <p:spPr>
          <a:xfrm>
            <a:off x="369337" y="2996952"/>
            <a:ext cx="6696064" cy="10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 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데이터를 불러오니 불필요한 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6:8 </a:t>
            </a:r>
            <a:r>
              <a:rPr lang="ko-KR" altLang="en-US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변수가 불러온 것을 확인할 수 있다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  실제 엑셀 데이터를 열어도 빈 값을 확인할 수 있다</a:t>
            </a:r>
            <a:r>
              <a:rPr lang="en-US" altLang="ko-KR" sz="150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957E7139-3A41-4E52-AA5B-1C974643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0" y="1827610"/>
            <a:ext cx="5668995" cy="992586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E36CFD56-1B8D-4136-9D2D-AD75736A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20" y="4246050"/>
            <a:ext cx="5668995" cy="1199174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27324782-9BD1-4150-A41E-9E44391A6094}"/>
              </a:ext>
            </a:extLst>
          </p:cNvPr>
          <p:cNvSpPr txBox="1"/>
          <p:nvPr/>
        </p:nvSpPr>
        <p:spPr>
          <a:xfrm>
            <a:off x="369337" y="5805264"/>
            <a:ext cx="6824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endParaRPr lang="en-US" altLang="ko-KR" sz="1600" b="1" dirty="0"/>
          </a:p>
          <a:p>
            <a:pPr lvl="1"/>
            <a:r>
              <a:rPr lang="en-US" altLang="ko-KR" sz="1500" b="1" dirty="0"/>
              <a:t>   </a:t>
            </a:r>
            <a:r>
              <a:rPr lang="en-US" altLang="ko-KR" sz="1500" dirty="0">
                <a:latin typeface="+mn-ea"/>
              </a:rPr>
              <a:t>select(-c(6:8))</a:t>
            </a:r>
            <a:r>
              <a:rPr lang="ko-KR" altLang="en-US" sz="1500" dirty="0">
                <a:latin typeface="+mn-ea"/>
              </a:rPr>
              <a:t>를 사용하여 </a:t>
            </a:r>
            <a:r>
              <a:rPr lang="en-US" altLang="ko-KR" sz="1500" dirty="0">
                <a:latin typeface="+mn-ea"/>
              </a:rPr>
              <a:t>6:8 </a:t>
            </a:r>
            <a:r>
              <a:rPr lang="ko-KR" altLang="en-US" sz="1500" dirty="0">
                <a:latin typeface="+mn-ea"/>
              </a:rPr>
              <a:t>변수는 삭제합니다</a:t>
            </a:r>
            <a:r>
              <a:rPr lang="en-US" altLang="ko-KR" sz="1500" dirty="0">
                <a:latin typeface="+mn-ea"/>
              </a:rPr>
              <a:t>.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882A00D-0E9D-43BE-92BC-92E841B51E5A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xmlns="" id="{1DF12B3D-01F8-45AC-A45B-29BFA4FE2B87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42" name="모서리가 둥근 직사각형 7">
                <a:extLst>
                  <a:ext uri="{FF2B5EF4-FFF2-40B4-BE49-F238E27FC236}">
                    <a16:creationId xmlns:a16="http://schemas.microsoft.com/office/drawing/2014/main" xmlns="" id="{796D9096-1544-4181-AC13-93EDBC0BD069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모서리가 둥근 직사각형 8">
                <a:extLst>
                  <a:ext uri="{FF2B5EF4-FFF2-40B4-BE49-F238E27FC236}">
                    <a16:creationId xmlns:a16="http://schemas.microsoft.com/office/drawing/2014/main" xmlns="" id="{69810DB0-31AC-4299-92CE-AE0EFE935B85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모서리가 둥근 직사각형 9">
                <a:extLst>
                  <a:ext uri="{FF2B5EF4-FFF2-40B4-BE49-F238E27FC236}">
                    <a16:creationId xmlns:a16="http://schemas.microsoft.com/office/drawing/2014/main" xmlns="" id="{F3490792-14D7-49C9-BB6F-E65BF949A37F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제목 6">
              <a:extLst>
                <a:ext uri="{FF2B5EF4-FFF2-40B4-BE49-F238E27FC236}">
                  <a16:creationId xmlns:a16="http://schemas.microsoft.com/office/drawing/2014/main" xmlns="" id="{23A905C9-EE62-43C1-A80D-84214A40BD51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8" name="제목 6">
              <a:extLst>
                <a:ext uri="{FF2B5EF4-FFF2-40B4-BE49-F238E27FC236}">
                  <a16:creationId xmlns:a16="http://schemas.microsoft.com/office/drawing/2014/main" xmlns="" id="{E47D7F9F-C8B7-4FD0-B3C9-6D4BB486FB6F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9" name="제목 6">
              <a:extLst>
                <a:ext uri="{FF2B5EF4-FFF2-40B4-BE49-F238E27FC236}">
                  <a16:creationId xmlns:a16="http://schemas.microsoft.com/office/drawing/2014/main" xmlns="" id="{C601924A-8C85-4A30-821C-64EF8BD26985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C2D9F793-FF39-43CF-8696-F688B6DF3F7E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FF828456-9694-4FC8-8336-F53C60137C00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신한카드 데이터에 대해 전처리를 진행하였습니다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648A06-4252-46D1-A797-787F092D0762}"/>
              </a:ext>
            </a:extLst>
          </p:cNvPr>
          <p:cNvSpPr txBox="1"/>
          <p:nvPr/>
        </p:nvSpPr>
        <p:spPr>
          <a:xfrm>
            <a:off x="375503" y="143426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작업과정</a:t>
            </a:r>
            <a:endParaRPr lang="en-US" altLang="ko-KR" sz="1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E3C859FF-5C02-4355-BF12-B234F58E38CB}"/>
              </a:ext>
            </a:extLst>
          </p:cNvPr>
          <p:cNvGrpSpPr/>
          <p:nvPr/>
        </p:nvGrpSpPr>
        <p:grpSpPr>
          <a:xfrm>
            <a:off x="563662" y="3494456"/>
            <a:ext cx="4008337" cy="2631508"/>
            <a:chOff x="365307" y="2054523"/>
            <a:chExt cx="4789026" cy="32183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ED5FB831-A5A2-4F54-BE94-7A88E06BD1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9" b="20812"/>
            <a:stretch/>
          </p:blipFill>
          <p:spPr>
            <a:xfrm>
              <a:off x="370541" y="2054523"/>
              <a:ext cx="4783792" cy="2083564"/>
            </a:xfrm>
            <a:prstGeom prst="rect">
              <a:avLst/>
            </a:prstGeom>
            <a:ln w="38100" cap="sq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CE162592-5B1F-4354-AAD0-1232D930D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3" t="32384" b="35685"/>
            <a:stretch/>
          </p:blipFill>
          <p:spPr>
            <a:xfrm>
              <a:off x="365307" y="4286771"/>
              <a:ext cx="4789026" cy="986126"/>
            </a:xfrm>
            <a:prstGeom prst="rect">
              <a:avLst/>
            </a:prstGeom>
            <a:ln w="38100" cap="sq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6B623B-5DEE-4C0A-980B-619301784941}"/>
              </a:ext>
            </a:extLst>
          </p:cNvPr>
          <p:cNvSpPr txBox="1"/>
          <p:nvPr/>
        </p:nvSpPr>
        <p:spPr>
          <a:xfrm>
            <a:off x="4867703" y="2708920"/>
            <a:ext cx="37028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전년도 데이터를 비교하기 위해 </a:t>
            </a:r>
            <a:r>
              <a:rPr lang="en-US" altLang="ko-KR" b="1" dirty="0"/>
              <a:t>mutate</a:t>
            </a:r>
            <a:r>
              <a:rPr lang="ko-KR" altLang="en-US" b="1" dirty="0"/>
              <a:t>를 사용하여 설정함</a:t>
            </a:r>
            <a:r>
              <a:rPr lang="en-US" altLang="ko-K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세분화를 위해 결제건수 업종의 외식업 </a:t>
            </a:r>
            <a:r>
              <a:rPr lang="en-US" altLang="ko-KR" b="1" dirty="0"/>
              <a:t>4</a:t>
            </a:r>
            <a:r>
              <a:rPr lang="ko-KR" altLang="en-US" b="1" dirty="0"/>
              <a:t>개 추출함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업종 내의 항목을 표현하기 위해 </a:t>
            </a:r>
            <a:r>
              <a:rPr lang="en-US" altLang="ko-KR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groupby</a:t>
            </a:r>
            <a:r>
              <a:rPr lang="en-US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r>
              <a:rPr lang="ko-KR" alt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함</a:t>
            </a:r>
            <a:endParaRPr lang="en-US" altLang="ko-KR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68EACB0-F982-4184-8BDC-41FD92BC9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3" y="2034783"/>
            <a:ext cx="4008337" cy="981212"/>
          </a:xfrm>
          <a:prstGeom prst="rect">
            <a:avLst/>
          </a:prstGeom>
          <a:ln w="38100" cap="sq">
            <a:solidFill>
              <a:schemeClr val="tx2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8D52C400-3CEE-44D4-8643-2164BF6DC7E1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CD573E97-9E8D-4681-BE64-0AA3BC41F7C7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xmlns="" id="{3210894B-C37A-4BC7-B077-0B576C0A5029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xmlns="" id="{A0F8ED1A-9306-40D1-817C-9580CE1E5A8E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xmlns="" id="{490C24D8-1198-49DC-B787-316B4E4C6FD3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ACBD8116-D3CB-42F2-87FC-3ABE26DB8867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394700FD-BE6C-4403-8727-3EADDC1E259C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xmlns="" id="{6B8A814D-FD8A-4101-9B36-70B083CAB51A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02EAAC08-9E88-4683-8F20-7B2B891D6BAA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7370E3CF-8ABB-44BE-BDE5-4E2474649B80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59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발생 전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r>
              <a:rPr lang="ko-KR" altLang="en-US" sz="2400" dirty="0">
                <a:solidFill>
                  <a:srgbClr val="002060"/>
                </a:solidFill>
              </a:rPr>
              <a:t>후에 외식 횟수를 분석 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7CAAC4A-82DB-4961-9916-D93F1A0B4804}"/>
              </a:ext>
            </a:extLst>
          </p:cNvPr>
          <p:cNvSpPr txBox="1"/>
          <p:nvPr/>
        </p:nvSpPr>
        <p:spPr>
          <a:xfrm>
            <a:off x="395536" y="148549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신한카드에서 외식 업종을 시각화한 결과</a:t>
            </a:r>
            <a:r>
              <a:rPr lang="en-US" altLang="ko-KR" sz="1600" b="1" dirty="0"/>
              <a:t>,  </a:t>
            </a:r>
            <a:r>
              <a:rPr lang="ko-KR" altLang="en-US" sz="1600" b="1" dirty="0"/>
              <a:t>특정 달부터 내려가는 형태 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24452" y="2125774"/>
            <a:ext cx="34034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코로나가 발생 전인 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월과 이후 카드 매출을 비교했더니 질병확산에 따라 매출액이 함께 감소하는 모습을 보였습니다</a:t>
            </a:r>
            <a:endParaRPr lang="en-US" altLang="ko-KR" sz="1600" b="1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" b="1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발생전에는  비슷한 수치가 보이는 반면에 발생 후에는  카드 사용 현황이 내려가는 것을 볼 수 있습니다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" b="1" dirty="0">
              <a:latin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이에 따라서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+mn-ea"/>
                <a:cs typeface="Arial" panose="020B0604020202020204" pitchFamily="34" charset="0"/>
              </a:rPr>
              <a:t>외식 업종의  카드 데이터를 사용해 분석을 해보겠습니다</a:t>
            </a:r>
            <a:r>
              <a:rPr lang="en-US" altLang="ko-KR" sz="1600" b="1" dirty="0">
                <a:latin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25774"/>
            <a:ext cx="5416948" cy="461559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518653B2-E562-4F36-A0A3-5B42743962C4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xmlns="" id="{B21EF48B-F85B-4CE8-9B2C-A8A1CF880DEF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40" name="모서리가 둥근 직사각형 7">
                <a:extLst>
                  <a:ext uri="{FF2B5EF4-FFF2-40B4-BE49-F238E27FC236}">
                    <a16:creationId xmlns:a16="http://schemas.microsoft.com/office/drawing/2014/main" xmlns="" id="{A571ED54-375E-4E75-82FD-8591E676A5B5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8">
                <a:extLst>
                  <a:ext uri="{FF2B5EF4-FFF2-40B4-BE49-F238E27FC236}">
                    <a16:creationId xmlns:a16="http://schemas.microsoft.com/office/drawing/2014/main" xmlns="" id="{E08E110B-07E1-470F-8A39-6AB64D3F09CC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모서리가 둥근 직사각형 9">
                <a:extLst>
                  <a:ext uri="{FF2B5EF4-FFF2-40B4-BE49-F238E27FC236}">
                    <a16:creationId xmlns:a16="http://schemas.microsoft.com/office/drawing/2014/main" xmlns="" id="{40A3F1EA-6EAB-4DAE-BBE9-330664F88B1C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2C6CB59B-A11A-4986-8EAA-33E5AA0AB946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xmlns="" id="{317D0BA9-1244-4276-B225-6534E9177719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7" name="제목 6">
              <a:extLst>
                <a:ext uri="{FF2B5EF4-FFF2-40B4-BE49-F238E27FC236}">
                  <a16:creationId xmlns:a16="http://schemas.microsoft.com/office/drawing/2014/main" xmlns="" id="{2B67802E-9078-40FB-806E-B29A52F5AD66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xmlns="" id="{29515CFE-690D-4A38-BB93-C5957DEA61E4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669FD662-07A3-412A-A247-9C540607EDB2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2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코로나 외식업 카드 사용을 분석 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6B1269-FA8D-455F-859C-C123BC3B047C}"/>
              </a:ext>
            </a:extLst>
          </p:cNvPr>
          <p:cNvSpPr txBox="1"/>
          <p:nvPr/>
        </p:nvSpPr>
        <p:spPr>
          <a:xfrm>
            <a:off x="395536" y="1484784"/>
            <a:ext cx="5472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외식업종 전체 이용 그래프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78CFAB4-0CBD-44C3-B499-AE12B1D6F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84934"/>
            <a:ext cx="5472609" cy="4656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BBC1832E-A6A6-488E-9C1C-DD432D0BA74D}"/>
              </a:ext>
            </a:extLst>
          </p:cNvPr>
          <p:cNvSpPr txBox="1"/>
          <p:nvPr/>
        </p:nvSpPr>
        <p:spPr>
          <a:xfrm>
            <a:off x="5663278" y="2701846"/>
            <a:ext cx="3301210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분석을 위해 </a:t>
            </a:r>
            <a:r>
              <a:rPr lang="en-US" altLang="ko-KR" b="1" dirty="0"/>
              <a:t>“</a:t>
            </a:r>
            <a:r>
              <a:rPr lang="ko-KR" altLang="en-US" b="1" dirty="0"/>
              <a:t>외식업종의 카드 데이터</a:t>
            </a:r>
            <a:r>
              <a:rPr lang="en-US" altLang="ko-KR" b="1" dirty="0"/>
              <a:t>”</a:t>
            </a:r>
            <a:r>
              <a:rPr lang="ko-KR" altLang="en-US" b="1" dirty="0"/>
              <a:t>를 사용하여 분석을 실시 하였습니다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그 중에서 한식</a:t>
            </a:r>
            <a:r>
              <a:rPr lang="en-US" altLang="ko-KR" b="1" dirty="0"/>
              <a:t>, </a:t>
            </a:r>
            <a:r>
              <a:rPr lang="ko-KR" altLang="en-US" b="1" dirty="0"/>
              <a:t>기타 요식이  사용량이 많은 것을 볼 수 있습니다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Bahnschrift Light" panose="020B0502040204020203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Bahnschrift Light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5BCA9826-D7F1-4321-B152-4FEB3111EB86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xmlns="" id="{EC8C20A2-C2BC-426D-AAA5-26BF58858947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9" name="모서리가 둥근 직사각형 7">
                <a:extLst>
                  <a:ext uri="{FF2B5EF4-FFF2-40B4-BE49-F238E27FC236}">
                    <a16:creationId xmlns:a16="http://schemas.microsoft.com/office/drawing/2014/main" xmlns="" id="{28B06644-6CF2-433A-8846-123467B71C3B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8">
                <a:extLst>
                  <a:ext uri="{FF2B5EF4-FFF2-40B4-BE49-F238E27FC236}">
                    <a16:creationId xmlns:a16="http://schemas.microsoft.com/office/drawing/2014/main" xmlns="" id="{6956E5DB-4868-4FEA-8E59-A9583AEB9753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모서리가 둥근 직사각형 9">
                <a:extLst>
                  <a:ext uri="{FF2B5EF4-FFF2-40B4-BE49-F238E27FC236}">
                    <a16:creationId xmlns:a16="http://schemas.microsoft.com/office/drawing/2014/main" xmlns="" id="{ED1D5A8D-892B-431E-A5EC-97E4161D1D58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18F55E55-90AF-4F62-B117-80FF929AE61A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398E85C7-E13D-445F-AAC4-E68F7B4BE7DF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6" name="제목 6">
              <a:extLst>
                <a:ext uri="{FF2B5EF4-FFF2-40B4-BE49-F238E27FC236}">
                  <a16:creationId xmlns:a16="http://schemas.microsoft.com/office/drawing/2014/main" xmlns="" id="{D518C58E-B866-42BF-A3B1-7C27BEC4C32A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xmlns="" id="{E2A288E9-A243-4CA9-8DDB-DD57F33D7BC9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xmlns="" id="{154ECC44-6ABF-4E9A-A265-036C5E4DA9C6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40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">
            <a:extLst>
              <a:ext uri="{FF2B5EF4-FFF2-40B4-BE49-F238E27FC236}">
                <a16:creationId xmlns:a16="http://schemas.microsoft.com/office/drawing/2014/main" xmlns="" id="{51116939-259D-4C30-938F-2F38FD52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7" y="908720"/>
            <a:ext cx="7793668" cy="504056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002060"/>
                </a:solidFill>
              </a:rPr>
              <a:t>연령대 별 외식업 전체 카드이용 분석 했습니다</a:t>
            </a:r>
            <a:r>
              <a:rPr lang="en-US" altLang="ko-KR" sz="2400" dirty="0">
                <a:solidFill>
                  <a:srgbClr val="002060"/>
                </a:solidFill>
              </a:rPr>
              <a:t>.</a:t>
            </a:r>
            <a:endParaRPr lang="ko-KR" altLang="en-US" sz="2400" dirty="0">
              <a:solidFill>
                <a:srgbClr val="00206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37" y="1948224"/>
            <a:ext cx="8660043" cy="3744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4FC7414-68FB-4FC2-8D29-8FC744D41F44}"/>
              </a:ext>
            </a:extLst>
          </p:cNvPr>
          <p:cNvSpPr txBox="1"/>
          <p:nvPr/>
        </p:nvSpPr>
        <p:spPr>
          <a:xfrm>
            <a:off x="939607" y="5884083"/>
            <a:ext cx="7245703" cy="688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그 중에서 연령대 별로 소비패턴을 고려하여 </a:t>
            </a:r>
            <a:r>
              <a:rPr lang="en-US" altLang="ko-KR" sz="1600" b="1" dirty="0"/>
              <a:t>,  20 – 50 </a:t>
            </a:r>
            <a:r>
              <a:rPr lang="ko-KR" altLang="en-US" sz="1600" b="1" dirty="0"/>
              <a:t>대를 선정하였습니다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          (60-70</a:t>
            </a:r>
            <a:r>
              <a:rPr lang="ko-KR" altLang="en-US" sz="1100" b="1" dirty="0"/>
              <a:t>대들은 소비를 거의 하지 않아 추가하지 않았습니다</a:t>
            </a:r>
            <a:r>
              <a:rPr lang="en-US" altLang="ko-KR" sz="11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648A06-4252-46D1-A797-787F092D0762}"/>
              </a:ext>
            </a:extLst>
          </p:cNvPr>
          <p:cNvSpPr txBox="1"/>
          <p:nvPr/>
        </p:nvSpPr>
        <p:spPr>
          <a:xfrm>
            <a:off x="375503" y="143426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연령대 별로 외식업종의 전체 카드 이용  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D1BBDE6B-046D-41BA-9FD5-674AC691DE56}"/>
              </a:ext>
            </a:extLst>
          </p:cNvPr>
          <p:cNvGrpSpPr/>
          <p:nvPr/>
        </p:nvGrpSpPr>
        <p:grpSpPr>
          <a:xfrm>
            <a:off x="232436" y="260648"/>
            <a:ext cx="6398305" cy="429428"/>
            <a:chOff x="232436" y="260648"/>
            <a:chExt cx="6398305" cy="34654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xmlns="" id="{70D0EFCA-827D-4E71-9567-6A224AC4DEB5}"/>
                </a:ext>
              </a:extLst>
            </p:cNvPr>
            <p:cNvGrpSpPr/>
            <p:nvPr/>
          </p:nvGrpSpPr>
          <p:grpSpPr>
            <a:xfrm>
              <a:off x="232437" y="315442"/>
              <a:ext cx="4889052" cy="291751"/>
              <a:chOff x="1259632" y="332656"/>
              <a:chExt cx="7246292" cy="720080"/>
            </a:xfrm>
          </p:grpSpPr>
          <p:sp>
            <p:nvSpPr>
              <p:cNvPr id="38" name="모서리가 둥근 직사각형 7">
                <a:extLst>
                  <a:ext uri="{FF2B5EF4-FFF2-40B4-BE49-F238E27FC236}">
                    <a16:creationId xmlns:a16="http://schemas.microsoft.com/office/drawing/2014/main" xmlns="" id="{5B2E3BCC-5D7C-4570-AC48-4CDF2480E53C}"/>
                  </a:ext>
                </a:extLst>
              </p:cNvPr>
              <p:cNvSpPr/>
              <p:nvPr/>
            </p:nvSpPr>
            <p:spPr>
              <a:xfrm>
                <a:off x="1259632" y="332656"/>
                <a:ext cx="679710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C2DEEA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모서리가 둥근 직사각형 8">
                <a:extLst>
                  <a:ext uri="{FF2B5EF4-FFF2-40B4-BE49-F238E27FC236}">
                    <a16:creationId xmlns:a16="http://schemas.microsoft.com/office/drawing/2014/main" xmlns="" id="{B4320951-7774-4A95-93AB-08588E1F3695}"/>
                  </a:ext>
                </a:extLst>
              </p:cNvPr>
              <p:cNvSpPr/>
              <p:nvPr/>
            </p:nvSpPr>
            <p:spPr>
              <a:xfrm>
                <a:off x="3347864" y="332656"/>
                <a:ext cx="5018730" cy="720080"/>
              </a:xfrm>
              <a:prstGeom prst="roundRect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B3C9D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모서리가 둥근 직사각형 9">
                <a:extLst>
                  <a:ext uri="{FF2B5EF4-FFF2-40B4-BE49-F238E27FC236}">
                    <a16:creationId xmlns:a16="http://schemas.microsoft.com/office/drawing/2014/main" xmlns="" id="{23288B4E-389A-42B4-B37D-3C54097DCC40}"/>
                  </a:ext>
                </a:extLst>
              </p:cNvPr>
              <p:cNvSpPr/>
              <p:nvPr/>
            </p:nvSpPr>
            <p:spPr>
              <a:xfrm>
                <a:off x="5724128" y="332656"/>
                <a:ext cx="2781796" cy="720080"/>
              </a:xfrm>
              <a:prstGeom prst="roundRect">
                <a:avLst/>
              </a:prstGeom>
              <a:gradFill>
                <a:gsLst>
                  <a:gs pos="55000">
                    <a:srgbClr val="F9F9F9"/>
                  </a:gs>
                  <a:gs pos="100000">
                    <a:srgbClr val="EBE3F0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" name="제목 6">
              <a:extLst>
                <a:ext uri="{FF2B5EF4-FFF2-40B4-BE49-F238E27FC236}">
                  <a16:creationId xmlns:a16="http://schemas.microsoft.com/office/drawing/2014/main" xmlns="" id="{B6F78CA0-5492-4399-94C3-4C2466F50589}"/>
                </a:ext>
              </a:extLst>
            </p:cNvPr>
            <p:cNvSpPr txBox="1">
              <a:spLocks/>
            </p:cNvSpPr>
            <p:nvPr/>
          </p:nvSpPr>
          <p:spPr>
            <a:xfrm>
              <a:off x="369337" y="321679"/>
              <a:ext cx="1013683" cy="27927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600" dirty="0">
                  <a:solidFill>
                    <a:schemeClr val="bg1">
                      <a:lumMod val="65000"/>
                    </a:schemeClr>
                  </a:solidFill>
                </a:rPr>
                <a:t>1. </a:t>
              </a:r>
              <a:r>
                <a:rPr lang="ko-KR" altLang="en-US" sz="1600" dirty="0">
                  <a:solidFill>
                    <a:schemeClr val="bg1">
                      <a:lumMod val="65000"/>
                    </a:schemeClr>
                  </a:solidFill>
                </a:rPr>
                <a:t>분석개요</a:t>
              </a:r>
            </a:p>
          </p:txBody>
        </p:sp>
        <p:sp>
          <p:nvSpPr>
            <p:cNvPr id="34" name="제목 6">
              <a:extLst>
                <a:ext uri="{FF2B5EF4-FFF2-40B4-BE49-F238E27FC236}">
                  <a16:creationId xmlns:a16="http://schemas.microsoft.com/office/drawing/2014/main" xmlns="" id="{C9BEAEC5-4B6A-404E-8CCB-7A8DCC431219}"/>
                </a:ext>
              </a:extLst>
            </p:cNvPr>
            <p:cNvSpPr txBox="1">
              <a:spLocks/>
            </p:cNvSpPr>
            <p:nvPr/>
          </p:nvSpPr>
          <p:spPr>
            <a:xfrm>
              <a:off x="3395541" y="326696"/>
              <a:ext cx="1472162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</a:rPr>
                <a:t>3.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</a:rPr>
                <a:t>분석결과</a:t>
              </a:r>
            </a:p>
          </p:txBody>
        </p:sp>
        <p:sp>
          <p:nvSpPr>
            <p:cNvPr id="35" name="제목 6">
              <a:extLst>
                <a:ext uri="{FF2B5EF4-FFF2-40B4-BE49-F238E27FC236}">
                  <a16:creationId xmlns:a16="http://schemas.microsoft.com/office/drawing/2014/main" xmlns="" id="{234ECBDC-940E-4A4B-90C1-09D1ECF11BA3}"/>
                </a:ext>
              </a:extLst>
            </p:cNvPr>
            <p:cNvSpPr txBox="1">
              <a:spLocks/>
            </p:cNvSpPr>
            <p:nvPr/>
          </p:nvSpPr>
          <p:spPr>
            <a:xfrm>
              <a:off x="1734553" y="326696"/>
              <a:ext cx="1138653" cy="26924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rgbClr val="7DBEDF"/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</a:rPr>
                <a:t>2.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</a:rPr>
                <a:t>분석방법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xmlns="" id="{0CED878E-D863-4EEB-9781-9608C19224B5}"/>
                </a:ext>
              </a:extLst>
            </p:cNvPr>
            <p:cNvSpPr/>
            <p:nvPr/>
          </p:nvSpPr>
          <p:spPr>
            <a:xfrm>
              <a:off x="4754685" y="315442"/>
              <a:ext cx="1876056" cy="291751"/>
            </a:xfrm>
            <a:prstGeom prst="roundRect">
              <a:avLst>
                <a:gd name="adj" fmla="val 16667"/>
              </a:avLst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4.</a:t>
              </a:r>
              <a:r>
                <a:rPr lang="ko-KR" altLang="en-US" sz="1200" b="1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참고자료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2A165149-A0A1-4B4C-9FBC-048520B7ACBA}"/>
                </a:ext>
              </a:extLst>
            </p:cNvPr>
            <p:cNvSpPr/>
            <p:nvPr/>
          </p:nvSpPr>
          <p:spPr>
            <a:xfrm>
              <a:off x="232436" y="260648"/>
              <a:ext cx="6398305" cy="6604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5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12716</TotalTime>
  <Words>685</Words>
  <Application>Microsoft Office PowerPoint</Application>
  <PresentationFormat>화면 슬라이드 쇼(4:3)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Calibri</vt:lpstr>
      <vt:lpstr>굴림체</vt:lpstr>
      <vt:lpstr>Arial</vt:lpstr>
      <vt:lpstr>Felix Titling</vt:lpstr>
      <vt:lpstr>Bahnschrift Light</vt:lpstr>
      <vt:lpstr>Times New Roman</vt:lpstr>
      <vt:lpstr>Calibri Light</vt:lpstr>
      <vt:lpstr>Arial Black</vt:lpstr>
      <vt:lpstr>맑은 고딕</vt:lpstr>
      <vt:lpstr>Office 테마</vt:lpstr>
      <vt:lpstr>코로나로 변화된 외식업의 추이</vt:lpstr>
      <vt:lpstr>PowerPoint 프레젠테이션</vt:lpstr>
      <vt:lpstr>코로나 발생 후에  소비 패턴이  줄어 들고 있습니다. </vt:lpstr>
      <vt:lpstr>코로나로 인해 외식 산업에도 많은 영향을 받고 있습니다.</vt:lpstr>
      <vt:lpstr>신한카드 데이터에 대해 전처리를 진행하였습니다.</vt:lpstr>
      <vt:lpstr>신한카드 데이터에 대해 전처리를 진행하였습니다.</vt:lpstr>
      <vt:lpstr>코로나 발생 전.후에 외식 횟수를 분석 했습니다.</vt:lpstr>
      <vt:lpstr>코로나 외식업 카드 사용을 분석 했습니다.</vt:lpstr>
      <vt:lpstr>연령대 별 외식업 전체 카드이용 분석 했습니다.</vt:lpstr>
      <vt:lpstr>연령대 별로 외식업 전체 소비를 분석했습니다.</vt:lpstr>
      <vt:lpstr>연령대 별 외식업 소비를 볼 수 있습니다.</vt:lpstr>
      <vt:lpstr>외식업의 소비 결과</vt:lpstr>
      <vt:lpstr>외식업의 소비 결과</vt:lpstr>
      <vt:lpstr>참고 자료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note</cp:lastModifiedBy>
  <cp:revision>200</cp:revision>
  <dcterms:created xsi:type="dcterms:W3CDTF">2010-02-01T08:03:16Z</dcterms:created>
  <dcterms:modified xsi:type="dcterms:W3CDTF">2020-10-25T05:47:53Z</dcterms:modified>
  <cp:category>www.slidemembers.com</cp:category>
</cp:coreProperties>
</file>