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506" r:id="rId3"/>
    <p:sldId id="507" r:id="rId4"/>
    <p:sldId id="508" r:id="rId5"/>
    <p:sldId id="509" r:id="rId6"/>
  </p:sldIdLst>
  <p:sldSz cx="9144000" cy="6858000" type="screen4x3"/>
  <p:notesSz cx="6742113" cy="9906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EAEAEA"/>
    <a:srgbClr val="99FFCC"/>
    <a:srgbClr val="CCFFCC"/>
    <a:srgbClr val="FFFF66"/>
    <a:srgbClr val="FF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9" autoAdjust="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900" y="-60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34BBC-AE3F-449A-8FD0-7E5A78C4157B}" type="slidenum">
              <a:rPr lang="pt-PT" altLang="pt-PT"/>
              <a:pPr/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50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Faça clique para editar o estilo do título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09D946-B460-418D-AA78-85544F52A271}" type="slidenum">
              <a:rPr lang="pt-PT" altLang="pt-PT"/>
              <a:pPr/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D95CF1-1793-4F7B-B6A1-EF781859DC63}" type="slidenum">
              <a:rPr lang="pt-PT" altLang="pt-PT" sz="1200"/>
              <a:pPr/>
              <a:t>1</a:t>
            </a:fld>
            <a:endParaRPr lang="pt-PT" altLang="pt-PT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altLang="pt-PT"/>
              <a:t>Os objectivos desta dissertação foram os seguintes: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-Estudar a organização e estrutura das actuais redes de telecomunicações, suas tecnologias, arquitecturas e soluções de rede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-Estudar as diferentes redes de acesso, analisando os diferentes meios físicos de transmissão utilizados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-Identificar soluções para a rede de acesso, utilizando fibra óptica como meio de transmissão - soluções FTTx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-Realizar uma análise técno-económica de diferentes tipologias para uma solução FTTH utilizando a tecnologia GPON</a:t>
            </a:r>
          </a:p>
          <a:p>
            <a:endParaRPr lang="pt-PT" altLang="pt-PT"/>
          </a:p>
        </p:txBody>
      </p:sp>
      <p:sp>
        <p:nvSpPr>
          <p:cNvPr id="22532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543FF3-DFC7-4D18-8EDE-6370EED82ECC}" type="slidenum">
              <a:rPr lang="pt-PT" altLang="pt-PT" sz="1200"/>
              <a:pPr/>
              <a:t>3</a:t>
            </a:fld>
            <a:endParaRPr lang="pt-PT" altLang="pt-PT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altLang="pt-PT"/>
              <a:t>Os objectivos desta dissertação foram os seguintes: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-Estudar a organização e estrutura das actuais redes de telecomunicações, suas tecnologias, arquitecturas e soluções de rede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-Estudar as diferentes redes de acesso, analisando os diferentes meios físicos de transmissão utilizados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-Identificar soluções para a rede de acesso, utilizando fibra óptica como meio de transmissão - soluções FTTx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-Realizar uma análise técno-económica de diferentes tipologias para uma solução FTTH utilizando a tecnologia GPON</a:t>
            </a:r>
          </a:p>
          <a:p>
            <a:endParaRPr lang="pt-PT" altLang="pt-PT"/>
          </a:p>
        </p:txBody>
      </p:sp>
      <p:sp>
        <p:nvSpPr>
          <p:cNvPr id="2355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C8B324-5C9E-4E16-BB2F-4E55B2B3F2AE}" type="slidenum">
              <a:rPr lang="pt-PT" altLang="pt-PT" sz="1200"/>
              <a:pPr/>
              <a:t>4</a:t>
            </a:fld>
            <a:endParaRPr lang="pt-PT" altLang="pt-PT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altLang="pt-PT"/>
              <a:t>Os objectivos desta dissertação foram os seguintes: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-Estudar a organização e estrutura das actuais redes de telecomunicações, suas tecnologias, arquitecturas e soluções de rede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-Estudar as diferentes redes de acesso, analisando os diferentes meios físicos de transmissão utilizados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-Identificar soluções para a rede de acesso, utilizando fibra óptica como meio de transmissão - soluções FTTx</a:t>
            </a:r>
          </a:p>
          <a:p>
            <a:pPr algn="just">
              <a:lnSpc>
                <a:spcPct val="150000"/>
              </a:lnSpc>
            </a:pPr>
            <a:r>
              <a:rPr lang="pt-PT" altLang="pt-PT"/>
              <a:t>-Realizar uma análise técno-económica de diferentes tipologias para uma solução FTTH utilizando a tecnologia GPON</a:t>
            </a:r>
          </a:p>
          <a:p>
            <a:endParaRPr lang="pt-PT" altLang="pt-PT"/>
          </a:p>
        </p:txBody>
      </p:sp>
      <p:sp>
        <p:nvSpPr>
          <p:cNvPr id="24580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9633CA-C4E9-4734-B8A4-9206D91396BA}" type="slidenum">
              <a:rPr lang="pt-PT" altLang="pt-PT" sz="1200"/>
              <a:pPr/>
              <a:t>5</a:t>
            </a:fld>
            <a:endParaRPr lang="pt-PT" altLang="pt-PT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0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9A3ADBC-2A5C-4542-967B-AA6DA98A9CE9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880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27C7CA-C124-44E7-A7C3-9B4FEDAF61B5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7314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5973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7160B9-3115-4D12-A4E2-10D3FAD13298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5717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04800" y="1295400"/>
            <a:ext cx="8153400" cy="4953000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A8EF5F-E97B-47EB-81AD-298D1B6F3BBB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5285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0005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95400"/>
            <a:ext cx="40005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6CF4D7-A514-4215-B7E8-0010E0EB653E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57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FE5B0A-2F42-45DA-AE52-D971391B38FA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1803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0D6678-8A75-41BC-A8E1-EED5F522C8F9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3576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954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2BC614-03D9-4B08-A06D-98BE8F2C6FAE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330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080CF1-ACF3-4026-B6A2-0F43F54EBF50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3789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2E880A-DC08-4835-889D-1C8A03E6423F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9676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9E5C8A-FFEC-4A7C-B095-23D96A9C6E9C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2092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CD7464-9A42-43DB-929B-E81F9E981951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6715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81775"/>
            <a:ext cx="76200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4C19A0-9CC2-48B0-BF03-DBA2C0FBD4FE}" type="slidenum">
              <a:rPr lang="pt-PT" altLang="pt-PT"/>
              <a:pPr/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1500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autor@xx.pt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8316913" y="0"/>
            <a:ext cx="792162" cy="2286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pt-PT">
              <a:solidFill>
                <a:schemeClr val="bg1"/>
              </a:solidFill>
            </a:endParaRP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0" y="0"/>
            <a:ext cx="6000750" cy="2286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pt-P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285875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dirty="0" err="1"/>
              <a:t>Click</a:t>
            </a:r>
            <a:r>
              <a:rPr lang="pt-PT" altLang="pt-PT" dirty="0"/>
              <a:t> to </a:t>
            </a:r>
            <a:r>
              <a:rPr lang="pt-PT" altLang="pt-PT" dirty="0" err="1"/>
              <a:t>edit</a:t>
            </a:r>
            <a:r>
              <a:rPr lang="pt-PT" altLang="pt-PT" dirty="0"/>
              <a:t> Master </a:t>
            </a:r>
            <a:r>
              <a:rPr lang="pt-PT" altLang="pt-PT" dirty="0" err="1"/>
              <a:t>text</a:t>
            </a:r>
            <a:r>
              <a:rPr lang="pt-PT" altLang="pt-PT" dirty="0"/>
              <a:t> </a:t>
            </a:r>
            <a:r>
              <a:rPr lang="pt-PT" altLang="pt-PT" dirty="0" err="1"/>
              <a:t>styles</a:t>
            </a:r>
            <a:endParaRPr lang="pt-PT" altLang="pt-PT" dirty="0"/>
          </a:p>
          <a:p>
            <a:pPr lvl="1"/>
            <a:r>
              <a:rPr lang="pt-PT" altLang="pt-PT" dirty="0" err="1"/>
              <a:t>Second</a:t>
            </a:r>
            <a:r>
              <a:rPr lang="pt-PT" altLang="pt-PT" dirty="0"/>
              <a:t> </a:t>
            </a:r>
            <a:r>
              <a:rPr lang="pt-PT" altLang="pt-PT" dirty="0" err="1"/>
              <a:t>level</a:t>
            </a:r>
            <a:endParaRPr lang="pt-PT" altLang="pt-PT" dirty="0"/>
          </a:p>
          <a:p>
            <a:pPr lvl="1"/>
            <a:r>
              <a:rPr lang="pt-PT" altLang="pt-PT" dirty="0" err="1"/>
              <a:t>sdaf</a:t>
            </a:r>
            <a:endParaRPr lang="pt-PT" altLang="pt-PT" dirty="0"/>
          </a:p>
          <a:p>
            <a:pPr lvl="1"/>
            <a:r>
              <a:rPr lang="pt-PT" altLang="pt-PT" dirty="0" err="1"/>
              <a:t>dsaf</a:t>
            </a:r>
            <a:endParaRPr lang="pt-PT" altLang="pt-PT" dirty="0"/>
          </a:p>
          <a:p>
            <a:pPr lvl="2"/>
            <a:r>
              <a:rPr lang="pt-PT" altLang="pt-PT" dirty="0" err="1"/>
              <a:t>Third</a:t>
            </a:r>
            <a:r>
              <a:rPr lang="pt-PT" altLang="pt-PT" dirty="0"/>
              <a:t> </a:t>
            </a:r>
            <a:r>
              <a:rPr lang="pt-PT" altLang="pt-PT" dirty="0" err="1"/>
              <a:t>level</a:t>
            </a:r>
            <a:endParaRPr lang="pt-PT" altLang="pt-PT" dirty="0"/>
          </a:p>
          <a:p>
            <a:pPr lvl="3"/>
            <a:r>
              <a:rPr lang="pt-PT" altLang="pt-PT" dirty="0" err="1"/>
              <a:t>Fourth</a:t>
            </a:r>
            <a:r>
              <a:rPr lang="pt-PT" altLang="pt-PT" dirty="0"/>
              <a:t> </a:t>
            </a:r>
            <a:r>
              <a:rPr lang="pt-PT" altLang="pt-PT" dirty="0" err="1"/>
              <a:t>level</a:t>
            </a:r>
            <a:endParaRPr lang="pt-PT" altLang="pt-PT" dirty="0"/>
          </a:p>
          <a:p>
            <a:pPr lvl="4"/>
            <a:r>
              <a:rPr lang="pt-PT" altLang="pt-PT" dirty="0" err="1"/>
              <a:t>Fifth</a:t>
            </a:r>
            <a:r>
              <a:rPr lang="pt-PT" altLang="pt-PT" dirty="0"/>
              <a:t> </a:t>
            </a:r>
            <a:r>
              <a:rPr lang="pt-PT" altLang="pt-PT" dirty="0" err="1"/>
              <a:t>level</a:t>
            </a:r>
            <a:endParaRPr lang="pt-PT" altLang="pt-PT" dirty="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altLang="pt-PT" sz="1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Title</a:t>
            </a:r>
            <a:r>
              <a:rPr lang="pt-PT" altLang="pt-PT" sz="1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1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or</a:t>
            </a:r>
            <a:r>
              <a:rPr lang="pt-PT" altLang="pt-PT" sz="1000" b="1" dirty="0">
                <a:solidFill>
                  <a:schemeClr val="bg1"/>
                </a:solidFill>
                <a:latin typeface="Verdana" panose="020B0604030504040204" pitchFamily="34" charset="0"/>
              </a:rPr>
              <a:t>  </a:t>
            </a:r>
            <a:r>
              <a:rPr lang="pt-PT" altLang="pt-PT" sz="1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Theme</a:t>
            </a:r>
            <a:endParaRPr lang="pt-PT" altLang="pt-PT" sz="8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5563" y="6640513"/>
            <a:ext cx="9088437" cy="2159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altLang="pt-PT" sz="8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Author</a:t>
            </a:r>
            <a:r>
              <a:rPr lang="pt-PT" altLang="pt-PT" sz="800" b="1" dirty="0">
                <a:solidFill>
                  <a:schemeClr val="bg1"/>
                </a:solidFill>
                <a:latin typeface="Verdana" panose="020B0604030504040204" pitchFamily="34" charset="0"/>
              </a:rPr>
              <a:t>   …………………………………………………………………………………… </a:t>
            </a:r>
            <a:r>
              <a:rPr lang="pt-PT" altLang="pt-PT" sz="800" b="1" dirty="0">
                <a:solidFill>
                  <a:schemeClr val="bg1"/>
                </a:solidFill>
                <a:latin typeface="Verdana" panose="020B0604030504040204" pitchFamily="34" charset="0"/>
                <a:hlinkClick r:id="rId15"/>
              </a:rPr>
              <a:t>autor@xx.pt</a:t>
            </a:r>
            <a:r>
              <a:rPr lang="pt-PT" altLang="pt-PT" sz="800" b="1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pt-PT" altLang="pt-PT" sz="8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Supervision</a:t>
            </a:r>
            <a:r>
              <a:rPr lang="pt-PT" altLang="pt-PT" sz="800" b="1" dirty="0">
                <a:solidFill>
                  <a:schemeClr val="bg1"/>
                </a:solidFill>
                <a:latin typeface="Verdana" panose="020B0604030504040204" pitchFamily="34" charset="0"/>
              </a:rPr>
              <a:t>: Prof. Dr. Manuel de Oliveira Duarte   </a:t>
            </a:r>
          </a:p>
        </p:txBody>
      </p:sp>
      <p:pic>
        <p:nvPicPr>
          <p:cNvPr id="1032" name="Picture 10" descr="logo UA(TeoriaPoiesisPraxis)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25400"/>
            <a:ext cx="21129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w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A05FB30D-C467-44AE-B92A-2EE42DF5A543}" type="slidenum">
              <a:rPr lang="pt-PT" altLang="pt-PT" sz="1200"/>
              <a:pPr lvl="1"/>
              <a:t>1</a:t>
            </a:fld>
            <a:endParaRPr lang="pt-PT" altLang="pt-PT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3850" y="1295400"/>
            <a:ext cx="8424863" cy="484822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r>
              <a:rPr lang="pt-PT" altLang="pt-PT" sz="2800" b="1" dirty="0" err="1">
                <a:solidFill>
                  <a:srgbClr val="000000"/>
                </a:solidFill>
              </a:rPr>
              <a:t>Title</a:t>
            </a:r>
            <a:r>
              <a:rPr lang="pt-PT" altLang="pt-PT" sz="2800" b="1" dirty="0">
                <a:solidFill>
                  <a:srgbClr val="000000"/>
                </a:solidFill>
              </a:rPr>
              <a:t> </a:t>
            </a:r>
            <a:br>
              <a:rPr lang="pt-PT" altLang="pt-PT" sz="4000" b="1" dirty="0">
                <a:solidFill>
                  <a:srgbClr val="000000"/>
                </a:solidFill>
              </a:rPr>
            </a:br>
            <a:r>
              <a:rPr lang="pt-PT" altLang="pt-PT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Xxx</a:t>
            </a: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yyy</a:t>
            </a: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zzz</a:t>
            </a: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Author</a:t>
            </a:r>
            <a:r>
              <a:rPr lang="pt-PT" altLang="pt-PT" sz="1200" b="1">
                <a:solidFill>
                  <a:srgbClr val="000000"/>
                </a:solidFill>
                <a:latin typeface="Verdana" panose="020B0604030504040204" pitchFamily="34" charset="0"/>
              </a:rPr>
              <a:t>(s)</a:t>
            </a: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Work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done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under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framework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discipline XXXXX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course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YYYY</a:t>
            </a: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Department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Electronics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Telecommunications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Informatics</a:t>
            </a: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University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Aveiro</a:t>
            </a: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Supervision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Manuel de Oliveira Duarte</a:t>
            </a: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Xxxxxxxxxx</a:t>
            </a: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yyyyyyyyyy</a:t>
            </a: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Date</a:t>
            </a:r>
            <a:b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dd</a:t>
            </a:r>
            <a:r>
              <a:rPr lang="pt-PT" altLang="pt-PT" sz="800" b="1" dirty="0">
                <a:solidFill>
                  <a:srgbClr val="000000"/>
                </a:solidFill>
                <a:latin typeface="Verdana" panose="020B0604030504040204" pitchFamily="34" charset="0"/>
              </a:rPr>
              <a:t>/mm/</a:t>
            </a:r>
            <a:r>
              <a:rPr lang="pt-PT" altLang="pt-PT" sz="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yy</a:t>
            </a: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pt-PT" altLang="pt-PT" sz="12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pt-PT" altLang="pt-PT" sz="12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 bwMode="auto">
          <a:xfrm>
            <a:off x="676275" y="631825"/>
            <a:ext cx="7467600" cy="868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altLang="pt-PT" b="1" dirty="0"/>
              <a:t>Estrutura da Apresentação</a:t>
            </a:r>
          </a:p>
        </p:txBody>
      </p:sp>
      <p:sp>
        <p:nvSpPr>
          <p:cNvPr id="16387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675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Objectivos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 das actuais redes de telecomunicações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de Acesso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FTTx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 e soluções de rede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Tecno-Económica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de resultados</a:t>
            </a:r>
          </a:p>
        </p:txBody>
      </p:sp>
      <p:sp>
        <p:nvSpPr>
          <p:cNvPr id="16388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>
          <a:xfrm>
            <a:off x="8772525" y="6591300"/>
            <a:ext cx="371475" cy="266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B7C6B-E03B-4B4B-86B0-7F7804EAA55C}" type="slidenum">
              <a:rPr lang="pt-PT" altLang="pt-PT" sz="1200">
                <a:solidFill>
                  <a:srgbClr val="000000"/>
                </a:solidFill>
              </a:rPr>
              <a:pPr/>
              <a:t>2</a:t>
            </a:fld>
            <a:endParaRPr lang="pt-PT" altLang="pt-PT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altLang="pt-PT" b="1"/>
              <a:t>Objectivos</a:t>
            </a:r>
          </a:p>
        </p:txBody>
      </p:sp>
      <p:sp>
        <p:nvSpPr>
          <p:cNvPr id="17411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675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da organização e estrutura das actuais redes de telecomunicações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das diferentes redes de acesso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de soluções FTTx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técno-económica de diferentes tipologias para uma solução FTTH utilizando GPON</a:t>
            </a:r>
          </a:p>
        </p:txBody>
      </p:sp>
      <p:sp>
        <p:nvSpPr>
          <p:cNvPr id="17412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>
          <a:xfrm>
            <a:off x="8772525" y="6591300"/>
            <a:ext cx="371475" cy="266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7AB64A-6F96-4304-958E-4D6493EEA3B1}" type="slidenum">
              <a:rPr lang="pt-PT" altLang="pt-PT" sz="1200">
                <a:solidFill>
                  <a:srgbClr val="000000"/>
                </a:solidFill>
              </a:rPr>
              <a:pPr/>
              <a:t>3</a:t>
            </a:fld>
            <a:endParaRPr lang="pt-PT" altLang="pt-PT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altLang="pt-PT" b="1"/>
              <a:t>Conclusões</a:t>
            </a:r>
          </a:p>
        </p:txBody>
      </p:sp>
      <p:sp>
        <p:nvSpPr>
          <p:cNvPr id="18435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675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Abordou-se...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Fez-se…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Conclui-se…</a:t>
            </a:r>
          </a:p>
        </p:txBody>
      </p:sp>
      <p:sp>
        <p:nvSpPr>
          <p:cNvPr id="18436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>
          <a:xfrm>
            <a:off x="8772525" y="6591300"/>
            <a:ext cx="371475" cy="266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220424-72D9-4501-9034-CF799CB4A01B}" type="slidenum">
              <a:rPr lang="pt-PT" altLang="pt-PT" sz="1200">
                <a:solidFill>
                  <a:srgbClr val="000000"/>
                </a:solidFill>
              </a:rPr>
              <a:pPr/>
              <a:t>4</a:t>
            </a:fld>
            <a:endParaRPr lang="pt-PT" altLang="pt-PT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altLang="pt-PT" b="1"/>
              <a:t>Agradecimentos</a:t>
            </a:r>
          </a:p>
        </p:txBody>
      </p:sp>
      <p:sp>
        <p:nvSpPr>
          <p:cNvPr id="19459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675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fulano porque...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cicrano porque…</a:t>
            </a:r>
          </a:p>
          <a:p>
            <a:pPr algn="just">
              <a:lnSpc>
                <a:spcPct val="150000"/>
              </a:lnSpc>
            </a:pPr>
            <a:r>
              <a:rPr lang="pt-PT" altLang="pt-PT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instituição X porque…</a:t>
            </a:r>
          </a:p>
        </p:txBody>
      </p:sp>
      <p:sp>
        <p:nvSpPr>
          <p:cNvPr id="19460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>
          <a:xfrm>
            <a:off x="8772525" y="6591300"/>
            <a:ext cx="371475" cy="266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06BEAF-BC9D-47A9-BD49-242CC847308F}" type="slidenum">
              <a:rPr lang="pt-PT" altLang="pt-PT" sz="1200">
                <a:solidFill>
                  <a:srgbClr val="000000"/>
                </a:solidFill>
              </a:rPr>
              <a:pPr/>
              <a:t>5</a:t>
            </a:fld>
            <a:endParaRPr lang="pt-PT" altLang="pt-PT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lk_evora_1">
  <a:themeElements>
    <a:clrScheme name="">
      <a:dk1>
        <a:srgbClr val="3399FF"/>
      </a:dk1>
      <a:lt1>
        <a:srgbClr val="FFFFFF"/>
      </a:lt1>
      <a:dk2>
        <a:srgbClr val="000099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2A82DA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bilk_evora_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>
                <a:gamma/>
                <a:shade val="69804"/>
                <a:invGamma/>
              </a:srgbClr>
            </a:gs>
            <a:gs pos="50000">
              <a:srgbClr val="FF3300"/>
            </a:gs>
            <a:gs pos="100000">
              <a:srgbClr val="FF3300">
                <a:gamma/>
                <a:shade val="69804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>
                <a:gamma/>
                <a:shade val="69804"/>
                <a:invGamma/>
              </a:srgbClr>
            </a:gs>
            <a:gs pos="50000">
              <a:srgbClr val="FF3300"/>
            </a:gs>
            <a:gs pos="100000">
              <a:srgbClr val="FF3300">
                <a:gamma/>
                <a:shade val="69804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lk_evora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lk_evora_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C:\Os meus documentos\D.C.A\AULAS 1998_99\N.T.C\Telemática\Slides\slides volume 1.ppt</Template>
  <TotalTime>6123</TotalTime>
  <Words>325</Words>
  <Application>Microsoft Office PowerPoint</Application>
  <PresentationFormat>On-screen Show (4:3)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Monotype Sorts</vt:lpstr>
      <vt:lpstr>Times New Roman</vt:lpstr>
      <vt:lpstr>Verdana</vt:lpstr>
      <vt:lpstr>bilk_evora_1</vt:lpstr>
      <vt:lpstr>Title  Xxx yyy zzz   Author(s)           Work done under the framework of discipline XXXXX of the course YYYY Department of Electronics, Telecommunications and Informatics University of Aveiro   Supervision: Manuel de Oliveira Duarte Xxxxxxxxxx yyyyyyyyyy  Date dd/mm/yy  </vt:lpstr>
      <vt:lpstr>Estrutura da Apresentação</vt:lpstr>
      <vt:lpstr>Objectivos</vt:lpstr>
      <vt:lpstr>Conclusões</vt:lpstr>
      <vt:lpstr>Agradecimentos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Telemática nas Organizações e na Sociedade</dc:title>
  <dc:creator>A.Manuel de Oliveira Duarte</dc:creator>
  <cp:lastModifiedBy>duarte@ua.pt</cp:lastModifiedBy>
  <cp:revision>384</cp:revision>
  <cp:lastPrinted>2001-02-16T09:37:59Z</cp:lastPrinted>
  <dcterms:created xsi:type="dcterms:W3CDTF">2000-01-22T13:41:12Z</dcterms:created>
  <dcterms:modified xsi:type="dcterms:W3CDTF">2017-02-26T00:03:48Z</dcterms:modified>
</cp:coreProperties>
</file>