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741" r:id="rId2"/>
    <p:sldId id="742" r:id="rId3"/>
    <p:sldId id="744" r:id="rId4"/>
    <p:sldId id="745" r:id="rId5"/>
    <p:sldId id="757" r:id="rId6"/>
    <p:sldId id="746" r:id="rId7"/>
    <p:sldId id="747" r:id="rId8"/>
    <p:sldId id="748" r:id="rId9"/>
    <p:sldId id="749" r:id="rId10"/>
    <p:sldId id="750" r:id="rId11"/>
    <p:sldId id="752" r:id="rId12"/>
    <p:sldId id="753" r:id="rId13"/>
    <p:sldId id="754" r:id="rId14"/>
    <p:sldId id="755" r:id="rId15"/>
    <p:sldId id="75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00000"/>
      <a:buFont typeface="Arial" charset="0"/>
      <a:buChar char="•"/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00000"/>
      <a:buFont typeface="Arial" charset="0"/>
      <a:buChar char="•"/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00000"/>
      <a:buFont typeface="Arial" charset="0"/>
      <a:buChar char="•"/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00000"/>
      <a:buFont typeface="Arial" charset="0"/>
      <a:buChar char="•"/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00000"/>
      <a:buFont typeface="Arial" charset="0"/>
      <a:buChar char="•"/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000" u="sng" kern="1200">
        <a:solidFill>
          <a:srgbClr val="908E8E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2562" userDrawn="1">
          <p15:clr>
            <a:srgbClr val="A4A3A4"/>
          </p15:clr>
        </p15:guide>
        <p15:guide id="3" orient="horz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5"/>
    <a:srgbClr val="F15921"/>
    <a:srgbClr val="DDC0C9"/>
    <a:srgbClr val="5CC7F2"/>
    <a:srgbClr val="6BCFF6"/>
    <a:srgbClr val="F89A1C"/>
    <a:srgbClr val="FFFFFF"/>
    <a:srgbClr val="3A3532"/>
    <a:srgbClr val="5F2F2C"/>
    <a:srgbClr val="177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>
      <p:cViewPr varScale="1">
        <p:scale>
          <a:sx n="129" d="100"/>
          <a:sy n="129" d="100"/>
        </p:scale>
        <p:origin x="90" y="168"/>
      </p:cViewPr>
      <p:guideLst>
        <p:guide orient="horz" pos="527"/>
        <p:guide pos="2562"/>
        <p:guide orient="horz" pos="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439" y="-6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154867-445F-4B08-A829-BB6BFAFAF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B807FAE6-B833-42D6-B93D-EC69BC99F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3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964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7FAE6-B833-42D6-B93D-EC69BC99F9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7FAE6-B833-42D6-B93D-EC69BC99F9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7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555715" y="1340768"/>
            <a:ext cx="7929194" cy="17876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/>
          <a:lstStyle>
            <a:lvl1pPr algn="l">
              <a:defRPr sz="3200" spc="-50" baseline="0">
                <a:solidFill>
                  <a:schemeClr val="accent3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885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555715" y="3656850"/>
            <a:ext cx="7848600" cy="1500198"/>
          </a:xfrm>
        </p:spPr>
        <p:txBody>
          <a:bodyPr anchor="t" anchorCtr="0"/>
          <a:lstStyle>
            <a:lvl1pPr marL="0" indent="0" algn="l">
              <a:spcBef>
                <a:spcPct val="10000"/>
              </a:spcBef>
              <a:buFont typeface="Monotype Sorts" pitchFamily="-25" charset="2"/>
              <a:buNone/>
              <a:defRPr sz="2200">
                <a:solidFill>
                  <a:schemeClr val="accent3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0"/>
          <a:stretch/>
        </p:blipFill>
        <p:spPr>
          <a:xfrm>
            <a:off x="6774162" y="0"/>
            <a:ext cx="2190325" cy="1040912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88x31.png">
            <a:hlinkClick r:id="rId3"/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28384" y="6347717"/>
            <a:ext cx="913050" cy="321643"/>
          </a:xfrm>
          <a:prstGeom prst="rect">
            <a:avLst/>
          </a:prstGeom>
          <a:ln>
            <a:noFill/>
          </a:ln>
          <a:effectLst>
            <a:outerShdw blurRad="292100" dist="114300" dir="2040000" sx="87000" sy="87000" algn="tl" rotWithShape="0">
              <a:schemeClr val="accent3">
                <a:lumMod val="60000"/>
                <a:lumOff val="40000"/>
                <a:alpha val="65000"/>
              </a:schemeClr>
            </a:outerShdw>
          </a:effectLst>
        </p:spPr>
      </p:pic>
      <p:pic>
        <p:nvPicPr>
          <p:cNvPr id="9" name="Picture 8" descr="deti3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323836" y="5406072"/>
            <a:ext cx="2592288" cy="64568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627723" y="3356992"/>
            <a:ext cx="6032509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012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77800"/>
            <a:ext cx="2070100" cy="6130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77800"/>
            <a:ext cx="6057900" cy="6130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B95E5-AD83-4833-9F93-B33049B56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1047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450525"/>
            <a:ext cx="8229600" cy="511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Clr>
                <a:schemeClr val="accent4"/>
              </a:buClr>
              <a:buSzPct val="75000"/>
              <a:buChar char="●"/>
              <a:defRPr sz="2400"/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90000"/>
              <a:buChar char="○"/>
              <a:defRPr sz="2000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77777"/>
              <a:buChar char="■"/>
              <a:defRPr sz="1800"/>
            </a:lvl3pPr>
            <a:lvl4pPr>
              <a:spcBef>
                <a:spcPts val="0"/>
              </a:spcBef>
              <a:buChar char="●"/>
              <a:defRPr/>
            </a:lvl4pPr>
            <a:lvl5pPr>
              <a:spcBef>
                <a:spcPts val="0"/>
              </a:spcBef>
              <a:buChar char="○"/>
              <a:defRPr/>
            </a:lvl5pPr>
            <a:lvl6pPr>
              <a:spcBef>
                <a:spcPts val="0"/>
              </a:spcBef>
              <a:buChar char="■"/>
              <a:defRPr/>
            </a:lvl6pPr>
            <a:lvl7pPr>
              <a:spcBef>
                <a:spcPts val="0"/>
              </a:spcBef>
              <a:buChar char="●"/>
              <a:defRPr/>
            </a:lvl7pPr>
            <a:lvl8pPr>
              <a:spcBef>
                <a:spcPts val="0"/>
              </a:spcBef>
              <a:buChar char="○"/>
              <a:defRPr/>
            </a:lvl8pPr>
            <a:lvl9pPr>
              <a:spcBef>
                <a:spcPts val="0"/>
              </a:spcBef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30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rgbClr val="00B0F0"/>
              </a:buClr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DA88B-495D-42CD-9015-CB4710A11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3095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268759"/>
            <a:ext cx="3956050" cy="503996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268759"/>
            <a:ext cx="3956050" cy="5039966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3BF7C-18C4-4FAE-83BE-D9ECFA2B6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3095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7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A9E85-BFDD-4176-B261-197454A41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3095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75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EBC27-FB46-430D-B061-59B688F59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3095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7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D606F-5C1F-4D3F-920D-5117DCB86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540D2-ACFC-45A2-9947-400D20698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3EBE1-E3DF-46D3-8507-10C55F5FC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8B606-4503-433E-996A-D5278562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14312"/>
            <a:ext cx="8358188" cy="88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title style</a:t>
            </a:r>
            <a:endParaRPr lang="en-US" altLang="pt-PT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12776"/>
            <a:ext cx="8064500" cy="48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 dirty="0"/>
              <a:t>Edit Master text styles</a:t>
            </a:r>
          </a:p>
          <a:p>
            <a:pPr lvl="1"/>
            <a:r>
              <a:rPr lang="en-US" altLang="pt-PT" dirty="0"/>
              <a:t>Second level</a:t>
            </a:r>
          </a:p>
          <a:p>
            <a:pPr lvl="2"/>
            <a:r>
              <a:rPr lang="en-US" altLang="pt-PT" dirty="0"/>
              <a:t>Third level</a:t>
            </a:r>
          </a:p>
          <a:p>
            <a:pPr lvl="3"/>
            <a:r>
              <a:rPr lang="en-US" altLang="pt-PT" dirty="0"/>
              <a:t>Fourth level</a:t>
            </a:r>
          </a:p>
          <a:p>
            <a:pPr lvl="4"/>
            <a:r>
              <a:rPr lang="en-US" altLang="pt-PT" dirty="0"/>
              <a:t>Fifth level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560" y="6376988"/>
            <a:ext cx="6859215" cy="22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 spc="-80" baseline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r>
              <a:rPr lang="pt-PT"/>
              <a:t>I Oliveira (2018)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381750"/>
            <a:ext cx="79216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u="none" smtClean="0">
                <a:solidFill>
                  <a:srgbClr val="F7961D"/>
                </a:solidFill>
                <a:latin typeface="+mj-lt"/>
              </a:defRPr>
            </a:lvl1pPr>
          </a:lstStyle>
          <a:p>
            <a:pPr>
              <a:defRPr/>
            </a:pPr>
            <a:fld id="{164E8D53-0D7A-480D-B57B-DCBE3CEB3C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96536" y="-171400"/>
            <a:ext cx="4276725" cy="357187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3265363"/>
            <a:ext cx="50768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76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383839"/>
          </a:solidFill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51F"/>
          </a:solidFill>
          <a:latin typeface="Lato Semi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51F"/>
          </a:solidFill>
          <a:latin typeface="Lato Semi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51F"/>
          </a:solidFill>
          <a:latin typeface="Lato Semi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51F"/>
          </a:solidFill>
          <a:latin typeface="Lato Semibol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FF5E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FF5E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FF5E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FF5E9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B0F0"/>
        </a:buClr>
        <a:buSzPct val="70000"/>
        <a:buFont typeface="Arial" panose="020B0604020202020204" pitchFamily="34" charset="0"/>
        <a:buNone/>
        <a:defRPr sz="2400">
          <a:solidFill>
            <a:schemeClr val="bg1">
              <a:lumMod val="25000"/>
            </a:schemeClr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355600" indent="-355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951F"/>
        </a:buClr>
        <a:buSzPct val="65000"/>
        <a:buFont typeface="Arial" charset="0"/>
        <a:buChar char="►"/>
        <a:defRPr sz="2000">
          <a:solidFill>
            <a:schemeClr val="bg1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Monotype Sorts" pitchFamily="-25" charset="2"/>
        <a:buChar char="l"/>
        <a:defRPr>
          <a:solidFill>
            <a:schemeClr val="bg1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-25" charset="2"/>
        <a:buChar char="u"/>
        <a:defRPr>
          <a:solidFill>
            <a:schemeClr val="bg1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chemeClr val="bg1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rgbClr val="908E8E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rgbClr val="908E8E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rgbClr val="908E8E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rgbClr val="908E8E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co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hq.github.io/selenium/docs/api/java/org/openqa/selenium/WebDriv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selenium-tutorial-1/" TargetMode="External"/><Relationship Id="rId2" Type="http://schemas.openxmlformats.org/officeDocument/2006/relationships/hyperlink" Target="http://www.thinkcode.se/blog/2011/10/18/testing-a-web-application-with-selenium-2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code.se/blog/2011/10/18/testing-a-web-application-with-selenium-2" TargetMode="External"/><Relationship Id="rId2" Type="http://schemas.openxmlformats.org/officeDocument/2006/relationships/hyperlink" Target="http://www.thinkcode.se/blog/2012/10/29/selenium-webdriver-the-simplest-possible-sta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seleniumhq.org/projects/id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Web testing with Selenium</a:t>
            </a:r>
            <a:br>
              <a:rPr lang="en-US" dirty="0">
                <a:sym typeface="Roboto"/>
              </a:rPr>
            </a:br>
            <a:endParaRPr lang="en-US" dirty="0">
              <a:sym typeface="Roboto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UA/DETI/TQS</a:t>
            </a:r>
          </a:p>
          <a:p>
            <a:pPr lvl="0"/>
            <a:r>
              <a:rPr lang="en-US" dirty="0">
                <a:sym typeface="Roboto"/>
              </a:rPr>
              <a:t>Ilídio Oliveira (</a:t>
            </a:r>
            <a:r>
              <a:rPr lang="en-US" dirty="0">
                <a:sym typeface="Roboto"/>
                <a:hlinkClick r:id="rId3"/>
              </a:rPr>
              <a:t>ico@ua.pt</a:t>
            </a:r>
            <a:r>
              <a:rPr lang="en-US" dirty="0">
                <a:sym typeface="Roboto"/>
              </a:rPr>
              <a:t>)</a:t>
            </a:r>
          </a:p>
          <a:p>
            <a:pPr lvl="0"/>
            <a:r>
              <a:rPr lang="en-US" dirty="0">
                <a:sym typeface="Roboto"/>
              </a:rPr>
              <a:t>v2019-02-26.</a:t>
            </a:r>
          </a:p>
        </p:txBody>
      </p:sp>
    </p:spTree>
    <p:extLst>
      <p:ext uri="{BB962C8B-B14F-4D97-AF65-F5344CB8AC3E}">
        <p14:creationId xmlns:p14="http://schemas.microsoft.com/office/powerpoint/2010/main" val="303037298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292235" cy="492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000AC77F-875E-483A-AECB-1636B4AAD00D}"/>
              </a:ext>
            </a:extLst>
          </p:cNvPr>
          <p:cNvSpPr/>
          <p:nvPr/>
        </p:nvSpPr>
        <p:spPr>
          <a:xfrm>
            <a:off x="2589213" y="6010997"/>
            <a:ext cx="5805981" cy="26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PT" sz="1100" u="none" dirty="0"/>
              <a:t>https://seleniumhq.github.io/selenium/docs/api/java/org/openqa/selenium/WebDriver.html</a:t>
            </a:r>
          </a:p>
        </p:txBody>
      </p:sp>
    </p:spTree>
    <p:extLst>
      <p:ext uri="{BB962C8B-B14F-4D97-AF65-F5344CB8AC3E}">
        <p14:creationId xmlns:p14="http://schemas.microsoft.com/office/powerpoint/2010/main" val="205846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3070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80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964488" cy="927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03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1"/>
            <a:ext cx="8208912" cy="743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21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links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Book: “Instant Selenium Testing Tools Starter”</a:t>
            </a:r>
          </a:p>
          <a:p>
            <a:r>
              <a:rPr lang="en-US" dirty="0">
                <a:hlinkClick r:id="rId2"/>
              </a:rPr>
              <a:t>Selenium + Cucumber</a:t>
            </a:r>
            <a:r>
              <a:rPr lang="en-US" dirty="0"/>
              <a:t> sample</a:t>
            </a:r>
          </a:p>
          <a:p>
            <a:r>
              <a:rPr lang="en-US" dirty="0"/>
              <a:t>Comprehensive </a:t>
            </a:r>
            <a:r>
              <a:rPr lang="en-US" dirty="0">
                <a:hlinkClick r:id="rId3"/>
              </a:rPr>
              <a:t>tutorial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http://www.thinkcode.se/blog/2012/10/29/selenium-webdriver-the-simplest-possible-start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http://www.thinkcode.se/blog/2011/10/18/testing-a-web-application-with-selenium-2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EDA88B-495D-42CD-9015-CB4710A1192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91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framework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EBC27-FB46-430D-B061-59B688F59E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366963"/>
            <a:ext cx="6486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6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 (deprecated)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http://cdn.softwaretestinghelp.com/wp-content/qa/uploads/2014/10/Selenium-IDE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52872"/>
            <a:ext cx="6950423" cy="494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hlinkClick r:id="rId4"/>
          </p:cNvPr>
          <p:cNvSpPr/>
          <p:nvPr/>
        </p:nvSpPr>
        <p:spPr>
          <a:xfrm>
            <a:off x="3851920" y="6234459"/>
            <a:ext cx="500404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u="none" dirty="0"/>
              <a:t>http://docs.seleniumhq.org/projects/ide/</a:t>
            </a:r>
          </a:p>
        </p:txBody>
      </p:sp>
    </p:spTree>
    <p:extLst>
      <p:ext uri="{BB962C8B-B14F-4D97-AF65-F5344CB8AC3E}">
        <p14:creationId xmlns:p14="http://schemas.microsoft.com/office/powerpoint/2010/main" val="133023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1185D3-917A-4931-B538-5B97DA53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Katalon</a:t>
            </a:r>
            <a:r>
              <a:rPr lang="en-US" dirty="0"/>
              <a:t> Automation Recorders (browser add-on)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4C9C-EEBF-4D96-8306-D8BBBCF135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48FF-DF4A-4C9E-8ABD-79EC780CC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C4BF26-BBE8-4F7D-B567-C5FF6341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53827"/>
            <a:ext cx="52768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449737"/>
              </p:ext>
            </p:extLst>
          </p:nvPr>
        </p:nvGraphicFramePr>
        <p:xfrm>
          <a:off x="291875" y="214312"/>
          <a:ext cx="8672612" cy="586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16029">
                  <a:extLst>
                    <a:ext uri="{9D8B030D-6E8A-4147-A177-3AD203B41FA5}">
                      <a16:colId xmlns:a16="http://schemas.microsoft.com/office/drawing/2014/main" val="1267177939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61693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41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Opens a specified URL in the browser.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02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assertTitle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VerifyTitle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current page title and compares it with the specified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3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assertElementPresent, verifyElementPresent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Verify / Asserts the presence of an element on a web page.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8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assertTextPresent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verifyTextPresent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/ Asserts the presence of a text within the web page.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type, </a:t>
                      </a:r>
                      <a:r>
                        <a:rPr lang="en-US" dirty="0" err="1"/>
                        <a:t>typeKeys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 err="1"/>
                        <a:t>sendKeys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Enters a value (String) in the specified web element.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8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click, </a:t>
                      </a:r>
                      <a:r>
                        <a:rPr lang="en-US" dirty="0" err="1"/>
                        <a:t>clickAt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 err="1"/>
                        <a:t>clickAndWait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Clicks on a specified web element within a web page.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63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waitForPageToLoad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Sleeps the execution and waits until the page is loaded completely.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waitForElement</a:t>
                      </a:r>
                      <a:br>
                        <a:rPr lang="en-US" dirty="0"/>
                      </a:br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Sleeps the execution and waits until the specified element is present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6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chooseOkOnNextConfirmation</a:t>
                      </a:r>
                      <a:r>
                        <a:rPr lang="en-US" sz="1600" dirty="0"/>
                        <a:t>, 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chooseCancelOnNextConfirmation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on ”OK” or “Cancel” button when next confirmation box appears.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50533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framework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EBC27-FB46-430D-B061-59B688F59E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366963"/>
            <a:ext cx="6486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81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 WebDriver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EBC27-FB46-430D-B061-59B688F59E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143000"/>
            <a:ext cx="5216502" cy="523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03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 Oliveira (2018)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3BF7C-18C4-4FAE-83BE-D9ECFA2B60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" y="188640"/>
            <a:ext cx="9121326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50745"/>
      </p:ext>
    </p:extLst>
  </p:cSld>
  <p:clrMapOvr>
    <a:masterClrMapping/>
  </p:clrMapOvr>
</p:sld>
</file>

<file path=ppt/theme/theme1.xml><?xml version="1.0" encoding="utf-8"?>
<a:theme xmlns:a="http://schemas.openxmlformats.org/drawingml/2006/main" name="TP2-Code improvement">
  <a:themeElements>
    <a:clrScheme name="Custom 1">
      <a:dk1>
        <a:srgbClr val="000000"/>
      </a:dk1>
      <a:lt1>
        <a:srgbClr val="FFFFFF"/>
      </a:lt1>
      <a:dk2>
        <a:srgbClr val="FF6633"/>
      </a:dk2>
      <a:lt2>
        <a:srgbClr val="666666"/>
      </a:lt2>
      <a:accent1>
        <a:srgbClr val="4B88BD"/>
      </a:accent1>
      <a:accent2>
        <a:srgbClr val="0C479D"/>
      </a:accent2>
      <a:accent3>
        <a:srgbClr val="FFFFFF"/>
      </a:accent3>
      <a:accent4>
        <a:srgbClr val="000000"/>
      </a:accent4>
      <a:accent5>
        <a:srgbClr val="B1C3DB"/>
      </a:accent5>
      <a:accent6>
        <a:srgbClr val="0A3F8E"/>
      </a:accent6>
      <a:hlink>
        <a:srgbClr val="00B0F0"/>
      </a:hlink>
      <a:folHlink>
        <a:srgbClr val="0070C0"/>
      </a:folHlink>
    </a:clrScheme>
    <a:fontScheme name="lato1">
      <a:majorFont>
        <a:latin typeface="Lato Semi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buNone/>
          <a:defRPr sz="1800" u="none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Tx/>
          <a:buSzPct val="100000"/>
          <a:buFont typeface="Arial" charset="0"/>
          <a:buChar char="•"/>
          <a:tabLst/>
          <a:defRPr kumimoji="0" lang="en-US" sz="3000" b="0" i="0" u="sng" strike="noStrike" cap="none" normalizeH="0" baseline="0" smtClean="0">
            <a:ln>
              <a:noFill/>
            </a:ln>
            <a:solidFill>
              <a:srgbClr val="908E8E"/>
            </a:solidFill>
            <a:effectLst/>
            <a:latin typeface="Arial" charset="0"/>
            <a:cs typeface="Arial" charset="0"/>
          </a:defRPr>
        </a:defPPr>
      </a:lstStyle>
    </a:lnDef>
    <a:txDef>
      <a:spPr/>
      <a:bodyPr wrap="square" rtlCol="0">
        <a:spAutoFit/>
      </a:bodyPr>
      <a:lstStyle>
        <a:defPPr>
          <a:buNone/>
          <a:defRPr sz="2000" u="none" dirty="0">
            <a:solidFill>
              <a:srgbClr val="007EC5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>
    <a:extraClrScheme>
      <a:clrScheme name="mds4_globus_world_06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s4_globus_world_06 2">
        <a:dk1>
          <a:srgbClr val="000000"/>
        </a:dk1>
        <a:lt1>
          <a:srgbClr val="FFFFFF"/>
        </a:lt1>
        <a:dk2>
          <a:srgbClr val="FF6633"/>
        </a:dk2>
        <a:lt2>
          <a:srgbClr val="666666"/>
        </a:lt2>
        <a:accent1>
          <a:srgbClr val="4B88BD"/>
        </a:accent1>
        <a:accent2>
          <a:srgbClr val="0C479D"/>
        </a:accent2>
        <a:accent3>
          <a:srgbClr val="FFFFFF"/>
        </a:accent3>
        <a:accent4>
          <a:srgbClr val="000000"/>
        </a:accent4>
        <a:accent5>
          <a:srgbClr val="B1C3DB"/>
        </a:accent5>
        <a:accent6>
          <a:srgbClr val="0A3F8E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TQS TP10-Performance testing</Template>
  <TotalTime>89</TotalTime>
  <Words>337</Words>
  <Application>Microsoft Office PowerPoint</Application>
  <PresentationFormat>On-screen Show (4:3)</PresentationFormat>
  <Paragraphs>68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Lato Semibold</vt:lpstr>
      <vt:lpstr>Monotype Sorts</vt:lpstr>
      <vt:lpstr>Open Sans</vt:lpstr>
      <vt:lpstr>Open Sans Extrabold</vt:lpstr>
      <vt:lpstr>Open Sans Light</vt:lpstr>
      <vt:lpstr>Open Sans Semibold</vt:lpstr>
      <vt:lpstr>Verdana</vt:lpstr>
      <vt:lpstr>TP2-Code improvement</vt:lpstr>
      <vt:lpstr>Web testing with Selenium </vt:lpstr>
      <vt:lpstr>PowerPoint Presentation</vt:lpstr>
      <vt:lpstr>Selenium framework</vt:lpstr>
      <vt:lpstr>Selenium IDE (deprecated)</vt:lpstr>
      <vt:lpstr>Katalon Automation Recorders (browser add-on)</vt:lpstr>
      <vt:lpstr>PowerPoint Presentation</vt:lpstr>
      <vt:lpstr>Selenium framework</vt:lpstr>
      <vt:lpstr>Selenium  WebDriver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links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with Selenium </dc:title>
  <dc:creator>ico@ua.pt</dc:creator>
  <cp:keywords>DETI;tqs</cp:keywords>
  <cp:lastModifiedBy>Ilídio Oliveira</cp:lastModifiedBy>
  <cp:revision>8</cp:revision>
  <dcterms:created xsi:type="dcterms:W3CDTF">2017-05-21T10:30:50Z</dcterms:created>
  <dcterms:modified xsi:type="dcterms:W3CDTF">2019-02-26T11:39:32Z</dcterms:modified>
</cp:coreProperties>
</file>