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sldIdLst>
    <p:sldId id="256" r:id="rId2"/>
    <p:sldId id="257" r:id="rId3"/>
    <p:sldId id="297" r:id="rId4"/>
    <p:sldId id="258" r:id="rId5"/>
    <p:sldId id="273" r:id="rId6"/>
    <p:sldId id="274" r:id="rId7"/>
    <p:sldId id="275" r:id="rId8"/>
    <p:sldId id="276" r:id="rId9"/>
    <p:sldId id="298" r:id="rId10"/>
    <p:sldId id="272" r:id="rId11"/>
    <p:sldId id="278" r:id="rId12"/>
    <p:sldId id="280" r:id="rId13"/>
    <p:sldId id="281" r:id="rId14"/>
    <p:sldId id="260" r:id="rId15"/>
    <p:sldId id="261" r:id="rId16"/>
    <p:sldId id="262" r:id="rId17"/>
    <p:sldId id="299" r:id="rId18"/>
    <p:sldId id="300" r:id="rId19"/>
    <p:sldId id="264" r:id="rId20"/>
    <p:sldId id="265" r:id="rId21"/>
    <p:sldId id="266" r:id="rId22"/>
    <p:sldId id="283" r:id="rId23"/>
    <p:sldId id="285" r:id="rId24"/>
    <p:sldId id="286" r:id="rId25"/>
    <p:sldId id="267" r:id="rId26"/>
    <p:sldId id="290" r:id="rId27"/>
    <p:sldId id="291" r:id="rId28"/>
    <p:sldId id="288" r:id="rId29"/>
    <p:sldId id="292" r:id="rId30"/>
    <p:sldId id="289" r:id="rId31"/>
    <p:sldId id="270"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סגנון בהיר 3 - הדגשה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340844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181827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54570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25015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148105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244443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227246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105194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192533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344646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A168B11-3BDB-4CA3-B452-100666DFFDF6}" type="datetimeFigureOut">
              <a:rPr lang="he-IL" smtClean="0"/>
              <a:t>ז'/אלול/תשפ"ב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0D7E6BD-A1C9-4DD1-B96F-078E5614D2D3}" type="slidenum">
              <a:rPr lang="he-IL" smtClean="0"/>
              <a:t>‹#›</a:t>
            </a:fld>
            <a:endParaRPr lang="he-IL"/>
          </a:p>
        </p:txBody>
      </p:sp>
    </p:spTree>
    <p:extLst>
      <p:ext uri="{BB962C8B-B14F-4D97-AF65-F5344CB8AC3E}">
        <p14:creationId xmlns:p14="http://schemas.microsoft.com/office/powerpoint/2010/main" val="266159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68B11-3BDB-4CA3-B452-100666DFFDF6}" type="datetimeFigureOut">
              <a:rPr lang="he-IL" smtClean="0"/>
              <a:t>ז'/אלול/תשפ"ב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E6BD-A1C9-4DD1-B96F-078E5614D2D3}" type="slidenum">
              <a:rPr lang="he-IL" smtClean="0"/>
              <a:t>‹#›</a:t>
            </a:fld>
            <a:endParaRPr lang="he-IL"/>
          </a:p>
        </p:txBody>
      </p:sp>
    </p:spTree>
    <p:extLst>
      <p:ext uri="{BB962C8B-B14F-4D97-AF65-F5344CB8AC3E}">
        <p14:creationId xmlns:p14="http://schemas.microsoft.com/office/powerpoint/2010/main" val="8296579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Roberts_cross" TargetMode="External"/><Relationship Id="rId2" Type="http://schemas.openxmlformats.org/officeDocument/2006/relationships/hyperlink" Target="https://www2.cs.duke.edu/courses/spring03/cps296.1/handouts/Image%20Processing.pdf" TargetMode="External"/><Relationship Id="rId1" Type="http://schemas.openxmlformats.org/officeDocument/2006/relationships/slideLayout" Target="../slideLayouts/slideLayout2.xml"/><Relationship Id="rId4" Type="http://schemas.openxmlformats.org/officeDocument/2006/relationships/hyperlink" Target="https://homepages.inf.ed.ac.uk/rbf/HIPR2/roberts.ht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20715" y="190378"/>
            <a:ext cx="9144000" cy="1146052"/>
          </a:xfrm>
        </p:spPr>
        <p:txBody>
          <a:bodyPr/>
          <a:lstStyle/>
          <a:p>
            <a:r>
              <a:rPr lang="en-US" b="1" dirty="0">
                <a:latin typeface="Arial" panose="020B0604020202020204" pitchFamily="34" charset="0"/>
                <a:cs typeface="Arial" panose="020B0604020202020204" pitchFamily="34" charset="0"/>
              </a:rPr>
              <a:t>Image Processing </a:t>
            </a:r>
            <a:endParaRPr lang="he-IL" b="1" dirty="0">
              <a:latin typeface="Arial" panose="020B0604020202020204" pitchFamily="34" charset="0"/>
              <a:cs typeface="Arial" panose="020B0604020202020204" pitchFamily="34" charset="0"/>
            </a:endParaRPr>
          </a:p>
        </p:txBody>
      </p:sp>
      <p:sp>
        <p:nvSpPr>
          <p:cNvPr id="3" name="כותרת משנה 2"/>
          <p:cNvSpPr>
            <a:spLocks noGrp="1"/>
          </p:cNvSpPr>
          <p:nvPr>
            <p:ph type="subTitle" idx="1"/>
          </p:nvPr>
        </p:nvSpPr>
        <p:spPr>
          <a:xfrm>
            <a:off x="1138603" y="1680919"/>
            <a:ext cx="10695843" cy="3176830"/>
          </a:xfrm>
        </p:spPr>
        <p:txBody>
          <a:bodyPr>
            <a:normAutofit/>
          </a:bodyPr>
          <a:lstStyle/>
          <a:p>
            <a:pPr algn="l"/>
            <a:r>
              <a:rPr lang="en-US" sz="2800" b="1" u="sng" dirty="0"/>
              <a:t>Algorithm1:</a:t>
            </a:r>
            <a:r>
              <a:rPr lang="en-US" sz="2800" b="1" dirty="0"/>
              <a:t> </a:t>
            </a:r>
            <a:r>
              <a:rPr lang="en-US" sz="2800" dirty="0"/>
              <a:t>3x3 Roberts Operator, abs norm, One threshold criteria</a:t>
            </a:r>
            <a:br>
              <a:rPr lang="en-US" sz="2800" dirty="0"/>
            </a:br>
            <a:endParaRPr lang="en-US" sz="2800" dirty="0"/>
          </a:p>
          <a:p>
            <a:pPr algn="l"/>
            <a:r>
              <a:rPr lang="en-US" sz="2800" b="1" u="sng" dirty="0"/>
              <a:t>Algorithm2:</a:t>
            </a:r>
            <a:r>
              <a:rPr lang="en-US" sz="2800" dirty="0"/>
              <a:t> Clipped first derivative filter in FD</a:t>
            </a:r>
            <a:br>
              <a:rPr lang="en-US" sz="2800" dirty="0"/>
            </a:br>
            <a:r>
              <a:rPr lang="en-US" sz="2800" dirty="0"/>
              <a:t>AND clipped second derivative filter in FD</a:t>
            </a:r>
            <a:br>
              <a:rPr lang="en-US" sz="2800" dirty="0"/>
            </a:br>
            <a:r>
              <a:rPr lang="en-US" sz="2800" dirty="0"/>
              <a:t>Two threshold criteria</a:t>
            </a:r>
            <a:endParaRPr lang="he-IL" sz="2800" dirty="0"/>
          </a:p>
        </p:txBody>
      </p:sp>
    </p:spTree>
    <p:extLst>
      <p:ext uri="{BB962C8B-B14F-4D97-AF65-F5344CB8AC3E}">
        <p14:creationId xmlns:p14="http://schemas.microsoft.com/office/powerpoint/2010/main" val="261626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95" y="75098"/>
            <a:ext cx="10353762" cy="970450"/>
          </a:xfrm>
        </p:spPr>
        <p:txBody>
          <a:bodyPr>
            <a:noAutofit/>
          </a:bodyPr>
          <a:lstStyle/>
          <a:p>
            <a:r>
              <a:rPr lang="en-US" sz="3200" b="1" u="sng" dirty="0"/>
              <a:t>Algorithm 1:</a:t>
            </a:r>
            <a:r>
              <a:rPr lang="en-US" sz="3200" b="1" dirty="0"/>
              <a:t> </a:t>
            </a:r>
            <a:r>
              <a:rPr lang="en-US" sz="3200" dirty="0"/>
              <a:t>3x3 Roberts Operator, abs norm,</a:t>
            </a:r>
            <a:br>
              <a:rPr lang="en-US" sz="3200" dirty="0"/>
            </a:br>
            <a:r>
              <a:rPr lang="en-US" sz="3200" dirty="0"/>
              <a:t>One threshold criteria</a:t>
            </a:r>
            <a:endParaRPr lang="he-IL" sz="3200" dirty="0"/>
          </a:p>
        </p:txBody>
      </p:sp>
      <p:sp>
        <p:nvSpPr>
          <p:cNvPr id="4" name="מציין מיקום תוכן 2"/>
          <p:cNvSpPr>
            <a:spLocks noGrp="1"/>
          </p:cNvSpPr>
          <p:nvPr>
            <p:ph idx="1"/>
          </p:nvPr>
        </p:nvSpPr>
        <p:spPr>
          <a:xfrm>
            <a:off x="913795" y="988976"/>
            <a:ext cx="10494917" cy="4465320"/>
          </a:xfrm>
        </p:spPr>
        <p:txBody>
          <a:bodyPr rtlCol="1">
            <a:normAutofit fontScale="92500" lnSpcReduction="10000"/>
          </a:bodyPr>
          <a:lstStyle/>
          <a:p>
            <a:r>
              <a:rPr lang="en-US" sz="2000" dirty="0"/>
              <a:t>In this algorithm when there is an edge of an object which means a sharp change in the light density of the image, then it can be recognized that these pixels have an edge.</a:t>
            </a:r>
          </a:p>
          <a:p>
            <a:r>
              <a:rPr lang="en-US" sz="2000" dirty="0"/>
              <a:t>The idea behind the algorithm is to edit the image gradient using discrete differentiation which is achieved by calculating the sum of the absolute values ​​(or alternatively the sum of the squares) of the differences between adjacent pixels diagonally.</a:t>
            </a:r>
          </a:p>
          <a:p>
            <a:r>
              <a:rPr lang="en-US" sz="2000" dirty="0"/>
              <a:t>In fact, a two-dimensional spatial gradient is measured (finding a gradient) on an image, thus emphasizing areas that correspond to the edges. Here we will use to find the approximate absolute gradient size at each point in the grayscale input image (after we have worked on the color image and disassembled it according to the HSL method).</a:t>
            </a:r>
          </a:p>
          <a:p>
            <a:r>
              <a:rPr lang="en-US" sz="2000" dirty="0"/>
              <a:t>The Robert Operator consists of two matrices, one for the x-axis and the other for the y-axis.</a:t>
            </a:r>
          </a:p>
          <a:p>
            <a:r>
              <a:rPr lang="en-US" sz="2000" dirty="0"/>
              <a:t>We will perform a convolution operation between the matrix and the image and we will get the gradient in the direction of the matrix.</a:t>
            </a:r>
            <a:endParaRPr lang="he-IL" sz="2000" dirty="0"/>
          </a:p>
          <a:p>
            <a:endParaRPr lang="he-IL" sz="2000" dirty="0"/>
          </a:p>
          <a:p>
            <a:r>
              <a:rPr lang="en-US" sz="2000" dirty="0"/>
              <a:t>We will perform this operation in the X direction as well as in the Y direction and calculate the equivalent gradient according to:</a:t>
            </a:r>
            <a:endParaRPr lang="he-IL" sz="2000" dirty="0"/>
          </a:p>
        </p:txBody>
      </p:sp>
      <p:graphicFrame>
        <p:nvGraphicFramePr>
          <p:cNvPr id="5" name="טבלה 4"/>
          <p:cNvGraphicFramePr>
            <a:graphicFrameLocks noGrp="1"/>
          </p:cNvGraphicFramePr>
          <p:nvPr>
            <p:extLst>
              <p:ext uri="{D42A27DB-BD31-4B8C-83A1-F6EECF244321}">
                <p14:modId xmlns:p14="http://schemas.microsoft.com/office/powerpoint/2010/main" val="4022460209"/>
              </p:ext>
            </p:extLst>
          </p:nvPr>
        </p:nvGraphicFramePr>
        <p:xfrm>
          <a:off x="347147" y="5647958"/>
          <a:ext cx="1146452" cy="1097280"/>
        </p:xfrm>
        <a:graphic>
          <a:graphicData uri="http://schemas.openxmlformats.org/drawingml/2006/table">
            <a:tbl>
              <a:tblPr rtl="1" firstRow="1" bandRow="1">
                <a:tableStyleId>{5940675A-B579-460E-94D1-54222C63F5DA}</a:tableStyleId>
              </a:tblPr>
              <a:tblGrid>
                <a:gridCol w="373380">
                  <a:extLst>
                    <a:ext uri="{9D8B030D-6E8A-4147-A177-3AD203B41FA5}">
                      <a16:colId xmlns:a16="http://schemas.microsoft.com/office/drawing/2014/main" val="4157458869"/>
                    </a:ext>
                  </a:extLst>
                </a:gridCol>
                <a:gridCol w="386536">
                  <a:extLst>
                    <a:ext uri="{9D8B030D-6E8A-4147-A177-3AD203B41FA5}">
                      <a16:colId xmlns:a16="http://schemas.microsoft.com/office/drawing/2014/main" val="1184821847"/>
                    </a:ext>
                  </a:extLst>
                </a:gridCol>
                <a:gridCol w="386536">
                  <a:extLst>
                    <a:ext uri="{9D8B030D-6E8A-4147-A177-3AD203B41FA5}">
                      <a16:colId xmlns:a16="http://schemas.microsoft.com/office/drawing/2014/main" val="1551340617"/>
                    </a:ext>
                  </a:extLst>
                </a:gridCol>
              </a:tblGrid>
              <a:tr h="301283">
                <a:tc>
                  <a:txBody>
                    <a:bodyPr/>
                    <a:lstStyle/>
                    <a:p>
                      <a:pPr algn="ctr" rtl="1"/>
                      <a:r>
                        <a:rPr lang="he-IL" dirty="0"/>
                        <a:t>0</a:t>
                      </a:r>
                    </a:p>
                  </a:txBody>
                  <a:tcPr/>
                </a:tc>
                <a:tc>
                  <a:txBody>
                    <a:bodyPr/>
                    <a:lstStyle/>
                    <a:p>
                      <a:pPr algn="ctr" rtl="1"/>
                      <a:r>
                        <a:rPr lang="he-IL" dirty="0"/>
                        <a:t>0</a:t>
                      </a:r>
                    </a:p>
                  </a:txBody>
                  <a:tcPr/>
                </a:tc>
                <a:tc>
                  <a:txBody>
                    <a:bodyPr/>
                    <a:lstStyle/>
                    <a:p>
                      <a:pPr algn="ctr" rtl="1"/>
                      <a:r>
                        <a:rPr lang="en-US" dirty="0"/>
                        <a:t>1</a:t>
                      </a:r>
                      <a:endParaRPr lang="he-IL" dirty="0"/>
                    </a:p>
                  </a:txBody>
                  <a:tcPr/>
                </a:tc>
                <a:extLst>
                  <a:ext uri="{0D108BD9-81ED-4DB2-BD59-A6C34878D82A}">
                    <a16:rowId xmlns:a16="http://schemas.microsoft.com/office/drawing/2014/main" val="1507392212"/>
                  </a:ext>
                </a:extLst>
              </a:tr>
              <a:tr h="301283">
                <a:tc>
                  <a:txBody>
                    <a:bodyPr/>
                    <a:lstStyle/>
                    <a:p>
                      <a:pPr algn="ctr" rtl="1"/>
                      <a:r>
                        <a:rPr lang="he-IL" dirty="0"/>
                        <a:t>0</a:t>
                      </a:r>
                    </a:p>
                  </a:txBody>
                  <a:tcPr/>
                </a:tc>
                <a:tc>
                  <a:txBody>
                    <a:bodyPr/>
                    <a:lstStyle/>
                    <a:p>
                      <a:pPr algn="ctr" rtl="1"/>
                      <a:r>
                        <a:rPr lang="en-US" dirty="0"/>
                        <a:t>0</a:t>
                      </a:r>
                      <a:endParaRPr lang="he-IL" dirty="0"/>
                    </a:p>
                  </a:txBody>
                  <a:tcPr/>
                </a:tc>
                <a:tc>
                  <a:txBody>
                    <a:bodyPr/>
                    <a:lstStyle/>
                    <a:p>
                      <a:pPr algn="ctr" rtl="1"/>
                      <a:r>
                        <a:rPr lang="he-IL" dirty="0"/>
                        <a:t>0</a:t>
                      </a:r>
                    </a:p>
                  </a:txBody>
                  <a:tcPr/>
                </a:tc>
                <a:extLst>
                  <a:ext uri="{0D108BD9-81ED-4DB2-BD59-A6C34878D82A}">
                    <a16:rowId xmlns:a16="http://schemas.microsoft.com/office/drawing/2014/main" val="705176716"/>
                  </a:ext>
                </a:extLst>
              </a:tr>
              <a:tr h="301283">
                <a:tc>
                  <a:txBody>
                    <a:bodyPr/>
                    <a:lstStyle/>
                    <a:p>
                      <a:pPr algn="ctr" rtl="1"/>
                      <a:r>
                        <a:rPr lang="en-US" dirty="0"/>
                        <a:t>-1</a:t>
                      </a:r>
                      <a:endParaRPr lang="he-IL" dirty="0"/>
                    </a:p>
                  </a:txBody>
                  <a:tcPr/>
                </a:tc>
                <a:tc>
                  <a:txBody>
                    <a:bodyPr/>
                    <a:lstStyle/>
                    <a:p>
                      <a:pPr algn="ctr" rtl="1"/>
                      <a:r>
                        <a:rPr lang="he-IL" dirty="0"/>
                        <a:t>0</a:t>
                      </a:r>
                    </a:p>
                  </a:txBody>
                  <a:tcPr/>
                </a:tc>
                <a:tc>
                  <a:txBody>
                    <a:bodyPr/>
                    <a:lstStyle/>
                    <a:p>
                      <a:pPr algn="ctr" rtl="1"/>
                      <a:r>
                        <a:rPr lang="he-IL" dirty="0"/>
                        <a:t>0</a:t>
                      </a:r>
                    </a:p>
                  </a:txBody>
                  <a:tcPr/>
                </a:tc>
                <a:extLst>
                  <a:ext uri="{0D108BD9-81ED-4DB2-BD59-A6C34878D82A}">
                    <a16:rowId xmlns:a16="http://schemas.microsoft.com/office/drawing/2014/main" val="2450189621"/>
                  </a:ext>
                </a:extLst>
              </a:tr>
            </a:tbl>
          </a:graphicData>
        </a:graphic>
      </p:graphicFrame>
      <p:graphicFrame>
        <p:nvGraphicFramePr>
          <p:cNvPr id="6" name="טבלה 5"/>
          <p:cNvGraphicFramePr>
            <a:graphicFrameLocks noGrp="1"/>
          </p:cNvGraphicFramePr>
          <p:nvPr>
            <p:extLst>
              <p:ext uri="{D42A27DB-BD31-4B8C-83A1-F6EECF244321}">
                <p14:modId xmlns:p14="http://schemas.microsoft.com/office/powerpoint/2010/main" val="2596761024"/>
              </p:ext>
            </p:extLst>
          </p:nvPr>
        </p:nvGraphicFramePr>
        <p:xfrm>
          <a:off x="1963226" y="5647958"/>
          <a:ext cx="1146452" cy="1097280"/>
        </p:xfrm>
        <a:graphic>
          <a:graphicData uri="http://schemas.openxmlformats.org/drawingml/2006/table">
            <a:tbl>
              <a:tblPr rtl="1" firstRow="1" bandRow="1">
                <a:tableStyleId>{5940675A-B579-460E-94D1-54222C63F5DA}</a:tableStyleId>
              </a:tblPr>
              <a:tblGrid>
                <a:gridCol w="373380">
                  <a:extLst>
                    <a:ext uri="{9D8B030D-6E8A-4147-A177-3AD203B41FA5}">
                      <a16:colId xmlns:a16="http://schemas.microsoft.com/office/drawing/2014/main" val="4157458869"/>
                    </a:ext>
                  </a:extLst>
                </a:gridCol>
                <a:gridCol w="386536">
                  <a:extLst>
                    <a:ext uri="{9D8B030D-6E8A-4147-A177-3AD203B41FA5}">
                      <a16:colId xmlns:a16="http://schemas.microsoft.com/office/drawing/2014/main" val="1184821847"/>
                    </a:ext>
                  </a:extLst>
                </a:gridCol>
                <a:gridCol w="386536">
                  <a:extLst>
                    <a:ext uri="{9D8B030D-6E8A-4147-A177-3AD203B41FA5}">
                      <a16:colId xmlns:a16="http://schemas.microsoft.com/office/drawing/2014/main" val="1551340617"/>
                    </a:ext>
                  </a:extLst>
                </a:gridCol>
              </a:tblGrid>
              <a:tr h="301283">
                <a:tc>
                  <a:txBody>
                    <a:bodyPr/>
                    <a:lstStyle/>
                    <a:p>
                      <a:pPr algn="ctr" rtl="1"/>
                      <a:r>
                        <a:rPr lang="en-US" dirty="0"/>
                        <a:t>1</a:t>
                      </a:r>
                      <a:endParaRPr lang="he-IL" dirty="0"/>
                    </a:p>
                  </a:txBody>
                  <a:tcPr/>
                </a:tc>
                <a:tc>
                  <a:txBody>
                    <a:bodyPr/>
                    <a:lstStyle/>
                    <a:p>
                      <a:pPr algn="ctr" rtl="1"/>
                      <a:r>
                        <a:rPr lang="he-IL" dirty="0"/>
                        <a:t>0</a:t>
                      </a:r>
                    </a:p>
                  </a:txBody>
                  <a:tcPr/>
                </a:tc>
                <a:tc>
                  <a:txBody>
                    <a:bodyPr/>
                    <a:lstStyle/>
                    <a:p>
                      <a:pPr algn="ctr" rtl="1"/>
                      <a:r>
                        <a:rPr lang="en-US" dirty="0"/>
                        <a:t>0</a:t>
                      </a:r>
                      <a:endParaRPr lang="he-IL" dirty="0"/>
                    </a:p>
                  </a:txBody>
                  <a:tcPr/>
                </a:tc>
                <a:extLst>
                  <a:ext uri="{0D108BD9-81ED-4DB2-BD59-A6C34878D82A}">
                    <a16:rowId xmlns:a16="http://schemas.microsoft.com/office/drawing/2014/main" val="1507392212"/>
                  </a:ext>
                </a:extLst>
              </a:tr>
              <a:tr h="301283">
                <a:tc>
                  <a:txBody>
                    <a:bodyPr/>
                    <a:lstStyle/>
                    <a:p>
                      <a:pPr algn="ctr" rtl="1"/>
                      <a:r>
                        <a:rPr lang="he-IL" dirty="0"/>
                        <a:t>0</a:t>
                      </a:r>
                    </a:p>
                  </a:txBody>
                  <a:tcPr/>
                </a:tc>
                <a:tc>
                  <a:txBody>
                    <a:bodyPr/>
                    <a:lstStyle/>
                    <a:p>
                      <a:pPr algn="ctr" rtl="1"/>
                      <a:r>
                        <a:rPr lang="en-US" dirty="0"/>
                        <a:t>0</a:t>
                      </a:r>
                      <a:endParaRPr lang="he-IL" dirty="0"/>
                    </a:p>
                  </a:txBody>
                  <a:tcPr/>
                </a:tc>
                <a:tc>
                  <a:txBody>
                    <a:bodyPr/>
                    <a:lstStyle/>
                    <a:p>
                      <a:pPr algn="ctr" rtl="1"/>
                      <a:r>
                        <a:rPr lang="he-IL" dirty="0"/>
                        <a:t>0</a:t>
                      </a:r>
                    </a:p>
                  </a:txBody>
                  <a:tcPr/>
                </a:tc>
                <a:extLst>
                  <a:ext uri="{0D108BD9-81ED-4DB2-BD59-A6C34878D82A}">
                    <a16:rowId xmlns:a16="http://schemas.microsoft.com/office/drawing/2014/main" val="705176716"/>
                  </a:ext>
                </a:extLst>
              </a:tr>
              <a:tr h="301283">
                <a:tc>
                  <a:txBody>
                    <a:bodyPr/>
                    <a:lstStyle/>
                    <a:p>
                      <a:pPr algn="ctr" rtl="1"/>
                      <a:r>
                        <a:rPr lang="he-IL" dirty="0"/>
                        <a:t>0</a:t>
                      </a:r>
                    </a:p>
                  </a:txBody>
                  <a:tcPr/>
                </a:tc>
                <a:tc>
                  <a:txBody>
                    <a:bodyPr/>
                    <a:lstStyle/>
                    <a:p>
                      <a:pPr algn="ctr" rtl="1"/>
                      <a:r>
                        <a:rPr lang="he-IL" dirty="0"/>
                        <a:t>0</a:t>
                      </a:r>
                    </a:p>
                  </a:txBody>
                  <a:tcPr/>
                </a:tc>
                <a:tc>
                  <a:txBody>
                    <a:bodyPr/>
                    <a:lstStyle/>
                    <a:p>
                      <a:pPr algn="ctr" rtl="1"/>
                      <a:r>
                        <a:rPr lang="en-US" dirty="0"/>
                        <a:t>-1</a:t>
                      </a:r>
                      <a:endParaRPr lang="he-IL" dirty="0"/>
                    </a:p>
                  </a:txBody>
                  <a:tcPr/>
                </a:tc>
                <a:extLst>
                  <a:ext uri="{0D108BD9-81ED-4DB2-BD59-A6C34878D82A}">
                    <a16:rowId xmlns:a16="http://schemas.microsoft.com/office/drawing/2014/main" val="2450189621"/>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80559" y="5193960"/>
                <a:ext cx="624254"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𝑥</m:t>
                          </m:r>
                        </m:sub>
                      </m:sSub>
                    </m:oMath>
                  </m:oMathPara>
                </a14:m>
                <a:endParaRPr lang="he-IL" dirty="0"/>
              </a:p>
            </p:txBody>
          </p:sp>
        </mc:Choice>
        <mc:Fallback xmlns="">
          <p:sp>
            <p:nvSpPr>
              <p:cNvPr id="7" name="TextBox 6"/>
              <p:cNvSpPr txBox="1">
                <a:spLocks noRot="1" noChangeAspect="1" noMove="1" noResize="1" noEditPoints="1" noAdjustHandles="1" noChangeArrowheads="1" noChangeShapeType="1" noTextEdit="1"/>
              </p:cNvSpPr>
              <p:nvPr/>
            </p:nvSpPr>
            <p:spPr>
              <a:xfrm>
                <a:off x="680559" y="5193960"/>
                <a:ext cx="62425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217747" y="5223118"/>
                <a:ext cx="624254" cy="391261"/>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𝑦</m:t>
                          </m:r>
                        </m:sub>
                      </m:sSub>
                    </m:oMath>
                  </m:oMathPara>
                </a14:m>
                <a:endParaRPr lang="he-IL" dirty="0"/>
              </a:p>
            </p:txBody>
          </p:sp>
        </mc:Choice>
        <mc:Fallback xmlns="">
          <p:sp>
            <p:nvSpPr>
              <p:cNvPr id="8" name="TextBox 7"/>
              <p:cNvSpPr txBox="1">
                <a:spLocks noRot="1" noChangeAspect="1" noMove="1" noResize="1" noEditPoints="1" noAdjustHandles="1" noChangeArrowheads="1" noChangeShapeType="1" noTextEdit="1"/>
              </p:cNvSpPr>
              <p:nvPr/>
            </p:nvSpPr>
            <p:spPr>
              <a:xfrm>
                <a:off x="2217747" y="5223118"/>
                <a:ext cx="624254" cy="391261"/>
              </a:xfrm>
              <a:prstGeom prst="rect">
                <a:avLst/>
              </a:prstGeom>
              <a:blipFill>
                <a:blip r:embed="rId3"/>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584846" y="5249451"/>
                <a:ext cx="2234223" cy="398507"/>
              </a:xfrm>
              <a:prstGeom prst="rect">
                <a:avLst/>
              </a:prstGeom>
              <a:noFill/>
            </p:spPr>
            <p:txBody>
              <a:bodyPr wrap="square" lIns="0" tIns="0" rIns="0" bIns="0" rtlCol="1">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Sub>
                        <m:sSubPr>
                          <m:ctrlPr>
                            <a:rPr lang="pt-BR"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sSub>
                        <m:sSubPr>
                          <m:ctrlPr>
                            <a:rPr lang="pt-BR" sz="2400" i="1">
                              <a:latin typeface="Cambria Math" panose="02040503050406030204" pitchFamily="18" charset="0"/>
                            </a:rPr>
                          </m:ctrlPr>
                        </m:sSubPr>
                        <m:e>
                          <m:r>
                            <a:rPr lang="en-US" sz="2400" b="0" i="1" smtClean="0">
                              <a:latin typeface="Cambria Math" panose="02040503050406030204" pitchFamily="18" charset="0"/>
                            </a:rPr>
                            <m:t>|</m:t>
                          </m:r>
                          <m:r>
                            <a:rPr lang="en-US" sz="2400" i="1">
                              <a:latin typeface="Cambria Math" panose="02040503050406030204" pitchFamily="18" charset="0"/>
                            </a:rPr>
                            <m:t>𝐺</m:t>
                          </m:r>
                        </m:e>
                        <m:sub>
                          <m:r>
                            <a:rPr lang="en-US" sz="2400" b="0" i="1" smtClean="0">
                              <a:latin typeface="Cambria Math" panose="02040503050406030204" pitchFamily="18" charset="0"/>
                            </a:rPr>
                            <m:t>𝑦</m:t>
                          </m:r>
                        </m:sub>
                      </m:sSub>
                      <m:r>
                        <a:rPr lang="en-US" sz="2400" b="0" i="1" smtClean="0">
                          <a:latin typeface="Cambria Math" panose="02040503050406030204" pitchFamily="18" charset="0"/>
                        </a:rPr>
                        <m:t>|</m:t>
                      </m:r>
                    </m:oMath>
                  </m:oMathPara>
                </a14:m>
                <a:endParaRPr lang="he-IL"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4584846" y="5249451"/>
                <a:ext cx="2234223" cy="398507"/>
              </a:xfrm>
              <a:prstGeom prst="rect">
                <a:avLst/>
              </a:prstGeom>
              <a:blipFill>
                <a:blip r:embed="rId4"/>
                <a:stretch>
                  <a:fillRect l="-5722" r="-5722" b="-25758"/>
                </a:stretch>
              </a:blipFill>
            </p:spPr>
            <p:txBody>
              <a:bodyPr/>
              <a:lstStyle/>
              <a:p>
                <a:r>
                  <a:rPr lang="en-US">
                    <a:noFill/>
                  </a:rPr>
                  <a:t> </a:t>
                </a:r>
              </a:p>
            </p:txBody>
          </p:sp>
        </mc:Fallback>
      </mc:AlternateContent>
    </p:spTree>
    <p:extLst>
      <p:ext uri="{BB962C8B-B14F-4D97-AF65-F5344CB8AC3E}">
        <p14:creationId xmlns:p14="http://schemas.microsoft.com/office/powerpoint/2010/main" val="233615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1"/>
          <p:cNvSpPr>
            <a:spLocks noGrp="1"/>
          </p:cNvSpPr>
          <p:nvPr>
            <p:ph type="title"/>
          </p:nvPr>
        </p:nvSpPr>
        <p:spPr>
          <a:xfrm>
            <a:off x="914400" y="398463"/>
            <a:ext cx="10353675" cy="969962"/>
          </a:xfrm>
        </p:spPr>
        <p:txBody>
          <a:bodyPr>
            <a:normAutofit/>
          </a:bodyPr>
          <a:lstStyle/>
          <a:p>
            <a:r>
              <a:rPr lang="en-US" b="1" u="sng" dirty="0"/>
              <a:t>Algorithm 1 Flowchart:</a:t>
            </a:r>
            <a:endParaRPr lang="he-IL" sz="4900" b="1" u="sng" dirty="0"/>
          </a:p>
        </p:txBody>
      </p:sp>
      <p:sp>
        <p:nvSpPr>
          <p:cNvPr id="7" name="TextBox 6"/>
          <p:cNvSpPr txBox="1"/>
          <p:nvPr/>
        </p:nvSpPr>
        <p:spPr>
          <a:xfrm>
            <a:off x="6555697" y="1600144"/>
            <a:ext cx="2651095" cy="369332"/>
          </a:xfrm>
          <a:prstGeom prst="rect">
            <a:avLst/>
          </a:prstGeom>
          <a:noFill/>
        </p:spPr>
        <p:txBody>
          <a:bodyPr wrap="square" rtlCol="1">
            <a:spAutoFit/>
          </a:bodyPr>
          <a:lstStyle/>
          <a:p>
            <a:r>
              <a:rPr lang="en-US" dirty="0" err="1"/>
              <a:t>RobertEdgeDetector</a:t>
            </a:r>
            <a:endParaRPr lang="he-IL" dirty="0"/>
          </a:p>
        </p:txBody>
      </p:sp>
      <p:pic>
        <p:nvPicPr>
          <p:cNvPr id="6" name="תמונה 5" descr="תמונה שמכילה טקסט&#10;&#10;התיאור נוצר באופן אוטומטי">
            <a:extLst>
              <a:ext uri="{FF2B5EF4-FFF2-40B4-BE49-F238E27FC236}">
                <a16:creationId xmlns:a16="http://schemas.microsoft.com/office/drawing/2014/main" id="{70F15CA2-8941-4059-92D3-77FD0977D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7" y="1306512"/>
            <a:ext cx="5772150" cy="5153025"/>
          </a:xfrm>
          <a:prstGeom prst="rect">
            <a:avLst/>
          </a:prstGeom>
        </p:spPr>
      </p:pic>
      <p:pic>
        <p:nvPicPr>
          <p:cNvPr id="17" name="תמונה 16" descr="תמונה שמכילה טקסט&#10;&#10;התיאור נוצר באופן אוטומטי">
            <a:extLst>
              <a:ext uri="{FF2B5EF4-FFF2-40B4-BE49-F238E27FC236}">
                <a16:creationId xmlns:a16="http://schemas.microsoft.com/office/drawing/2014/main" id="{AC7ED0F2-24CB-444F-B679-889505E71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96" y="2053890"/>
            <a:ext cx="3865079" cy="3052251"/>
          </a:xfrm>
          <a:prstGeom prst="rect">
            <a:avLst/>
          </a:prstGeom>
        </p:spPr>
      </p:pic>
    </p:spTree>
    <p:extLst>
      <p:ext uri="{BB962C8B-B14F-4D97-AF65-F5344CB8AC3E}">
        <p14:creationId xmlns:p14="http://schemas.microsoft.com/office/powerpoint/2010/main" val="20614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46501" y="1210468"/>
            <a:ext cx="1398419" cy="369332"/>
          </a:xfrm>
          <a:prstGeom prst="rect">
            <a:avLst/>
          </a:prstGeom>
          <a:noFill/>
        </p:spPr>
        <p:txBody>
          <a:bodyPr wrap="square" rtlCol="1">
            <a:spAutoFit/>
          </a:bodyPr>
          <a:lstStyle/>
          <a:p>
            <a:pPr algn="l"/>
            <a:r>
              <a:rPr lang="en-US" dirty="0"/>
              <a:t>Algorithm 1</a:t>
            </a:r>
            <a:endParaRPr lang="he-IL" dirty="0"/>
          </a:p>
        </p:txBody>
      </p:sp>
      <p:sp>
        <p:nvSpPr>
          <p:cNvPr id="8" name="כותרת 1"/>
          <p:cNvSpPr>
            <a:spLocks noGrp="1"/>
          </p:cNvSpPr>
          <p:nvPr>
            <p:ph type="title"/>
          </p:nvPr>
        </p:nvSpPr>
        <p:spPr>
          <a:xfrm>
            <a:off x="841275" y="176488"/>
            <a:ext cx="10353675" cy="969962"/>
          </a:xfrm>
        </p:spPr>
        <p:txBody>
          <a:bodyPr>
            <a:normAutofit/>
          </a:bodyPr>
          <a:lstStyle/>
          <a:p>
            <a:r>
              <a:rPr lang="fr-FR" b="1" u="sng" dirty="0"/>
              <a:t>Important code </a:t>
            </a:r>
            <a:r>
              <a:rPr lang="en-US" b="1" u="sng" dirty="0"/>
              <a:t>parts in</a:t>
            </a:r>
            <a:r>
              <a:rPr lang="fr-FR" b="1" u="sng" dirty="0"/>
              <a:t> </a:t>
            </a:r>
            <a:r>
              <a:rPr lang="fr-FR" b="1" u="sng" dirty="0" err="1"/>
              <a:t>Algorithm</a:t>
            </a:r>
            <a:r>
              <a:rPr lang="fr-FR" b="1" u="sng" dirty="0"/>
              <a:t> 1:</a:t>
            </a:r>
            <a:endParaRPr lang="he-IL" sz="4900" b="1" u="sng" dirty="0"/>
          </a:p>
        </p:txBody>
      </p:sp>
      <p:pic>
        <p:nvPicPr>
          <p:cNvPr id="4" name="תמונה 3">
            <a:extLst>
              <a:ext uri="{FF2B5EF4-FFF2-40B4-BE49-F238E27FC236}">
                <a16:creationId xmlns:a16="http://schemas.microsoft.com/office/drawing/2014/main" id="{E3A1B00F-63D8-4DCC-A8B4-1AE192C37AAD}"/>
              </a:ext>
            </a:extLst>
          </p:cNvPr>
          <p:cNvPicPr>
            <a:picLocks noChangeAspect="1"/>
          </p:cNvPicPr>
          <p:nvPr/>
        </p:nvPicPr>
        <p:blipFill rotWithShape="1">
          <a:blip r:embed="rId2"/>
          <a:srcRect b="77976"/>
          <a:stretch/>
        </p:blipFill>
        <p:spPr>
          <a:xfrm>
            <a:off x="2187556" y="2532737"/>
            <a:ext cx="7816888" cy="1406351"/>
          </a:xfrm>
          <a:prstGeom prst="rect">
            <a:avLst/>
          </a:prstGeom>
        </p:spPr>
      </p:pic>
    </p:spTree>
    <p:extLst>
      <p:ext uri="{BB962C8B-B14F-4D97-AF65-F5344CB8AC3E}">
        <p14:creationId xmlns:p14="http://schemas.microsoft.com/office/powerpoint/2010/main" val="82537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5946" y="1369034"/>
            <a:ext cx="2651095" cy="369332"/>
          </a:xfrm>
          <a:prstGeom prst="rect">
            <a:avLst/>
          </a:prstGeom>
          <a:noFill/>
        </p:spPr>
        <p:txBody>
          <a:bodyPr wrap="square" rtlCol="1">
            <a:spAutoFit/>
          </a:bodyPr>
          <a:lstStyle/>
          <a:p>
            <a:r>
              <a:rPr lang="en-US" dirty="0" err="1"/>
              <a:t>RobertOperator</a:t>
            </a:r>
            <a:endParaRPr lang="he-IL" dirty="0"/>
          </a:p>
        </p:txBody>
      </p:sp>
      <p:sp>
        <p:nvSpPr>
          <p:cNvPr id="6" name="TextBox 5"/>
          <p:cNvSpPr txBox="1"/>
          <p:nvPr/>
        </p:nvSpPr>
        <p:spPr>
          <a:xfrm>
            <a:off x="1118011" y="3515850"/>
            <a:ext cx="1398419" cy="369332"/>
          </a:xfrm>
          <a:prstGeom prst="rect">
            <a:avLst/>
          </a:prstGeom>
          <a:noFill/>
        </p:spPr>
        <p:txBody>
          <a:bodyPr wrap="square" rtlCol="1">
            <a:spAutoFit/>
          </a:bodyPr>
          <a:lstStyle/>
          <a:p>
            <a:pPr algn="l"/>
            <a:r>
              <a:rPr lang="en-US" dirty="0"/>
              <a:t>Threshold</a:t>
            </a:r>
            <a:endParaRPr lang="he-IL" dirty="0"/>
          </a:p>
        </p:txBody>
      </p:sp>
      <p:sp>
        <p:nvSpPr>
          <p:cNvPr id="9" name="כותרת 1">
            <a:extLst>
              <a:ext uri="{FF2B5EF4-FFF2-40B4-BE49-F238E27FC236}">
                <a16:creationId xmlns:a16="http://schemas.microsoft.com/office/drawing/2014/main" id="{572F1D63-2AB4-43A4-8D08-ACC7BA06B200}"/>
              </a:ext>
            </a:extLst>
          </p:cNvPr>
          <p:cNvSpPr txBox="1">
            <a:spLocks/>
          </p:cNvSpPr>
          <p:nvPr/>
        </p:nvSpPr>
        <p:spPr>
          <a:xfrm>
            <a:off x="919162" y="163884"/>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u="sng" dirty="0"/>
              <a:t>Important code </a:t>
            </a:r>
            <a:r>
              <a:rPr lang="en-US" b="1" u="sng" dirty="0"/>
              <a:t>parts in</a:t>
            </a:r>
            <a:r>
              <a:rPr lang="fr-FR" b="1" u="sng" dirty="0"/>
              <a:t> </a:t>
            </a:r>
            <a:r>
              <a:rPr lang="fr-FR" b="1" u="sng" dirty="0" err="1"/>
              <a:t>Algorithm</a:t>
            </a:r>
            <a:r>
              <a:rPr lang="fr-FR" b="1" u="sng" dirty="0"/>
              <a:t> 1:</a:t>
            </a:r>
            <a:endParaRPr lang="he-IL" sz="4900" b="1" u="sng" dirty="0"/>
          </a:p>
        </p:txBody>
      </p:sp>
      <p:pic>
        <p:nvPicPr>
          <p:cNvPr id="10" name="תמונה 9">
            <a:extLst>
              <a:ext uri="{FF2B5EF4-FFF2-40B4-BE49-F238E27FC236}">
                <a16:creationId xmlns:a16="http://schemas.microsoft.com/office/drawing/2014/main" id="{58DA683D-C4C7-448A-8D23-1F1BC11CF622}"/>
              </a:ext>
            </a:extLst>
          </p:cNvPr>
          <p:cNvPicPr>
            <a:picLocks noChangeAspect="1"/>
          </p:cNvPicPr>
          <p:nvPr/>
        </p:nvPicPr>
        <p:blipFill>
          <a:blip r:embed="rId2"/>
          <a:stretch>
            <a:fillRect/>
          </a:stretch>
        </p:blipFill>
        <p:spPr>
          <a:xfrm>
            <a:off x="1817220" y="1867844"/>
            <a:ext cx="7423263" cy="1474306"/>
          </a:xfrm>
          <a:prstGeom prst="rect">
            <a:avLst/>
          </a:prstGeom>
        </p:spPr>
      </p:pic>
      <p:pic>
        <p:nvPicPr>
          <p:cNvPr id="11" name="תמונה 10">
            <a:extLst>
              <a:ext uri="{FF2B5EF4-FFF2-40B4-BE49-F238E27FC236}">
                <a16:creationId xmlns:a16="http://schemas.microsoft.com/office/drawing/2014/main" id="{A60F6423-B2D4-451C-A202-F44F01A74056}"/>
              </a:ext>
            </a:extLst>
          </p:cNvPr>
          <p:cNvPicPr>
            <a:picLocks noChangeAspect="1"/>
          </p:cNvPicPr>
          <p:nvPr/>
        </p:nvPicPr>
        <p:blipFill>
          <a:blip r:embed="rId3"/>
          <a:stretch>
            <a:fillRect/>
          </a:stretch>
        </p:blipFill>
        <p:spPr>
          <a:xfrm>
            <a:off x="1817220" y="4058882"/>
            <a:ext cx="6811326" cy="2048161"/>
          </a:xfrm>
          <a:prstGeom prst="rect">
            <a:avLst/>
          </a:prstGeom>
        </p:spPr>
      </p:pic>
    </p:spTree>
    <p:extLst>
      <p:ext uri="{BB962C8B-B14F-4D97-AF65-F5344CB8AC3E}">
        <p14:creationId xmlns:p14="http://schemas.microsoft.com/office/powerpoint/2010/main" val="291145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54471" y="858714"/>
            <a:ext cx="10353762" cy="970450"/>
          </a:xfrm>
        </p:spPr>
        <p:txBody>
          <a:bodyPr>
            <a:normAutofit fontScale="90000"/>
          </a:bodyPr>
          <a:lstStyle/>
          <a:p>
            <a:pPr algn="l"/>
            <a:r>
              <a:rPr lang="en-US" b="1" u="sng" dirty="0"/>
              <a:t>Algorithm 2:</a:t>
            </a:r>
            <a:r>
              <a:rPr lang="en-US" dirty="0"/>
              <a:t> Clipped first derivative filter in FD</a:t>
            </a:r>
            <a:br>
              <a:rPr lang="en-US" dirty="0"/>
            </a:br>
            <a:r>
              <a:rPr lang="en-US" dirty="0"/>
              <a:t>             AND clipped second derivative filter in FD</a:t>
            </a:r>
            <a:br>
              <a:rPr lang="en-US" dirty="0"/>
            </a:br>
            <a:r>
              <a:rPr lang="en-US" dirty="0"/>
              <a:t>             Two threshold criteria</a:t>
            </a:r>
            <a:br>
              <a:rPr lang="he-IL" dirty="0"/>
            </a:br>
            <a:endParaRPr lang="he-IL" dirty="0"/>
          </a:p>
        </p:txBody>
      </p:sp>
      <p:sp>
        <p:nvSpPr>
          <p:cNvPr id="3" name="מציין מיקום תוכן 2"/>
          <p:cNvSpPr>
            <a:spLocks noGrp="1"/>
          </p:cNvSpPr>
          <p:nvPr>
            <p:ph idx="1"/>
          </p:nvPr>
        </p:nvSpPr>
        <p:spPr>
          <a:xfrm>
            <a:off x="913795" y="2233610"/>
            <a:ext cx="10353762" cy="4058751"/>
          </a:xfrm>
        </p:spPr>
        <p:txBody>
          <a:bodyPr>
            <a:normAutofit fontScale="77500" lnSpcReduction="20000"/>
          </a:bodyPr>
          <a:lstStyle/>
          <a:p>
            <a:r>
              <a:rPr lang="en-US" dirty="0"/>
              <a:t>In the algorithm above we will perform on the image a first derivative and a second derivative in the frequency plane. In each of the derivatives we will use the threshold value and as a result from the two derivatives we will get two threshold values.</a:t>
            </a:r>
          </a:p>
          <a:p>
            <a:r>
              <a:rPr lang="en-US" dirty="0"/>
              <a:t>Steps in performing the algorithm:</a:t>
            </a:r>
          </a:p>
          <a:p>
            <a:r>
              <a:rPr lang="en-US" dirty="0"/>
              <a:t>Image conversion in FFT.</a:t>
            </a:r>
          </a:p>
          <a:p>
            <a:r>
              <a:rPr lang="en-US" dirty="0"/>
              <a:t>Transfer the image through a first derivative filter and transform back to the time plane (TD).</a:t>
            </a:r>
          </a:p>
          <a:p>
            <a:r>
              <a:rPr lang="en-US" dirty="0"/>
              <a:t>The image transfer was obtained again through the filter, a second derivative was obtained and converted back to the time plane.</a:t>
            </a:r>
          </a:p>
          <a:p>
            <a:r>
              <a:rPr lang="en-US" dirty="0"/>
              <a:t>After getting the results we arbitrarily selected two threshold values ​​(trial and error) in order to get the best result, to determine the values ​​that will move to the binary image (black and white).</a:t>
            </a:r>
            <a:endParaRPr lang="he-IL" dirty="0"/>
          </a:p>
        </p:txBody>
      </p:sp>
    </p:spTree>
    <p:extLst>
      <p:ext uri="{BB962C8B-B14F-4D97-AF65-F5344CB8AC3E}">
        <p14:creationId xmlns:p14="http://schemas.microsoft.com/office/powerpoint/2010/main" val="3762287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045679" y="999391"/>
            <a:ext cx="10353762" cy="970450"/>
          </a:xfrm>
        </p:spPr>
        <p:txBody>
          <a:bodyPr>
            <a:normAutofit fontScale="90000"/>
          </a:bodyPr>
          <a:lstStyle/>
          <a:p>
            <a:pPr algn="l"/>
            <a:r>
              <a:rPr lang="en-US" b="1" u="sng" dirty="0"/>
              <a:t>Algorithm 2:</a:t>
            </a:r>
            <a:r>
              <a:rPr lang="en-US" dirty="0"/>
              <a:t> Clipped first derivative filter in FD</a:t>
            </a:r>
            <a:br>
              <a:rPr lang="en-US" dirty="0"/>
            </a:br>
            <a:r>
              <a:rPr lang="en-US" dirty="0"/>
              <a:t>             AND clipped second derivative filter in FD</a:t>
            </a:r>
            <a:br>
              <a:rPr lang="en-US" dirty="0"/>
            </a:br>
            <a:r>
              <a:rPr lang="en-US" dirty="0"/>
              <a:t>             Two threshold criteria</a:t>
            </a:r>
            <a:br>
              <a:rPr lang="he-IL" dirty="0"/>
            </a:br>
            <a:endParaRPr lang="he-IL" dirty="0"/>
          </a:p>
        </p:txBody>
      </p:sp>
      <p:sp>
        <p:nvSpPr>
          <p:cNvPr id="3" name="מציין מיקום תוכן 2"/>
          <p:cNvSpPr>
            <a:spLocks noGrp="1"/>
          </p:cNvSpPr>
          <p:nvPr>
            <p:ph idx="1"/>
          </p:nvPr>
        </p:nvSpPr>
        <p:spPr>
          <a:xfrm>
            <a:off x="465992" y="2799249"/>
            <a:ext cx="11170842" cy="4058751"/>
          </a:xfrm>
        </p:spPr>
        <p:txBody>
          <a:bodyPr/>
          <a:lstStyle/>
          <a:p>
            <a:r>
              <a:rPr lang="en-US" dirty="0"/>
              <a:t>The filter that performs the first derivative is a cone filter - "Cone" which performs a frequency derivative on all sides of the image.</a:t>
            </a:r>
          </a:p>
          <a:p>
            <a:r>
              <a:rPr lang="en-US" dirty="0"/>
              <a:t>We will perform a multiplication between the filter and the image - a convolution in the time plane is equivalent to a multiplication in the frequency plane.</a:t>
            </a:r>
            <a:endParaRPr lang="he-IL" dirty="0"/>
          </a:p>
        </p:txBody>
      </p:sp>
      <p:pic>
        <p:nvPicPr>
          <p:cNvPr id="4" name="תמונה 3"/>
          <p:cNvPicPr>
            <a:picLocks noChangeAspect="1"/>
          </p:cNvPicPr>
          <p:nvPr/>
        </p:nvPicPr>
        <p:blipFill>
          <a:blip r:embed="rId2"/>
          <a:stretch>
            <a:fillRect/>
          </a:stretch>
        </p:blipFill>
        <p:spPr>
          <a:xfrm>
            <a:off x="2361184" y="5250622"/>
            <a:ext cx="1872208" cy="1059078"/>
          </a:xfrm>
          <a:prstGeom prst="rect">
            <a:avLst/>
          </a:prstGeom>
        </p:spPr>
      </p:pic>
      <p:pic>
        <p:nvPicPr>
          <p:cNvPr id="5" name="תמונה 4"/>
          <p:cNvPicPr>
            <a:picLocks noChangeAspect="1"/>
          </p:cNvPicPr>
          <p:nvPr/>
        </p:nvPicPr>
        <p:blipFill>
          <a:blip r:embed="rId3"/>
          <a:stretch>
            <a:fillRect/>
          </a:stretch>
        </p:blipFill>
        <p:spPr>
          <a:xfrm>
            <a:off x="272952" y="5250622"/>
            <a:ext cx="1889924" cy="1058564"/>
          </a:xfrm>
          <a:prstGeom prst="rect">
            <a:avLst/>
          </a:prstGeom>
        </p:spPr>
      </p:pic>
      <p:pic>
        <p:nvPicPr>
          <p:cNvPr id="6" name="תמונה 5"/>
          <p:cNvPicPr>
            <a:picLocks noChangeAspect="1"/>
          </p:cNvPicPr>
          <p:nvPr/>
        </p:nvPicPr>
        <p:blipFill>
          <a:blip r:embed="rId4"/>
          <a:stretch>
            <a:fillRect/>
          </a:stretch>
        </p:blipFill>
        <p:spPr>
          <a:xfrm>
            <a:off x="272952" y="6410146"/>
            <a:ext cx="3913686" cy="162809"/>
          </a:xfrm>
          <a:prstGeom prst="rect">
            <a:avLst/>
          </a:prstGeom>
        </p:spPr>
      </p:pic>
    </p:spTree>
    <p:extLst>
      <p:ext uri="{BB962C8B-B14F-4D97-AF65-F5344CB8AC3E}">
        <p14:creationId xmlns:p14="http://schemas.microsoft.com/office/powerpoint/2010/main" val="418030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48C59F99-DB69-4CA2-87BE-261FE4234BF7}"/>
              </a:ext>
            </a:extLst>
          </p:cNvPr>
          <p:cNvSpPr txBox="1">
            <a:spLocks/>
          </p:cNvSpPr>
          <p:nvPr/>
        </p:nvSpPr>
        <p:spPr>
          <a:xfrm>
            <a:off x="1025402" y="0"/>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Algorithm 2 Flowchart:</a:t>
            </a:r>
            <a:endParaRPr lang="he-IL" sz="4900" b="1" u="sng" dirty="0"/>
          </a:p>
        </p:txBody>
      </p:sp>
      <p:pic>
        <p:nvPicPr>
          <p:cNvPr id="6" name="תמונה 5" descr="תמונה שמכילה טקסט&#10;&#10;התיאור נוצר באופן אוטומטי">
            <a:extLst>
              <a:ext uri="{FF2B5EF4-FFF2-40B4-BE49-F238E27FC236}">
                <a16:creationId xmlns:a16="http://schemas.microsoft.com/office/drawing/2014/main" id="{F5CDA728-2BB1-4DA1-971A-1E05F83C2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15" y="1086167"/>
            <a:ext cx="5962650" cy="5153025"/>
          </a:xfrm>
          <a:prstGeom prst="rect">
            <a:avLst/>
          </a:prstGeom>
        </p:spPr>
      </p:pic>
    </p:spTree>
    <p:extLst>
      <p:ext uri="{BB962C8B-B14F-4D97-AF65-F5344CB8AC3E}">
        <p14:creationId xmlns:p14="http://schemas.microsoft.com/office/powerpoint/2010/main" val="333827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p:cNvSpPr>
            <a:spLocks noGrp="1"/>
          </p:cNvSpPr>
          <p:nvPr>
            <p:ph idx="1"/>
          </p:nvPr>
        </p:nvSpPr>
        <p:spPr>
          <a:xfrm>
            <a:off x="247691" y="869787"/>
            <a:ext cx="6408712" cy="687829"/>
          </a:xfrm>
        </p:spPr>
        <p:txBody>
          <a:bodyPr>
            <a:normAutofit/>
          </a:bodyPr>
          <a:lstStyle/>
          <a:p>
            <a:pPr marL="0" indent="0" algn="l">
              <a:buNone/>
            </a:pPr>
            <a:r>
              <a:rPr lang="en-US" sz="2000" dirty="0"/>
              <a:t>FirstSecondDerivativeEdgeDetection():</a:t>
            </a:r>
            <a:r>
              <a:rPr lang="en-US" sz="2000" u="sng" dirty="0"/>
              <a:t>‏</a:t>
            </a:r>
            <a:endParaRPr lang="he-IL" sz="2000" dirty="0"/>
          </a:p>
        </p:txBody>
      </p:sp>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39" y="1357945"/>
            <a:ext cx="4626476" cy="4127883"/>
          </a:xfrm>
          <a:prstGeom prst="rect">
            <a:avLst/>
          </a:prstGeom>
        </p:spPr>
      </p:pic>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866" y="1029063"/>
            <a:ext cx="4393860" cy="273872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6403" y="3927059"/>
            <a:ext cx="3505871" cy="2773721"/>
          </a:xfrm>
          <a:prstGeom prst="rect">
            <a:avLst/>
          </a:prstGeom>
        </p:spPr>
      </p:pic>
      <p:cxnSp>
        <p:nvCxnSpPr>
          <p:cNvPr id="16" name="מחבר ישר 15"/>
          <p:cNvCxnSpPr/>
          <p:nvPr/>
        </p:nvCxnSpPr>
        <p:spPr>
          <a:xfrm>
            <a:off x="4897315" y="5676980"/>
            <a:ext cx="667492"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מחבר ישר 16"/>
          <p:cNvCxnSpPr/>
          <p:nvPr/>
        </p:nvCxnSpPr>
        <p:spPr>
          <a:xfrm flipH="1">
            <a:off x="5584049" y="1601942"/>
            <a:ext cx="15378" cy="4079711"/>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מחבר חץ ישר 19"/>
          <p:cNvCxnSpPr/>
          <p:nvPr/>
        </p:nvCxnSpPr>
        <p:spPr>
          <a:xfrm>
            <a:off x="5599427" y="1596715"/>
            <a:ext cx="79802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כותרת 1">
            <a:extLst>
              <a:ext uri="{FF2B5EF4-FFF2-40B4-BE49-F238E27FC236}">
                <a16:creationId xmlns:a16="http://schemas.microsoft.com/office/drawing/2014/main" id="{9E4B2E37-10BB-4CF6-B274-D64B4EA28884}"/>
              </a:ext>
            </a:extLst>
          </p:cNvPr>
          <p:cNvSpPr txBox="1">
            <a:spLocks/>
          </p:cNvSpPr>
          <p:nvPr/>
        </p:nvSpPr>
        <p:spPr>
          <a:xfrm>
            <a:off x="1025402" y="0"/>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Algorithm 2 Flowchart:</a:t>
            </a:r>
            <a:endParaRPr lang="he-IL" sz="4900" b="1" u="sng" dirty="0"/>
          </a:p>
        </p:txBody>
      </p:sp>
    </p:spTree>
    <p:extLst>
      <p:ext uri="{BB962C8B-B14F-4D97-AF65-F5344CB8AC3E}">
        <p14:creationId xmlns:p14="http://schemas.microsoft.com/office/powerpoint/2010/main" val="319335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37B61FC8-E834-48F8-9076-1FD714507AD8}"/>
              </a:ext>
            </a:extLst>
          </p:cNvPr>
          <p:cNvSpPr txBox="1">
            <a:spLocks/>
          </p:cNvSpPr>
          <p:nvPr/>
        </p:nvSpPr>
        <p:spPr>
          <a:xfrm>
            <a:off x="1025402" y="0"/>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Algorithm 2 Flowchart:</a:t>
            </a:r>
            <a:endParaRPr lang="he-IL" sz="4900" b="1" u="sng" dirty="0"/>
          </a:p>
        </p:txBody>
      </p:sp>
      <p:pic>
        <p:nvPicPr>
          <p:cNvPr id="8" name="תמונה 7">
            <a:extLst>
              <a:ext uri="{FF2B5EF4-FFF2-40B4-BE49-F238E27FC236}">
                <a16:creationId xmlns:a16="http://schemas.microsoft.com/office/drawing/2014/main" id="{1E8818F8-1FB4-441C-A8E4-C7E087AF5E0F}"/>
              </a:ext>
            </a:extLst>
          </p:cNvPr>
          <p:cNvPicPr>
            <a:picLocks noChangeAspect="1"/>
          </p:cNvPicPr>
          <p:nvPr/>
        </p:nvPicPr>
        <p:blipFill>
          <a:blip r:embed="rId2"/>
          <a:stretch>
            <a:fillRect/>
          </a:stretch>
        </p:blipFill>
        <p:spPr>
          <a:xfrm>
            <a:off x="1801028" y="1275217"/>
            <a:ext cx="5930381" cy="4766474"/>
          </a:xfrm>
          <a:prstGeom prst="rect">
            <a:avLst/>
          </a:prstGeom>
        </p:spPr>
      </p:pic>
    </p:spTree>
    <p:extLst>
      <p:ext uri="{BB962C8B-B14F-4D97-AF65-F5344CB8AC3E}">
        <p14:creationId xmlns:p14="http://schemas.microsoft.com/office/powerpoint/2010/main" val="336449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מציין מיקום תוכן 3"/>
          <p:cNvSpPr>
            <a:spLocks noGrp="1"/>
          </p:cNvSpPr>
          <p:nvPr>
            <p:ph idx="1"/>
          </p:nvPr>
        </p:nvSpPr>
        <p:spPr>
          <a:xfrm>
            <a:off x="7688912" y="2746614"/>
            <a:ext cx="4798268" cy="483478"/>
          </a:xfrm>
        </p:spPr>
        <p:txBody>
          <a:bodyPr>
            <a:noAutofit/>
          </a:bodyPr>
          <a:lstStyle/>
          <a:p>
            <a:pPr marL="0" indent="0" algn="l">
              <a:buNone/>
            </a:pPr>
            <a:r>
              <a:rPr lang="en-US" sz="1900" dirty="0" err="1"/>
              <a:t>FirstSecondDerivativeEdgeDetection</a:t>
            </a:r>
            <a:r>
              <a:rPr lang="en-US" sz="1900" u="sng" dirty="0"/>
              <a:t>‏</a:t>
            </a:r>
            <a:endParaRPr lang="he-IL" sz="1900" dirty="0"/>
          </a:p>
        </p:txBody>
      </p:sp>
      <p:sp>
        <p:nvSpPr>
          <p:cNvPr id="8" name="TextBox 7"/>
          <p:cNvSpPr txBox="1"/>
          <p:nvPr/>
        </p:nvSpPr>
        <p:spPr>
          <a:xfrm>
            <a:off x="209950" y="844370"/>
            <a:ext cx="5663804" cy="369332"/>
          </a:xfrm>
          <a:prstGeom prst="rect">
            <a:avLst/>
          </a:prstGeom>
          <a:noFill/>
        </p:spPr>
        <p:txBody>
          <a:bodyPr wrap="square" rtlCol="1">
            <a:spAutoFit/>
          </a:bodyPr>
          <a:lstStyle/>
          <a:p>
            <a:pPr algn="l"/>
            <a:r>
              <a:rPr lang="en-US" dirty="0"/>
              <a:t>Void </a:t>
            </a:r>
            <a:r>
              <a:rPr lang="en-US" sz="1800" dirty="0" err="1">
                <a:solidFill>
                  <a:srgbClr val="000000"/>
                </a:solidFill>
                <a:latin typeface="Consolas" panose="020B0609020204030204" pitchFamily="49" charset="0"/>
              </a:rPr>
              <a:t>TwoCriteriaFirstSecondFilterFD</a:t>
            </a:r>
            <a:endParaRPr lang="he-IL" dirty="0"/>
          </a:p>
        </p:txBody>
      </p:sp>
      <p:sp>
        <p:nvSpPr>
          <p:cNvPr id="10" name="כותרת 1">
            <a:extLst>
              <a:ext uri="{FF2B5EF4-FFF2-40B4-BE49-F238E27FC236}">
                <a16:creationId xmlns:a16="http://schemas.microsoft.com/office/drawing/2014/main" id="{0B393CA9-CBFE-4358-91EA-B12C1F9FF7CA}"/>
              </a:ext>
            </a:extLst>
          </p:cNvPr>
          <p:cNvSpPr txBox="1">
            <a:spLocks/>
          </p:cNvSpPr>
          <p:nvPr/>
        </p:nvSpPr>
        <p:spPr>
          <a:xfrm>
            <a:off x="841275" y="176488"/>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u="sng" dirty="0"/>
              <a:t>Important code </a:t>
            </a:r>
            <a:r>
              <a:rPr lang="en-US" b="1" u="sng" dirty="0"/>
              <a:t>parts in</a:t>
            </a:r>
            <a:r>
              <a:rPr lang="fr-FR" b="1" u="sng" dirty="0"/>
              <a:t> </a:t>
            </a:r>
            <a:r>
              <a:rPr lang="fr-FR" b="1" u="sng" dirty="0" err="1"/>
              <a:t>Algorithm</a:t>
            </a:r>
            <a:r>
              <a:rPr lang="fr-FR" b="1" u="sng" dirty="0"/>
              <a:t> 2:</a:t>
            </a:r>
            <a:endParaRPr lang="he-IL" sz="4900" b="1" u="sng" dirty="0"/>
          </a:p>
        </p:txBody>
      </p:sp>
      <p:pic>
        <p:nvPicPr>
          <p:cNvPr id="4" name="תמונה 3">
            <a:extLst>
              <a:ext uri="{FF2B5EF4-FFF2-40B4-BE49-F238E27FC236}">
                <a16:creationId xmlns:a16="http://schemas.microsoft.com/office/drawing/2014/main" id="{D88E2A30-6787-4A5E-B810-E8672DFDA92E}"/>
              </a:ext>
            </a:extLst>
          </p:cNvPr>
          <p:cNvPicPr>
            <a:picLocks noChangeAspect="1"/>
          </p:cNvPicPr>
          <p:nvPr/>
        </p:nvPicPr>
        <p:blipFill>
          <a:blip r:embed="rId2"/>
          <a:stretch>
            <a:fillRect/>
          </a:stretch>
        </p:blipFill>
        <p:spPr>
          <a:xfrm>
            <a:off x="282222" y="1323230"/>
            <a:ext cx="7406690" cy="3330247"/>
          </a:xfrm>
          <a:prstGeom prst="rect">
            <a:avLst/>
          </a:prstGeom>
        </p:spPr>
      </p:pic>
      <p:pic>
        <p:nvPicPr>
          <p:cNvPr id="9" name="תמונה 8"/>
          <p:cNvPicPr>
            <a:picLocks noChangeAspect="1"/>
          </p:cNvPicPr>
          <p:nvPr/>
        </p:nvPicPr>
        <p:blipFill>
          <a:blip r:embed="rId3"/>
          <a:stretch>
            <a:fillRect/>
          </a:stretch>
        </p:blipFill>
        <p:spPr>
          <a:xfrm>
            <a:off x="6217185" y="3135383"/>
            <a:ext cx="6053564" cy="3605100"/>
          </a:xfrm>
          <a:prstGeom prst="rect">
            <a:avLst/>
          </a:prstGeom>
        </p:spPr>
      </p:pic>
    </p:spTree>
    <p:extLst>
      <p:ext uri="{BB962C8B-B14F-4D97-AF65-F5344CB8AC3E}">
        <p14:creationId xmlns:p14="http://schemas.microsoft.com/office/powerpoint/2010/main" val="142127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95" y="222738"/>
            <a:ext cx="10353762" cy="970450"/>
          </a:xfrm>
        </p:spPr>
        <p:txBody>
          <a:bodyPr/>
          <a:lstStyle/>
          <a:p>
            <a:r>
              <a:rPr lang="en-US" sz="4800" dirty="0"/>
              <a:t>Introduction</a:t>
            </a:r>
            <a:endParaRPr lang="he-IL" dirty="0"/>
          </a:p>
        </p:txBody>
      </p:sp>
      <p:sp>
        <p:nvSpPr>
          <p:cNvPr id="3" name="מציין מיקום תוכן 2"/>
          <p:cNvSpPr>
            <a:spLocks noGrp="1"/>
          </p:cNvSpPr>
          <p:nvPr>
            <p:ph idx="1"/>
          </p:nvPr>
        </p:nvSpPr>
        <p:spPr>
          <a:xfrm>
            <a:off x="913795" y="1530226"/>
            <a:ext cx="10353762" cy="4747482"/>
          </a:xfrm>
        </p:spPr>
        <p:txBody>
          <a:bodyPr>
            <a:normAutofit fontScale="92500" lnSpcReduction="20000"/>
          </a:bodyPr>
          <a:lstStyle/>
          <a:p>
            <a:r>
              <a:rPr lang="en-US" dirty="0"/>
              <a:t>In the project we were asked to implement two algorithms for edge detection in the image (Edge Detection), and to improve the image obtained by using filters.</a:t>
            </a:r>
          </a:p>
          <a:p>
            <a:r>
              <a:rPr lang="en-US" dirty="0"/>
              <a:t>Edge recognition is helpful in identifying different objects and shapes in images by highlighting the boundaries of different objects in the image, using different color areas in the image.</a:t>
            </a:r>
            <a:endParaRPr lang="he-IL" dirty="0"/>
          </a:p>
          <a:p>
            <a:r>
              <a:rPr lang="en-US" b="1" u="sng" dirty="0"/>
              <a:t>Algorithm 1: </a:t>
            </a:r>
            <a:r>
              <a:rPr lang="en-US" dirty="0"/>
              <a:t>Roberts Operator implementation according to Absolute normalization, single threshold value.</a:t>
            </a:r>
          </a:p>
          <a:p>
            <a:r>
              <a:rPr lang="en-US" b="1" u="sng" dirty="0"/>
              <a:t>Algorithm 2: </a:t>
            </a:r>
            <a:r>
              <a:rPr lang="en-US" dirty="0"/>
              <a:t>Using a First &amp; second derivative filter in the frequency plane (FD), with two threshold values.</a:t>
            </a:r>
            <a:endParaRPr lang="he-IL" dirty="0"/>
          </a:p>
          <a:p>
            <a:r>
              <a:rPr lang="en-US" dirty="0"/>
              <a:t>We were asked to create two images:</a:t>
            </a:r>
          </a:p>
          <a:p>
            <a:r>
              <a:rPr lang="en-US" dirty="0"/>
              <a:t>Image1 - A synthetic image of 5 rectangles of different sizes and colors.</a:t>
            </a:r>
          </a:p>
          <a:p>
            <a:r>
              <a:rPr lang="en-US" dirty="0"/>
              <a:t>Image2 - Image of fruits and vegetables in different colors (at least 5).</a:t>
            </a:r>
            <a:endParaRPr lang="he-IL" u="sng" dirty="0"/>
          </a:p>
        </p:txBody>
      </p:sp>
    </p:spTree>
    <p:extLst>
      <p:ext uri="{BB962C8B-B14F-4D97-AF65-F5344CB8AC3E}">
        <p14:creationId xmlns:p14="http://schemas.microsoft.com/office/powerpoint/2010/main" val="2476057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3"/>
          <p:cNvSpPr txBox="1">
            <a:spLocks/>
          </p:cNvSpPr>
          <p:nvPr/>
        </p:nvSpPr>
        <p:spPr>
          <a:xfrm>
            <a:off x="1121826" y="3274507"/>
            <a:ext cx="4123360" cy="409439"/>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l">
              <a:buFont typeface="Wingdings 2" charset="2"/>
              <a:buNone/>
            </a:pPr>
            <a:r>
              <a:rPr lang="en-US" dirty="0" err="1"/>
              <a:t>createClippedFirstDerivativeFilter</a:t>
            </a:r>
            <a:endParaRPr lang="he-IL" dirty="0"/>
          </a:p>
          <a:p>
            <a:pPr marL="0" indent="0">
              <a:buFont typeface="Wingdings 2" charset="2"/>
              <a:buNone/>
            </a:pPr>
            <a:endParaRPr lang="he-IL" dirty="0"/>
          </a:p>
        </p:txBody>
      </p:sp>
      <p:sp>
        <p:nvSpPr>
          <p:cNvPr id="10" name="מציין מיקום תוכן 3"/>
          <p:cNvSpPr txBox="1">
            <a:spLocks/>
          </p:cNvSpPr>
          <p:nvPr/>
        </p:nvSpPr>
        <p:spPr>
          <a:xfrm>
            <a:off x="1121826" y="809256"/>
            <a:ext cx="3436297" cy="62068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gn="l">
              <a:buFont typeface="Wingdings 2" charset="2"/>
              <a:buNone/>
            </a:pPr>
            <a:r>
              <a:rPr lang="en-US" dirty="0" err="1"/>
              <a:t>DoTwoThresholdCriteria</a:t>
            </a:r>
            <a:endParaRPr lang="he-IL" dirty="0"/>
          </a:p>
          <a:p>
            <a:pPr marL="0" indent="0" algn="l">
              <a:buFont typeface="Wingdings 2" charset="2"/>
              <a:buNone/>
            </a:pPr>
            <a:endParaRPr lang="he-IL" dirty="0"/>
          </a:p>
        </p:txBody>
      </p:sp>
      <p:sp>
        <p:nvSpPr>
          <p:cNvPr id="9" name="כותרת 1">
            <a:extLst>
              <a:ext uri="{FF2B5EF4-FFF2-40B4-BE49-F238E27FC236}">
                <a16:creationId xmlns:a16="http://schemas.microsoft.com/office/drawing/2014/main" id="{ECA951D4-98B7-4724-A131-AC20156ACBDD}"/>
              </a:ext>
            </a:extLst>
          </p:cNvPr>
          <p:cNvSpPr txBox="1">
            <a:spLocks/>
          </p:cNvSpPr>
          <p:nvPr/>
        </p:nvSpPr>
        <p:spPr>
          <a:xfrm>
            <a:off x="919162" y="0"/>
            <a:ext cx="10353675" cy="969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u="sng" dirty="0"/>
              <a:t>Important code </a:t>
            </a:r>
            <a:r>
              <a:rPr lang="en-US" b="1" u="sng" dirty="0"/>
              <a:t>parts in</a:t>
            </a:r>
            <a:r>
              <a:rPr lang="fr-FR" b="1" u="sng" dirty="0"/>
              <a:t> </a:t>
            </a:r>
            <a:r>
              <a:rPr lang="fr-FR" b="1" u="sng" dirty="0" err="1"/>
              <a:t>Algorithm</a:t>
            </a:r>
            <a:r>
              <a:rPr lang="fr-FR" b="1" u="sng" dirty="0"/>
              <a:t> 1:</a:t>
            </a:r>
            <a:endParaRPr lang="he-IL" sz="4900" b="1" u="sng" dirty="0"/>
          </a:p>
        </p:txBody>
      </p:sp>
      <p:pic>
        <p:nvPicPr>
          <p:cNvPr id="3" name="תמונה 2">
            <a:extLst>
              <a:ext uri="{FF2B5EF4-FFF2-40B4-BE49-F238E27FC236}">
                <a16:creationId xmlns:a16="http://schemas.microsoft.com/office/drawing/2014/main" id="{DC8B6295-8040-4DDE-9DFE-FBE502451034}"/>
              </a:ext>
            </a:extLst>
          </p:cNvPr>
          <p:cNvPicPr>
            <a:picLocks noChangeAspect="1"/>
          </p:cNvPicPr>
          <p:nvPr/>
        </p:nvPicPr>
        <p:blipFill>
          <a:blip r:embed="rId2"/>
          <a:stretch>
            <a:fillRect/>
          </a:stretch>
        </p:blipFill>
        <p:spPr>
          <a:xfrm>
            <a:off x="1012580" y="1192455"/>
            <a:ext cx="9059539" cy="2057687"/>
          </a:xfrm>
          <a:prstGeom prst="rect">
            <a:avLst/>
          </a:prstGeom>
        </p:spPr>
      </p:pic>
      <p:pic>
        <p:nvPicPr>
          <p:cNvPr id="6" name="תמונה 5">
            <a:extLst>
              <a:ext uri="{FF2B5EF4-FFF2-40B4-BE49-F238E27FC236}">
                <a16:creationId xmlns:a16="http://schemas.microsoft.com/office/drawing/2014/main" id="{6E8F01A8-8BF8-4316-A9B2-1C4108D4EFE8}"/>
              </a:ext>
            </a:extLst>
          </p:cNvPr>
          <p:cNvPicPr>
            <a:picLocks noChangeAspect="1"/>
          </p:cNvPicPr>
          <p:nvPr/>
        </p:nvPicPr>
        <p:blipFill>
          <a:blip r:embed="rId3"/>
          <a:stretch>
            <a:fillRect/>
          </a:stretch>
        </p:blipFill>
        <p:spPr>
          <a:xfrm>
            <a:off x="1572125" y="3683946"/>
            <a:ext cx="6487430" cy="3057952"/>
          </a:xfrm>
          <a:prstGeom prst="rect">
            <a:avLst/>
          </a:prstGeom>
        </p:spPr>
      </p:pic>
    </p:spTree>
    <p:extLst>
      <p:ext uri="{BB962C8B-B14F-4D97-AF65-F5344CB8AC3E}">
        <p14:creationId xmlns:p14="http://schemas.microsoft.com/office/powerpoint/2010/main" val="1669205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07225" y="104847"/>
            <a:ext cx="10353762" cy="970450"/>
          </a:xfrm>
        </p:spPr>
        <p:txBody>
          <a:bodyPr>
            <a:normAutofit fontScale="90000"/>
          </a:bodyPr>
          <a:lstStyle/>
          <a:p>
            <a:pPr algn="l"/>
            <a:r>
              <a:rPr lang="en-US" b="1" u="sng" dirty="0"/>
              <a:t>Analysis of Robert Operator Algorithm 1 results:</a:t>
            </a:r>
            <a:endParaRPr lang="he-IL" u="sng" dirty="0"/>
          </a:p>
        </p:txBody>
      </p:sp>
      <p:sp>
        <p:nvSpPr>
          <p:cNvPr id="3" name="מציין מיקום תוכן 2"/>
          <p:cNvSpPr>
            <a:spLocks noGrp="1"/>
          </p:cNvSpPr>
          <p:nvPr>
            <p:ph idx="1"/>
          </p:nvPr>
        </p:nvSpPr>
        <p:spPr>
          <a:xfrm>
            <a:off x="5136710" y="870802"/>
            <a:ext cx="2294793" cy="439251"/>
          </a:xfrm>
          <a:ln>
            <a:solidFill>
              <a:schemeClr val="accent4"/>
            </a:solidFill>
          </a:ln>
        </p:spPr>
        <p:txBody>
          <a:bodyPr>
            <a:noAutofit/>
          </a:bodyPr>
          <a:lstStyle/>
          <a:p>
            <a:pPr marL="36900" indent="0" algn="ctr" rtl="0">
              <a:buNone/>
            </a:pPr>
            <a:r>
              <a:rPr lang="en-US" sz="2400" b="1" dirty="0"/>
              <a:t>Image1 H|S|L</a:t>
            </a:r>
            <a:endParaRPr lang="he-IL" sz="2400" b="1" dirty="0"/>
          </a:p>
        </p:txBody>
      </p:sp>
      <p:sp>
        <p:nvSpPr>
          <p:cNvPr id="7" name="מציין מיקום תוכן 2"/>
          <p:cNvSpPr txBox="1">
            <a:spLocks/>
          </p:cNvSpPr>
          <p:nvPr/>
        </p:nvSpPr>
        <p:spPr>
          <a:xfrm>
            <a:off x="599040" y="1466477"/>
            <a:ext cx="3050930"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Font typeface="Wingdings 2" charset="2"/>
              <a:buNone/>
            </a:pPr>
            <a:r>
              <a:rPr lang="en-US" b="1" dirty="0"/>
              <a:t>Img1HAlg1.bmp</a:t>
            </a:r>
            <a:endParaRPr lang="he-IL" b="1" dirty="0"/>
          </a:p>
        </p:txBody>
      </p:sp>
      <p:sp>
        <p:nvSpPr>
          <p:cNvPr id="10" name="מציין מיקום תוכן 2"/>
          <p:cNvSpPr txBox="1">
            <a:spLocks/>
          </p:cNvSpPr>
          <p:nvPr/>
        </p:nvSpPr>
        <p:spPr>
          <a:xfrm>
            <a:off x="4760105" y="1454025"/>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Img1SAlg1.bmp</a:t>
            </a:r>
            <a:endParaRPr lang="he-IL" b="1" dirty="0"/>
          </a:p>
        </p:txBody>
      </p:sp>
      <p:sp>
        <p:nvSpPr>
          <p:cNvPr id="11" name="מציין מיקום תוכן 2"/>
          <p:cNvSpPr txBox="1">
            <a:spLocks/>
          </p:cNvSpPr>
          <p:nvPr/>
        </p:nvSpPr>
        <p:spPr>
          <a:xfrm>
            <a:off x="8918239" y="1466477"/>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Img1LAlg1.bmp</a:t>
            </a:r>
            <a:endParaRPr lang="he-IL" b="1" dirty="0"/>
          </a:p>
        </p:txBody>
      </p:sp>
      <p:sp>
        <p:nvSpPr>
          <p:cNvPr id="17" name="מלבן 16"/>
          <p:cNvSpPr/>
          <p:nvPr/>
        </p:nvSpPr>
        <p:spPr>
          <a:xfrm>
            <a:off x="8978198" y="4633071"/>
            <a:ext cx="2988040" cy="17969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4757174" y="4480412"/>
            <a:ext cx="3050930"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Char char="••"/>
            </a:pPr>
            <a:r>
              <a:rPr lang="en-US" sz="1600" dirty="0"/>
              <a:t>We can see that the algorithm worked very well, and the result obtained identifies all the rectangles of the original image.</a:t>
            </a:r>
          </a:p>
          <a:p>
            <a:pPr marL="171450" lvl="1" indent="-171450" defTabSz="844550">
              <a:lnSpc>
                <a:spcPct val="90000"/>
              </a:lnSpc>
              <a:spcBef>
                <a:spcPct val="0"/>
              </a:spcBef>
              <a:spcAft>
                <a:spcPct val="15000"/>
              </a:spcAft>
              <a:buChar char="••"/>
            </a:pPr>
            <a:r>
              <a:rPr lang="en-US" sz="1600" dirty="0"/>
              <a:t>The threshold is selected by a Trial-and-error</a:t>
            </a:r>
            <a:r>
              <a:rPr lang="he-IL" sz="1600" dirty="0"/>
              <a:t> </a:t>
            </a:r>
            <a:r>
              <a:rPr lang="en-US" sz="1600" dirty="0"/>
              <a:t>method and its value: 5</a:t>
            </a:r>
            <a:endParaRPr lang="he-IL" sz="1600" kern="1200" dirty="0"/>
          </a:p>
        </p:txBody>
      </p:sp>
      <p:sp>
        <p:nvSpPr>
          <p:cNvPr id="20" name="TextBox 19"/>
          <p:cNvSpPr txBox="1"/>
          <p:nvPr/>
        </p:nvSpPr>
        <p:spPr>
          <a:xfrm>
            <a:off x="597575" y="4480412"/>
            <a:ext cx="3050930"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Char char="••"/>
            </a:pPr>
            <a:r>
              <a:rPr lang="en-US" sz="1600" dirty="0"/>
              <a:t>We can see that the algorithm worked very well, and the result obtained identifies all the rectangles of the original image.</a:t>
            </a:r>
          </a:p>
          <a:p>
            <a:pPr marL="171450" lvl="1" indent="-171450" defTabSz="844550">
              <a:lnSpc>
                <a:spcPct val="90000"/>
              </a:lnSpc>
              <a:spcBef>
                <a:spcPct val="0"/>
              </a:spcBef>
              <a:spcAft>
                <a:spcPct val="15000"/>
              </a:spcAft>
              <a:buChar char="••"/>
            </a:pPr>
            <a:r>
              <a:rPr lang="en-US" sz="1600" dirty="0"/>
              <a:t>The threshold is selected by a Trial-and-error</a:t>
            </a:r>
            <a:r>
              <a:rPr lang="he-IL" sz="1600" dirty="0"/>
              <a:t> </a:t>
            </a:r>
            <a:r>
              <a:rPr lang="en-US" sz="1600" dirty="0"/>
              <a:t>method and its value: 8</a:t>
            </a:r>
            <a:endParaRPr lang="he-IL" sz="1600" kern="1200" dirty="0"/>
          </a:p>
        </p:txBody>
      </p:sp>
      <p:sp>
        <p:nvSpPr>
          <p:cNvPr id="8" name="TextBox 7"/>
          <p:cNvSpPr txBox="1"/>
          <p:nvPr/>
        </p:nvSpPr>
        <p:spPr>
          <a:xfrm>
            <a:off x="2474934" y="6456617"/>
            <a:ext cx="7242131" cy="369332"/>
          </a:xfrm>
          <a:prstGeom prst="rect">
            <a:avLst/>
          </a:prstGeom>
          <a:noFill/>
        </p:spPr>
        <p:txBody>
          <a:bodyPr wrap="square" rtlCol="1">
            <a:spAutoFit/>
          </a:bodyPr>
          <a:lstStyle/>
          <a:p>
            <a:r>
              <a:rPr lang="en-US" b="1" dirty="0"/>
              <a:t>There are no significant visible differences between the three images.</a:t>
            </a:r>
            <a:endParaRPr lang="he-IL" b="1" dirty="0"/>
          </a:p>
        </p:txBody>
      </p:sp>
      <p:pic>
        <p:nvPicPr>
          <p:cNvPr id="5" name="Picture 4" descr="Shape, square&#10;&#10;Description automatically generated">
            <a:extLst>
              <a:ext uri="{FF2B5EF4-FFF2-40B4-BE49-F238E27FC236}">
                <a16:creationId xmlns:a16="http://schemas.microsoft.com/office/drawing/2014/main" id="{95873A8B-AC5B-4114-A794-DC386438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5" y="2023877"/>
            <a:ext cx="3048000" cy="2286000"/>
          </a:xfrm>
          <a:prstGeom prst="rect">
            <a:avLst/>
          </a:prstGeom>
        </p:spPr>
      </p:pic>
      <p:pic>
        <p:nvPicPr>
          <p:cNvPr id="9" name="Picture 8" descr="Shape, square&#10;&#10;Description automatically generated">
            <a:extLst>
              <a:ext uri="{FF2B5EF4-FFF2-40B4-BE49-F238E27FC236}">
                <a16:creationId xmlns:a16="http://schemas.microsoft.com/office/drawing/2014/main" id="{62C48286-CBE5-40F4-9ADE-133A4C13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106" y="2023877"/>
            <a:ext cx="3048000" cy="2286000"/>
          </a:xfrm>
          <a:prstGeom prst="rect">
            <a:avLst/>
          </a:prstGeom>
        </p:spPr>
      </p:pic>
      <p:pic>
        <p:nvPicPr>
          <p:cNvPr id="15" name="Picture 14" descr="Shape, square&#10;&#10;Description automatically generated">
            <a:extLst>
              <a:ext uri="{FF2B5EF4-FFF2-40B4-BE49-F238E27FC236}">
                <a16:creationId xmlns:a16="http://schemas.microsoft.com/office/drawing/2014/main" id="{9FF9A53F-5AA8-4F4C-BCC1-CBD91ED61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707" y="1997298"/>
            <a:ext cx="3048000" cy="2286000"/>
          </a:xfrm>
          <a:prstGeom prst="rect">
            <a:avLst/>
          </a:prstGeom>
        </p:spPr>
      </p:pic>
      <p:sp>
        <p:nvSpPr>
          <p:cNvPr id="23" name="TextBox 22">
            <a:extLst>
              <a:ext uri="{FF2B5EF4-FFF2-40B4-BE49-F238E27FC236}">
                <a16:creationId xmlns:a16="http://schemas.microsoft.com/office/drawing/2014/main" id="{41E7C4CE-6B84-4022-AEFB-7C2711DFC74D}"/>
              </a:ext>
            </a:extLst>
          </p:cNvPr>
          <p:cNvSpPr txBox="1"/>
          <p:nvPr/>
        </p:nvSpPr>
        <p:spPr>
          <a:xfrm>
            <a:off x="8978199" y="4480412"/>
            <a:ext cx="2988040" cy="1902059"/>
          </a:xfrm>
          <a:prstGeom prst="rect">
            <a:avLst/>
          </a:prstGeom>
          <a:noFill/>
        </p:spPr>
        <p:txBody>
          <a:bodyPr wrap="square">
            <a:spAutoFit/>
          </a:bodyPr>
          <a:lstStyle/>
          <a:p>
            <a:pPr marL="171450" lvl="1" indent="-171450" defTabSz="844550">
              <a:lnSpc>
                <a:spcPct val="90000"/>
              </a:lnSpc>
              <a:spcBef>
                <a:spcPct val="0"/>
              </a:spcBef>
              <a:spcAft>
                <a:spcPct val="15000"/>
              </a:spcAft>
              <a:buChar char="••"/>
            </a:pPr>
            <a:r>
              <a:rPr lang="en-US" sz="1600" dirty="0"/>
              <a:t>We can see that the algorithm worked very well, and the result obtained identifies all the rectangles of the original image.</a:t>
            </a:r>
          </a:p>
          <a:p>
            <a:pPr marL="171450" lvl="1" indent="-171450" defTabSz="844550">
              <a:lnSpc>
                <a:spcPct val="90000"/>
              </a:lnSpc>
              <a:spcBef>
                <a:spcPct val="0"/>
              </a:spcBef>
              <a:spcAft>
                <a:spcPct val="15000"/>
              </a:spcAft>
              <a:buChar char="••"/>
            </a:pPr>
            <a:r>
              <a:rPr lang="en-US" sz="1600" dirty="0"/>
              <a:t>The threshold is selected by a Trial-and-error</a:t>
            </a:r>
            <a:r>
              <a:rPr lang="he-IL" sz="1600" dirty="0"/>
              <a:t> </a:t>
            </a:r>
            <a:r>
              <a:rPr lang="en-US" sz="1600" dirty="0"/>
              <a:t>method and its value: 10</a:t>
            </a:r>
            <a:endParaRPr lang="he-IL" sz="1600" kern="1200" dirty="0"/>
          </a:p>
        </p:txBody>
      </p:sp>
    </p:spTree>
    <p:extLst>
      <p:ext uri="{BB962C8B-B14F-4D97-AF65-F5344CB8AC3E}">
        <p14:creationId xmlns:p14="http://schemas.microsoft.com/office/powerpoint/2010/main" val="282076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107225" y="11556"/>
            <a:ext cx="10353762" cy="580115"/>
          </a:xfrm>
        </p:spPr>
        <p:txBody>
          <a:bodyPr>
            <a:normAutofit fontScale="90000"/>
          </a:bodyPr>
          <a:lstStyle/>
          <a:p>
            <a:pPr algn="l"/>
            <a:r>
              <a:rPr lang="en-US" b="1" u="sng" dirty="0"/>
              <a:t>Analysis of Robert Operator Algorithm 1 results:</a:t>
            </a:r>
            <a:endParaRPr lang="he-IL" u="sng" dirty="0"/>
          </a:p>
        </p:txBody>
      </p:sp>
      <p:sp>
        <p:nvSpPr>
          <p:cNvPr id="3" name="מציין מיקום תוכן 2"/>
          <p:cNvSpPr>
            <a:spLocks noGrp="1"/>
          </p:cNvSpPr>
          <p:nvPr>
            <p:ph idx="1"/>
          </p:nvPr>
        </p:nvSpPr>
        <p:spPr>
          <a:xfrm>
            <a:off x="4947094" y="640563"/>
            <a:ext cx="2294793" cy="439251"/>
          </a:xfrm>
          <a:ln>
            <a:solidFill>
              <a:schemeClr val="accent4"/>
            </a:solidFill>
          </a:ln>
        </p:spPr>
        <p:txBody>
          <a:bodyPr>
            <a:noAutofit/>
          </a:bodyPr>
          <a:lstStyle/>
          <a:p>
            <a:pPr marL="36900" indent="0" algn="ctr" rtl="0">
              <a:buNone/>
            </a:pPr>
            <a:r>
              <a:rPr lang="en-US" sz="2400" b="1" dirty="0"/>
              <a:t>Img2 H|S|L</a:t>
            </a:r>
            <a:endParaRPr lang="he-IL" sz="2400" b="1" dirty="0"/>
          </a:p>
        </p:txBody>
      </p:sp>
      <p:sp>
        <p:nvSpPr>
          <p:cNvPr id="7" name="מציין מיקום תוכן 2"/>
          <p:cNvSpPr txBox="1">
            <a:spLocks/>
          </p:cNvSpPr>
          <p:nvPr/>
        </p:nvSpPr>
        <p:spPr>
          <a:xfrm>
            <a:off x="570269" y="986665"/>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Img2HAlg1.bmp</a:t>
            </a:r>
            <a:endParaRPr lang="he-IL" b="1" dirty="0"/>
          </a:p>
        </p:txBody>
      </p:sp>
      <p:sp>
        <p:nvSpPr>
          <p:cNvPr id="10" name="מציין מיקום תוכן 2"/>
          <p:cNvSpPr txBox="1">
            <a:spLocks/>
          </p:cNvSpPr>
          <p:nvPr/>
        </p:nvSpPr>
        <p:spPr>
          <a:xfrm>
            <a:off x="4582192" y="1169036"/>
            <a:ext cx="3036298"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Img2SAlg1.bmp</a:t>
            </a:r>
            <a:endParaRPr lang="he-IL" b="1" dirty="0"/>
          </a:p>
        </p:txBody>
      </p:sp>
      <p:sp>
        <p:nvSpPr>
          <p:cNvPr id="11" name="מציין מיקום תוכן 2"/>
          <p:cNvSpPr txBox="1">
            <a:spLocks/>
          </p:cNvSpPr>
          <p:nvPr/>
        </p:nvSpPr>
        <p:spPr>
          <a:xfrm>
            <a:off x="8798661" y="986665"/>
            <a:ext cx="30362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Font typeface="Wingdings 2" charset="2"/>
              <a:buNone/>
            </a:pPr>
            <a:r>
              <a:rPr lang="en-US" b="1" dirty="0"/>
              <a:t>Img2LAlg</a:t>
            </a:r>
            <a:r>
              <a:rPr lang="he-IL" b="1" dirty="0"/>
              <a:t>1</a:t>
            </a:r>
            <a:r>
              <a:rPr lang="en-US" b="1" dirty="0"/>
              <a:t>.bmp</a:t>
            </a:r>
            <a:endParaRPr lang="he-IL" b="1" dirty="0"/>
          </a:p>
        </p:txBody>
      </p:sp>
      <p:sp>
        <p:nvSpPr>
          <p:cNvPr id="17" name="מלבן 16"/>
          <p:cNvSpPr/>
          <p:nvPr/>
        </p:nvSpPr>
        <p:spPr>
          <a:xfrm>
            <a:off x="8755370" y="4004628"/>
            <a:ext cx="3213802" cy="183990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8798661" y="4106713"/>
            <a:ext cx="3076770"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FontTx/>
              <a:buChar char="••"/>
            </a:pPr>
            <a:r>
              <a:rPr lang="en-US" sz="1600" kern="1200" dirty="0"/>
              <a:t>In this image unlike the image on the left, you can see that the algorithm worked better and identified all the fruits in the original image. There are few overlaps that the algorithm was unable to detect.</a:t>
            </a:r>
          </a:p>
          <a:p>
            <a:pPr marL="171450" lvl="1" indent="-171450" defTabSz="844550">
              <a:lnSpc>
                <a:spcPct val="90000"/>
              </a:lnSpc>
              <a:spcBef>
                <a:spcPct val="0"/>
              </a:spcBef>
              <a:spcAft>
                <a:spcPct val="15000"/>
              </a:spcAft>
              <a:buFontTx/>
              <a:buChar char="••"/>
            </a:pPr>
            <a:endParaRPr lang="en-US" sz="1600" kern="1200" dirty="0"/>
          </a:p>
          <a:p>
            <a:pPr marL="171450" lvl="1" indent="-171450" defTabSz="844550">
              <a:lnSpc>
                <a:spcPct val="90000"/>
              </a:lnSpc>
              <a:spcBef>
                <a:spcPct val="0"/>
              </a:spcBef>
              <a:spcAft>
                <a:spcPct val="15000"/>
              </a:spcAft>
              <a:buChar char="••"/>
            </a:pPr>
            <a:r>
              <a:rPr lang="en-US" sz="1600" kern="1200" dirty="0"/>
              <a:t>The threshold is selected by an Trial and error method and its value: 100</a:t>
            </a:r>
          </a:p>
          <a:p>
            <a:pPr marL="171450" lvl="1" indent="-171450" defTabSz="844550">
              <a:lnSpc>
                <a:spcPct val="90000"/>
              </a:lnSpc>
              <a:spcBef>
                <a:spcPct val="0"/>
              </a:spcBef>
              <a:spcAft>
                <a:spcPct val="15000"/>
              </a:spcAft>
              <a:buChar char="••"/>
            </a:pPr>
            <a:endParaRPr lang="en-US" sz="1600" kern="1200" dirty="0"/>
          </a:p>
        </p:txBody>
      </p:sp>
      <p:sp>
        <p:nvSpPr>
          <p:cNvPr id="20" name="TextBox 19"/>
          <p:cNvSpPr txBox="1"/>
          <p:nvPr/>
        </p:nvSpPr>
        <p:spPr>
          <a:xfrm>
            <a:off x="570269" y="3944056"/>
            <a:ext cx="3076770" cy="281605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Char char="••"/>
            </a:pPr>
            <a:r>
              <a:rPr lang="en-US" sz="1600" dirty="0"/>
              <a:t>We </a:t>
            </a:r>
            <a:r>
              <a:rPr lang="en-US" sz="1600" kern="1200" dirty="0"/>
              <a:t>can see that the algorithm worked less well and the result obtained recognizes the “Shell" of the original image, but not the edge boundaries within the image, meaning there is identification of the fruits but without separation because there are overlaps that the algorithm could not detect.</a:t>
            </a:r>
            <a:endParaRPr lang="en-US" sz="1600" dirty="0"/>
          </a:p>
          <a:p>
            <a:pPr marL="171450" lvl="1" indent="-171450" defTabSz="844550">
              <a:lnSpc>
                <a:spcPct val="90000"/>
              </a:lnSpc>
              <a:spcBef>
                <a:spcPct val="0"/>
              </a:spcBef>
              <a:spcAft>
                <a:spcPct val="15000"/>
              </a:spcAft>
              <a:buChar char="••"/>
            </a:pPr>
            <a:r>
              <a:rPr lang="en-US" sz="1600" kern="1200" dirty="0"/>
              <a:t>The threshold is selected by an Trial and error method and its value: 50</a:t>
            </a:r>
          </a:p>
        </p:txBody>
      </p:sp>
      <p:pic>
        <p:nvPicPr>
          <p:cNvPr id="5" name="תמונה 4">
            <a:extLst>
              <a:ext uri="{FF2B5EF4-FFF2-40B4-BE49-F238E27FC236}">
                <a16:creationId xmlns:a16="http://schemas.microsoft.com/office/drawing/2014/main" id="{D65258DF-26FE-4625-B8A0-5FC01DDAC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0" y="1608287"/>
            <a:ext cx="3048000" cy="2286000"/>
          </a:xfrm>
          <a:prstGeom prst="rect">
            <a:avLst/>
          </a:prstGeom>
        </p:spPr>
      </p:pic>
      <p:pic>
        <p:nvPicPr>
          <p:cNvPr id="13" name="תמונה 12">
            <a:extLst>
              <a:ext uri="{FF2B5EF4-FFF2-40B4-BE49-F238E27FC236}">
                <a16:creationId xmlns:a16="http://schemas.microsoft.com/office/drawing/2014/main" id="{03C26475-3694-4616-BDC2-097D931AA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192" y="1657179"/>
            <a:ext cx="3048000" cy="2286000"/>
          </a:xfrm>
          <a:prstGeom prst="rect">
            <a:avLst/>
          </a:prstGeom>
        </p:spPr>
      </p:pic>
      <p:pic>
        <p:nvPicPr>
          <p:cNvPr id="22" name="תמונה 21">
            <a:extLst>
              <a:ext uri="{FF2B5EF4-FFF2-40B4-BE49-F238E27FC236}">
                <a16:creationId xmlns:a16="http://schemas.microsoft.com/office/drawing/2014/main" id="{5DC17901-56CF-472A-9379-2911C21CEE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8661" y="1608287"/>
            <a:ext cx="3048000" cy="2286000"/>
          </a:xfrm>
          <a:prstGeom prst="rect">
            <a:avLst/>
          </a:prstGeom>
        </p:spPr>
      </p:pic>
      <p:sp>
        <p:nvSpPr>
          <p:cNvPr id="15" name="TextBox 14">
            <a:extLst>
              <a:ext uri="{FF2B5EF4-FFF2-40B4-BE49-F238E27FC236}">
                <a16:creationId xmlns:a16="http://schemas.microsoft.com/office/drawing/2014/main" id="{1ABFC829-28B6-4DAC-8E32-690B1742C8E5}"/>
              </a:ext>
            </a:extLst>
          </p:cNvPr>
          <p:cNvSpPr txBox="1"/>
          <p:nvPr/>
        </p:nvSpPr>
        <p:spPr>
          <a:xfrm>
            <a:off x="4619850" y="3943179"/>
            <a:ext cx="3048000"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FontTx/>
              <a:buChar char="••"/>
            </a:pPr>
            <a:r>
              <a:rPr lang="en-US" sz="1600" dirty="0"/>
              <a:t>In this image compared to the image on the left, we can see that the algorithm worked better and identified both all the fruits in the original image and the background. There are few overlaps that the algorithm was unable to detect.</a:t>
            </a:r>
          </a:p>
          <a:p>
            <a:pPr marL="171450" lvl="1" indent="-171450" defTabSz="844550">
              <a:lnSpc>
                <a:spcPct val="90000"/>
              </a:lnSpc>
              <a:spcBef>
                <a:spcPct val="0"/>
              </a:spcBef>
              <a:spcAft>
                <a:spcPct val="15000"/>
              </a:spcAft>
              <a:buFontTx/>
              <a:buChar char="••"/>
            </a:pPr>
            <a:r>
              <a:rPr lang="en-US" sz="1600" dirty="0"/>
              <a:t>The threshold is selected by an Trial and error</a:t>
            </a:r>
            <a:r>
              <a:rPr lang="he-IL" sz="1600" dirty="0"/>
              <a:t> </a:t>
            </a:r>
            <a:r>
              <a:rPr lang="en-US" sz="1600" dirty="0"/>
              <a:t>method and its value: 70</a:t>
            </a:r>
            <a:endParaRPr lang="he-IL" sz="1600" kern="1200" dirty="0"/>
          </a:p>
          <a:p>
            <a:pPr marL="171450" lvl="1" indent="-171450" defTabSz="844550">
              <a:lnSpc>
                <a:spcPct val="90000"/>
              </a:lnSpc>
              <a:spcBef>
                <a:spcPct val="0"/>
              </a:spcBef>
              <a:spcAft>
                <a:spcPct val="15000"/>
              </a:spcAft>
              <a:buFontTx/>
              <a:buChar char="••"/>
            </a:pPr>
            <a:endParaRPr lang="he-IL" sz="1600" dirty="0"/>
          </a:p>
        </p:txBody>
      </p:sp>
    </p:spTree>
    <p:extLst>
      <p:ext uri="{BB962C8B-B14F-4D97-AF65-F5344CB8AC3E}">
        <p14:creationId xmlns:p14="http://schemas.microsoft.com/office/powerpoint/2010/main" val="290975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605933" y="0"/>
            <a:ext cx="6980134" cy="970450"/>
          </a:xfrm>
        </p:spPr>
        <p:txBody>
          <a:bodyPr>
            <a:normAutofit/>
          </a:bodyPr>
          <a:lstStyle/>
          <a:p>
            <a:pPr algn="l"/>
            <a:r>
              <a:rPr lang="en-US" b="1" u="sng" dirty="0"/>
              <a:t>Algorithm 2 Results Analysis</a:t>
            </a:r>
            <a:endParaRPr lang="he-IL" u="sng" dirty="0"/>
          </a:p>
        </p:txBody>
      </p:sp>
      <p:sp>
        <p:nvSpPr>
          <p:cNvPr id="3" name="מציין מיקום תוכן 2"/>
          <p:cNvSpPr>
            <a:spLocks noGrp="1"/>
          </p:cNvSpPr>
          <p:nvPr>
            <p:ph idx="1"/>
          </p:nvPr>
        </p:nvSpPr>
        <p:spPr>
          <a:xfrm>
            <a:off x="5136708" y="790197"/>
            <a:ext cx="2294793" cy="439251"/>
          </a:xfrm>
          <a:ln>
            <a:solidFill>
              <a:schemeClr val="accent4"/>
            </a:solidFill>
          </a:ln>
        </p:spPr>
        <p:txBody>
          <a:bodyPr>
            <a:noAutofit/>
          </a:bodyPr>
          <a:lstStyle/>
          <a:p>
            <a:pPr marL="36900" indent="0" algn="ctr" rtl="0">
              <a:buNone/>
            </a:pPr>
            <a:r>
              <a:rPr lang="en-US" sz="2400" b="1" dirty="0"/>
              <a:t>Image1 H|S|L</a:t>
            </a:r>
            <a:endParaRPr lang="he-IL" sz="2400" b="1" dirty="0"/>
          </a:p>
        </p:txBody>
      </p:sp>
      <p:sp>
        <p:nvSpPr>
          <p:cNvPr id="7" name="מציין מיקום תוכן 2"/>
          <p:cNvSpPr txBox="1">
            <a:spLocks/>
          </p:cNvSpPr>
          <p:nvPr/>
        </p:nvSpPr>
        <p:spPr>
          <a:xfrm>
            <a:off x="476529" y="1301620"/>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Img1HAlg2.bmp</a:t>
            </a:r>
            <a:endParaRPr lang="he-IL" b="1" dirty="0"/>
          </a:p>
        </p:txBody>
      </p:sp>
      <p:sp>
        <p:nvSpPr>
          <p:cNvPr id="10" name="מציין מיקום תוכן 2"/>
          <p:cNvSpPr txBox="1">
            <a:spLocks/>
          </p:cNvSpPr>
          <p:nvPr/>
        </p:nvSpPr>
        <p:spPr>
          <a:xfrm>
            <a:off x="4760106" y="1301620"/>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Img1SAlg2.bmp</a:t>
            </a:r>
            <a:endParaRPr lang="he-IL" b="1" dirty="0"/>
          </a:p>
        </p:txBody>
      </p:sp>
      <p:sp>
        <p:nvSpPr>
          <p:cNvPr id="11" name="מציין מיקום תוכן 2"/>
          <p:cNvSpPr txBox="1">
            <a:spLocks/>
          </p:cNvSpPr>
          <p:nvPr/>
        </p:nvSpPr>
        <p:spPr>
          <a:xfrm>
            <a:off x="8838272" y="1301620"/>
            <a:ext cx="3047999"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Font typeface="Wingdings 2" charset="2"/>
              <a:buNone/>
            </a:pPr>
            <a:r>
              <a:rPr lang="en-US" b="1" dirty="0"/>
              <a:t>Img1LAlg2.bmp</a:t>
            </a:r>
            <a:endParaRPr lang="he-IL" b="1" dirty="0"/>
          </a:p>
        </p:txBody>
      </p:sp>
      <p:sp>
        <p:nvSpPr>
          <p:cNvPr id="19" name="TextBox 18"/>
          <p:cNvSpPr txBox="1"/>
          <p:nvPr/>
        </p:nvSpPr>
        <p:spPr>
          <a:xfrm>
            <a:off x="4589930" y="4173675"/>
            <a:ext cx="3706332"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defTabSz="844550">
              <a:lnSpc>
                <a:spcPct val="90000"/>
              </a:lnSpc>
              <a:spcBef>
                <a:spcPct val="0"/>
              </a:spcBef>
              <a:spcAft>
                <a:spcPct val="15000"/>
              </a:spcAft>
              <a:buFontTx/>
              <a:buChar char="••"/>
            </a:pPr>
            <a:r>
              <a:rPr lang="en-US" sz="1600" kern="1200" dirty="0"/>
              <a:t>In this image we can see that the algorithm worked almost the same compared to the image on the left and identified all the edges compared to the original image. There are still a few overlaps that the algorithm did not detect (rectangle bottom </a:t>
            </a:r>
            <a:r>
              <a:rPr lang="en-US" sz="1600" dirty="0"/>
              <a:t>right</a:t>
            </a:r>
            <a:r>
              <a:rPr lang="en-US" sz="1600" kern="1200" dirty="0"/>
              <a:t>) </a:t>
            </a:r>
            <a:r>
              <a:rPr lang="en-US" sz="1600" dirty="0"/>
              <a:t>and few of the lines have duplications.</a:t>
            </a:r>
            <a:endParaRPr lang="he-IL" sz="1600" kern="1200" dirty="0"/>
          </a:p>
          <a:p>
            <a:pPr marL="171450" lvl="1" indent="-171450" defTabSz="844550">
              <a:lnSpc>
                <a:spcPct val="90000"/>
              </a:lnSpc>
              <a:spcBef>
                <a:spcPct val="0"/>
              </a:spcBef>
              <a:spcAft>
                <a:spcPct val="15000"/>
              </a:spcAft>
              <a:buChar char="••"/>
            </a:pPr>
            <a:r>
              <a:rPr lang="en-US" sz="1600" dirty="0"/>
              <a:t>The threshold is selected by a Trial-and-error method and its values: 100, 130</a:t>
            </a:r>
          </a:p>
        </p:txBody>
      </p:sp>
      <p:sp>
        <p:nvSpPr>
          <p:cNvPr id="20" name="TextBox 19"/>
          <p:cNvSpPr txBox="1"/>
          <p:nvPr/>
        </p:nvSpPr>
        <p:spPr>
          <a:xfrm>
            <a:off x="476528" y="4173675"/>
            <a:ext cx="3419213"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algn="l" defTabSz="844550">
              <a:lnSpc>
                <a:spcPct val="90000"/>
              </a:lnSpc>
              <a:spcBef>
                <a:spcPct val="0"/>
              </a:spcBef>
              <a:spcAft>
                <a:spcPct val="15000"/>
              </a:spcAft>
              <a:buChar char="••"/>
            </a:pPr>
            <a:r>
              <a:rPr lang="en-US" sz="1600" dirty="0"/>
              <a:t>We</a:t>
            </a:r>
            <a:r>
              <a:rPr lang="en-US" sz="1600" kern="1200" dirty="0"/>
              <a:t> can see that the algorithm worked quite well, and the result obtained recognizes all the rectangles of the original image. In some rectangles unnecessary edges were added due to overlaps that the algorithm could not detect</a:t>
            </a:r>
            <a:r>
              <a:rPr lang="en-US" sz="1600" dirty="0"/>
              <a:t> and few of the lines have duplications.</a:t>
            </a:r>
            <a:endParaRPr lang="he-IL" sz="1600" kern="1200" dirty="0"/>
          </a:p>
          <a:p>
            <a:pPr marL="171450" lvl="1" indent="-171450" defTabSz="844550">
              <a:lnSpc>
                <a:spcPct val="90000"/>
              </a:lnSpc>
              <a:spcBef>
                <a:spcPct val="0"/>
              </a:spcBef>
              <a:spcAft>
                <a:spcPct val="15000"/>
              </a:spcAft>
              <a:buChar char="••"/>
            </a:pPr>
            <a:r>
              <a:rPr lang="en-US" sz="1600" dirty="0"/>
              <a:t>The threshold is selected by a Trial-and-error method and its values: 123, 150</a:t>
            </a:r>
          </a:p>
        </p:txBody>
      </p:sp>
      <p:pic>
        <p:nvPicPr>
          <p:cNvPr id="6" name="Picture 5" descr="Shape, square&#10;&#10;Description automatically generated">
            <a:extLst>
              <a:ext uri="{FF2B5EF4-FFF2-40B4-BE49-F238E27FC236}">
                <a16:creationId xmlns:a16="http://schemas.microsoft.com/office/drawing/2014/main" id="{2AD4B218-74B3-49D6-A3FA-D069039ED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27" y="1814273"/>
            <a:ext cx="3048000" cy="2286000"/>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3805BB13-1C18-48E8-977A-20603C57F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0105" y="1814273"/>
            <a:ext cx="3048000" cy="2286000"/>
          </a:xfrm>
          <a:prstGeom prst="rect">
            <a:avLst/>
          </a:prstGeom>
        </p:spPr>
      </p:pic>
      <p:pic>
        <p:nvPicPr>
          <p:cNvPr id="14" name="Picture 13" descr="Shape, square&#10;&#10;Description automatically generated">
            <a:extLst>
              <a:ext uri="{FF2B5EF4-FFF2-40B4-BE49-F238E27FC236}">
                <a16:creationId xmlns:a16="http://schemas.microsoft.com/office/drawing/2014/main" id="{22537338-AB52-4C0B-A76C-B8682072D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271" y="1814273"/>
            <a:ext cx="3048000" cy="2286000"/>
          </a:xfrm>
          <a:prstGeom prst="rect">
            <a:avLst/>
          </a:prstGeom>
        </p:spPr>
      </p:pic>
      <p:sp>
        <p:nvSpPr>
          <p:cNvPr id="22" name="TextBox 21">
            <a:extLst>
              <a:ext uri="{FF2B5EF4-FFF2-40B4-BE49-F238E27FC236}">
                <a16:creationId xmlns:a16="http://schemas.microsoft.com/office/drawing/2014/main" id="{268751F3-AB13-45EA-9254-12336F626AFF}"/>
              </a:ext>
            </a:extLst>
          </p:cNvPr>
          <p:cNvSpPr txBox="1"/>
          <p:nvPr/>
        </p:nvSpPr>
        <p:spPr>
          <a:xfrm>
            <a:off x="8704729" y="4173675"/>
            <a:ext cx="3181542" cy="2345257"/>
          </a:xfrm>
          <a:prstGeom prst="rect">
            <a:avLst/>
          </a:prstGeom>
          <a:noFill/>
        </p:spPr>
        <p:txBody>
          <a:bodyPr wrap="square">
            <a:spAutoFit/>
          </a:bodyPr>
          <a:lstStyle/>
          <a:p>
            <a:pPr marL="171450" lvl="1" indent="-171450" defTabSz="844550">
              <a:lnSpc>
                <a:spcPct val="90000"/>
              </a:lnSpc>
              <a:spcBef>
                <a:spcPct val="0"/>
              </a:spcBef>
              <a:spcAft>
                <a:spcPct val="15000"/>
              </a:spcAft>
              <a:buFontTx/>
              <a:buChar char="••"/>
            </a:pPr>
            <a:r>
              <a:rPr lang="en-US" sz="1600" dirty="0"/>
              <a:t>In this image we can see that the algorithm worked a little bit better compared to the images on the left and identified all the edges compared to the original image but still few of the lines have duplications.</a:t>
            </a:r>
            <a:endParaRPr lang="he-IL" sz="1600" dirty="0"/>
          </a:p>
          <a:p>
            <a:pPr marL="171450" lvl="1" indent="-171450" defTabSz="844550">
              <a:lnSpc>
                <a:spcPct val="90000"/>
              </a:lnSpc>
              <a:spcBef>
                <a:spcPct val="0"/>
              </a:spcBef>
              <a:spcAft>
                <a:spcPct val="15000"/>
              </a:spcAft>
              <a:buChar char="••"/>
            </a:pPr>
            <a:r>
              <a:rPr lang="en-US" sz="1600" dirty="0"/>
              <a:t>The threshold is selected by a Trial-and-error method and its values: 115, 148</a:t>
            </a:r>
          </a:p>
        </p:txBody>
      </p:sp>
    </p:spTree>
    <p:extLst>
      <p:ext uri="{BB962C8B-B14F-4D97-AF65-F5344CB8AC3E}">
        <p14:creationId xmlns:p14="http://schemas.microsoft.com/office/powerpoint/2010/main" val="51825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136710" y="870802"/>
            <a:ext cx="2294793" cy="439251"/>
          </a:xfrm>
          <a:ln>
            <a:solidFill>
              <a:schemeClr val="accent4"/>
            </a:solidFill>
          </a:ln>
        </p:spPr>
        <p:txBody>
          <a:bodyPr>
            <a:noAutofit/>
          </a:bodyPr>
          <a:lstStyle/>
          <a:p>
            <a:pPr marL="36900" indent="0" algn="ctr" rtl="0">
              <a:buNone/>
            </a:pPr>
            <a:r>
              <a:rPr lang="en-US" sz="2400" b="1" dirty="0"/>
              <a:t>Image2 H|S|L</a:t>
            </a:r>
            <a:endParaRPr lang="he-IL" sz="2400" b="1" dirty="0"/>
          </a:p>
        </p:txBody>
      </p:sp>
      <p:sp>
        <p:nvSpPr>
          <p:cNvPr id="7" name="מציין מיקום תוכן 2"/>
          <p:cNvSpPr txBox="1">
            <a:spLocks/>
          </p:cNvSpPr>
          <p:nvPr/>
        </p:nvSpPr>
        <p:spPr>
          <a:xfrm>
            <a:off x="388632" y="1454025"/>
            <a:ext cx="3013388"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Img2HAlg2.bmp</a:t>
            </a:r>
            <a:endParaRPr lang="he-IL" b="1" dirty="0"/>
          </a:p>
        </p:txBody>
      </p:sp>
      <p:sp>
        <p:nvSpPr>
          <p:cNvPr id="10" name="מציין מיקום תוכן 2"/>
          <p:cNvSpPr txBox="1">
            <a:spLocks/>
          </p:cNvSpPr>
          <p:nvPr/>
        </p:nvSpPr>
        <p:spPr>
          <a:xfrm>
            <a:off x="4720865" y="1454025"/>
            <a:ext cx="3048000"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None/>
            </a:pPr>
            <a:r>
              <a:rPr lang="en-US" b="1" dirty="0"/>
              <a:t>Img2SAlg2.bmp</a:t>
            </a:r>
            <a:endParaRPr lang="he-IL" b="1" dirty="0"/>
          </a:p>
        </p:txBody>
      </p:sp>
      <p:sp>
        <p:nvSpPr>
          <p:cNvPr id="11" name="מציין מיקום תוכן 2"/>
          <p:cNvSpPr txBox="1">
            <a:spLocks/>
          </p:cNvSpPr>
          <p:nvPr/>
        </p:nvSpPr>
        <p:spPr>
          <a:xfrm>
            <a:off x="8755370" y="1454025"/>
            <a:ext cx="3047998" cy="439251"/>
          </a:xfrm>
          <a:prstGeom prst="rect">
            <a:avLst/>
          </a:prstGeom>
          <a:ln>
            <a:solidFill>
              <a:schemeClr val="accent4"/>
            </a:solidFill>
          </a:ln>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rtl="0">
              <a:buFont typeface="Wingdings 2" charset="2"/>
              <a:buNone/>
            </a:pPr>
            <a:r>
              <a:rPr lang="en-US" b="1" dirty="0"/>
              <a:t>Img2LAlg2.bmp</a:t>
            </a:r>
            <a:endParaRPr lang="he-IL" b="1" dirty="0"/>
          </a:p>
        </p:txBody>
      </p:sp>
      <p:sp>
        <p:nvSpPr>
          <p:cNvPr id="19" name="TextBox 18"/>
          <p:cNvSpPr txBox="1"/>
          <p:nvPr/>
        </p:nvSpPr>
        <p:spPr>
          <a:xfrm>
            <a:off x="4489099" y="4349065"/>
            <a:ext cx="3213802"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algn="l" defTabSz="844550">
              <a:lnSpc>
                <a:spcPct val="90000"/>
              </a:lnSpc>
              <a:spcBef>
                <a:spcPct val="0"/>
              </a:spcBef>
              <a:spcAft>
                <a:spcPct val="15000"/>
              </a:spcAft>
              <a:buChar char="••"/>
            </a:pPr>
            <a:r>
              <a:rPr lang="en-US" sz="1600" kern="1200" dirty="0"/>
              <a:t>In this image we can see that the algorithm worked significantly better compared to the image on the left and identified most of the edges compared to the original image. But there are still some overlaps that the algorithm has not detected.</a:t>
            </a:r>
            <a:endParaRPr lang="he-IL" sz="1600" kern="1200" dirty="0"/>
          </a:p>
          <a:p>
            <a:pPr marL="171450" lvl="1" indent="-171450" defTabSz="844550">
              <a:lnSpc>
                <a:spcPct val="90000"/>
              </a:lnSpc>
              <a:spcBef>
                <a:spcPct val="0"/>
              </a:spcBef>
              <a:spcAft>
                <a:spcPct val="15000"/>
              </a:spcAft>
              <a:buChar char="••"/>
            </a:pPr>
            <a:r>
              <a:rPr lang="en-US" sz="1600" dirty="0"/>
              <a:t>The threshold is selected by an Trial and error method and its values: 95, 113</a:t>
            </a:r>
          </a:p>
        </p:txBody>
      </p:sp>
      <p:sp>
        <p:nvSpPr>
          <p:cNvPr id="20" name="TextBox 19"/>
          <p:cNvSpPr txBox="1"/>
          <p:nvPr/>
        </p:nvSpPr>
        <p:spPr>
          <a:xfrm>
            <a:off x="242976" y="4349603"/>
            <a:ext cx="3339309" cy="18399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171450" lvl="1" indent="-171450" algn="l" defTabSz="844550">
              <a:lnSpc>
                <a:spcPct val="90000"/>
              </a:lnSpc>
              <a:spcBef>
                <a:spcPct val="0"/>
              </a:spcBef>
              <a:spcAft>
                <a:spcPct val="15000"/>
              </a:spcAft>
              <a:buChar char="••"/>
            </a:pPr>
            <a:r>
              <a:rPr lang="en-US" sz="1600" dirty="0"/>
              <a:t>We</a:t>
            </a:r>
            <a:r>
              <a:rPr lang="en-US" sz="1600" kern="1200" dirty="0"/>
              <a:t> can see that the algorithm worked less well and the result obtained only recognizes the “shell" of the original image. </a:t>
            </a:r>
            <a:r>
              <a:rPr lang="en-US" sz="1600" dirty="0"/>
              <a:t>Meaning </a:t>
            </a:r>
            <a:r>
              <a:rPr lang="en-US" sz="1600" kern="1200" dirty="0"/>
              <a:t>the boundaries were unclear and there are overlaps that the algorithm was unable to detect.</a:t>
            </a:r>
            <a:br>
              <a:rPr lang="en-US" sz="1600" kern="1200" dirty="0"/>
            </a:br>
            <a:endParaRPr lang="he-IL" sz="1600" kern="1200" dirty="0"/>
          </a:p>
          <a:p>
            <a:pPr marL="171450" lvl="1" indent="-171450" defTabSz="844550">
              <a:lnSpc>
                <a:spcPct val="90000"/>
              </a:lnSpc>
              <a:spcBef>
                <a:spcPct val="0"/>
              </a:spcBef>
              <a:spcAft>
                <a:spcPct val="15000"/>
              </a:spcAft>
              <a:buChar char="••"/>
            </a:pPr>
            <a:r>
              <a:rPr lang="en-US" sz="1600" dirty="0"/>
              <a:t>The threshold is selected by an Trial and error method and its values: 118, 120</a:t>
            </a:r>
          </a:p>
        </p:txBody>
      </p:sp>
      <p:sp>
        <p:nvSpPr>
          <p:cNvPr id="21" name="כותרת 1">
            <a:extLst>
              <a:ext uri="{FF2B5EF4-FFF2-40B4-BE49-F238E27FC236}">
                <a16:creationId xmlns:a16="http://schemas.microsoft.com/office/drawing/2014/main" id="{D20867D7-33A3-447C-B33E-5A90AE2A47E1}"/>
              </a:ext>
            </a:extLst>
          </p:cNvPr>
          <p:cNvSpPr txBox="1">
            <a:spLocks/>
          </p:cNvSpPr>
          <p:nvPr/>
        </p:nvSpPr>
        <p:spPr>
          <a:xfrm>
            <a:off x="2605933" y="0"/>
            <a:ext cx="6980134"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Algorithm 2 Results Analysis</a:t>
            </a:r>
            <a:endParaRPr lang="he-IL" u="sng" dirty="0"/>
          </a:p>
        </p:txBody>
      </p:sp>
      <p:pic>
        <p:nvPicPr>
          <p:cNvPr id="8" name="תמונה 7">
            <a:extLst>
              <a:ext uri="{FF2B5EF4-FFF2-40B4-BE49-F238E27FC236}">
                <a16:creationId xmlns:a16="http://schemas.microsoft.com/office/drawing/2014/main" id="{289AE07D-094F-4321-8652-9AF35D5E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31" y="2017651"/>
            <a:ext cx="3048000" cy="2286000"/>
          </a:xfrm>
          <a:prstGeom prst="rect">
            <a:avLst/>
          </a:prstGeom>
        </p:spPr>
      </p:pic>
      <p:pic>
        <p:nvPicPr>
          <p:cNvPr id="12" name="תמונה 11">
            <a:extLst>
              <a:ext uri="{FF2B5EF4-FFF2-40B4-BE49-F238E27FC236}">
                <a16:creationId xmlns:a16="http://schemas.microsoft.com/office/drawing/2014/main" id="{6E80AC41-0F48-4D9D-9236-8EDAF9FB2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5370" y="1972917"/>
            <a:ext cx="3048000" cy="2286000"/>
          </a:xfrm>
          <a:prstGeom prst="rect">
            <a:avLst/>
          </a:prstGeom>
        </p:spPr>
      </p:pic>
      <p:pic>
        <p:nvPicPr>
          <p:cNvPr id="14" name="תמונה 13">
            <a:extLst>
              <a:ext uri="{FF2B5EF4-FFF2-40B4-BE49-F238E27FC236}">
                <a16:creationId xmlns:a16="http://schemas.microsoft.com/office/drawing/2014/main" id="{6665B0DD-47A5-49C5-BAA8-1C38289F4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864" y="2037248"/>
            <a:ext cx="3048000" cy="2286000"/>
          </a:xfrm>
          <a:prstGeom prst="rect">
            <a:avLst/>
          </a:prstGeom>
        </p:spPr>
      </p:pic>
      <p:sp>
        <p:nvSpPr>
          <p:cNvPr id="22" name="TextBox 21">
            <a:extLst>
              <a:ext uri="{FF2B5EF4-FFF2-40B4-BE49-F238E27FC236}">
                <a16:creationId xmlns:a16="http://schemas.microsoft.com/office/drawing/2014/main" id="{C9B40483-EBB0-4F4A-BB26-7D02ADC40BC5}"/>
              </a:ext>
            </a:extLst>
          </p:cNvPr>
          <p:cNvSpPr txBox="1"/>
          <p:nvPr/>
        </p:nvSpPr>
        <p:spPr>
          <a:xfrm>
            <a:off x="8755370" y="4349065"/>
            <a:ext cx="3048000" cy="2566857"/>
          </a:xfrm>
          <a:prstGeom prst="rect">
            <a:avLst/>
          </a:prstGeom>
          <a:noFill/>
        </p:spPr>
        <p:txBody>
          <a:bodyPr wrap="square">
            <a:spAutoFit/>
          </a:bodyPr>
          <a:lstStyle/>
          <a:p>
            <a:pPr marL="171450" lvl="1" indent="-171450" defTabSz="844550">
              <a:lnSpc>
                <a:spcPct val="90000"/>
              </a:lnSpc>
              <a:spcBef>
                <a:spcPct val="0"/>
              </a:spcBef>
              <a:spcAft>
                <a:spcPct val="15000"/>
              </a:spcAft>
              <a:buChar char="••"/>
            </a:pPr>
            <a:r>
              <a:rPr lang="en-US" sz="1600" dirty="0"/>
              <a:t>In this image we can see that the algorithm worked better compared to the images on the left, and identified almost all the edges compared to the original image. The fruit and tablecloth were well identified.</a:t>
            </a:r>
            <a:br>
              <a:rPr lang="en-US" sz="1600" dirty="0"/>
            </a:br>
            <a:endParaRPr lang="he-IL" sz="1600" dirty="0"/>
          </a:p>
          <a:p>
            <a:pPr marL="171450" lvl="1" indent="-171450" defTabSz="844550">
              <a:lnSpc>
                <a:spcPct val="90000"/>
              </a:lnSpc>
              <a:spcBef>
                <a:spcPct val="0"/>
              </a:spcBef>
              <a:spcAft>
                <a:spcPct val="15000"/>
              </a:spcAft>
              <a:buChar char="••"/>
            </a:pPr>
            <a:r>
              <a:rPr lang="en-US" sz="1600" dirty="0"/>
              <a:t>The threshold is selected by an Trial and error method and its values: 73, 67</a:t>
            </a:r>
          </a:p>
        </p:txBody>
      </p:sp>
    </p:spTree>
    <p:extLst>
      <p:ext uri="{BB962C8B-B14F-4D97-AF65-F5344CB8AC3E}">
        <p14:creationId xmlns:p14="http://schemas.microsoft.com/office/powerpoint/2010/main" val="1892333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741020" y="0"/>
            <a:ext cx="10353762" cy="970450"/>
          </a:xfrm>
        </p:spPr>
        <p:txBody>
          <a:bodyPr>
            <a:normAutofit/>
          </a:bodyPr>
          <a:lstStyle/>
          <a:p>
            <a:r>
              <a:rPr lang="en-US" b="1" u="sng" dirty="0"/>
              <a:t>Algorithm comparison</a:t>
            </a:r>
            <a:endParaRPr lang="he-IL" u="sng" dirty="0"/>
          </a:p>
        </p:txBody>
      </p:sp>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3923482560"/>
              </p:ext>
            </p:extLst>
          </p:nvPr>
        </p:nvGraphicFramePr>
        <p:xfrm>
          <a:off x="222313" y="110244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Img1HAlg2.bmp</a:t>
                      </a:r>
                      <a:endParaRPr lang="en-US" sz="2400" b="1" dirty="0">
                        <a:solidFill>
                          <a:schemeClr val="bg1"/>
                        </a:solidFill>
                      </a:endParaRPr>
                    </a:p>
                  </a:txBody>
                  <a:tcPr/>
                </a:tc>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t>Img1HAlg1.bmp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7" name="TextBox 6">
            <a:extLst>
              <a:ext uri="{FF2B5EF4-FFF2-40B4-BE49-F238E27FC236}">
                <a16:creationId xmlns:a16="http://schemas.microsoft.com/office/drawing/2014/main" id="{0F7C17AD-D30C-4E76-9268-5BC0F4E8BCC7}"/>
              </a:ext>
            </a:extLst>
          </p:cNvPr>
          <p:cNvSpPr txBox="1"/>
          <p:nvPr/>
        </p:nvSpPr>
        <p:spPr>
          <a:xfrm>
            <a:off x="493309" y="5044831"/>
            <a:ext cx="11098624" cy="1200329"/>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in algorithm 2 the result obtained is less clear, the algorithm does indeed recognize all the rectangles but at the edges there are overlaps and </a:t>
            </a:r>
            <a:r>
              <a:rPr lang="en-US" sz="1800" dirty="0">
                <a:solidFill>
                  <a:schemeClr val="bg1"/>
                </a:solidFill>
              </a:rPr>
              <a:t>few of the lines have duplications</a:t>
            </a:r>
            <a:r>
              <a:rPr lang="en-US" dirty="0">
                <a:solidFill>
                  <a:schemeClr val="bg1"/>
                </a:solidFill>
              </a:rPr>
              <a:t> therefore it fails to identify perfectly. In algorithm 1, on the other hand, a clearer result is obtained, and full identification of all the rectangles and boundaries. We think algorithm 1 is better in this case.</a:t>
            </a:r>
          </a:p>
        </p:txBody>
      </p:sp>
      <p:pic>
        <p:nvPicPr>
          <p:cNvPr id="6" name="Picture 5" descr="Shape, square&#10;&#10;Description automatically generated">
            <a:extLst>
              <a:ext uri="{FF2B5EF4-FFF2-40B4-BE49-F238E27FC236}">
                <a16:creationId xmlns:a16="http://schemas.microsoft.com/office/drawing/2014/main" id="{774C3E75-FA35-4A4A-9B70-5C0F57196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519" y="2576814"/>
            <a:ext cx="3048000" cy="2286000"/>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F3D76215-4BEE-4B21-A520-F74FBE177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901" y="2468219"/>
            <a:ext cx="3048000" cy="2286000"/>
          </a:xfrm>
          <a:prstGeom prst="rect">
            <a:avLst/>
          </a:prstGeom>
        </p:spPr>
      </p:pic>
    </p:spTree>
    <p:extLst>
      <p:ext uri="{BB962C8B-B14F-4D97-AF65-F5344CB8AC3E}">
        <p14:creationId xmlns:p14="http://schemas.microsoft.com/office/powerpoint/2010/main" val="264592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3612213520"/>
              </p:ext>
            </p:extLst>
          </p:nvPr>
        </p:nvGraphicFramePr>
        <p:xfrm>
          <a:off x="222313" y="113687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Img1SAlg2.bmp</a:t>
                      </a:r>
                      <a:endParaRPr lang="en-US" sz="2400" b="1" dirty="0">
                        <a:solidFill>
                          <a:schemeClr val="bg1"/>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Img1SAlg1.bmp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11" name="TextBox 10">
            <a:extLst>
              <a:ext uri="{FF2B5EF4-FFF2-40B4-BE49-F238E27FC236}">
                <a16:creationId xmlns:a16="http://schemas.microsoft.com/office/drawing/2014/main" id="{0F7C17AD-D30C-4E76-9268-5BC0F4E8BCC7}"/>
              </a:ext>
            </a:extLst>
          </p:cNvPr>
          <p:cNvSpPr txBox="1"/>
          <p:nvPr/>
        </p:nvSpPr>
        <p:spPr>
          <a:xfrm>
            <a:off x="694592" y="4994031"/>
            <a:ext cx="11098624" cy="1200329"/>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in algorithm 2 the result obtained is less clear, the algorithm does indeed recognize all the rectangles but at the edges there are overlaps and few of the lines have duplications therefore it fails to identify perfectly (bottom right rectangle). In Algorithm 1, on the other hand, a clearer result is obtained, and full identification of all the rectangles and boundaries. We think algorithm 1 is better in this case.</a:t>
            </a:r>
          </a:p>
        </p:txBody>
      </p:sp>
      <p:sp>
        <p:nvSpPr>
          <p:cNvPr id="9" name="כותרת 1">
            <a:extLst>
              <a:ext uri="{FF2B5EF4-FFF2-40B4-BE49-F238E27FC236}">
                <a16:creationId xmlns:a16="http://schemas.microsoft.com/office/drawing/2014/main" id="{ADEA7B92-B5D8-42DC-8939-61235E78B185}"/>
              </a:ext>
            </a:extLst>
          </p:cNvPr>
          <p:cNvSpPr txBox="1">
            <a:spLocks/>
          </p:cNvSpPr>
          <p:nvPr/>
        </p:nvSpPr>
        <p:spPr>
          <a:xfrm>
            <a:off x="3741020" y="0"/>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Algorithm comparison</a:t>
            </a:r>
            <a:endParaRPr lang="he-IL" u="sng" dirty="0"/>
          </a:p>
        </p:txBody>
      </p:sp>
      <p:pic>
        <p:nvPicPr>
          <p:cNvPr id="5" name="Picture 4" descr="Shape, square&#10;&#10;Description automatically generated">
            <a:extLst>
              <a:ext uri="{FF2B5EF4-FFF2-40B4-BE49-F238E27FC236}">
                <a16:creationId xmlns:a16="http://schemas.microsoft.com/office/drawing/2014/main" id="{4823E8F6-25DC-427F-88E8-BDEA045C0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228" y="2369975"/>
            <a:ext cx="3048000" cy="2286000"/>
          </a:xfrm>
          <a:prstGeom prst="rect">
            <a:avLst/>
          </a:prstGeom>
        </p:spPr>
      </p:pic>
      <p:pic>
        <p:nvPicPr>
          <p:cNvPr id="8" name="Picture 7" descr="A picture containing rectangle&#10;&#10;Description automatically generated">
            <a:extLst>
              <a:ext uri="{FF2B5EF4-FFF2-40B4-BE49-F238E27FC236}">
                <a16:creationId xmlns:a16="http://schemas.microsoft.com/office/drawing/2014/main" id="{37C13CC6-376C-4E9D-98EF-233CBC187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143" y="2369975"/>
            <a:ext cx="3048000" cy="2286000"/>
          </a:xfrm>
          <a:prstGeom prst="rect">
            <a:avLst/>
          </a:prstGeom>
        </p:spPr>
      </p:pic>
    </p:spTree>
    <p:extLst>
      <p:ext uri="{BB962C8B-B14F-4D97-AF65-F5344CB8AC3E}">
        <p14:creationId xmlns:p14="http://schemas.microsoft.com/office/powerpoint/2010/main" val="3322259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283254622"/>
              </p:ext>
            </p:extLst>
          </p:nvPr>
        </p:nvGraphicFramePr>
        <p:xfrm>
          <a:off x="222313" y="110244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Img1LAlg2.bmp</a:t>
                      </a:r>
                      <a:endParaRPr lang="en-US" sz="2400" b="1" dirty="0">
                        <a:solidFill>
                          <a:schemeClr val="bg1"/>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Img1LAlg1.bmp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7" name="TextBox 6">
            <a:extLst>
              <a:ext uri="{FF2B5EF4-FFF2-40B4-BE49-F238E27FC236}">
                <a16:creationId xmlns:a16="http://schemas.microsoft.com/office/drawing/2014/main" id="{0F7C17AD-D30C-4E76-9268-5BC0F4E8BCC7}"/>
              </a:ext>
            </a:extLst>
          </p:cNvPr>
          <p:cNvSpPr txBox="1"/>
          <p:nvPr/>
        </p:nvSpPr>
        <p:spPr>
          <a:xfrm>
            <a:off x="694592" y="4994031"/>
            <a:ext cx="11098624" cy="646331"/>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the two algorithms gave more or less the same result in identifying the edge edges of the image but still few of the lines have duplications. In our opinion the algorithm 1 is better in this case.</a:t>
            </a:r>
          </a:p>
        </p:txBody>
      </p:sp>
      <p:sp>
        <p:nvSpPr>
          <p:cNvPr id="9" name="כותרת 1">
            <a:extLst>
              <a:ext uri="{FF2B5EF4-FFF2-40B4-BE49-F238E27FC236}">
                <a16:creationId xmlns:a16="http://schemas.microsoft.com/office/drawing/2014/main" id="{2EC6F6E4-470A-4863-97B7-1FF2AA665DB5}"/>
              </a:ext>
            </a:extLst>
          </p:cNvPr>
          <p:cNvSpPr>
            <a:spLocks noGrp="1"/>
          </p:cNvSpPr>
          <p:nvPr>
            <p:ph type="title"/>
          </p:nvPr>
        </p:nvSpPr>
        <p:spPr>
          <a:xfrm>
            <a:off x="3741020" y="0"/>
            <a:ext cx="10353762" cy="970450"/>
          </a:xfrm>
        </p:spPr>
        <p:txBody>
          <a:bodyPr>
            <a:normAutofit/>
          </a:bodyPr>
          <a:lstStyle/>
          <a:p>
            <a:r>
              <a:rPr lang="en-US" b="1" u="sng" dirty="0"/>
              <a:t>Algorithm comparison</a:t>
            </a:r>
            <a:endParaRPr lang="he-IL" u="sng" dirty="0"/>
          </a:p>
        </p:txBody>
      </p:sp>
      <p:pic>
        <p:nvPicPr>
          <p:cNvPr id="5" name="Picture 4" descr="Shape, square&#10;&#10;Description automatically generated">
            <a:extLst>
              <a:ext uri="{FF2B5EF4-FFF2-40B4-BE49-F238E27FC236}">
                <a16:creationId xmlns:a16="http://schemas.microsoft.com/office/drawing/2014/main" id="{FD8BB4EB-F11E-4C08-9D36-C70E350E8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21" y="2286000"/>
            <a:ext cx="3048000" cy="2286000"/>
          </a:xfrm>
          <a:prstGeom prst="rect">
            <a:avLst/>
          </a:prstGeom>
        </p:spPr>
      </p:pic>
      <p:pic>
        <p:nvPicPr>
          <p:cNvPr id="10" name="Picture 9" descr="Shape, square&#10;&#10;Description automatically generated">
            <a:extLst>
              <a:ext uri="{FF2B5EF4-FFF2-40B4-BE49-F238E27FC236}">
                <a16:creationId xmlns:a16="http://schemas.microsoft.com/office/drawing/2014/main" id="{964DF6DF-0B41-454A-A463-AC8222A8E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901" y="2286000"/>
            <a:ext cx="3048000" cy="2286000"/>
          </a:xfrm>
          <a:prstGeom prst="rect">
            <a:avLst/>
          </a:prstGeom>
        </p:spPr>
      </p:pic>
    </p:spTree>
    <p:extLst>
      <p:ext uri="{BB962C8B-B14F-4D97-AF65-F5344CB8AC3E}">
        <p14:creationId xmlns:p14="http://schemas.microsoft.com/office/powerpoint/2010/main" val="1737052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721294230"/>
              </p:ext>
            </p:extLst>
          </p:nvPr>
        </p:nvGraphicFramePr>
        <p:xfrm>
          <a:off x="222313" y="110244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Img2HAlg2.bmp</a:t>
                      </a:r>
                      <a:endParaRPr lang="en-US" sz="2400" b="1" dirty="0">
                        <a:solidFill>
                          <a:schemeClr val="bg1"/>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Img2HAlg1.bmp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10" name="TextBox 9">
            <a:extLst>
              <a:ext uri="{FF2B5EF4-FFF2-40B4-BE49-F238E27FC236}">
                <a16:creationId xmlns:a16="http://schemas.microsoft.com/office/drawing/2014/main" id="{0F7C17AD-D30C-4E76-9268-5BC0F4E8BCC7}"/>
              </a:ext>
            </a:extLst>
          </p:cNvPr>
          <p:cNvSpPr txBox="1"/>
          <p:nvPr/>
        </p:nvSpPr>
        <p:spPr>
          <a:xfrm>
            <a:off x="703345" y="5053218"/>
            <a:ext cx="11098624" cy="923330"/>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the two algorithms gave a more or less identical result in the identification from the "shell" of the fruit. Both have overlaps so they fail to differentiate within the boundaries of the items in the body of the image - each fruit and tablecloth in the background. In our opinion though this Algorithm 2 is better in this case.</a:t>
            </a:r>
          </a:p>
        </p:txBody>
      </p:sp>
      <p:sp>
        <p:nvSpPr>
          <p:cNvPr id="9" name="כותרת 1">
            <a:extLst>
              <a:ext uri="{FF2B5EF4-FFF2-40B4-BE49-F238E27FC236}">
                <a16:creationId xmlns:a16="http://schemas.microsoft.com/office/drawing/2014/main" id="{516BED40-3A5D-4FEA-A3A4-E51C04AE7F91}"/>
              </a:ext>
            </a:extLst>
          </p:cNvPr>
          <p:cNvSpPr txBox="1">
            <a:spLocks/>
          </p:cNvSpPr>
          <p:nvPr/>
        </p:nvSpPr>
        <p:spPr>
          <a:xfrm>
            <a:off x="3741020" y="0"/>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Algorithm comparison</a:t>
            </a:r>
            <a:endParaRPr lang="he-IL" u="sng" dirty="0"/>
          </a:p>
        </p:txBody>
      </p:sp>
      <p:pic>
        <p:nvPicPr>
          <p:cNvPr id="3" name="תמונה 2">
            <a:extLst>
              <a:ext uri="{FF2B5EF4-FFF2-40B4-BE49-F238E27FC236}">
                <a16:creationId xmlns:a16="http://schemas.microsoft.com/office/drawing/2014/main" id="{D697EDDA-F7A6-4751-824D-78DA57F5D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080" y="2316589"/>
            <a:ext cx="3048000" cy="2286000"/>
          </a:xfrm>
          <a:prstGeom prst="rect">
            <a:avLst/>
          </a:prstGeom>
        </p:spPr>
      </p:pic>
      <p:pic>
        <p:nvPicPr>
          <p:cNvPr id="6" name="תמונה 5">
            <a:extLst>
              <a:ext uri="{FF2B5EF4-FFF2-40B4-BE49-F238E27FC236}">
                <a16:creationId xmlns:a16="http://schemas.microsoft.com/office/drawing/2014/main" id="{A776D39A-059C-4DAC-8776-75F7C3B2E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901" y="2316589"/>
            <a:ext cx="3048000" cy="2286000"/>
          </a:xfrm>
          <a:prstGeom prst="rect">
            <a:avLst/>
          </a:prstGeom>
        </p:spPr>
      </p:pic>
    </p:spTree>
    <p:extLst>
      <p:ext uri="{BB962C8B-B14F-4D97-AF65-F5344CB8AC3E}">
        <p14:creationId xmlns:p14="http://schemas.microsoft.com/office/powerpoint/2010/main" val="254705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1583811702"/>
              </p:ext>
            </p:extLst>
          </p:nvPr>
        </p:nvGraphicFramePr>
        <p:xfrm>
          <a:off x="222313" y="110244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Img2SAlg2.bmp</a:t>
                      </a:r>
                      <a:endParaRPr lang="en-US" sz="2400" b="1" dirty="0">
                        <a:solidFill>
                          <a:schemeClr val="bg1"/>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Img2SAlg1.bmp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7" name="TextBox 6">
            <a:extLst>
              <a:ext uri="{FF2B5EF4-FFF2-40B4-BE49-F238E27FC236}">
                <a16:creationId xmlns:a16="http://schemas.microsoft.com/office/drawing/2014/main" id="{0F7C17AD-D30C-4E76-9268-5BC0F4E8BCC7}"/>
              </a:ext>
            </a:extLst>
          </p:cNvPr>
          <p:cNvSpPr txBox="1"/>
          <p:nvPr/>
        </p:nvSpPr>
        <p:spPr>
          <a:xfrm>
            <a:off x="694592" y="4994031"/>
            <a:ext cx="11098624" cy="1200329"/>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in algorithm 1 the result obtained is less clear, the algorithm recognizes the edges and all the fruits but there are overlaps and therefore it fails to recognize the map in the background. In algorithm 2, on the other hand, a clearer result is obtained, still without the map but with full identification of all boundaries. In our opinion Algorithm 2 is preferred in this case.</a:t>
            </a:r>
          </a:p>
        </p:txBody>
      </p:sp>
      <p:sp>
        <p:nvSpPr>
          <p:cNvPr id="10" name="כותרת 1">
            <a:extLst>
              <a:ext uri="{FF2B5EF4-FFF2-40B4-BE49-F238E27FC236}">
                <a16:creationId xmlns:a16="http://schemas.microsoft.com/office/drawing/2014/main" id="{ED6FA533-4F87-4DC1-9971-E320B84F4734}"/>
              </a:ext>
            </a:extLst>
          </p:cNvPr>
          <p:cNvSpPr txBox="1">
            <a:spLocks/>
          </p:cNvSpPr>
          <p:nvPr/>
        </p:nvSpPr>
        <p:spPr>
          <a:xfrm>
            <a:off x="3741020" y="0"/>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Algorithm comparison</a:t>
            </a:r>
            <a:endParaRPr lang="he-IL" u="sng" dirty="0"/>
          </a:p>
        </p:txBody>
      </p:sp>
      <p:pic>
        <p:nvPicPr>
          <p:cNvPr id="3" name="תמונה 2">
            <a:extLst>
              <a:ext uri="{FF2B5EF4-FFF2-40B4-BE49-F238E27FC236}">
                <a16:creationId xmlns:a16="http://schemas.microsoft.com/office/drawing/2014/main" id="{B5C6795B-3D3E-4343-B64D-A37EEADA9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2475214"/>
            <a:ext cx="3048000" cy="2286000"/>
          </a:xfrm>
          <a:prstGeom prst="rect">
            <a:avLst/>
          </a:prstGeom>
        </p:spPr>
      </p:pic>
      <p:pic>
        <p:nvPicPr>
          <p:cNvPr id="6" name="תמונה 5">
            <a:extLst>
              <a:ext uri="{FF2B5EF4-FFF2-40B4-BE49-F238E27FC236}">
                <a16:creationId xmlns:a16="http://schemas.microsoft.com/office/drawing/2014/main" id="{0E268815-BD17-4808-AF7C-965CD7E0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901" y="2450343"/>
            <a:ext cx="3048000" cy="2286000"/>
          </a:xfrm>
          <a:prstGeom prst="rect">
            <a:avLst/>
          </a:prstGeom>
        </p:spPr>
      </p:pic>
    </p:spTree>
    <p:extLst>
      <p:ext uri="{BB962C8B-B14F-4D97-AF65-F5344CB8AC3E}">
        <p14:creationId xmlns:p14="http://schemas.microsoft.com/office/powerpoint/2010/main" val="87912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95" y="222738"/>
            <a:ext cx="10353762" cy="970450"/>
          </a:xfrm>
        </p:spPr>
        <p:txBody>
          <a:bodyPr/>
          <a:lstStyle/>
          <a:p>
            <a:r>
              <a:rPr lang="en-US" sz="4800" dirty="0"/>
              <a:t>Image2.bmp</a:t>
            </a:r>
            <a:endParaRPr lang="he-IL" dirty="0"/>
          </a:p>
        </p:txBody>
      </p:sp>
      <p:sp>
        <p:nvSpPr>
          <p:cNvPr id="3" name="מציין מיקום תוכן 2"/>
          <p:cNvSpPr>
            <a:spLocks noGrp="1"/>
          </p:cNvSpPr>
          <p:nvPr>
            <p:ph idx="1"/>
          </p:nvPr>
        </p:nvSpPr>
        <p:spPr>
          <a:xfrm>
            <a:off x="421425" y="1193188"/>
            <a:ext cx="11158043" cy="5383458"/>
          </a:xfrm>
        </p:spPr>
        <p:txBody>
          <a:bodyPr>
            <a:normAutofit/>
          </a:bodyPr>
          <a:lstStyle/>
          <a:p>
            <a:pPr algn="l" rtl="0"/>
            <a:r>
              <a:rPr lang="en-US" dirty="0"/>
              <a:t>Real-life color Photo of fruits (containing at least 5 different fruits and non-trivial background).</a:t>
            </a:r>
            <a:endParaRPr lang="he-IL" dirty="0"/>
          </a:p>
        </p:txBody>
      </p:sp>
      <p:sp>
        <p:nvSpPr>
          <p:cNvPr id="4" name="TextBox 3"/>
          <p:cNvSpPr txBox="1"/>
          <p:nvPr/>
        </p:nvSpPr>
        <p:spPr>
          <a:xfrm>
            <a:off x="1536114" y="2053716"/>
            <a:ext cx="3235569" cy="369332"/>
          </a:xfrm>
          <a:prstGeom prst="rect">
            <a:avLst/>
          </a:prstGeom>
          <a:noFill/>
        </p:spPr>
        <p:txBody>
          <a:bodyPr wrap="square" rtlCol="1">
            <a:spAutoFit/>
          </a:bodyPr>
          <a:lstStyle/>
          <a:p>
            <a:r>
              <a:rPr lang="en-US" dirty="0"/>
              <a:t>We took our original photo:</a:t>
            </a:r>
            <a:endParaRPr lang="he-IL" dirty="0"/>
          </a:p>
        </p:txBody>
      </p:sp>
      <p:pic>
        <p:nvPicPr>
          <p:cNvPr id="7" name="תמונה 6" descr="תמונה שמכילה פירות&#10;&#10;התיאור נוצר באופן אוטומטי">
            <a:extLst>
              <a:ext uri="{FF2B5EF4-FFF2-40B4-BE49-F238E27FC236}">
                <a16:creationId xmlns:a16="http://schemas.microsoft.com/office/drawing/2014/main" id="{2A2B3256-6230-4B51-BB41-D9BD9D4ED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332" y="2692369"/>
            <a:ext cx="4063492" cy="3047619"/>
          </a:xfrm>
          <a:prstGeom prst="rect">
            <a:avLst/>
          </a:prstGeom>
        </p:spPr>
      </p:pic>
    </p:spTree>
    <p:extLst>
      <p:ext uri="{BB962C8B-B14F-4D97-AF65-F5344CB8AC3E}">
        <p14:creationId xmlns:p14="http://schemas.microsoft.com/office/powerpoint/2010/main" val="3347481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7">
            <a:extLst>
              <a:ext uri="{FF2B5EF4-FFF2-40B4-BE49-F238E27FC236}">
                <a16:creationId xmlns:a16="http://schemas.microsoft.com/office/drawing/2014/main" id="{F4296166-F682-4E4F-8CEF-DC0E28857229}"/>
              </a:ext>
            </a:extLst>
          </p:cNvPr>
          <p:cNvGraphicFramePr>
            <a:graphicFrameLocks noGrp="1"/>
          </p:cNvGraphicFramePr>
          <p:nvPr>
            <p:extLst>
              <p:ext uri="{D42A27DB-BD31-4B8C-83A1-F6EECF244321}">
                <p14:modId xmlns:p14="http://schemas.microsoft.com/office/powerpoint/2010/main" val="1905808908"/>
              </p:ext>
            </p:extLst>
          </p:nvPr>
        </p:nvGraphicFramePr>
        <p:xfrm>
          <a:off x="222313" y="1102442"/>
          <a:ext cx="11640616" cy="5324735"/>
        </p:xfrm>
        <a:graphic>
          <a:graphicData uri="http://schemas.openxmlformats.org/drawingml/2006/table">
            <a:tbl>
              <a:tblPr rtl="1" firstRow="1" bandRow="1">
                <a:tableStyleId>{E8B1032C-EA38-4F05-BA0D-38AFFFC7BED3}</a:tableStyleId>
              </a:tblPr>
              <a:tblGrid>
                <a:gridCol w="5820308">
                  <a:extLst>
                    <a:ext uri="{9D8B030D-6E8A-4147-A177-3AD203B41FA5}">
                      <a16:colId xmlns:a16="http://schemas.microsoft.com/office/drawing/2014/main" val="1512239577"/>
                    </a:ext>
                  </a:extLst>
                </a:gridCol>
                <a:gridCol w="5820308">
                  <a:extLst>
                    <a:ext uri="{9D8B030D-6E8A-4147-A177-3AD203B41FA5}">
                      <a16:colId xmlns:a16="http://schemas.microsoft.com/office/drawing/2014/main" val="1465552478"/>
                    </a:ext>
                  </a:extLst>
                </a:gridCol>
              </a:tblGrid>
              <a:tr h="498888">
                <a:tc>
                  <a:txBody>
                    <a:bodyPr/>
                    <a:lstStyle/>
                    <a:p>
                      <a:pPr algn="ctr" rtl="1"/>
                      <a:r>
                        <a:rPr lang="en-US" dirty="0"/>
                        <a:t>Algorithm 2</a:t>
                      </a:r>
                      <a:endParaRPr lang="he-IL" dirty="0"/>
                    </a:p>
                  </a:txBody>
                  <a:tcPr/>
                </a:tc>
                <a:tc>
                  <a:txBody>
                    <a:bodyPr/>
                    <a:lstStyle/>
                    <a:p>
                      <a:pPr algn="ctr" rtl="1"/>
                      <a:r>
                        <a:rPr lang="en-US" dirty="0"/>
                        <a:t>Algorithm 1</a:t>
                      </a:r>
                      <a:endParaRPr lang="he-IL" dirty="0"/>
                    </a:p>
                  </a:txBody>
                  <a:tcPr/>
                </a:tc>
                <a:extLst>
                  <a:ext uri="{0D108BD9-81ED-4DB2-BD59-A6C34878D82A}">
                    <a16:rowId xmlns:a16="http://schemas.microsoft.com/office/drawing/2014/main" val="4243690882"/>
                  </a:ext>
                </a:extLst>
              </a:tr>
              <a:tr h="54048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Img2LAlg2.bmp</a:t>
                      </a:r>
                      <a:endParaRPr lang="en-US" sz="2400" b="1" dirty="0">
                        <a:solidFill>
                          <a:schemeClr val="bg1"/>
                        </a:solidFill>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Img2LAlg1.bmp</a:t>
                      </a:r>
                      <a:endParaRPr lang="en-US" sz="2400" b="1" dirty="0">
                        <a:solidFill>
                          <a:schemeClr val="bg1"/>
                        </a:solidFill>
                      </a:endParaRPr>
                    </a:p>
                  </a:txBody>
                  <a:tcPr/>
                </a:tc>
                <a:extLst>
                  <a:ext uri="{0D108BD9-81ED-4DB2-BD59-A6C34878D82A}">
                    <a16:rowId xmlns:a16="http://schemas.microsoft.com/office/drawing/2014/main" val="3751454941"/>
                  </a:ext>
                </a:extLst>
              </a:tr>
              <a:tr h="4285361">
                <a:tc>
                  <a:txBody>
                    <a:bodyPr/>
                    <a:lstStyle/>
                    <a:p>
                      <a:pPr rtl="1"/>
                      <a:endParaRPr lang="he-IL" dirty="0"/>
                    </a:p>
                  </a:txBody>
                  <a:tcPr/>
                </a:tc>
                <a:tc>
                  <a:txBody>
                    <a:bodyPr/>
                    <a:lstStyle/>
                    <a:p>
                      <a:endParaRPr lang="he-IL" dirty="0"/>
                    </a:p>
                  </a:txBody>
                  <a:tcPr/>
                </a:tc>
                <a:extLst>
                  <a:ext uri="{0D108BD9-81ED-4DB2-BD59-A6C34878D82A}">
                    <a16:rowId xmlns:a16="http://schemas.microsoft.com/office/drawing/2014/main" val="1678382767"/>
                  </a:ext>
                </a:extLst>
              </a:tr>
            </a:tbl>
          </a:graphicData>
        </a:graphic>
      </p:graphicFrame>
      <p:sp>
        <p:nvSpPr>
          <p:cNvPr id="7" name="TextBox 6">
            <a:extLst>
              <a:ext uri="{FF2B5EF4-FFF2-40B4-BE49-F238E27FC236}">
                <a16:creationId xmlns:a16="http://schemas.microsoft.com/office/drawing/2014/main" id="{0F7C17AD-D30C-4E76-9268-5BC0F4E8BCC7}"/>
              </a:ext>
            </a:extLst>
          </p:cNvPr>
          <p:cNvSpPr txBox="1"/>
          <p:nvPr/>
        </p:nvSpPr>
        <p:spPr>
          <a:xfrm>
            <a:off x="694592" y="4994031"/>
            <a:ext cx="11098624" cy="1200329"/>
          </a:xfrm>
          <a:prstGeom prst="rect">
            <a:avLst/>
          </a:prstGeom>
          <a:solidFill>
            <a:schemeClr val="tx1"/>
          </a:solidFill>
          <a:ln w="28575">
            <a:solidFill>
              <a:schemeClr val="accent2"/>
            </a:solidFill>
          </a:ln>
        </p:spPr>
        <p:txBody>
          <a:bodyPr wrap="square" rtlCol="0">
            <a:spAutoFit/>
          </a:bodyPr>
          <a:lstStyle/>
          <a:p>
            <a:r>
              <a:rPr lang="en-US" dirty="0">
                <a:solidFill>
                  <a:schemeClr val="bg1"/>
                </a:solidFill>
              </a:rPr>
              <a:t>We can see that in algorithm 1 the result obtained is less clear, the algorithm recognizes the edges and all the fruits, there are few overlaps and therefore it fails to fully identify the map in the background. In algorithm 2, on the other hand, a slightly clearer result is obtained, and there is a clear identification of the map and the highlighted fruits. In our opinion Algorithm 2 is preferred in this case.</a:t>
            </a:r>
          </a:p>
        </p:txBody>
      </p:sp>
      <p:sp>
        <p:nvSpPr>
          <p:cNvPr id="10" name="כותרת 1">
            <a:extLst>
              <a:ext uri="{FF2B5EF4-FFF2-40B4-BE49-F238E27FC236}">
                <a16:creationId xmlns:a16="http://schemas.microsoft.com/office/drawing/2014/main" id="{494F9E46-B1E5-4D71-A2C5-9E03F5DCC73B}"/>
              </a:ext>
            </a:extLst>
          </p:cNvPr>
          <p:cNvSpPr txBox="1">
            <a:spLocks/>
          </p:cNvSpPr>
          <p:nvPr/>
        </p:nvSpPr>
        <p:spPr>
          <a:xfrm>
            <a:off x="3741020" y="0"/>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Algorithm comparison</a:t>
            </a:r>
            <a:endParaRPr lang="he-IL" u="sng" dirty="0"/>
          </a:p>
        </p:txBody>
      </p:sp>
      <p:pic>
        <p:nvPicPr>
          <p:cNvPr id="3" name="תמונה 2">
            <a:extLst>
              <a:ext uri="{FF2B5EF4-FFF2-40B4-BE49-F238E27FC236}">
                <a16:creationId xmlns:a16="http://schemas.microsoft.com/office/drawing/2014/main" id="{1E8EC630-D6D5-43D8-B812-6E62DBBB7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901" y="2475214"/>
            <a:ext cx="3048000" cy="2286000"/>
          </a:xfrm>
          <a:prstGeom prst="rect">
            <a:avLst/>
          </a:prstGeom>
        </p:spPr>
      </p:pic>
      <p:pic>
        <p:nvPicPr>
          <p:cNvPr id="6" name="תמונה 5">
            <a:extLst>
              <a:ext uri="{FF2B5EF4-FFF2-40B4-BE49-F238E27FC236}">
                <a16:creationId xmlns:a16="http://schemas.microsoft.com/office/drawing/2014/main" id="{6A2C5C6C-93A5-4A50-A5C8-03D71F335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281" y="2402409"/>
            <a:ext cx="3048000" cy="2286000"/>
          </a:xfrm>
          <a:prstGeom prst="rect">
            <a:avLst/>
          </a:prstGeom>
        </p:spPr>
      </p:pic>
    </p:spTree>
    <p:extLst>
      <p:ext uri="{BB962C8B-B14F-4D97-AF65-F5344CB8AC3E}">
        <p14:creationId xmlns:p14="http://schemas.microsoft.com/office/powerpoint/2010/main" val="845178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86052" y="250676"/>
            <a:ext cx="2954624" cy="970450"/>
          </a:xfrm>
        </p:spPr>
        <p:txBody>
          <a:bodyPr>
            <a:normAutofit/>
          </a:bodyPr>
          <a:lstStyle/>
          <a:p>
            <a:r>
              <a:rPr lang="en-US" b="1" u="sng" dirty="0"/>
              <a:t>Conclusions</a:t>
            </a:r>
            <a:endParaRPr lang="he-IL" u="sng" dirty="0"/>
          </a:p>
        </p:txBody>
      </p:sp>
      <p:sp>
        <p:nvSpPr>
          <p:cNvPr id="3" name="מציין מיקום תוכן 2"/>
          <p:cNvSpPr>
            <a:spLocks noGrp="1"/>
          </p:cNvSpPr>
          <p:nvPr>
            <p:ph idx="1"/>
          </p:nvPr>
        </p:nvSpPr>
        <p:spPr>
          <a:xfrm>
            <a:off x="536331" y="1714863"/>
            <a:ext cx="11254067" cy="4058751"/>
          </a:xfrm>
        </p:spPr>
        <p:txBody>
          <a:bodyPr>
            <a:normAutofit/>
          </a:bodyPr>
          <a:lstStyle/>
          <a:p>
            <a:r>
              <a:rPr lang="en-US" sz="2400" dirty="0"/>
              <a:t>We can see that the quality of the image is very important and how clear it is, in algorithm 1 better results were obtained in the rectangular image (synthetic image), whereas in algorithm 2 better results were obtained in the fruit image (real image).</a:t>
            </a:r>
          </a:p>
          <a:p>
            <a:r>
              <a:rPr lang="en-US" sz="2400" dirty="0"/>
              <a:t>We can say that the use of 2 threshold values ​​and a shear filter provided better results in most cases and the edges were very clear.</a:t>
            </a:r>
          </a:p>
          <a:p>
            <a:r>
              <a:rPr lang="en-US" sz="2400" dirty="0"/>
              <a:t>From the results we obtained and their analysis, it seems that in most of the images from all the comparisons Algorithm 1 worked better compared to Algorithm 2.</a:t>
            </a:r>
          </a:p>
          <a:p>
            <a:r>
              <a:rPr lang="en-US" sz="2400" dirty="0"/>
              <a:t>In some cases, there was no better algorithm as the result was very similar.</a:t>
            </a:r>
          </a:p>
          <a:p>
            <a:r>
              <a:rPr lang="en-US" sz="2400" dirty="0"/>
              <a:t>The selected threshold values ​​gave us an optimal result.</a:t>
            </a:r>
            <a:endParaRPr lang="he-IL" sz="2400" dirty="0"/>
          </a:p>
        </p:txBody>
      </p:sp>
    </p:spTree>
    <p:extLst>
      <p:ext uri="{BB962C8B-B14F-4D97-AF65-F5344CB8AC3E}">
        <p14:creationId xmlns:p14="http://schemas.microsoft.com/office/powerpoint/2010/main" val="290866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10493" y="121920"/>
            <a:ext cx="3160365" cy="970450"/>
          </a:xfrm>
        </p:spPr>
        <p:txBody>
          <a:bodyPr/>
          <a:lstStyle/>
          <a:p>
            <a:r>
              <a:rPr lang="en-US" b="1" u="sng" dirty="0"/>
              <a:t>Bibliography</a:t>
            </a:r>
            <a:endParaRPr lang="he-IL" b="1" u="sng" dirty="0"/>
          </a:p>
        </p:txBody>
      </p:sp>
      <p:sp>
        <p:nvSpPr>
          <p:cNvPr id="3" name="מציין מיקום תוכן 2"/>
          <p:cNvSpPr>
            <a:spLocks noGrp="1"/>
          </p:cNvSpPr>
          <p:nvPr>
            <p:ph idx="1"/>
          </p:nvPr>
        </p:nvSpPr>
        <p:spPr>
          <a:xfrm>
            <a:off x="913795" y="1371964"/>
            <a:ext cx="10353762" cy="5222267"/>
          </a:xfrm>
        </p:spPr>
        <p:txBody>
          <a:bodyPr>
            <a:normAutofit/>
          </a:bodyPr>
          <a:lstStyle/>
          <a:p>
            <a:pPr algn="l" rtl="0"/>
            <a:r>
              <a:rPr lang="en-US" sz="1800" dirty="0" err="1"/>
              <a:t>Tomasi</a:t>
            </a:r>
            <a:r>
              <a:rPr lang="en-US" sz="1800" dirty="0"/>
              <a:t> C.(may 17, 2003). Convolution, Smoothing, and Image Derivatives. Retrieved from </a:t>
            </a:r>
            <a:r>
              <a:rPr lang="en-US" sz="1800" dirty="0">
                <a:hlinkClick r:id="rId2"/>
              </a:rPr>
              <a:t>https://www2.cs.duke.edu/courses/spring03/cps296.1/handouts/Image%20Processing.pdf</a:t>
            </a:r>
            <a:endParaRPr lang="en-US" sz="1800" dirty="0"/>
          </a:p>
          <a:p>
            <a:pPr algn="l" rtl="0"/>
            <a:r>
              <a:rPr lang="en-US" sz="1800" dirty="0"/>
              <a:t>Wikipedia, the free encyclopedia. </a:t>
            </a:r>
            <a:r>
              <a:rPr lang="en-US" sz="1800" b="1" dirty="0"/>
              <a:t>Roberts cross </a:t>
            </a:r>
            <a:r>
              <a:rPr lang="en-US" sz="1800" dirty="0"/>
              <a:t>- Wikipedia.</a:t>
            </a:r>
            <a:br>
              <a:rPr lang="en-US" sz="1800" dirty="0"/>
            </a:br>
            <a:r>
              <a:rPr lang="en-US" sz="1800" dirty="0"/>
              <a:t>Retrieved from </a:t>
            </a:r>
            <a:r>
              <a:rPr lang="en-US" sz="1800" dirty="0">
                <a:hlinkClick r:id="rId3"/>
              </a:rPr>
              <a:t>https://en.wikipedia.org/wiki/Roberts_cross</a:t>
            </a:r>
            <a:endParaRPr lang="en-US" sz="1800" dirty="0"/>
          </a:p>
          <a:p>
            <a:pPr algn="l" rtl="0"/>
            <a:r>
              <a:rPr lang="en-US" sz="1800" dirty="0"/>
              <a:t> R. Fisher, S. Perkins, A. Walker and E. </a:t>
            </a:r>
            <a:r>
              <a:rPr lang="en-US" sz="1800" dirty="0" err="1"/>
              <a:t>Wolfart</a:t>
            </a:r>
            <a:r>
              <a:rPr lang="en-US" sz="1800" dirty="0"/>
              <a:t>, A. (2003). </a:t>
            </a:r>
            <a:r>
              <a:rPr lang="en-US" sz="1800" b="1" dirty="0"/>
              <a:t>Roberts Cross Edge Detector</a:t>
            </a:r>
            <a:br>
              <a:rPr lang="en-US" sz="1800" b="1" dirty="0"/>
            </a:br>
            <a:r>
              <a:rPr lang="en-US" sz="1800" dirty="0"/>
              <a:t>Retrieved from </a:t>
            </a:r>
            <a:r>
              <a:rPr lang="en-US" sz="1800" dirty="0">
                <a:hlinkClick r:id="rId4"/>
              </a:rPr>
              <a:t>https://homepages.inf.ed.ac.uk/rbf/HIPR2/roberts.htm</a:t>
            </a:r>
            <a:endParaRPr lang="en-US" sz="1800" dirty="0"/>
          </a:p>
          <a:p>
            <a:pPr algn="l" rtl="0"/>
            <a:endParaRPr lang="en-US" sz="1800" dirty="0"/>
          </a:p>
        </p:txBody>
      </p:sp>
    </p:spTree>
    <p:extLst>
      <p:ext uri="{BB962C8B-B14F-4D97-AF65-F5344CB8AC3E}">
        <p14:creationId xmlns:p14="http://schemas.microsoft.com/office/powerpoint/2010/main" val="12860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95" y="398584"/>
            <a:ext cx="10353762" cy="970450"/>
          </a:xfrm>
        </p:spPr>
        <p:txBody>
          <a:bodyPr>
            <a:normAutofit/>
          </a:bodyPr>
          <a:lstStyle/>
          <a:p>
            <a:r>
              <a:rPr lang="en-US" b="1" u="sng" dirty="0"/>
              <a:t>HSL</a:t>
            </a:r>
            <a:r>
              <a:rPr lang="he-IL" b="1" u="sng" dirty="0"/>
              <a:t> </a:t>
            </a:r>
            <a:r>
              <a:rPr lang="en-US" b="1" u="sng" dirty="0"/>
              <a:t>Conversion </a:t>
            </a:r>
            <a:endParaRPr lang="he-IL" dirty="0"/>
          </a:p>
        </p:txBody>
      </p:sp>
      <p:sp>
        <p:nvSpPr>
          <p:cNvPr id="4" name="מציין מיקום תוכן 2"/>
          <p:cNvSpPr txBox="1">
            <a:spLocks/>
          </p:cNvSpPr>
          <p:nvPr/>
        </p:nvSpPr>
        <p:spPr>
          <a:xfrm>
            <a:off x="913796" y="1805191"/>
            <a:ext cx="10582106" cy="4465320"/>
          </a:xfrm>
          <a:prstGeom prst="rect">
            <a:avLst/>
          </a:prstGeom>
          <a:effectLst>
            <a:outerShdw blurRad="25400" dir="17880000">
              <a:srgbClr val="000000">
                <a:alpha val="46000"/>
              </a:srgbClr>
            </a:outerShdw>
          </a:effectLst>
        </p:spPr>
        <p:txBody>
          <a:bodyPr vert="horz" lIns="91440" tIns="45720" rIns="91440" bIns="45720" rtlCol="1"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rtl="0"/>
            <a:r>
              <a:rPr lang="en-US" dirty="0"/>
              <a:t>HSL (Hue Saturation Lightness) - A model for color separation based on a cylinder. The different colors are arranged in the circle and the base section of the cylinder so that each color is in a certain derivation of the circle.</a:t>
            </a:r>
          </a:p>
          <a:p>
            <a:pPr algn="l" rtl="0"/>
            <a:r>
              <a:rPr lang="en-US" dirty="0"/>
              <a:t>This derivation (in degrees in the range of 0 - 360), is set as the hue value</a:t>
            </a:r>
          </a:p>
          <a:p>
            <a:pPr algn="l" rtl="0"/>
            <a:r>
              <a:rPr lang="en-US" dirty="0"/>
              <a:t>Saturation value in HSL is calculated by using the transition value from full color to white. As we get closer to white color the saturation value will decrease.</a:t>
            </a:r>
          </a:p>
          <a:p>
            <a:pPr algn="l" rtl="0"/>
            <a:r>
              <a:rPr lang="en-US" dirty="0"/>
              <a:t>The Lightness is the axis between white color and black. 100% = white while 0% = black.</a:t>
            </a:r>
            <a:endParaRPr lang="he-IL" dirty="0"/>
          </a:p>
          <a:p>
            <a:pPr marL="0" indent="0">
              <a:buFont typeface="Wingdings 2" charset="2"/>
              <a:buNone/>
            </a:pPr>
            <a:endParaRPr lang="he-IL" dirty="0">
              <a:solidFill>
                <a:srgbClr val="FFC000"/>
              </a:solidFill>
            </a:endParaRPr>
          </a:p>
          <a:p>
            <a:endParaRPr lang="he-IL" dirty="0"/>
          </a:p>
        </p:txBody>
      </p:sp>
      <p:grpSp>
        <p:nvGrpSpPr>
          <p:cNvPr id="5" name="קבוצה 4"/>
          <p:cNvGrpSpPr/>
          <p:nvPr/>
        </p:nvGrpSpPr>
        <p:grpSpPr>
          <a:xfrm>
            <a:off x="-56017" y="4818008"/>
            <a:ext cx="2672294" cy="2039994"/>
            <a:chOff x="-9109138" y="6997944"/>
            <a:chExt cx="2816343" cy="2107747"/>
          </a:xfrm>
        </p:grpSpPr>
        <p:sp>
          <p:nvSpPr>
            <p:cNvPr id="6" name="אליפסה 5"/>
            <p:cNvSpPr/>
            <p:nvPr/>
          </p:nvSpPr>
          <p:spPr>
            <a:xfrm>
              <a:off x="-9101107" y="6997944"/>
              <a:ext cx="2808312" cy="20882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pic>
          <p:nvPicPr>
            <p:cNvPr id="7" name="Picture 2" descr="File:HSV color solid cyli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9138" y="6999458"/>
              <a:ext cx="2808312" cy="21062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8647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תוכן 2"/>
          <p:cNvSpPr>
            <a:spLocks noGrp="1"/>
          </p:cNvSpPr>
          <p:nvPr>
            <p:ph idx="1"/>
          </p:nvPr>
        </p:nvSpPr>
        <p:spPr>
          <a:xfrm>
            <a:off x="568319" y="1522996"/>
            <a:ext cx="11044713" cy="4465320"/>
          </a:xfrm>
        </p:spPr>
        <p:txBody>
          <a:bodyPr rtlCol="1">
            <a:normAutofit/>
          </a:bodyPr>
          <a:lstStyle/>
          <a:p>
            <a:r>
              <a:rPr lang="en-US" sz="2000" dirty="0"/>
              <a:t>In this project we took 3 images, turned them into gray level images and then we used the conversion to HSL.</a:t>
            </a:r>
          </a:p>
          <a:p>
            <a:endParaRPr lang="en-US" sz="2000" dirty="0"/>
          </a:p>
          <a:p>
            <a:r>
              <a:rPr lang="en-US" sz="2000" dirty="0"/>
              <a:t>We saved each image by value- "H" -hue, "S" -saturation, “L“ - lightness.</a:t>
            </a:r>
          </a:p>
          <a:p>
            <a:endParaRPr lang="en-US" sz="2000" dirty="0"/>
          </a:p>
          <a:p>
            <a:r>
              <a:rPr lang="en-US" sz="2000" dirty="0"/>
              <a:t>As a result we got 9 images from splitting to H, S, L, on which we performed the required algorithms.</a:t>
            </a:r>
            <a:endParaRPr lang="he-IL" sz="2000" dirty="0"/>
          </a:p>
        </p:txBody>
      </p:sp>
      <p:grpSp>
        <p:nvGrpSpPr>
          <p:cNvPr id="5" name="קבוצה 4"/>
          <p:cNvGrpSpPr/>
          <p:nvPr/>
        </p:nvGrpSpPr>
        <p:grpSpPr>
          <a:xfrm>
            <a:off x="825872" y="4486472"/>
            <a:ext cx="2664674" cy="2044350"/>
            <a:chOff x="1431894" y="1772817"/>
            <a:chExt cx="2808312" cy="2112248"/>
          </a:xfrm>
        </p:grpSpPr>
        <p:sp>
          <p:nvSpPr>
            <p:cNvPr id="6" name="אליפסה 5"/>
            <p:cNvSpPr/>
            <p:nvPr/>
          </p:nvSpPr>
          <p:spPr>
            <a:xfrm>
              <a:off x="1431894" y="1772817"/>
              <a:ext cx="2808312" cy="20882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pic>
          <p:nvPicPr>
            <p:cNvPr id="7" name="Picture 2" descr="File:HSV color solid cyli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1894" y="1778832"/>
              <a:ext cx="2808312" cy="2106233"/>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כותרת 1">
            <a:extLst>
              <a:ext uri="{FF2B5EF4-FFF2-40B4-BE49-F238E27FC236}">
                <a16:creationId xmlns:a16="http://schemas.microsoft.com/office/drawing/2014/main" id="{443A5F60-EEE7-4E2A-84AB-E8E5FD3A0AF6}"/>
              </a:ext>
            </a:extLst>
          </p:cNvPr>
          <p:cNvSpPr txBox="1">
            <a:spLocks/>
          </p:cNvSpPr>
          <p:nvPr/>
        </p:nvSpPr>
        <p:spPr>
          <a:xfrm>
            <a:off x="913795" y="398584"/>
            <a:ext cx="10353762" cy="9704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HSL</a:t>
            </a:r>
            <a:r>
              <a:rPr lang="he-IL" b="1" u="sng" dirty="0"/>
              <a:t> </a:t>
            </a:r>
            <a:r>
              <a:rPr lang="en-US" b="1" u="sng" dirty="0"/>
              <a:t>Conversion </a:t>
            </a:r>
            <a:endParaRPr lang="he-IL" dirty="0"/>
          </a:p>
        </p:txBody>
      </p:sp>
    </p:spTree>
    <p:extLst>
      <p:ext uri="{BB962C8B-B14F-4D97-AF65-F5344CB8AC3E}">
        <p14:creationId xmlns:p14="http://schemas.microsoft.com/office/powerpoint/2010/main" val="123978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13795" y="398584"/>
            <a:ext cx="10353762" cy="970450"/>
          </a:xfrm>
        </p:spPr>
        <p:txBody>
          <a:bodyPr>
            <a:normAutofit/>
          </a:bodyPr>
          <a:lstStyle/>
          <a:p>
            <a:r>
              <a:rPr lang="en-US" b="1" u="sng" dirty="0"/>
              <a:t>HSL Conversion Algorithm</a:t>
            </a:r>
          </a:p>
        </p:txBody>
      </p:sp>
      <p:grpSp>
        <p:nvGrpSpPr>
          <p:cNvPr id="5" name="קבוצה 4"/>
          <p:cNvGrpSpPr/>
          <p:nvPr/>
        </p:nvGrpSpPr>
        <p:grpSpPr>
          <a:xfrm>
            <a:off x="91589" y="5156727"/>
            <a:ext cx="2014044" cy="1598338"/>
            <a:chOff x="1431894" y="1772817"/>
            <a:chExt cx="2808312" cy="2112248"/>
          </a:xfrm>
        </p:grpSpPr>
        <p:sp>
          <p:nvSpPr>
            <p:cNvPr id="6" name="אליפסה 5"/>
            <p:cNvSpPr/>
            <p:nvPr/>
          </p:nvSpPr>
          <p:spPr>
            <a:xfrm>
              <a:off x="1431894" y="1772817"/>
              <a:ext cx="2808312" cy="20882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sz="2800"/>
            </a:p>
          </p:txBody>
        </p:sp>
        <p:pic>
          <p:nvPicPr>
            <p:cNvPr id="7" name="Picture 2" descr="File:HSV color solid cylin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1894" y="1778832"/>
              <a:ext cx="2808312" cy="2106233"/>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תמונה 7">
            <a:extLst>
              <a:ext uri="{FF2B5EF4-FFF2-40B4-BE49-F238E27FC236}">
                <a16:creationId xmlns:a16="http://schemas.microsoft.com/office/drawing/2014/main" id="{3E3A6868-FEE3-4BB6-8FBA-71005BD763F8}"/>
              </a:ext>
            </a:extLst>
          </p:cNvPr>
          <p:cNvPicPr>
            <a:picLocks noChangeAspect="1"/>
          </p:cNvPicPr>
          <p:nvPr/>
        </p:nvPicPr>
        <p:blipFill>
          <a:blip r:embed="rId3"/>
          <a:stretch>
            <a:fillRect/>
          </a:stretch>
        </p:blipFill>
        <p:spPr>
          <a:xfrm>
            <a:off x="2360075" y="1369034"/>
            <a:ext cx="9088118" cy="4839375"/>
          </a:xfrm>
          <a:prstGeom prst="rect">
            <a:avLst/>
          </a:prstGeom>
        </p:spPr>
      </p:pic>
    </p:spTree>
    <p:extLst>
      <p:ext uri="{BB962C8B-B14F-4D97-AF65-F5344CB8AC3E}">
        <p14:creationId xmlns:p14="http://schemas.microsoft.com/office/powerpoint/2010/main" val="14820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2D564360-046A-4137-B02B-076B78EB5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544" y="1367141"/>
            <a:ext cx="3048000" cy="2286000"/>
          </a:xfrm>
          <a:prstGeom prst="rect">
            <a:avLst/>
          </a:prstGeom>
        </p:spPr>
      </p:pic>
      <p:sp>
        <p:nvSpPr>
          <p:cNvPr id="2" name="כותרת 1"/>
          <p:cNvSpPr>
            <a:spLocks noGrp="1"/>
          </p:cNvSpPr>
          <p:nvPr>
            <p:ph type="title"/>
          </p:nvPr>
        </p:nvSpPr>
        <p:spPr>
          <a:xfrm>
            <a:off x="980663" y="63197"/>
            <a:ext cx="10353762" cy="970450"/>
          </a:xfrm>
        </p:spPr>
        <p:txBody>
          <a:bodyPr>
            <a:normAutofit fontScale="90000"/>
          </a:bodyPr>
          <a:lstStyle/>
          <a:p>
            <a:r>
              <a:rPr lang="en-US" b="1" u="sng" dirty="0"/>
              <a:t>The images and their disassembly</a:t>
            </a:r>
            <a:br>
              <a:rPr lang="en-US" b="1" u="sng" dirty="0"/>
            </a:br>
            <a:r>
              <a:rPr lang="en-US" b="1" u="sng" dirty="0"/>
              <a:t> into HSL values</a:t>
            </a:r>
            <a:endParaRPr lang="he-IL" dirty="0"/>
          </a:p>
        </p:txBody>
      </p:sp>
      <p:sp>
        <p:nvSpPr>
          <p:cNvPr id="8" name="חץ למטה 7"/>
          <p:cNvSpPr/>
          <p:nvPr/>
        </p:nvSpPr>
        <p:spPr>
          <a:xfrm rot="18392235">
            <a:off x="8386647" y="2124088"/>
            <a:ext cx="363575" cy="1974729"/>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9" name="חץ למטה 8"/>
          <p:cNvSpPr/>
          <p:nvPr/>
        </p:nvSpPr>
        <p:spPr>
          <a:xfrm rot="3081893">
            <a:off x="3530161" y="2163378"/>
            <a:ext cx="363575" cy="1896439"/>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0" name="חץ למטה 9"/>
          <p:cNvSpPr/>
          <p:nvPr/>
        </p:nvSpPr>
        <p:spPr>
          <a:xfrm>
            <a:off x="5975757" y="3197993"/>
            <a:ext cx="363575" cy="674560"/>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TextBox 11"/>
          <p:cNvSpPr txBox="1"/>
          <p:nvPr/>
        </p:nvSpPr>
        <p:spPr>
          <a:xfrm>
            <a:off x="703385" y="6158552"/>
            <a:ext cx="2247529" cy="369332"/>
          </a:xfrm>
          <a:prstGeom prst="rect">
            <a:avLst/>
          </a:prstGeom>
          <a:noFill/>
        </p:spPr>
        <p:txBody>
          <a:bodyPr wrap="square" rtlCol="1">
            <a:spAutoFit/>
          </a:bodyPr>
          <a:lstStyle/>
          <a:p>
            <a:r>
              <a:rPr lang="en-US" dirty="0"/>
              <a:t>Img1H.bmp</a:t>
            </a:r>
            <a:endParaRPr lang="he-IL" dirty="0"/>
          </a:p>
        </p:txBody>
      </p:sp>
      <p:sp>
        <p:nvSpPr>
          <p:cNvPr id="13" name="TextBox 12"/>
          <p:cNvSpPr txBox="1"/>
          <p:nvPr/>
        </p:nvSpPr>
        <p:spPr>
          <a:xfrm>
            <a:off x="4592516" y="6158552"/>
            <a:ext cx="2247529" cy="369332"/>
          </a:xfrm>
          <a:prstGeom prst="rect">
            <a:avLst/>
          </a:prstGeom>
          <a:noFill/>
        </p:spPr>
        <p:txBody>
          <a:bodyPr wrap="square" rtlCol="1">
            <a:spAutoFit/>
          </a:bodyPr>
          <a:lstStyle/>
          <a:p>
            <a:r>
              <a:rPr lang="en-US" dirty="0"/>
              <a:t>Img1S.bmp</a:t>
            </a:r>
            <a:endParaRPr lang="he-IL" dirty="0"/>
          </a:p>
        </p:txBody>
      </p:sp>
      <p:sp>
        <p:nvSpPr>
          <p:cNvPr id="14" name="TextBox 13"/>
          <p:cNvSpPr txBox="1"/>
          <p:nvPr/>
        </p:nvSpPr>
        <p:spPr>
          <a:xfrm>
            <a:off x="8768862" y="6158552"/>
            <a:ext cx="2247529" cy="369332"/>
          </a:xfrm>
          <a:prstGeom prst="rect">
            <a:avLst/>
          </a:prstGeom>
          <a:noFill/>
        </p:spPr>
        <p:txBody>
          <a:bodyPr wrap="square" rtlCol="1">
            <a:spAutoFit/>
          </a:bodyPr>
          <a:lstStyle/>
          <a:p>
            <a:r>
              <a:rPr lang="en-US" dirty="0"/>
              <a:t>Img1L.bmp</a:t>
            </a:r>
            <a:endParaRPr lang="he-IL" dirty="0"/>
          </a:p>
        </p:txBody>
      </p:sp>
      <p:sp>
        <p:nvSpPr>
          <p:cNvPr id="17" name="TextBox 16"/>
          <p:cNvSpPr txBox="1"/>
          <p:nvPr/>
        </p:nvSpPr>
        <p:spPr>
          <a:xfrm>
            <a:off x="4592515" y="997809"/>
            <a:ext cx="2247529" cy="369332"/>
          </a:xfrm>
          <a:prstGeom prst="rect">
            <a:avLst/>
          </a:prstGeom>
          <a:noFill/>
        </p:spPr>
        <p:txBody>
          <a:bodyPr wrap="square" rtlCol="1">
            <a:spAutoFit/>
          </a:bodyPr>
          <a:lstStyle/>
          <a:p>
            <a:r>
              <a:rPr lang="en-US" dirty="0"/>
              <a:t>Img1.bmp</a:t>
            </a:r>
            <a:endParaRPr lang="he-IL" dirty="0"/>
          </a:p>
        </p:txBody>
      </p:sp>
      <p:pic>
        <p:nvPicPr>
          <p:cNvPr id="16" name="תמונה 15">
            <a:extLst>
              <a:ext uri="{FF2B5EF4-FFF2-40B4-BE49-F238E27FC236}">
                <a16:creationId xmlns:a16="http://schemas.microsoft.com/office/drawing/2014/main" id="{B37AE390-D133-4619-B7F8-668AC1595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54" y="3890251"/>
            <a:ext cx="3048000" cy="2286000"/>
          </a:xfrm>
          <a:prstGeom prst="rect">
            <a:avLst/>
          </a:prstGeom>
        </p:spPr>
      </p:pic>
      <p:pic>
        <p:nvPicPr>
          <p:cNvPr id="19" name="תמונה 18">
            <a:extLst>
              <a:ext uri="{FF2B5EF4-FFF2-40B4-BE49-F238E27FC236}">
                <a16:creationId xmlns:a16="http://schemas.microsoft.com/office/drawing/2014/main" id="{7AA7FC45-E213-42A7-81ED-70097B6E5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140" y="3931576"/>
            <a:ext cx="3048000" cy="2286000"/>
          </a:xfrm>
          <a:prstGeom prst="rect">
            <a:avLst/>
          </a:prstGeom>
        </p:spPr>
      </p:pic>
      <p:pic>
        <p:nvPicPr>
          <p:cNvPr id="21" name="תמונה 20">
            <a:extLst>
              <a:ext uri="{FF2B5EF4-FFF2-40B4-BE49-F238E27FC236}">
                <a16:creationId xmlns:a16="http://schemas.microsoft.com/office/drawing/2014/main" id="{8787ED8D-C9F6-4AE8-881E-C3E5E55DA7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626" y="3931576"/>
            <a:ext cx="3048000" cy="2286000"/>
          </a:xfrm>
          <a:prstGeom prst="rect">
            <a:avLst/>
          </a:prstGeom>
        </p:spPr>
      </p:pic>
    </p:spTree>
    <p:extLst>
      <p:ext uri="{BB962C8B-B14F-4D97-AF65-F5344CB8AC3E}">
        <p14:creationId xmlns:p14="http://schemas.microsoft.com/office/powerpoint/2010/main" val="329355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תמונה 18" descr="תמונה שמכילה פירות&#10;&#10;התיאור נוצר באופן אוטומטי">
            <a:extLst>
              <a:ext uri="{FF2B5EF4-FFF2-40B4-BE49-F238E27FC236}">
                <a16:creationId xmlns:a16="http://schemas.microsoft.com/office/drawing/2014/main" id="{A6DFBF06-4258-4829-A933-3F3E76342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843" y="1310099"/>
            <a:ext cx="3048000" cy="2286000"/>
          </a:xfrm>
          <a:prstGeom prst="rect">
            <a:avLst/>
          </a:prstGeom>
        </p:spPr>
      </p:pic>
      <p:sp>
        <p:nvSpPr>
          <p:cNvPr id="8" name="חץ למטה 7"/>
          <p:cNvSpPr/>
          <p:nvPr/>
        </p:nvSpPr>
        <p:spPr>
          <a:xfrm rot="18392235">
            <a:off x="8587074" y="2185943"/>
            <a:ext cx="363575" cy="1974729"/>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9" name="חץ למטה 8"/>
          <p:cNvSpPr/>
          <p:nvPr/>
        </p:nvSpPr>
        <p:spPr>
          <a:xfrm rot="3081893">
            <a:off x="3743092" y="2224943"/>
            <a:ext cx="363575" cy="1896439"/>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0" name="חץ למטה 9"/>
          <p:cNvSpPr/>
          <p:nvPr/>
        </p:nvSpPr>
        <p:spPr>
          <a:xfrm>
            <a:off x="6125268" y="3221310"/>
            <a:ext cx="363575" cy="674560"/>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TextBox 11"/>
          <p:cNvSpPr txBox="1"/>
          <p:nvPr/>
        </p:nvSpPr>
        <p:spPr>
          <a:xfrm>
            <a:off x="703385" y="6158552"/>
            <a:ext cx="2247529" cy="369332"/>
          </a:xfrm>
          <a:prstGeom prst="rect">
            <a:avLst/>
          </a:prstGeom>
          <a:noFill/>
        </p:spPr>
        <p:txBody>
          <a:bodyPr wrap="square" rtlCol="1">
            <a:spAutoFit/>
          </a:bodyPr>
          <a:lstStyle/>
          <a:p>
            <a:r>
              <a:rPr lang="en-US" dirty="0"/>
              <a:t>Img2H.bmp</a:t>
            </a:r>
            <a:endParaRPr lang="he-IL" dirty="0"/>
          </a:p>
        </p:txBody>
      </p:sp>
      <p:sp>
        <p:nvSpPr>
          <p:cNvPr id="13" name="TextBox 12"/>
          <p:cNvSpPr txBox="1"/>
          <p:nvPr/>
        </p:nvSpPr>
        <p:spPr>
          <a:xfrm>
            <a:off x="4592516" y="6158552"/>
            <a:ext cx="2247529" cy="369332"/>
          </a:xfrm>
          <a:prstGeom prst="rect">
            <a:avLst/>
          </a:prstGeom>
          <a:noFill/>
        </p:spPr>
        <p:txBody>
          <a:bodyPr wrap="square" rtlCol="1">
            <a:spAutoFit/>
          </a:bodyPr>
          <a:lstStyle/>
          <a:p>
            <a:r>
              <a:rPr lang="en-US" dirty="0"/>
              <a:t>Img2S.bmp</a:t>
            </a:r>
            <a:endParaRPr lang="he-IL" dirty="0"/>
          </a:p>
        </p:txBody>
      </p:sp>
      <p:sp>
        <p:nvSpPr>
          <p:cNvPr id="14" name="TextBox 13"/>
          <p:cNvSpPr txBox="1"/>
          <p:nvPr/>
        </p:nvSpPr>
        <p:spPr>
          <a:xfrm>
            <a:off x="8768862" y="6158552"/>
            <a:ext cx="2247529" cy="369332"/>
          </a:xfrm>
          <a:prstGeom prst="rect">
            <a:avLst/>
          </a:prstGeom>
          <a:noFill/>
        </p:spPr>
        <p:txBody>
          <a:bodyPr wrap="square" rtlCol="1">
            <a:spAutoFit/>
          </a:bodyPr>
          <a:lstStyle/>
          <a:p>
            <a:r>
              <a:rPr lang="en-US" dirty="0"/>
              <a:t>Img2L.bmp</a:t>
            </a:r>
            <a:endParaRPr lang="he-IL" dirty="0"/>
          </a:p>
        </p:txBody>
      </p:sp>
      <p:sp>
        <p:nvSpPr>
          <p:cNvPr id="17" name="TextBox 16"/>
          <p:cNvSpPr txBox="1"/>
          <p:nvPr/>
        </p:nvSpPr>
        <p:spPr>
          <a:xfrm>
            <a:off x="4851992" y="996882"/>
            <a:ext cx="2247529" cy="369332"/>
          </a:xfrm>
          <a:prstGeom prst="rect">
            <a:avLst/>
          </a:prstGeom>
          <a:noFill/>
        </p:spPr>
        <p:txBody>
          <a:bodyPr wrap="square" rtlCol="1">
            <a:spAutoFit/>
          </a:bodyPr>
          <a:lstStyle/>
          <a:p>
            <a:r>
              <a:rPr lang="en-US" dirty="0"/>
              <a:t>Image2.bmp</a:t>
            </a:r>
            <a:endParaRPr lang="he-IL" dirty="0"/>
          </a:p>
        </p:txBody>
      </p:sp>
      <p:sp>
        <p:nvSpPr>
          <p:cNvPr id="18" name="כותרת 1">
            <a:extLst>
              <a:ext uri="{FF2B5EF4-FFF2-40B4-BE49-F238E27FC236}">
                <a16:creationId xmlns:a16="http://schemas.microsoft.com/office/drawing/2014/main" id="{E138602B-63B5-42EC-88F9-3891B768F450}"/>
              </a:ext>
            </a:extLst>
          </p:cNvPr>
          <p:cNvSpPr txBox="1">
            <a:spLocks/>
          </p:cNvSpPr>
          <p:nvPr/>
        </p:nvSpPr>
        <p:spPr>
          <a:xfrm>
            <a:off x="980663" y="63197"/>
            <a:ext cx="10353762" cy="9704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The images and their disassembly</a:t>
            </a:r>
          </a:p>
          <a:p>
            <a:r>
              <a:rPr lang="en-US" b="1" u="sng" dirty="0"/>
              <a:t> into HSL values</a:t>
            </a:r>
            <a:endParaRPr lang="he-IL" dirty="0"/>
          </a:p>
        </p:txBody>
      </p:sp>
      <p:pic>
        <p:nvPicPr>
          <p:cNvPr id="4" name="תמונה 3">
            <a:extLst>
              <a:ext uri="{FF2B5EF4-FFF2-40B4-BE49-F238E27FC236}">
                <a16:creationId xmlns:a16="http://schemas.microsoft.com/office/drawing/2014/main" id="{E5C62260-0706-49CE-983F-0738B336D3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42" y="3872552"/>
            <a:ext cx="3048000" cy="2286000"/>
          </a:xfrm>
          <a:prstGeom prst="rect">
            <a:avLst/>
          </a:prstGeom>
        </p:spPr>
      </p:pic>
      <p:pic>
        <p:nvPicPr>
          <p:cNvPr id="6" name="תמונה 5" descr="תמונה שמכילה מלא, ירק, כמה&#10;&#10;התיאור נוצר באופן אוטומטי">
            <a:extLst>
              <a:ext uri="{FF2B5EF4-FFF2-40B4-BE49-F238E27FC236}">
                <a16:creationId xmlns:a16="http://schemas.microsoft.com/office/drawing/2014/main" id="{F10C6B14-0F23-4930-8A8E-1F8C792ED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4386" y="3979627"/>
            <a:ext cx="3048000" cy="2286000"/>
          </a:xfrm>
          <a:prstGeom prst="rect">
            <a:avLst/>
          </a:prstGeom>
        </p:spPr>
      </p:pic>
      <p:pic>
        <p:nvPicPr>
          <p:cNvPr id="20" name="תמונה 19" descr="תמונה שמכילה מקורה, לבן&#10;&#10;התיאור נוצר באופן אוטומטי">
            <a:extLst>
              <a:ext uri="{FF2B5EF4-FFF2-40B4-BE49-F238E27FC236}">
                <a16:creationId xmlns:a16="http://schemas.microsoft.com/office/drawing/2014/main" id="{D7234A80-4053-4992-A930-E5C2EA11D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3545" y="3884211"/>
            <a:ext cx="3048000" cy="2286000"/>
          </a:xfrm>
          <a:prstGeom prst="rect">
            <a:avLst/>
          </a:prstGeom>
        </p:spPr>
      </p:pic>
    </p:spTree>
    <p:extLst>
      <p:ext uri="{BB962C8B-B14F-4D97-AF65-F5344CB8AC3E}">
        <p14:creationId xmlns:p14="http://schemas.microsoft.com/office/powerpoint/2010/main" val="405986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E96C45-D15A-413B-A43A-B53C46C274FF}"/>
              </a:ext>
            </a:extLst>
          </p:cNvPr>
          <p:cNvPicPr>
            <a:picLocks noChangeAspect="1"/>
          </p:cNvPicPr>
          <p:nvPr/>
        </p:nvPicPr>
        <p:blipFill rotWithShape="1">
          <a:blip r:embed="rId2"/>
          <a:srcRect l="1461"/>
          <a:stretch/>
        </p:blipFill>
        <p:spPr>
          <a:xfrm>
            <a:off x="3834882" y="590154"/>
            <a:ext cx="4590305" cy="5677692"/>
          </a:xfrm>
          <a:prstGeom prst="rect">
            <a:avLst/>
          </a:prstGeom>
        </p:spPr>
      </p:pic>
    </p:spTree>
    <p:extLst>
      <p:ext uri="{BB962C8B-B14F-4D97-AF65-F5344CB8AC3E}">
        <p14:creationId xmlns:p14="http://schemas.microsoft.com/office/powerpoint/2010/main" val="313802172"/>
      </p:ext>
    </p:extLst>
  </p:cSld>
  <p:clrMapOvr>
    <a:masterClrMapping/>
  </p:clrMapOvr>
</p:sld>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2083</TotalTime>
  <Words>2494</Words>
  <Application>Microsoft Office PowerPoint</Application>
  <PresentationFormat>מסך רחב</PresentationFormat>
  <Paragraphs>185</Paragraphs>
  <Slides>32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32</vt:i4>
      </vt:variant>
    </vt:vector>
  </HeadingPairs>
  <TitlesOfParts>
    <vt:vector size="39" baseType="lpstr">
      <vt:lpstr>Arial</vt:lpstr>
      <vt:lpstr>Calibri</vt:lpstr>
      <vt:lpstr>Calibri Light</vt:lpstr>
      <vt:lpstr>Cambria Math</vt:lpstr>
      <vt:lpstr>Consolas</vt:lpstr>
      <vt:lpstr>Wingdings 2</vt:lpstr>
      <vt:lpstr>Office Theme</vt:lpstr>
      <vt:lpstr>Image Processing </vt:lpstr>
      <vt:lpstr>Introduction</vt:lpstr>
      <vt:lpstr>Image2.bmp</vt:lpstr>
      <vt:lpstr>HSL Conversion </vt:lpstr>
      <vt:lpstr>מצגת של PowerPoint‏</vt:lpstr>
      <vt:lpstr>HSL Conversion Algorithm</vt:lpstr>
      <vt:lpstr>The images and their disassembly  into HSL values</vt:lpstr>
      <vt:lpstr>מצגת של PowerPoint‏</vt:lpstr>
      <vt:lpstr>מצגת של PowerPoint‏</vt:lpstr>
      <vt:lpstr>Algorithm 1: 3x3 Roberts Operator, abs norm, One threshold criteria</vt:lpstr>
      <vt:lpstr>Algorithm 1 Flowchart:</vt:lpstr>
      <vt:lpstr>Important code parts in Algorithm 1:</vt:lpstr>
      <vt:lpstr>מצגת של PowerPoint‏</vt:lpstr>
      <vt:lpstr>Algorithm 2: Clipped first derivative filter in FD              AND clipped second derivative filter in FD              Two threshold criteria </vt:lpstr>
      <vt:lpstr>Algorithm 2: Clipped first derivative filter in FD              AND clipped second derivative filter in FD              Two threshold criteria </vt:lpstr>
      <vt:lpstr>מצגת של PowerPoint‏</vt:lpstr>
      <vt:lpstr>מצגת של PowerPoint‏</vt:lpstr>
      <vt:lpstr>מצגת של PowerPoint‏</vt:lpstr>
      <vt:lpstr>מצגת של PowerPoint‏</vt:lpstr>
      <vt:lpstr>מצגת של PowerPoint‏</vt:lpstr>
      <vt:lpstr>Analysis of Robert Operator Algorithm 1 results:</vt:lpstr>
      <vt:lpstr>Analysis of Robert Operator Algorithm 1 results:</vt:lpstr>
      <vt:lpstr>Algorithm 2 Results Analysis</vt:lpstr>
      <vt:lpstr>מצגת של PowerPoint‏</vt:lpstr>
      <vt:lpstr>Algorithm comparison</vt:lpstr>
      <vt:lpstr>מצגת של PowerPoint‏</vt:lpstr>
      <vt:lpstr>Algorithm comparison</vt:lpstr>
      <vt:lpstr>מצגת של PowerPoint‏</vt:lpstr>
      <vt:lpstr>מצגת של PowerPoint‏</vt:lpstr>
      <vt:lpstr>מצגת של PowerPoint‏</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Windows User</dc:creator>
  <cp:lastModifiedBy>Idan</cp:lastModifiedBy>
  <cp:revision>189</cp:revision>
  <dcterms:created xsi:type="dcterms:W3CDTF">2021-02-01T11:19:14Z</dcterms:created>
  <dcterms:modified xsi:type="dcterms:W3CDTF">2022-09-03T15:19:09Z</dcterms:modified>
</cp:coreProperties>
</file>