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56" r:id="rId5"/>
    <p:sldId id="330" r:id="rId6"/>
    <p:sldId id="336" r:id="rId7"/>
    <p:sldId id="337" r:id="rId8"/>
    <p:sldId id="261" r:id="rId9"/>
    <p:sldId id="335" r:id="rId10"/>
    <p:sldId id="304" r:id="rId11"/>
    <p:sldId id="333" r:id="rId12"/>
    <p:sldId id="334" r:id="rId13"/>
    <p:sldId id="262" r:id="rId14"/>
    <p:sldId id="264" r:id="rId15"/>
    <p:sldId id="318" r:id="rId16"/>
    <p:sldId id="319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22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7081"/>
  </p:normalViewPr>
  <p:slideViewPr>
    <p:cSldViewPr snapToGrid="0">
      <p:cViewPr varScale="1">
        <p:scale>
          <a:sx n="122" d="100"/>
          <a:sy n="122" d="100"/>
        </p:scale>
        <p:origin x="2168" y="192"/>
      </p:cViewPr>
      <p:guideLst>
        <p:guide orient="horz" pos="822"/>
        <p:guide pos="325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DB1D7-A2E6-5540-AAB6-9A95390687AC}" type="datetimeFigureOut">
              <a:rPr lang="en-IL" smtClean="0"/>
              <a:t>08/08/2024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EB3D3-3C4F-5E4D-9290-0C0B5A2442F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445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9548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51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9880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Spring Boot 1.0 was released in April 2014</a:t>
            </a:r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7350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6990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Dependency injection is one of the SOLID object-oriented principles.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425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61528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8/8/24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8BB-5165-09FB-9932-62B60F1FD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5938" y="2606566"/>
            <a:ext cx="6653050" cy="16711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Practical Spring Boot For TDP</a:t>
            </a:r>
            <a:endParaRPr lang="en-I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DEF19-7C10-50FE-FB51-1D9164D93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938" y="4261762"/>
            <a:ext cx="2392368" cy="661502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Idan Shalom, 2024</a:t>
            </a:r>
          </a:p>
        </p:txBody>
      </p:sp>
      <p:pic>
        <p:nvPicPr>
          <p:cNvPr id="4" name="Picture 3" descr="Logo, icon&#10;&#10;Description automatically generated">
            <a:extLst>
              <a:ext uri="{FF2B5EF4-FFF2-40B4-BE49-F238E27FC236}">
                <a16:creationId xmlns:a16="http://schemas.microsoft.com/office/drawing/2014/main" id="{F95FC956-256F-F142-7CE6-9F25B017E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39" y="1879299"/>
            <a:ext cx="3280613" cy="328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3CEB-B33C-5604-02BC-3036BDA8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2487"/>
          </a:xfrm>
        </p:spPr>
        <p:txBody>
          <a:bodyPr>
            <a:normAutofit fontScale="90000"/>
          </a:bodyPr>
          <a:lstStyle/>
          <a:p>
            <a:r>
              <a:rPr lang="en-IL" dirty="0"/>
              <a:t>Lets create a class using traditional OOP programming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AC2F-998A-9E7F-DD71-83F787124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2" y="1756371"/>
            <a:ext cx="8506423" cy="77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traditional OOP programming, upon creation of the object (e.g., Computer), it will also create (</a:t>
            </a:r>
            <a:r>
              <a:rPr lang="en-US" i="1" dirty="0"/>
              <a:t>new</a:t>
            </a:r>
            <a:r>
              <a:rPr lang="en-US" dirty="0"/>
              <a:t>) its dependent classes (e.g., Processor, RAM instances):</a:t>
            </a:r>
            <a:endParaRPr lang="en-IL" dirty="0"/>
          </a:p>
          <a:p>
            <a:pPr marL="0" indent="0">
              <a:buNone/>
            </a:pPr>
            <a:endParaRPr lang="en-US" dirty="0"/>
          </a:p>
          <a:p>
            <a:endParaRPr lang="en-IL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0CD3CA-7661-11B9-AF07-F39AF318C632}"/>
              </a:ext>
            </a:extLst>
          </p:cNvPr>
          <p:cNvSpPr txBox="1">
            <a:spLocks/>
          </p:cNvSpPr>
          <p:nvPr/>
        </p:nvSpPr>
        <p:spPr>
          <a:xfrm>
            <a:off x="677333" y="2821899"/>
            <a:ext cx="4184035" cy="974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3FB78D-07B7-A7FD-D857-1CF10A05237F}"/>
              </a:ext>
            </a:extLst>
          </p:cNvPr>
          <p:cNvSpPr txBox="1"/>
          <p:nvPr/>
        </p:nvSpPr>
        <p:spPr>
          <a:xfrm>
            <a:off x="677332" y="2671025"/>
            <a:ext cx="8596668" cy="397031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processor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Processor(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paramCpu1, paramCpu2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randomAccessMemory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RandomAccessMemory(paramRam1, paramRam2, paramRam3);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	   graphicsCard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GraphicsCard(paramGDI1, paramGDI2);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coolers =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Coolers(paramCool1);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5410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5D9E-229E-E0D1-DCAC-8CEEA363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could be the problems with this implementation: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665E5-7BFC-8A6E-C923-33299B2CB6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878640" cy="3880772"/>
          </a:xfrm>
        </p:spPr>
        <p:txBody>
          <a:bodyPr/>
          <a:lstStyle/>
          <a:p>
            <a:r>
              <a:rPr lang="en-IL" dirty="0"/>
              <a:t>Tight coupling between the </a:t>
            </a:r>
            <a:r>
              <a:rPr lang="en-IL" dirty="0">
                <a:solidFill>
                  <a:srgbClr val="0000FF"/>
                </a:solidFill>
              </a:rPr>
              <a:t>Computer</a:t>
            </a:r>
            <a:r>
              <a:rPr lang="en-IL" dirty="0"/>
              <a:t> and its components:</a:t>
            </a:r>
          </a:p>
          <a:p>
            <a:pPr lvl="1"/>
            <a:r>
              <a:rPr lang="en-IL" dirty="0"/>
              <a:t>We </a:t>
            </a:r>
            <a:r>
              <a:rPr lang="en-US" dirty="0"/>
              <a:t>must</a:t>
            </a:r>
            <a:r>
              <a:rPr lang="en-IL" dirty="0"/>
              <a:t> know how to create every component, and what parameters exactly should be used in the constructor.</a:t>
            </a:r>
          </a:p>
          <a:p>
            <a:pPr lvl="1"/>
            <a:r>
              <a:rPr lang="en-IL" dirty="0"/>
              <a:t>If I want to create a computer with a new CPU, I should create another class for the Computer.</a:t>
            </a:r>
          </a:p>
          <a:p>
            <a:pPr lvl="1"/>
            <a:r>
              <a:rPr lang="en-IL" dirty="0"/>
              <a:t>How will I test my class, how I will inject mocks there?</a:t>
            </a:r>
          </a:p>
          <a:p>
            <a:r>
              <a:rPr lang="en-US" dirty="0"/>
              <a:t>Poor polymorphism </a:t>
            </a:r>
            <a:endParaRPr lang="en-IL" dirty="0"/>
          </a:p>
          <a:p>
            <a:pPr lvl="1"/>
            <a:r>
              <a:rPr lang="en-IL" dirty="0"/>
              <a:t>Leads to implementation-based design.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FBEB69-9D5B-716E-5157-E5474F97C8BC}"/>
              </a:ext>
            </a:extLst>
          </p:cNvPr>
          <p:cNvGrpSpPr/>
          <p:nvPr/>
        </p:nvGrpSpPr>
        <p:grpSpPr>
          <a:xfrm>
            <a:off x="5827325" y="2160589"/>
            <a:ext cx="3555214" cy="3880772"/>
            <a:chOff x="850033" y="1469253"/>
            <a:chExt cx="4763047" cy="424969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F49CF4-D34B-8A5E-0AE9-B41301A2C4B0}"/>
                </a:ext>
              </a:extLst>
            </p:cNvPr>
            <p:cNvSpPr/>
            <p:nvPr/>
          </p:nvSpPr>
          <p:spPr>
            <a:xfrm>
              <a:off x="4311255" y="1469253"/>
              <a:ext cx="1301825" cy="4249695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2400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1312240-CC77-75E9-CB5F-937461B6AF46}"/>
                </a:ext>
              </a:extLst>
            </p:cNvPr>
            <p:cNvSpPr/>
            <p:nvPr/>
          </p:nvSpPr>
          <p:spPr>
            <a:xfrm>
              <a:off x="979179" y="1472538"/>
              <a:ext cx="2108300" cy="101630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CPU</a:t>
              </a:r>
              <a:endParaRPr lang="he-IL" sz="28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F5E2A2-952A-93CB-5C3B-9E465B0EA2EA}"/>
                </a:ext>
              </a:extLst>
            </p:cNvPr>
            <p:cNvSpPr/>
            <p:nvPr/>
          </p:nvSpPr>
          <p:spPr>
            <a:xfrm>
              <a:off x="1590249" y="2771288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63BE011-6B1E-5F19-F030-4162D5634C43}"/>
                </a:ext>
              </a:extLst>
            </p:cNvPr>
            <p:cNvSpPr/>
            <p:nvPr/>
          </p:nvSpPr>
          <p:spPr>
            <a:xfrm>
              <a:off x="1335798" y="29041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172A5E-7424-4EDE-32A7-3626D86CCE46}"/>
                </a:ext>
              </a:extLst>
            </p:cNvPr>
            <p:cNvSpPr/>
            <p:nvPr/>
          </p:nvSpPr>
          <p:spPr>
            <a:xfrm>
              <a:off x="1139746" y="3070781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800" dirty="0"/>
                <a:t>Wheel</a:t>
              </a:r>
              <a:endParaRPr lang="he-IL" sz="2800" dirty="0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D01389F-75EA-DD1B-E90F-292398313EEE}"/>
                </a:ext>
              </a:extLst>
            </p:cNvPr>
            <p:cNvSpPr/>
            <p:nvPr/>
          </p:nvSpPr>
          <p:spPr>
            <a:xfrm>
              <a:off x="850033" y="3208980"/>
              <a:ext cx="1918770" cy="638002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Coolers</a:t>
              </a:r>
              <a:endParaRPr lang="he-IL" sz="2000" dirty="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9DB1157-DC22-D206-1167-1AACB4C5EB75}"/>
                </a:ext>
              </a:extLst>
            </p:cNvPr>
            <p:cNvSpPr/>
            <p:nvPr/>
          </p:nvSpPr>
          <p:spPr>
            <a:xfrm>
              <a:off x="1080573" y="4084364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2000" dirty="0"/>
                <a:t>GPU</a:t>
              </a:r>
              <a:endParaRPr lang="he-IL" sz="2000" dirty="0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23F71E6-7D70-555D-459C-2F77C8DD2259}"/>
                </a:ext>
              </a:extLst>
            </p:cNvPr>
            <p:cNvSpPr/>
            <p:nvPr/>
          </p:nvSpPr>
          <p:spPr>
            <a:xfrm>
              <a:off x="1080572" y="4985302"/>
              <a:ext cx="2352101" cy="733646"/>
            </a:xfrm>
            <a:prstGeom prst="roundRect">
              <a:avLst>
                <a:gd name="adj" fmla="val 32052"/>
              </a:avLst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3600" dirty="0"/>
                <a:t>…</a:t>
              </a:r>
              <a:endParaRPr lang="he-IL" sz="36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DF0133-F036-5C72-8BE1-3AE25600173E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 flipV="1">
              <a:off x="3087480" y="1980692"/>
              <a:ext cx="1223775" cy="1613409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DA42B8-E581-746A-E6B0-25E8CCF9F91B}"/>
                </a:ext>
              </a:extLst>
            </p:cNvPr>
            <p:cNvCxnSpPr>
              <a:cxnSpLocks/>
              <a:stCxn id="6" idx="1"/>
              <a:endCxn id="8" idx="3"/>
            </p:cNvCxnSpPr>
            <p:nvPr/>
          </p:nvCxnSpPr>
          <p:spPr>
            <a:xfrm flipH="1" flipV="1">
              <a:off x="3509019" y="3090289"/>
              <a:ext cx="802236" cy="503812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992ED-A64A-06AA-48F9-6949BAD198C0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>
              <a:off x="3432674" y="3594101"/>
              <a:ext cx="878581" cy="857086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F221EA-00FB-CCAA-1C1D-9F41F590E283}"/>
                </a:ext>
              </a:extLst>
            </p:cNvPr>
            <p:cNvCxnSpPr>
              <a:cxnSpLocks/>
              <a:stCxn id="6" idx="1"/>
              <a:endCxn id="13" idx="3"/>
            </p:cNvCxnSpPr>
            <p:nvPr/>
          </p:nvCxnSpPr>
          <p:spPr>
            <a:xfrm flipH="1">
              <a:off x="3432673" y="3594101"/>
              <a:ext cx="878582" cy="1758024"/>
            </a:xfrm>
            <a:prstGeom prst="straightConnector1">
              <a:avLst/>
            </a:prstGeom>
            <a:ln w="28575">
              <a:solidFill>
                <a:srgbClr val="008E4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A901AEA-0B94-793E-D68C-AE5C1166D890}"/>
              </a:ext>
            </a:extLst>
          </p:cNvPr>
          <p:cNvSpPr txBox="1"/>
          <p:nvPr/>
        </p:nvSpPr>
        <p:spPr>
          <a:xfrm>
            <a:off x="8690114" y="2497575"/>
            <a:ext cx="37650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Computer</a:t>
            </a:r>
            <a:endParaRPr lang="he-IL" sz="2400" dirty="0">
              <a:solidFill>
                <a:schemeClr val="bg1"/>
              </a:solidFill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238028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4EF4-4CDB-B5BC-9E3C-1E76189F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IoC with the </a:t>
            </a:r>
            <a:r>
              <a:rPr lang="en-IL" i="1" dirty="0"/>
              <a:t>Factory</a:t>
            </a:r>
            <a:r>
              <a:rPr lang="en-IL" dirty="0"/>
              <a:t>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857E6-D6C9-F7A4-26CE-2CB878A3A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39089"/>
            <a:ext cx="5687252" cy="450227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</a:t>
            </a:r>
            <a:br>
              <a:rPr lang="en-US" sz="15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getNVidiaGraphicsCard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NVidiaGraphicsCard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Computer() {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GraphicsCardFactory.getNVidiaGraphicsCard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03C92-DAD5-D3DE-99BD-E0D454C03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1870" y="1539088"/>
            <a:ext cx="3678961" cy="4502273"/>
          </a:xfrm>
        </p:spPr>
        <p:txBody>
          <a:bodyPr>
            <a:normAutofit/>
          </a:bodyPr>
          <a:lstStyle/>
          <a:p>
            <a:r>
              <a:rPr lang="en-IL" sz="2000" dirty="0"/>
              <a:t>Now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uses the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to get an object of graphicCard. </a:t>
            </a:r>
            <a:r>
              <a:rPr lang="en-US" sz="2000" dirty="0"/>
              <a:t>Thus,</a:t>
            </a:r>
            <a:r>
              <a:rPr lang="en-IL" sz="2000" dirty="0"/>
              <a:t> we have inverted the the control of creating an object of a dependent class to the Factory.</a:t>
            </a:r>
          </a:p>
          <a:p>
            <a:r>
              <a:rPr lang="en-IL" sz="2000" dirty="0"/>
              <a:t>But – now the </a:t>
            </a:r>
            <a:r>
              <a:rPr lang="en-IL" sz="2000" dirty="0">
                <a:solidFill>
                  <a:srgbClr val="0000FF"/>
                </a:solidFill>
              </a:rPr>
              <a:t>Computer</a:t>
            </a:r>
            <a:r>
              <a:rPr lang="en-IL" sz="2000" dirty="0"/>
              <a:t> class uses the concrete </a:t>
            </a:r>
            <a:r>
              <a:rPr lang="en-IL" sz="2000" dirty="0">
                <a:solidFill>
                  <a:srgbClr val="0000FF"/>
                </a:solidFill>
              </a:rPr>
              <a:t>GraphicCardFactory</a:t>
            </a:r>
            <a:r>
              <a:rPr lang="en-IL" sz="2000" dirty="0"/>
              <a:t> class. So – we have not achieved fully loosely coupled classes.</a:t>
            </a:r>
          </a:p>
        </p:txBody>
      </p:sp>
    </p:spTree>
    <p:extLst>
      <p:ext uri="{BB962C8B-B14F-4D97-AF65-F5344CB8AC3E}">
        <p14:creationId xmlns:p14="http://schemas.microsoft.com/office/powerpoint/2010/main" val="2009022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06AFD-C30A-821E-A6B9-462C7DA9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ECF89-653D-AB01-9A55-75A538E9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3200" i="1" dirty="0">
                <a:solidFill>
                  <a:srgbClr val="0070C0"/>
                </a:solidFill>
              </a:rPr>
              <a:t>Dependency Injection (DI) </a:t>
            </a:r>
            <a:r>
              <a:rPr lang="en-US" sz="3200" dirty="0"/>
              <a:t>is a design pattern used to implement IoC. It allows the creation and binding of dependent objects outside of a class and provides those objects to the class through different ways.</a:t>
            </a:r>
          </a:p>
          <a:p>
            <a:r>
              <a:rPr lang="en-US" sz="3200" dirty="0"/>
              <a:t>The injector class injects the service (dependency) to the client (dependent).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33111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0A2-2337-C7EF-497B-DC5858615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89518"/>
          </a:xfrm>
        </p:spPr>
        <p:txBody>
          <a:bodyPr>
            <a:normAutofit/>
          </a:bodyPr>
          <a:lstStyle/>
          <a:p>
            <a:r>
              <a:rPr lang="en-IL" dirty="0"/>
              <a:t>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08066-28F5-E4CC-070E-659B2B4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39" y="1341446"/>
            <a:ext cx="9991196" cy="613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Instead of having the </a:t>
            </a:r>
            <a:r>
              <a:rPr lang="en-US" dirty="0">
                <a:solidFill>
                  <a:srgbClr val="0000FF"/>
                </a:solidFill>
              </a:rPr>
              <a:t>Computer</a:t>
            </a:r>
            <a:r>
              <a:rPr lang="en-US" sz="1800" dirty="0"/>
              <a:t> object control its dependencies (</a:t>
            </a:r>
            <a:r>
              <a:rPr lang="en-US" sz="1800" dirty="0" err="1"/>
              <a:t>new’ed</a:t>
            </a:r>
            <a:r>
              <a:rPr lang="en-US" sz="1800" dirty="0"/>
              <a:t> them), </a:t>
            </a:r>
            <a:br>
              <a:rPr lang="en-US" sz="1800" dirty="0"/>
            </a:br>
            <a:r>
              <a:rPr lang="en-US" sz="1800" dirty="0">
                <a:solidFill>
                  <a:srgbClr val="FD2DFF"/>
                </a:solidFill>
              </a:rPr>
              <a:t>let’s supply (inject) them for it! </a:t>
            </a:r>
            <a:endParaRPr lang="en-IL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6CEBCF-943E-3836-2358-B70C91159F88}"/>
              </a:ext>
            </a:extLst>
          </p:cNvPr>
          <p:cNvSpPr txBox="1"/>
          <p:nvPr/>
        </p:nvSpPr>
        <p:spPr>
          <a:xfrm>
            <a:off x="792947" y="1928877"/>
            <a:ext cx="8596668" cy="452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RandomAccessMemory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GraphicsCard graphicsCard;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final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Coolers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IL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Computer(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RandomAccessMemory randomAccessMemory,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GraphicsCard graphicsCard,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	Coolers coolers) {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processor</a:t>
            </a:r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this.randomAccessMemory = randomAccessMemory;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    	this.graphicsCard = graphicsCard; 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	 		this.coolers = coolers;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IL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B061D-64DF-1198-07AA-142552298B4C}"/>
              </a:ext>
            </a:extLst>
          </p:cNvPr>
          <p:cNvSpPr txBox="1"/>
          <p:nvPr/>
        </p:nvSpPr>
        <p:spPr>
          <a:xfrm>
            <a:off x="9522371" y="2827282"/>
            <a:ext cx="25934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By using DI, we can rewrite the example without specifying the implementation of the components that we want.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615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6A6CC-471B-E467-E433-0F7F437B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61" y="412901"/>
            <a:ext cx="8596668" cy="747562"/>
          </a:xfrm>
        </p:spPr>
        <p:txBody>
          <a:bodyPr/>
          <a:lstStyle/>
          <a:p>
            <a:pPr algn="l" defTabSz="457200" rtl="0" eaLnBrk="1" latinLnBrk="0" hangingPunct="1">
              <a:spcBef>
                <a:spcPct val="0"/>
              </a:spcBef>
              <a:buNone/>
            </a:pPr>
            <a:r>
              <a:rPr lang="en-US" dirty="0"/>
              <a:t>ABOUT ME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2346EB-9401-46E4-9E10-8279B07A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04925"/>
            <a:ext cx="8596668" cy="4533575"/>
          </a:xfrm>
        </p:spPr>
        <p:txBody>
          <a:bodyPr>
            <a:normAutofit/>
          </a:bodyPr>
          <a:lstStyle/>
          <a:p>
            <a:r>
              <a:rPr lang="en-US" sz="3200" dirty="0"/>
              <a:t>Tech Lead</a:t>
            </a:r>
            <a:endParaRPr lang="he-IL" sz="3200" dirty="0"/>
          </a:p>
          <a:p>
            <a:r>
              <a:rPr lang="en-US" sz="3200" dirty="0"/>
              <a:t>7 years at AT&amp;T​</a:t>
            </a:r>
            <a:endParaRPr lang="he-IL" sz="3200" dirty="0"/>
          </a:p>
          <a:p>
            <a:r>
              <a:rPr lang="en-US" sz="3200" dirty="0"/>
              <a:t>Experienced: C#, Java, Go, Python, JavaScript, Node.js</a:t>
            </a:r>
          </a:p>
          <a:p>
            <a:r>
              <a:rPr lang="en-US" sz="3200" dirty="0"/>
              <a:t>Music &amp; Movies</a:t>
            </a:r>
          </a:p>
          <a:p>
            <a:r>
              <a:rPr lang="en-US" sz="3200" dirty="0"/>
              <a:t>Intermittent Fasting &amp; Keto</a:t>
            </a:r>
          </a:p>
        </p:txBody>
      </p:sp>
      <p:pic>
        <p:nvPicPr>
          <p:cNvPr id="4" name="Picture 3" descr="A person in a white shirt&#10;&#10;Description automatically generated">
            <a:extLst>
              <a:ext uri="{FF2B5EF4-FFF2-40B4-BE49-F238E27FC236}">
                <a16:creationId xmlns:a16="http://schemas.microsoft.com/office/drawing/2014/main" id="{BB974D89-A6FA-757E-357B-3044EAF9E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393" y="1228353"/>
            <a:ext cx="2476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27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6BB8-4BF3-3508-C7F9-3A3425FB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31" y="462024"/>
            <a:ext cx="8596668" cy="615287"/>
          </a:xfrm>
        </p:spPr>
        <p:txBody>
          <a:bodyPr>
            <a:normAutofit fontScale="90000"/>
          </a:bodyPr>
          <a:lstStyle/>
          <a:p>
            <a:r>
              <a:rPr lang="en-US" dirty="0"/>
              <a:t>HIGHLIGHTS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2698F-114F-2821-205D-E3D552AB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160463"/>
            <a:ext cx="8596668" cy="5292889"/>
          </a:xfrm>
        </p:spPr>
        <p:txBody>
          <a:bodyPr>
            <a:noAutofit/>
          </a:bodyPr>
          <a:lstStyle/>
          <a:p>
            <a:r>
              <a:rPr lang="en-US" sz="3200" dirty="0"/>
              <a:t>README BASED WORKSHOP</a:t>
            </a:r>
          </a:p>
          <a:p>
            <a:r>
              <a:rPr lang="en-US" sz="3200" dirty="0"/>
              <a:t>HANDS ON!</a:t>
            </a:r>
          </a:p>
          <a:p>
            <a:r>
              <a:rPr lang="en-US" sz="3200" dirty="0"/>
              <a:t>COVERS MOST OF THE BASIC &amp; IMPORTANT TOPICS OF SPRING BOOT</a:t>
            </a:r>
          </a:p>
          <a:p>
            <a:r>
              <a:rPr lang="en-US" sz="3200" dirty="0"/>
              <a:t>BUILT INCREMENTALLY</a:t>
            </a:r>
          </a:p>
          <a:p>
            <a:r>
              <a:rPr lang="en-US" sz="3200" dirty="0"/>
              <a:t>EVERY TOPIC HAS A BRANCH</a:t>
            </a:r>
          </a:p>
          <a:p>
            <a:r>
              <a:rPr lang="en-US" sz="3200" dirty="0"/>
              <a:t>USE THE REPO AS A REFERENCE</a:t>
            </a:r>
          </a:p>
          <a:p>
            <a:r>
              <a:rPr lang="en-US" sz="3200" dirty="0"/>
              <a:t>SUPPORT GROUP</a:t>
            </a:r>
          </a:p>
          <a:p>
            <a:endParaRPr lang="en-IL" sz="3200" dirty="0"/>
          </a:p>
        </p:txBody>
      </p:sp>
    </p:spTree>
    <p:extLst>
      <p:ext uri="{BB962C8B-B14F-4D97-AF65-F5344CB8AC3E}">
        <p14:creationId xmlns:p14="http://schemas.microsoft.com/office/powerpoint/2010/main" val="49038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ED2E3-DBE8-B2EF-8448-00600C561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18" y="2602709"/>
            <a:ext cx="1067383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L" sz="11500" dirty="0"/>
              <a:t>MOTIVATION</a:t>
            </a:r>
            <a:endParaRPr lang="en-IL" sz="16000" dirty="0"/>
          </a:p>
        </p:txBody>
      </p:sp>
    </p:spTree>
    <p:extLst>
      <p:ext uri="{BB962C8B-B14F-4D97-AF65-F5344CB8AC3E}">
        <p14:creationId xmlns:p14="http://schemas.microsoft.com/office/powerpoint/2010/main" val="5450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44" y="1285265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is an umbrella of projects, that aim to solve and ease </a:t>
            </a:r>
            <a:r>
              <a:rPr lang="en-US" sz="2800" dirty="0">
                <a:solidFill>
                  <a:schemeClr val="accent1"/>
                </a:solidFill>
              </a:rPr>
              <a:t>common problems </a:t>
            </a:r>
            <a:r>
              <a:rPr lang="en-US" sz="2800" dirty="0"/>
              <a:t>in day-to-day development of enterprise applications.</a:t>
            </a:r>
            <a:endParaRPr lang="en-US" sz="2800" dirty="0">
              <a:solidFill>
                <a:schemeClr val="accent1"/>
              </a:solidFill>
            </a:endParaRP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a project that is built on top of the </a:t>
            </a:r>
            <a:r>
              <a:rPr lang="en-US" sz="2800" dirty="0">
                <a:solidFill>
                  <a:schemeClr val="accent1"/>
                </a:solidFill>
              </a:rPr>
              <a:t>Spring</a:t>
            </a:r>
            <a:r>
              <a:rPr lang="en-US" sz="2800" dirty="0"/>
              <a:t> Framework. It provides an easier and faster way to set up, configure, and run applications.</a:t>
            </a:r>
          </a:p>
          <a:p>
            <a:pPr marL="400050"/>
            <a:r>
              <a:rPr lang="en-US" sz="2800" dirty="0">
                <a:solidFill>
                  <a:schemeClr val="accent1"/>
                </a:solidFill>
              </a:rPr>
              <a:t>Spring Boot </a:t>
            </a:r>
            <a:r>
              <a:rPr lang="en-US" sz="2800" dirty="0"/>
              <a:t>is based on the best practices and covers most of the use cases.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4745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is used for creating a stand-alone Spring-based application that you can just run because it needs minimal Spring configuration:</a:t>
            </a:r>
          </a:p>
          <a:p>
            <a:pPr lvl="2"/>
            <a:r>
              <a:rPr lang="en-US" sz="2400" dirty="0"/>
              <a:t>No need for web servlets, it has Tomcat inside;</a:t>
            </a:r>
          </a:p>
          <a:p>
            <a:pPr lvl="2"/>
            <a:r>
              <a:rPr lang="en-US" sz="2400" dirty="0"/>
              <a:t>Configurations are packed inside;</a:t>
            </a:r>
          </a:p>
          <a:p>
            <a:pPr lvl="2"/>
            <a:r>
              <a:rPr lang="en-US" sz="2400" dirty="0"/>
              <a:t>Just run, and you have a Server on air.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provides opinionated 'starter' POMs to simplify our Maven configuration.</a:t>
            </a:r>
          </a:p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</a:t>
            </a:r>
            <a:r>
              <a:rPr lang="en-US" sz="2400" dirty="0"/>
              <a:t> provides production-ready features such as </a:t>
            </a:r>
            <a:r>
              <a:rPr lang="en-US" sz="2400" b="1" dirty="0"/>
              <a:t>metrics</a:t>
            </a:r>
            <a:r>
              <a:rPr lang="en-US" sz="2400" dirty="0"/>
              <a:t>, </a:t>
            </a:r>
            <a:r>
              <a:rPr lang="en-US" sz="2400" b="1" dirty="0"/>
              <a:t>health</a:t>
            </a:r>
            <a:r>
              <a:rPr lang="en-US" sz="2400" dirty="0"/>
              <a:t> </a:t>
            </a:r>
            <a:r>
              <a:rPr lang="en-US" sz="2400" b="1" dirty="0"/>
              <a:t>checks</a:t>
            </a:r>
            <a:r>
              <a:rPr lang="en-US" sz="2400" dirty="0"/>
              <a:t>, and </a:t>
            </a:r>
            <a:r>
              <a:rPr lang="en-US" sz="2400" b="1" dirty="0"/>
              <a:t>externalized configuration</a:t>
            </a:r>
            <a:r>
              <a:rPr lang="en-US" sz="2400" dirty="0"/>
              <a:t>.</a:t>
            </a:r>
          </a:p>
          <a:p>
            <a:pPr marL="400050"/>
            <a:endParaRPr lang="en-US" sz="2400" dirty="0"/>
          </a:p>
          <a:p>
            <a:pPr marL="400050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1054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27E2-9264-E9CB-DD10-E00D462B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5233"/>
            <a:ext cx="8596668" cy="858416"/>
          </a:xfrm>
        </p:spPr>
        <p:txBody>
          <a:bodyPr>
            <a:normAutofit/>
          </a:bodyPr>
          <a:lstStyle/>
          <a:p>
            <a:r>
              <a:rPr lang="en-IL" dirty="0"/>
              <a:t>Spring Boot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DD530-32D2-007A-86C5-1583B831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6286"/>
            <a:ext cx="8596668" cy="4945224"/>
          </a:xfrm>
        </p:spPr>
        <p:txBody>
          <a:bodyPr>
            <a:normAutofit/>
          </a:bodyPr>
          <a:lstStyle/>
          <a:p>
            <a:pPr marL="400050"/>
            <a:r>
              <a:rPr lang="en-US" sz="2400" dirty="0">
                <a:solidFill>
                  <a:schemeClr val="accent1"/>
                </a:solidFill>
              </a:rPr>
              <a:t>Spring Boot </a:t>
            </a:r>
            <a:r>
              <a:rPr lang="en-US" sz="2400" dirty="0"/>
              <a:t>uses the ”</a:t>
            </a:r>
            <a:r>
              <a:rPr lang="en-US" sz="2400" i="1" dirty="0"/>
              <a:t>convention over configuration</a:t>
            </a:r>
            <a:r>
              <a:rPr lang="en-US" sz="2400" dirty="0"/>
              <a:t>” software design paradigm, which decreases the developer’s effort. Using Spring Boot, we avoid some of the boilerplate code and configurations required by Spring:</a:t>
            </a:r>
          </a:p>
          <a:p>
            <a:pPr marL="800100" lvl="1"/>
            <a:r>
              <a:rPr lang="en-US" sz="1800" dirty="0"/>
              <a:t>Just follow the convention and get it all for free</a:t>
            </a:r>
          </a:p>
          <a:p>
            <a:pPr marL="800100" lvl="1"/>
            <a:endParaRPr lang="en-US" sz="1800" dirty="0"/>
          </a:p>
          <a:p>
            <a:r>
              <a:rPr lang="en-US" sz="2400" i="1" dirty="0"/>
              <a:t>“Spring boot makes it easy to create stand-alone production-grade Spring-based Applications that you can ‘just run’.” </a:t>
            </a:r>
          </a:p>
          <a:p>
            <a:pPr marL="457200" lvl="1" indent="0">
              <a:buNone/>
            </a:pPr>
            <a:r>
              <a:rPr lang="en-US" sz="1600" i="1" dirty="0"/>
              <a:t>				(from the Spring official site)</a:t>
            </a:r>
          </a:p>
          <a:p>
            <a:pPr marL="40005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8818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8256-1F68-1CA5-64C3-132D1FE72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04813"/>
            <a:ext cx="8438876" cy="755650"/>
          </a:xfrm>
        </p:spPr>
        <p:txBody>
          <a:bodyPr>
            <a:normAutofit/>
          </a:bodyPr>
          <a:lstStyle/>
          <a:p>
            <a:r>
              <a:rPr lang="en-IL" dirty="0"/>
              <a:t>Inversion of Control (IoC)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34243-09E5-8F02-1D25-313D3FFD8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320252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Inversion of Control is a principle which transfers the control of objects or portions of a program to a container or framework. </a:t>
            </a:r>
          </a:p>
          <a:p>
            <a:pPr lvl="1"/>
            <a:r>
              <a:rPr lang="en-US" sz="2000" dirty="0"/>
              <a:t>In traditional (procedural) programming, our custom code makes calls to a library</a:t>
            </a:r>
          </a:p>
          <a:p>
            <a:pPr lvl="1"/>
            <a:r>
              <a:rPr lang="en-US" sz="2000" dirty="0"/>
              <a:t>In IoC, a framework can take control of the flow of a program and calls to our custom code. </a:t>
            </a:r>
          </a:p>
          <a:p>
            <a:r>
              <a:rPr lang="en-US" sz="2400" dirty="0"/>
              <a:t>IoC inverts the different kinds of control:</a:t>
            </a:r>
          </a:p>
          <a:p>
            <a:pPr lvl="1"/>
            <a:r>
              <a:rPr lang="en-US" sz="2000" dirty="0"/>
              <a:t>Control Over the Flow of a Program</a:t>
            </a:r>
          </a:p>
          <a:p>
            <a:pPr lvl="1"/>
            <a:r>
              <a:rPr lang="en-US" sz="2000" dirty="0"/>
              <a:t>Control Over the Dependent Object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0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A605-5F54-5A7E-AFE2-FF24D8BB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Purposes of IoC: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F8EC1-FE59-2C1C-561E-3C475AD57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202122"/>
                </a:solidFill>
                <a:latin typeface="Arial" panose="020B0604020202020204" pitchFamily="34" charset="0"/>
              </a:rPr>
              <a:t>To focus a module on the task it is designed for</a:t>
            </a:r>
            <a:endParaRPr lang="en-US" sz="2800" dirty="0"/>
          </a:p>
          <a:p>
            <a:r>
              <a:rPr lang="en-US" sz="2800" dirty="0"/>
              <a:t>To free modules from assumptions about how other systems do what they do, rely on contracts.</a:t>
            </a:r>
          </a:p>
          <a:p>
            <a:r>
              <a:rPr lang="en-US" sz="2800" dirty="0"/>
              <a:t>To decouple the execution of a task from its implementation</a:t>
            </a:r>
          </a:p>
          <a:p>
            <a:r>
              <a:rPr lang="en-US" sz="2800" dirty="0"/>
              <a:t>Greater modularity of a program</a:t>
            </a:r>
          </a:p>
          <a:p>
            <a:r>
              <a:rPr lang="en-US" sz="2800" dirty="0"/>
              <a:t>Greater ease in testing a program by isolating a component or mocking its dependencies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6736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E7FD026-DEEB-4862-93FA-5080F11894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532926-D782-41F9-BAB4-3CFD211C0FE2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3.xml><?xml version="1.0" encoding="utf-8"?>
<ds:datastoreItem xmlns:ds="http://schemas.openxmlformats.org/officeDocument/2006/customXml" ds:itemID="{CAAF7FB3-E9ED-4EED-B8B3-D582CBAD96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53484</TotalTime>
  <Words>1017</Words>
  <Application>Microsoft Macintosh PowerPoint</Application>
  <PresentationFormat>Widescreen</PresentationFormat>
  <Paragraphs>112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Trebuchet MS</vt:lpstr>
      <vt:lpstr>Wingdings 3</vt:lpstr>
      <vt:lpstr>Facet</vt:lpstr>
      <vt:lpstr>Practical Spring Boot For TDP</vt:lpstr>
      <vt:lpstr>ABOUT ME</vt:lpstr>
      <vt:lpstr>HIGHLIGHTS</vt:lpstr>
      <vt:lpstr>PowerPoint Presentation</vt:lpstr>
      <vt:lpstr>Spring Boot</vt:lpstr>
      <vt:lpstr>Spring Boot (cont.)</vt:lpstr>
      <vt:lpstr>Spring Boot (cont.)</vt:lpstr>
      <vt:lpstr>Inversion of Control (IoC)</vt:lpstr>
      <vt:lpstr>Purposes of IoC:</vt:lpstr>
      <vt:lpstr>Lets create a class using traditional OOP programming approach</vt:lpstr>
      <vt:lpstr>What could be the problems with this implementation:</vt:lpstr>
      <vt:lpstr>IoC with the Factory pattern</vt:lpstr>
      <vt:lpstr>Dependency Injection</vt:lpstr>
      <vt:lpstr>Dependency Injection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for Beginners</dc:title>
  <dc:creator>Bensman, Julia</dc:creator>
  <cp:lastModifiedBy>Shalom, Idan</cp:lastModifiedBy>
  <cp:revision>98</cp:revision>
  <dcterms:created xsi:type="dcterms:W3CDTF">2022-11-18T15:10:01Z</dcterms:created>
  <dcterms:modified xsi:type="dcterms:W3CDTF">2024-08-08T09:07:06Z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