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7" r:id="rId4"/>
  </p:sldMasterIdLst>
  <p:notesMasterIdLst>
    <p:notesMasterId r:id="rId18"/>
  </p:notesMasterIdLst>
  <p:sldIdLst>
    <p:sldId id="256" r:id="rId5"/>
    <p:sldId id="330" r:id="rId6"/>
    <p:sldId id="336" r:id="rId7"/>
    <p:sldId id="337" r:id="rId8"/>
    <p:sldId id="261" r:id="rId9"/>
    <p:sldId id="335" r:id="rId10"/>
    <p:sldId id="333" r:id="rId11"/>
    <p:sldId id="334" r:id="rId12"/>
    <p:sldId id="262" r:id="rId13"/>
    <p:sldId id="264" r:id="rId14"/>
    <p:sldId id="318" r:id="rId15"/>
    <p:sldId id="31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13/08/2024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7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1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55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4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0793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0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3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61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6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5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6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11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en-US" sz="4400" b="1">
                <a:latin typeface="ATT Aleck Sans" panose="020B0503020203020204" pitchFamily="34" charset="0"/>
                <a:cs typeface="ATT Aleck Sans" panose="020B0503020203020204" pitchFamily="34" charset="0"/>
              </a:rPr>
              <a:t>Practical Spring Boot For TDP</a:t>
            </a:r>
            <a:endParaRPr lang="en-IL" sz="4400" b="1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en-IL">
                <a:latin typeface="ATT Aleck Sans" panose="020B0503020203020204" pitchFamily="34" charset="0"/>
                <a:cs typeface="ATT Aleck Sans" panose="020B0503020203020204" pitchFamily="34" charset="0"/>
              </a:rPr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69" y="199696"/>
            <a:ext cx="8596668" cy="1320800"/>
          </a:xfrm>
        </p:spPr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What could be the problems with this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30" y="1572010"/>
            <a:ext cx="9296983" cy="3880772"/>
          </a:xfrm>
        </p:spPr>
        <p:txBody>
          <a:bodyPr>
            <a:normAutofit fontScale="92500" lnSpcReduction="10000"/>
          </a:bodyPr>
          <a:lstStyle/>
          <a:p>
            <a:r>
              <a:rPr lang="en-IL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Tight coupling between the </a:t>
            </a:r>
            <a:r>
              <a:rPr lang="en-IL" sz="2800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IL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 and its components:</a:t>
            </a: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must</a:t>
            </a:r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know how to create every component, and what parameters exactly should be used in the constructor.</a:t>
            </a: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If I want to create a computer with a new CPU, I should create another class for the Computer.</a:t>
            </a: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How will I test my class? how will I inject mocks there?</a:t>
            </a:r>
          </a:p>
          <a:p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Poor polymorphism </a:t>
            </a:r>
            <a:endParaRPr lang="en-IL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lvl="1"/>
            <a:r>
              <a:rPr lang="en-IL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Leads to implementation-based design.</a:t>
            </a:r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IoC with the </a:t>
            </a:r>
            <a:r>
              <a:rPr lang="en-IL" b="1" i="1" dirty="0">
                <a:latin typeface="ATT Aleck Sans" panose="020B0503020203020204" pitchFamily="34" charset="0"/>
                <a:cs typeface="ATT Aleck Sans" panose="020B0503020203020204" pitchFamily="34" charset="0"/>
              </a:rPr>
              <a:t>Factory</a:t>
            </a:r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5057" y="5470635"/>
            <a:ext cx="8006488" cy="1387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We 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have inverted the the control of creating an object of a dependent class to the Factory.</a:t>
            </a:r>
            <a:b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However, the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Computer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 uses the concrete </a:t>
            </a:r>
            <a:r>
              <a:rPr lang="en-IL" dirty="0">
                <a:solidFill>
                  <a:srgbClr val="0000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GraphicCardFactory</a:t>
            </a:r>
            <a:r>
              <a:rPr lang="en-IL" dirty="0">
                <a:latin typeface="ATT Aleck Sans" panose="020B0503020203020204" pitchFamily="34" charset="0"/>
                <a:cs typeface="ATT Aleck Sans" panose="020B0503020203020204" pitchFamily="34" charset="0"/>
              </a:rPr>
              <a:t> class. So – we have not achieved fully loosely coupled classes.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223714-654B-DCA8-8ABD-2C73E12D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9" y="1300951"/>
            <a:ext cx="7772400" cy="40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5" y="1424865"/>
            <a:ext cx="8596668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A design pattern used to implement IoC.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It allows the creation and binding of dependent objects outside of a class and provides those objects to the class through different ways.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injector class injects the service (dependency) to the client (dependent).</a:t>
            </a:r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8" y="1341446"/>
            <a:ext cx="10726528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Instead of having 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Computer</a:t>
            </a: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 object </a:t>
            </a:r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control its dependencies (instantiated them), </a:t>
            </a:r>
            <a:b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dirty="0">
                <a:latin typeface="ATT Aleck Sans" panose="020B0503020203020204" pitchFamily="34" charset="0"/>
                <a:cs typeface="ATT Aleck Sans" panose="020B0503020203020204" pitchFamily="34" charset="0"/>
              </a:rPr>
              <a:t>let’s supply (inject) them for it! 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343697" y="2827282"/>
            <a:ext cx="27721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TT Aleck Sans" panose="020B0503020203020204" pitchFamily="34" charset="0"/>
                <a:cs typeface="ATT Aleck Sans" panose="020B0503020203020204" pitchFamily="34" charset="0"/>
              </a:rPr>
              <a:t>By using DI, we can rewrite the example without specifying the implementation of the components that we want.</a:t>
            </a:r>
            <a:endParaRPr lang="en-IL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F8721-BA9D-C81A-DCF9-E18F1249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92" y="2012879"/>
            <a:ext cx="8437179" cy="403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369" y="420414"/>
            <a:ext cx="3737268" cy="1320800"/>
          </a:xfrm>
        </p:spPr>
        <p:txBody>
          <a:bodyPr>
            <a:normAutofit/>
          </a:bodyPr>
          <a:lstStyle/>
          <a:p>
            <a:pPr defTabSz="457200" rtl="0" eaLnBrk="1" latinLnBrk="0" hangingPunct="1">
              <a:spcBef>
                <a:spcPct val="0"/>
              </a:spcBef>
              <a:buNone/>
            </a:pPr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ABOUT ME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118" y="1172617"/>
            <a:ext cx="6520292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Tech Lead | 7 years at AT&amp;T​</a:t>
            </a:r>
            <a:endParaRPr lang="he-IL" sz="2400" dirty="0">
              <a:latin typeface="ATT Aleck Sans" panose="020B050302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Experienced: C#, Node.js, Java, Go, </a:t>
            </a:r>
            <a:b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Python, JavaScript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Interests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Music &amp; Movies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Intermittent Fasting &amp; Keto</a:t>
            </a:r>
          </a:p>
        </p:txBody>
      </p:sp>
      <p:pic>
        <p:nvPicPr>
          <p:cNvPr id="6" name="Picture 5" descr="A person in a white shirt&#10;&#10;Description automatically generated">
            <a:extLst>
              <a:ext uri="{FF2B5EF4-FFF2-40B4-BE49-F238E27FC236}">
                <a16:creationId xmlns:a16="http://schemas.microsoft.com/office/drawing/2014/main" id="{674104E2-17E9-8FBB-DE1A-00F65AA0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102" y="1887044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HIGHLIGHTS</a:t>
            </a:r>
            <a:endParaRPr lang="en-IL" b="1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864" y="1340782"/>
            <a:ext cx="9486169" cy="388077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README BASED WORKSHOP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HANDS ON!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COVERS MOST OF THE BASIC &amp; IMPORTANT TOPICS OF SPRING BOOT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BUILT INCREMENTALLY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EVERY TOPIC HAS A BRANCH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USE THE REPO AS A REFERENCE</a:t>
            </a:r>
          </a:p>
          <a:p>
            <a:r>
              <a:rPr lang="en-US" sz="3200" dirty="0">
                <a:latin typeface="ATT Aleck Sans" panose="020B0503020203020204" pitchFamily="34" charset="0"/>
                <a:cs typeface="ATT Aleck Sans" panose="020B0503020203020204" pitchFamily="34" charset="0"/>
              </a:rPr>
              <a:t>SUPPORT GROUP</a:t>
            </a:r>
          </a:p>
          <a:p>
            <a:endParaRPr lang="en-IL" sz="32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423" y="29772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9600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761" y="1435375"/>
            <a:ext cx="8596668" cy="3880773"/>
          </a:xfrm>
        </p:spPr>
        <p:txBody>
          <a:bodyPr>
            <a:noAutofit/>
          </a:bodyPr>
          <a:lstStyle/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is an umbrella of projects, that aim to solve and ease common problems in day-to-day development of enterprise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a project that is built on top of the Spring Framework. It provides an easier and faster way to set up, configure, and run applications.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endParaRPr lang="en-US" sz="2800" dirty="0"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pPr marL="400050"/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based on the best practices and covers most of the use cases.</a:t>
            </a:r>
            <a:endParaRPr lang="ru-RU" sz="2800" dirty="0">
              <a:cs typeface="ATT Aleck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823" y="1477417"/>
            <a:ext cx="8596668" cy="3880773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 Boot is used for creating a stand-alone </a:t>
            </a:r>
            <a:b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</a:b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Spring-based application that you can just run because it needs minimal Spring configuration.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No need for web servlets, it has Tomcat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Configurations are packed inside;</a:t>
            </a:r>
          </a:p>
          <a:p>
            <a:pPr lvl="2"/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 Just run, and you have a Server on air.</a:t>
            </a:r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10" y="1445886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dirty="0">
                <a:latin typeface="ATT Aleck Sans" panose="020B0503020203020204" pitchFamily="34" charset="0"/>
                <a:cs typeface="ATT Aleck Sans" panose="020B0503020203020204" pitchFamily="34" charset="0"/>
              </a:rPr>
              <a:t>Inversion of Control (IoC) is a design principle where the control of object creation and lifecycle management is transferred from the application code to a container or framework.</a:t>
            </a:r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b="1" dirty="0">
                <a:latin typeface="ATT Aleck Sans" panose="020B0503020203020204" pitchFamily="34" charset="0"/>
                <a:cs typeface="ATT Aleck Sans" panose="020B0503020203020204" pitchFamily="34" charset="0"/>
              </a:rPr>
              <a:t>Purposes of IoC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20" y="1372313"/>
            <a:ext cx="8596668" cy="38807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focus a module on the task it is designed for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free modules from assumptions about how other systems do what they do, rely on contracts.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To decouple the execution of a task from its implementation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Greater modularity of a program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TT Aleck Sans" panose="020B0503020203020204" pitchFamily="34" charset="0"/>
                <a:cs typeface="ATT Aleck Sans" panose="020B0503020203020204" pitchFamily="34" charset="0"/>
              </a:rPr>
              <a:t>Greater ease in testing a program by isolating a component or mocking its dependencies</a:t>
            </a:r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Let’s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702" y="1954925"/>
            <a:ext cx="9732581" cy="40864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In traditional OOP programming, upon creation of the object (e.g., Computer), it will also create (</a:t>
            </a:r>
            <a:r>
              <a:rPr lang="en-US" sz="2000" i="1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new</a:t>
            </a:r>
            <a:r>
              <a:rPr lang="en-US" sz="2000" dirty="0">
                <a:solidFill>
                  <a:srgbClr val="FFFFFF"/>
                </a:solidFill>
                <a:latin typeface="ATT Aleck Sans" panose="020B0503020203020204" pitchFamily="34" charset="0"/>
                <a:cs typeface="ATT Aleck Sans" panose="020B0503020203020204" pitchFamily="34" charset="0"/>
              </a:rPr>
              <a:t>) its dependent classes (e.g., Processor, RAM instances):</a:t>
            </a:r>
          </a:p>
          <a:p>
            <a:pPr marL="0" indent="0"/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  <a:p>
            <a:endParaRPr lang="en-US" sz="2000" dirty="0">
              <a:solidFill>
                <a:srgbClr val="FFFFFF"/>
              </a:solidFill>
              <a:latin typeface="ATT Aleck Sans" panose="020B0503020203020204" pitchFamily="34" charset="0"/>
              <a:cs typeface="ATT Aleck Sans" panose="020B05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EDD380C-020F-4AEC-CA7E-FCE909FCA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82" y="2783504"/>
            <a:ext cx="9151884" cy="384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10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54518</TotalTime>
  <Words>590</Words>
  <Application>Microsoft Macintosh PowerPoint</Application>
  <PresentationFormat>Widescreen</PresentationFormat>
  <Paragraphs>57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ATT Aleck Sans</vt:lpstr>
      <vt:lpstr>Calibri</vt:lpstr>
      <vt:lpstr>Consolas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</vt:lpstr>
      <vt:lpstr>Inversion of Control (IoC)</vt:lpstr>
      <vt:lpstr>Purposes of IoC</vt:lpstr>
      <vt:lpstr>Let’s create a class using traditional OOP programming approach</vt:lpstr>
      <vt:lpstr>What could be the problems with this implementation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122</cp:revision>
  <dcterms:created xsi:type="dcterms:W3CDTF">2022-11-18T15:10:01Z</dcterms:created>
  <dcterms:modified xsi:type="dcterms:W3CDTF">2024-08-13T09:08:02Z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