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53"/>
  </p:notesMasterIdLst>
  <p:sldIdLst>
    <p:sldId id="268" r:id="rId5"/>
    <p:sldId id="298" r:id="rId6"/>
    <p:sldId id="295" r:id="rId7"/>
    <p:sldId id="299" r:id="rId8"/>
    <p:sldId id="296" r:id="rId9"/>
    <p:sldId id="300" r:id="rId10"/>
    <p:sldId id="291" r:id="rId11"/>
    <p:sldId id="273" r:id="rId12"/>
    <p:sldId id="274" r:id="rId13"/>
    <p:sldId id="289" r:id="rId14"/>
    <p:sldId id="294" r:id="rId15"/>
    <p:sldId id="290" r:id="rId16"/>
    <p:sldId id="293" r:id="rId17"/>
    <p:sldId id="303" r:id="rId18"/>
    <p:sldId id="262" r:id="rId19"/>
    <p:sldId id="307" r:id="rId20"/>
    <p:sldId id="320" r:id="rId21"/>
    <p:sldId id="322" r:id="rId22"/>
    <p:sldId id="257" r:id="rId23"/>
    <p:sldId id="259" r:id="rId24"/>
    <p:sldId id="261" r:id="rId25"/>
    <p:sldId id="306" r:id="rId26"/>
    <p:sldId id="281" r:id="rId27"/>
    <p:sldId id="282" r:id="rId28"/>
    <p:sldId id="283" r:id="rId29"/>
    <p:sldId id="285" r:id="rId30"/>
    <p:sldId id="323" r:id="rId31"/>
    <p:sldId id="313" r:id="rId32"/>
    <p:sldId id="325" r:id="rId33"/>
    <p:sldId id="309" r:id="rId34"/>
    <p:sldId id="308" r:id="rId35"/>
    <p:sldId id="310" r:id="rId36"/>
    <p:sldId id="311" r:id="rId37"/>
    <p:sldId id="287" r:id="rId38"/>
    <p:sldId id="312" r:id="rId39"/>
    <p:sldId id="288" r:id="rId40"/>
    <p:sldId id="314" r:id="rId41"/>
    <p:sldId id="284" r:id="rId42"/>
    <p:sldId id="324" r:id="rId43"/>
    <p:sldId id="326" r:id="rId44"/>
    <p:sldId id="327" r:id="rId45"/>
    <p:sldId id="328" r:id="rId46"/>
    <p:sldId id="330" r:id="rId47"/>
    <p:sldId id="331" r:id="rId48"/>
    <p:sldId id="332" r:id="rId49"/>
    <p:sldId id="333" r:id="rId50"/>
    <p:sldId id="334" r:id="rId51"/>
    <p:sldId id="335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98"/>
    <p:restoredTop sz="90211"/>
  </p:normalViewPr>
  <p:slideViewPr>
    <p:cSldViewPr snapToGrid="0">
      <p:cViewPr varScale="1">
        <p:scale>
          <a:sx n="127" d="100"/>
          <a:sy n="127" d="100"/>
        </p:scale>
        <p:origin x="10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DD0C7-8A07-F849-88A5-0669AD1415C9}" type="datetimeFigureOut">
              <a:rPr lang="en-IL" smtClean="0"/>
              <a:t>22/07/2024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54712D-AA0B-BB4E-9DB3-A62319D253A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84013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4712D-AA0B-BB4E-9DB3-A62319D253AA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038066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4712D-AA0B-BB4E-9DB3-A62319D253AA}" type="slidenum">
              <a:rPr lang="en-IL" smtClean="0"/>
              <a:t>39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67767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solidFill>
                  <a:schemeClr val="tx1"/>
                </a:solidFill>
              </a:rPr>
              <a:t>Note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dirty="0"/>
              <a:t>Default is </a:t>
            </a:r>
            <a:r>
              <a:rPr lang="en-US" sz="1200" dirty="0">
                <a:solidFill>
                  <a:srgbClr val="00B0F0"/>
                </a:solidFill>
              </a:rPr>
              <a:t>false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dirty="0"/>
              <a:t>In case the bean is needed for another non-lazy bean – it will still be created eagerly…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b="1" dirty="0"/>
              <a:t>Prototype</a:t>
            </a:r>
            <a:r>
              <a:rPr lang="en-US" sz="1200" dirty="0"/>
              <a:t> beans are lazy by definition…</a:t>
            </a:r>
            <a:endParaRPr lang="he-IL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47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35832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4712D-AA0B-BB4E-9DB3-A62319D253AA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39138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Note: </a:t>
            </a:r>
            <a:r>
              <a:rPr lang="en-US" sz="1200" dirty="0">
                <a:solidFill>
                  <a:schemeClr val="accent1"/>
                </a:solidFill>
              </a:rPr>
              <a:t>@</a:t>
            </a:r>
            <a:r>
              <a:rPr lang="en-US" sz="1200" dirty="0" err="1">
                <a:solidFill>
                  <a:schemeClr val="accent1"/>
                </a:solidFill>
              </a:rPr>
              <a:t>WebMvcTest</a:t>
            </a:r>
            <a:r>
              <a:rPr lang="en-US" sz="1200" dirty="0">
                <a:solidFill>
                  <a:schemeClr val="accent1"/>
                </a:solidFill>
              </a:rPr>
              <a:t> </a:t>
            </a:r>
            <a:r>
              <a:rPr lang="en-US" sz="1200" dirty="0"/>
              <a:t>also auto-configures </a:t>
            </a:r>
            <a:r>
              <a:rPr lang="en-US" sz="1200" dirty="0" err="1"/>
              <a:t>MockMvc</a:t>
            </a:r>
            <a:r>
              <a:rPr lang="en-US" sz="1200" dirty="0"/>
              <a:t>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4712D-AA0B-BB4E-9DB3-A62319D253AA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43178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L" dirty="0"/>
              <a:t>List of Spring Boot application properties: </a:t>
            </a:r>
            <a:r>
              <a:rPr lang="en-US" dirty="0"/>
              <a:t>https://</a:t>
            </a:r>
            <a:r>
              <a:rPr lang="en-US" dirty="0" err="1"/>
              <a:t>docs.spring.io</a:t>
            </a:r>
            <a:r>
              <a:rPr lang="en-US" dirty="0"/>
              <a:t>/spring-boot/docs/current/reference/html/application-</a:t>
            </a:r>
            <a:r>
              <a:rPr lang="en-US" dirty="0" err="1"/>
              <a:t>properties.html</a:t>
            </a:r>
            <a:endParaRPr lang="en-US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4712D-AA0B-BB4E-9DB3-A62319D253AA}" type="slidenum">
              <a:rPr lang="en-IL" smtClean="0"/>
              <a:t>17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51834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L" sz="1200" dirty="0">
                <a:solidFill>
                  <a:schemeClr val="accent1"/>
                </a:solidFill>
              </a:rPr>
              <a:t>@ConfigurationPropertiesScan </a:t>
            </a:r>
            <a:r>
              <a:rPr lang="en-US" sz="1200" dirty="0"/>
              <a:t>c</a:t>
            </a:r>
            <a:r>
              <a:rPr lang="en-IL" sz="1200" dirty="0"/>
              <a:t>an be used to scan custom locations for configuration properties classes, for example, </a:t>
            </a:r>
            <a:r>
              <a:rPr lang="en-IL" sz="1200" dirty="0">
                <a:solidFill>
                  <a:schemeClr val="accent1"/>
                </a:solidFill>
              </a:rPr>
              <a:t>@ConfigurationPropertiesScan(“server.security”)</a:t>
            </a:r>
            <a:endParaRPr lang="en-IL" sz="1200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4712D-AA0B-BB4E-9DB3-A62319D253AA}" type="slidenum">
              <a:rPr lang="en-IL" smtClean="0"/>
              <a:t>23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13929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4712D-AA0B-BB4E-9DB3-A62319D253AA}" type="slidenum">
              <a:rPr lang="en-IL" smtClean="0"/>
              <a:t>28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64935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docs.spring.io</a:t>
            </a:r>
            <a:r>
              <a:rPr lang="en-US" dirty="0"/>
              <a:t>/spring-boot/docs/current/reference/html/application-properties.html#appendix.application-properties.actuator</a:t>
            </a:r>
          </a:p>
          <a:p>
            <a:r>
              <a:rPr lang="en-US" dirty="0"/>
              <a:t>https://</a:t>
            </a:r>
            <a:r>
              <a:rPr lang="en-US" dirty="0" err="1"/>
              <a:t>www.baeldung.com</a:t>
            </a:r>
            <a:r>
              <a:rPr lang="en-US" dirty="0"/>
              <a:t>/spring-boot-actuators</a:t>
            </a:r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4712D-AA0B-BB4E-9DB3-A62319D253AA}" type="slidenum">
              <a:rPr lang="en-IL" smtClean="0"/>
              <a:t>29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54527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complete list of annotations: https://</a:t>
            </a:r>
            <a:r>
              <a:rPr lang="en-US" dirty="0" err="1"/>
              <a:t>javaee.github.io</a:t>
            </a:r>
            <a:r>
              <a:rPr lang="en-US" dirty="0"/>
              <a:t>/</a:t>
            </a:r>
            <a:r>
              <a:rPr lang="en-US" dirty="0" err="1"/>
              <a:t>javaee</a:t>
            </a:r>
            <a:r>
              <a:rPr lang="en-US" dirty="0"/>
              <a:t>-spec/</a:t>
            </a:r>
            <a:r>
              <a:rPr lang="en-US" dirty="0" err="1"/>
              <a:t>javadocs</a:t>
            </a:r>
            <a:r>
              <a:rPr lang="en-US" dirty="0"/>
              <a:t>/</a:t>
            </a:r>
            <a:r>
              <a:rPr lang="en-US" dirty="0" err="1"/>
              <a:t>javax</a:t>
            </a:r>
            <a:r>
              <a:rPr lang="en-US" dirty="0"/>
              <a:t>/validation/constraints/package-</a:t>
            </a:r>
            <a:r>
              <a:rPr lang="en-US" dirty="0" err="1"/>
              <a:t>summary.html</a:t>
            </a:r>
            <a:endParaRPr lang="en-US" dirty="0"/>
          </a:p>
          <a:p>
            <a:r>
              <a:rPr lang="en-IL" dirty="0"/>
              <a:t>More details about the bean validation: </a:t>
            </a:r>
            <a:r>
              <a:rPr lang="en-US" dirty="0"/>
              <a:t>https://</a:t>
            </a:r>
            <a:r>
              <a:rPr lang="en-US" dirty="0" err="1"/>
              <a:t>www.baeldung.com</a:t>
            </a:r>
            <a:r>
              <a:rPr lang="en-US" dirty="0"/>
              <a:t>/</a:t>
            </a:r>
            <a:r>
              <a:rPr lang="en-US" dirty="0" err="1"/>
              <a:t>javax</a:t>
            </a:r>
            <a:r>
              <a:rPr lang="en-US" dirty="0"/>
              <a:t>-validation</a:t>
            </a:r>
            <a:endParaRPr lang="en-IL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4712D-AA0B-BB4E-9DB3-A62319D253AA}" type="slidenum">
              <a:rPr lang="en-IL" smtClean="0"/>
              <a:t>31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09014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4712D-AA0B-BB4E-9DB3-A62319D253AA}" type="slidenum">
              <a:rPr lang="en-IL" smtClean="0"/>
              <a:t>38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01730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actuator/health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2.1.13.RELEASE/reference/html/boot-features-external-config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add/?num1=%7bvalue%7d&amp;num2=%7bvalue%7d" TargetMode="External"/><Relationship Id="rId2" Type="http://schemas.openxmlformats.org/officeDocument/2006/relationships/hyperlink" Target="http://localhost:8080/add/%7bnum1%7d/%7bnum2%7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80/universalAdd?numeralSystem=%7bDEC_or_HEX%7d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D095-9814-0D45-E3E9-2BD959A3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Spring actuator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1A864-3E80-FB46-B0CB-839298E5B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939" y="1435759"/>
            <a:ext cx="8596668" cy="38807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Let’s add something that we can get back without any code…</a:t>
            </a:r>
            <a:br>
              <a:rPr lang="en-US" sz="1800" dirty="0"/>
            </a:br>
            <a:r>
              <a:rPr lang="en-US" sz="1800" dirty="0"/>
              <a:t>In </a:t>
            </a:r>
            <a:r>
              <a:rPr lang="en-US" sz="1800" dirty="0" err="1"/>
              <a:t>pom.xml</a:t>
            </a:r>
            <a:r>
              <a:rPr lang="en-US" sz="1800" dirty="0"/>
              <a:t> add:</a:t>
            </a:r>
          </a:p>
          <a:p>
            <a:pPr marL="495300" lvl="1" indent="0">
              <a:buNone/>
              <a:tabLst>
                <a:tab pos="358775" algn="l"/>
              </a:tabLst>
            </a:pP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495300" lvl="1" indent="0">
              <a:buNone/>
              <a:tabLst>
                <a:tab pos="358775" algn="l"/>
              </a:tabLst>
            </a:pP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US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org.springframework.boot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495300" lvl="1" indent="0">
              <a:buNone/>
              <a:tabLst>
                <a:tab pos="358775" algn="l"/>
              </a:tabLst>
            </a:pP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US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spring-boot-starter-actuator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495300" lvl="1" indent="0">
              <a:buNone/>
              <a:tabLst>
                <a:tab pos="358775" algn="l"/>
              </a:tabLst>
            </a:pP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/>
              <a:t>Going now to </a:t>
            </a:r>
            <a:r>
              <a:rPr lang="en-US" sz="1800" dirty="0">
                <a:hlinkClick r:id="rId2"/>
              </a:rPr>
              <a:t>http://localhost:8080/actuator/health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Should result with: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{"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status":"UP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"}</a:t>
            </a:r>
          </a:p>
          <a:p>
            <a:pPr marL="0" indent="0">
              <a:buNone/>
            </a:pPr>
            <a:r>
              <a:rPr lang="en-US" sz="1800" u="sng" dirty="0"/>
              <a:t>Note</a:t>
            </a:r>
            <a:r>
              <a:rPr lang="en-US" sz="1800" dirty="0"/>
              <a:t>: adding to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/main/resources/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application.properties</a:t>
            </a:r>
            <a:r>
              <a:rPr lang="en-US" sz="1800" dirty="0"/>
              <a:t> the line: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management.endpoint.health.show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-details=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always</a:t>
            </a:r>
            <a:br>
              <a:rPr lang="en-US" sz="1800" dirty="0"/>
            </a:br>
            <a:r>
              <a:rPr lang="en-US" sz="1800" dirty="0"/>
              <a:t>will show more info for actuator/health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332358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05250-7750-4EB0-4704-385E3A74F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RestControllerAdvice</a:t>
            </a:r>
            <a:r>
              <a:rPr lang="en-US" dirty="0"/>
              <a:t> 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FDE07-0CC7-7A2A-D275-086560F95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090" y="1506654"/>
            <a:ext cx="8705205" cy="4317999"/>
          </a:xfrm>
        </p:spPr>
        <p:txBody>
          <a:bodyPr>
            <a:noAutofit/>
          </a:bodyPr>
          <a:lstStyle/>
          <a:p>
            <a:r>
              <a:rPr lang="en-US" sz="2200" dirty="0"/>
              <a:t>Altogether, the most common approach is to use </a:t>
            </a:r>
            <a:r>
              <a:rPr lang="en-US" sz="2200" dirty="0">
                <a:solidFill>
                  <a:srgbClr val="92D050"/>
                </a:solidFill>
              </a:rPr>
              <a:t>@</a:t>
            </a:r>
            <a:r>
              <a:rPr lang="en-US" sz="2200" dirty="0" err="1">
                <a:solidFill>
                  <a:srgbClr val="92D050"/>
                </a:solidFill>
              </a:rPr>
              <a:t>ExceptionHandler</a:t>
            </a:r>
            <a:r>
              <a:rPr lang="en-US" sz="2200" dirty="0">
                <a:solidFill>
                  <a:srgbClr val="92D050"/>
                </a:solidFill>
              </a:rPr>
              <a:t> </a:t>
            </a:r>
            <a:r>
              <a:rPr lang="en-US" sz="2200" dirty="0"/>
              <a:t>on methods of </a:t>
            </a:r>
            <a:r>
              <a:rPr lang="en-US" sz="2200" dirty="0">
                <a:solidFill>
                  <a:srgbClr val="92D050"/>
                </a:solidFill>
              </a:rPr>
              <a:t>@</a:t>
            </a:r>
            <a:r>
              <a:rPr lang="en-US" sz="2200" dirty="0" err="1">
                <a:solidFill>
                  <a:srgbClr val="92D050"/>
                </a:solidFill>
              </a:rPr>
              <a:t>RestControllerAdvice</a:t>
            </a:r>
            <a:r>
              <a:rPr lang="en-US" sz="2200" dirty="0">
                <a:solidFill>
                  <a:srgbClr val="92D050"/>
                </a:solidFill>
              </a:rPr>
              <a:t> </a:t>
            </a:r>
            <a:r>
              <a:rPr lang="en-US" sz="2200" dirty="0"/>
              <a:t>classes so that the Spring Boot exception handling will be applied globally for all application controllers (or to a subset of controllers, if specified).</a:t>
            </a:r>
          </a:p>
          <a:p>
            <a:r>
              <a:rPr lang="en-US" sz="2200" dirty="0">
                <a:solidFill>
                  <a:srgbClr val="92D050"/>
                </a:solidFill>
              </a:rPr>
              <a:t>@</a:t>
            </a:r>
            <a:r>
              <a:rPr lang="en-US" sz="2200" dirty="0" err="1">
                <a:solidFill>
                  <a:srgbClr val="92D050"/>
                </a:solidFill>
              </a:rPr>
              <a:t>RestControllerAdvice</a:t>
            </a:r>
            <a:r>
              <a:rPr lang="en-US" sz="2200" dirty="0"/>
              <a:t> is an annotation in Spring and, as the name suggests, is “advice” for multiple controllers. It enables the application of a single </a:t>
            </a:r>
            <a:r>
              <a:rPr lang="en-US" sz="2200" dirty="0">
                <a:solidFill>
                  <a:srgbClr val="92D050"/>
                </a:solidFill>
              </a:rPr>
              <a:t>@</a:t>
            </a:r>
            <a:r>
              <a:rPr lang="en-US" sz="2200" dirty="0" err="1">
                <a:solidFill>
                  <a:srgbClr val="92D050"/>
                </a:solidFill>
              </a:rPr>
              <a:t>ExceptionHandler</a:t>
            </a:r>
            <a:r>
              <a:rPr lang="en-US" sz="2200" dirty="0"/>
              <a:t> to multiple controllers. With this annotation, we can define how to treat such an exception in a single place, and the system will call this handler for thrown exceptions on classes covered by this </a:t>
            </a:r>
            <a:r>
              <a:rPr lang="en-US" sz="2200" dirty="0">
                <a:solidFill>
                  <a:srgbClr val="92D050"/>
                </a:solidFill>
              </a:rPr>
              <a:t>@</a:t>
            </a:r>
            <a:r>
              <a:rPr lang="en-US" sz="2200" dirty="0" err="1">
                <a:solidFill>
                  <a:srgbClr val="92D050"/>
                </a:solidFill>
              </a:rPr>
              <a:t>RestControllerAdvice</a:t>
            </a:r>
            <a:r>
              <a:rPr lang="en-US" sz="2200" dirty="0"/>
              <a:t>.</a:t>
            </a:r>
            <a:endParaRPr lang="en-IL" sz="2200" dirty="0"/>
          </a:p>
        </p:txBody>
      </p:sp>
    </p:spTree>
    <p:extLst>
      <p:ext uri="{BB962C8B-B14F-4D97-AF65-F5344CB8AC3E}">
        <p14:creationId xmlns:p14="http://schemas.microsoft.com/office/powerpoint/2010/main" val="48460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E11DD-E732-E75C-9006-02A075B80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@ResponseStatus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A6790-8D0C-D178-221E-CFDF1160F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939" y="1480364"/>
            <a:ext cx="8596668" cy="3880773"/>
          </a:xfrm>
        </p:spPr>
        <p:txBody>
          <a:bodyPr/>
          <a:lstStyle/>
          <a:p>
            <a:r>
              <a:rPr lang="en-US" sz="2800" dirty="0"/>
              <a:t>As the name suggests, </a:t>
            </a:r>
            <a:r>
              <a:rPr lang="en-US" sz="2800" dirty="0">
                <a:solidFill>
                  <a:schemeClr val="accent2"/>
                </a:solidFill>
              </a:rPr>
              <a:t>@</a:t>
            </a:r>
            <a:r>
              <a:rPr lang="en-US" sz="2800" dirty="0" err="1">
                <a:solidFill>
                  <a:schemeClr val="accent2"/>
                </a:solidFill>
              </a:rPr>
              <a:t>ResponseStatus</a:t>
            </a:r>
            <a:r>
              <a:rPr lang="en-US" sz="2800" dirty="0">
                <a:solidFill>
                  <a:schemeClr val="accent2"/>
                </a:solidFill>
              </a:rPr>
              <a:t> </a:t>
            </a:r>
            <a:r>
              <a:rPr lang="en-US" sz="2800" dirty="0"/>
              <a:t>allows us to modify the HTTP status of our response. It can be applied in the following places:</a:t>
            </a:r>
          </a:p>
          <a:p>
            <a:pPr lvl="1"/>
            <a:r>
              <a:rPr lang="en-US" sz="2400" dirty="0"/>
              <a:t>On the exception class itself</a:t>
            </a:r>
          </a:p>
          <a:p>
            <a:pPr lvl="1"/>
            <a:r>
              <a:rPr lang="en-US" sz="2400" dirty="0"/>
              <a:t>Along with the </a:t>
            </a:r>
            <a:r>
              <a:rPr lang="en-US" sz="2400" dirty="0">
                <a:solidFill>
                  <a:schemeClr val="accent2"/>
                </a:solidFill>
              </a:rPr>
              <a:t>@</a:t>
            </a:r>
            <a:r>
              <a:rPr lang="en-US" sz="2400" dirty="0" err="1">
                <a:solidFill>
                  <a:schemeClr val="accent2"/>
                </a:solidFill>
              </a:rPr>
              <a:t>ExceptionHandler</a:t>
            </a:r>
            <a:r>
              <a:rPr lang="en-US" sz="2400" dirty="0">
                <a:solidFill>
                  <a:schemeClr val="accent2"/>
                </a:solidFill>
              </a:rPr>
              <a:t> </a:t>
            </a:r>
            <a:r>
              <a:rPr lang="en-US" sz="2400" dirty="0"/>
              <a:t>annotation on methods</a:t>
            </a:r>
          </a:p>
          <a:p>
            <a:pPr lvl="1"/>
            <a:r>
              <a:rPr lang="en-US" sz="2400" dirty="0"/>
              <a:t>Along with the </a:t>
            </a:r>
            <a:r>
              <a:rPr lang="en-US" sz="2400" dirty="0">
                <a:solidFill>
                  <a:schemeClr val="accent2"/>
                </a:solidFill>
              </a:rPr>
              <a:t>@</a:t>
            </a:r>
            <a:r>
              <a:rPr lang="en-US" sz="2400" dirty="0" err="1">
                <a:solidFill>
                  <a:schemeClr val="accent2"/>
                </a:solidFill>
              </a:rPr>
              <a:t>ControllerAdvice</a:t>
            </a:r>
            <a:r>
              <a:rPr lang="en-US" sz="2400" dirty="0">
                <a:solidFill>
                  <a:schemeClr val="accent2"/>
                </a:solidFill>
              </a:rPr>
              <a:t> </a:t>
            </a:r>
            <a:r>
              <a:rPr lang="en-US" sz="2400" dirty="0"/>
              <a:t>annotation on classes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523595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01F2B-2C06-1DF4-5029-EAEE0866C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Error Handling – handle custom 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0120F-6667-0C08-F70A-2C3B79F27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8781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400" dirty="0">
              <a:solidFill>
                <a:srgbClr val="9E880D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9E880D"/>
                </a:solidFill>
              </a:rPr>
              <a:t>@</a:t>
            </a:r>
            <a:r>
              <a:rPr lang="en-US" sz="1600" dirty="0" err="1">
                <a:solidFill>
                  <a:srgbClr val="9E880D"/>
                </a:solidFill>
              </a:rPr>
              <a:t>RestControllerAdvice</a:t>
            </a:r>
            <a:endParaRPr lang="en-US" sz="1600" dirty="0">
              <a:solidFill>
                <a:srgbClr val="9E880D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33B3"/>
                </a:solidFill>
              </a:rPr>
              <a:t>public class </a:t>
            </a:r>
            <a:r>
              <a:rPr lang="en-US" sz="1600" dirty="0" err="1"/>
              <a:t>AppControllerAdvice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33B3"/>
                </a:solidFill>
              </a:rPr>
              <a:t>extends</a:t>
            </a:r>
            <a:r>
              <a:rPr lang="en-US" sz="1600" dirty="0"/>
              <a:t> </a:t>
            </a:r>
            <a:r>
              <a:rPr lang="en-US" sz="1600" dirty="0" err="1"/>
              <a:t>ResponseEntityExceptionHandler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1600" dirty="0"/>
              <a:t>{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9E880D"/>
                </a:solidFill>
              </a:rPr>
              <a:t>@</a:t>
            </a:r>
            <a:r>
              <a:rPr lang="en-US" sz="1600" dirty="0" err="1">
                <a:solidFill>
                  <a:srgbClr val="9E880D"/>
                </a:solidFill>
              </a:rPr>
              <a:t>ExceptionHandler</a:t>
            </a:r>
            <a:r>
              <a:rPr lang="en-US" sz="1600" dirty="0"/>
              <a:t>({</a:t>
            </a:r>
            <a:r>
              <a:rPr lang="en-US" sz="1600" dirty="0" err="1"/>
              <a:t>AccessDeniedException.class</a:t>
            </a:r>
            <a:r>
              <a:rPr lang="en-US" sz="1600" dirty="0"/>
              <a:t>})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>
                <a:solidFill>
                  <a:srgbClr val="9E880D"/>
                </a:solidFill>
                <a:effectLst/>
              </a:rPr>
              <a:t>@</a:t>
            </a:r>
            <a:r>
              <a:rPr lang="en-US" sz="1600" dirty="0" err="1">
                <a:solidFill>
                  <a:srgbClr val="9E880D"/>
                </a:solidFill>
                <a:effectLst/>
              </a:rPr>
              <a:t>ResponseStatus</a:t>
            </a:r>
            <a:r>
              <a:rPr lang="en-US" sz="1600" dirty="0"/>
              <a:t>(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FORBIDDEN</a:t>
            </a:r>
            <a:r>
              <a:rPr lang="en-US" sz="1600" dirty="0"/>
              <a:t>) 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33B3"/>
                </a:solidFill>
              </a:rPr>
              <a:t>  protected</a:t>
            </a:r>
            <a:r>
              <a:rPr lang="en-US" sz="1600" dirty="0"/>
              <a:t> String </a:t>
            </a:r>
            <a:r>
              <a:rPr lang="en-US" sz="1600" dirty="0" err="1"/>
              <a:t>handleAccessDeniedException</a:t>
            </a:r>
            <a:r>
              <a:rPr lang="en-US" sz="1600" dirty="0"/>
              <a:t>(</a:t>
            </a:r>
            <a:r>
              <a:rPr lang="en-US" sz="1600" dirty="0" err="1"/>
              <a:t>AccessDeniedException</a:t>
            </a:r>
            <a:r>
              <a:rPr lang="en-US" sz="1600" dirty="0"/>
              <a:t> ex) {</a:t>
            </a:r>
          </a:p>
          <a:p>
            <a:pPr marL="0" indent="0">
              <a:buNone/>
            </a:pPr>
            <a:r>
              <a:rPr lang="en-US" sz="1600" dirty="0"/>
              <a:t>       </a:t>
            </a:r>
            <a:r>
              <a:rPr lang="en-US" sz="1600" dirty="0">
                <a:solidFill>
                  <a:srgbClr val="0033B3"/>
                </a:solidFill>
              </a:rPr>
              <a:t>return</a:t>
            </a:r>
            <a:r>
              <a:rPr lang="en-US" sz="1600" dirty="0"/>
              <a:t> “Access denied!”;</a:t>
            </a:r>
          </a:p>
          <a:p>
            <a:pPr marL="0" indent="0">
              <a:buNone/>
            </a:pPr>
            <a:r>
              <a:rPr lang="en-US" sz="1600" dirty="0"/>
              <a:t>    }</a:t>
            </a:r>
          </a:p>
          <a:p>
            <a:pPr marL="0" indent="0">
              <a:buNone/>
            </a:pPr>
            <a:r>
              <a:rPr lang="en-US" sz="1600" dirty="0"/>
              <a:t>}</a:t>
            </a:r>
            <a:endParaRPr lang="en-IL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C2CCF0-C6F9-CC9C-7DA4-731C96258252}"/>
              </a:ext>
            </a:extLst>
          </p:cNvPr>
          <p:cNvSpPr txBox="1"/>
          <p:nvPr/>
        </p:nvSpPr>
        <p:spPr>
          <a:xfrm rot="10800000" flipV="1">
            <a:off x="6555547" y="1721096"/>
            <a:ext cx="4303059" cy="11079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Create your exception handler and add annotation </a:t>
            </a:r>
            <a:r>
              <a:rPr lang="en-US" sz="1100" dirty="0">
                <a:solidFill>
                  <a:srgbClr val="92D050"/>
                </a:solidFill>
              </a:rPr>
              <a:t>@</a:t>
            </a:r>
            <a:r>
              <a:rPr lang="en-US" sz="1100" dirty="0" err="1">
                <a:solidFill>
                  <a:srgbClr val="92D050"/>
                </a:solidFill>
              </a:rPr>
              <a:t>RestControllerAdvice</a:t>
            </a:r>
            <a:r>
              <a:rPr lang="en-US" sz="11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Extend it from </a:t>
            </a:r>
            <a:r>
              <a:rPr lang="en-US" sz="1100" dirty="0" err="1">
                <a:solidFill>
                  <a:srgbClr val="92D050"/>
                </a:solidFill>
              </a:rPr>
              <a:t>ResponseEntityExceptionHandler</a:t>
            </a:r>
            <a:r>
              <a:rPr lang="en-US" sz="1100" dirty="0"/>
              <a:t>, as it already provides some basic handling of Spring MVC exceptions. We’ll add handlers for new exceptions while improving the existing ones.</a:t>
            </a:r>
            <a:endParaRPr lang="en-IL" sz="1100" i="1" dirty="0"/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A3A17193-6D56-DDFB-BF37-2536E4319EDB}"/>
              </a:ext>
            </a:extLst>
          </p:cNvPr>
          <p:cNvSpPr/>
          <p:nvPr/>
        </p:nvSpPr>
        <p:spPr>
          <a:xfrm>
            <a:off x="5556763" y="2506417"/>
            <a:ext cx="968189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18CCD6F9-C471-4CD8-A07A-24B3CA1DA871}"/>
              </a:ext>
            </a:extLst>
          </p:cNvPr>
          <p:cNvSpPr/>
          <p:nvPr/>
        </p:nvSpPr>
        <p:spPr>
          <a:xfrm>
            <a:off x="5683623" y="3764840"/>
            <a:ext cx="2174923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A66297-DA96-EAEB-6B46-96134E148F61}"/>
              </a:ext>
            </a:extLst>
          </p:cNvPr>
          <p:cNvSpPr txBox="1"/>
          <p:nvPr/>
        </p:nvSpPr>
        <p:spPr>
          <a:xfrm rot="10800000" flipV="1">
            <a:off x="5014785" y="4103395"/>
            <a:ext cx="28238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Response code will be </a:t>
            </a:r>
            <a:r>
              <a:rPr lang="en-US" sz="1100" b="0" i="1" u="none" strike="noStrike" dirty="0" err="1">
                <a:solidFill>
                  <a:srgbClr val="212529"/>
                </a:solidFill>
                <a:effectLst/>
                <a:latin typeface="system-ui"/>
              </a:rPr>
              <a:t>HTTPStatus.FORBIDDEN</a:t>
            </a:r>
            <a:endParaRPr lang="en-IL" sz="1100" i="1" dirty="0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EFC1E1BF-48D7-D006-3879-71B9633F7EF0}"/>
              </a:ext>
            </a:extLst>
          </p:cNvPr>
          <p:cNvSpPr/>
          <p:nvPr/>
        </p:nvSpPr>
        <p:spPr>
          <a:xfrm flipV="1">
            <a:off x="4589065" y="4184504"/>
            <a:ext cx="386603" cy="9939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B105E6-6F80-858E-AD0F-8F734E50FFF1}"/>
              </a:ext>
            </a:extLst>
          </p:cNvPr>
          <p:cNvSpPr txBox="1"/>
          <p:nvPr/>
        </p:nvSpPr>
        <p:spPr>
          <a:xfrm rot="10800000" flipV="1">
            <a:off x="7858547" y="3512021"/>
            <a:ext cx="3397623" cy="6001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L" sz="1100" dirty="0"/>
              <a:t>Define an exception handler function, specify a </a:t>
            </a:r>
            <a:r>
              <a:rPr lang="en-US" sz="1100" dirty="0">
                <a:solidFill>
                  <a:srgbClr val="9E880D"/>
                </a:solidFill>
              </a:rPr>
              <a:t>@</a:t>
            </a:r>
            <a:r>
              <a:rPr lang="en-US" sz="1100" dirty="0" err="1">
                <a:solidFill>
                  <a:srgbClr val="9E880D"/>
                </a:solidFill>
              </a:rPr>
              <a:t>ExceptionHandler</a:t>
            </a:r>
            <a:r>
              <a:rPr lang="en-US" sz="1100" dirty="0">
                <a:solidFill>
                  <a:srgbClr val="9E880D"/>
                </a:solidFill>
              </a:rPr>
              <a:t> </a:t>
            </a:r>
            <a:r>
              <a:rPr lang="en-US" sz="1100" dirty="0"/>
              <a:t>and the list of exceptions you want to handle</a:t>
            </a:r>
            <a:endParaRPr lang="en-IL" sz="1100" dirty="0"/>
          </a:p>
        </p:txBody>
      </p:sp>
    </p:spTree>
    <p:extLst>
      <p:ext uri="{BB962C8B-B14F-4D97-AF65-F5344CB8AC3E}">
        <p14:creationId xmlns:p14="http://schemas.microsoft.com/office/powerpoint/2010/main" val="3549794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22F62-DDAE-134D-8AA7-090B748B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How does Spring process the exception</a:t>
            </a:r>
          </a:p>
        </p:txBody>
      </p:sp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EBDC222C-FB70-B40C-4069-635B84FCF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9366" y="1266247"/>
            <a:ext cx="6728791" cy="532517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B1E06F-B9F8-0682-3412-3DC83D3AAFE2}"/>
              </a:ext>
            </a:extLst>
          </p:cNvPr>
          <p:cNvSpPr txBox="1"/>
          <p:nvPr/>
        </p:nvSpPr>
        <p:spPr>
          <a:xfrm>
            <a:off x="495730" y="1309511"/>
            <a:ext cx="3251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Have a look through the following flow chart that traces the process of the exception handling by Spring if we have not built our own exception handler: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85304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A93EC-5291-75D1-4BDB-C87F54FC1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– Calculator – error handling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D6C63-DB01-31C6-0934-10DE49AA6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L" sz="2800" dirty="0"/>
              <a:t>Add error handling to the</a:t>
            </a:r>
            <a:r>
              <a:rPr lang="en-US" sz="2800" dirty="0"/>
              <a:t> Calculator service:</a:t>
            </a:r>
          </a:p>
          <a:p>
            <a:r>
              <a:rPr lang="en-US" sz="2800" dirty="0"/>
              <a:t>Return the message “</a:t>
            </a:r>
            <a:r>
              <a:rPr lang="en-US" sz="1800" dirty="0">
                <a:solidFill>
                  <a:srgbClr val="067D17"/>
                </a:solidFill>
                <a:effectLst/>
                <a:latin typeface="JetBrains Mono"/>
              </a:rPr>
              <a:t>"Illegal number format exception”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en-US" sz="2800" dirty="0"/>
              <a:t>in the case invalid numeric value has been sent.</a:t>
            </a:r>
          </a:p>
          <a:p>
            <a:r>
              <a:rPr lang="en-US" sz="2800" dirty="0"/>
              <a:t>Return the message </a:t>
            </a:r>
            <a:r>
              <a:rPr lang="en-US" sz="1800" dirty="0">
                <a:solidFill>
                  <a:srgbClr val="067D17"/>
                </a:solidFill>
                <a:effectLst/>
                <a:latin typeface="JetBrains Mono"/>
              </a:rPr>
              <a:t>"Illegal Access!"</a:t>
            </a:r>
            <a:r>
              <a:rPr lang="en-US" sz="2800" dirty="0"/>
              <a:t> in the case not supported numeral system has been sent.</a:t>
            </a:r>
            <a:endParaRPr lang="en-IL" sz="2400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42345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84C35-055C-A152-4C19-AF6EC238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Part 4: Configuration in Spring Boot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0671A-FEBE-04D6-C606-A323FA811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L" sz="2800" dirty="0">
                <a:latin typeface="+mj-lt"/>
              </a:rPr>
              <a:t>Agenda</a:t>
            </a:r>
            <a:r>
              <a:rPr lang="en-IL" sz="2800" dirty="0"/>
              <a:t>:</a:t>
            </a:r>
          </a:p>
          <a:p>
            <a:r>
              <a:rPr lang="en-IL" sz="2800" dirty="0"/>
              <a:t>Properties in Java and Spring Boot applications</a:t>
            </a:r>
          </a:p>
          <a:p>
            <a:r>
              <a:rPr lang="en-IL" sz="2800" dirty="0"/>
              <a:t>Load configuration in Spring Boot</a:t>
            </a:r>
          </a:p>
          <a:p>
            <a:pPr lvl="1"/>
            <a:r>
              <a:rPr lang="en-IL" sz="2000" dirty="0">
                <a:solidFill>
                  <a:schemeClr val="accent2"/>
                </a:solidFill>
              </a:rPr>
              <a:t>@Value</a:t>
            </a:r>
          </a:p>
          <a:p>
            <a:pPr lvl="1"/>
            <a:r>
              <a:rPr lang="en-IL" sz="2000" dirty="0">
                <a:solidFill>
                  <a:schemeClr val="accent2"/>
                </a:solidFill>
              </a:rPr>
              <a:t>@C</a:t>
            </a:r>
            <a:r>
              <a:rPr lang="en-US" sz="2000" dirty="0">
                <a:solidFill>
                  <a:schemeClr val="accent2"/>
                </a:solidFill>
              </a:rPr>
              <a:t>o</a:t>
            </a:r>
            <a:r>
              <a:rPr lang="en-IL" sz="2000" dirty="0">
                <a:solidFill>
                  <a:schemeClr val="accent2"/>
                </a:solidFill>
              </a:rPr>
              <a:t>nfigurationProperties</a:t>
            </a:r>
          </a:p>
          <a:p>
            <a:r>
              <a:rPr lang="en-IL" sz="2800" dirty="0"/>
              <a:t>Environment bean</a:t>
            </a:r>
          </a:p>
        </p:txBody>
      </p:sp>
    </p:spTree>
    <p:extLst>
      <p:ext uri="{BB962C8B-B14F-4D97-AF65-F5344CB8AC3E}">
        <p14:creationId xmlns:p14="http://schemas.microsoft.com/office/powerpoint/2010/main" val="2538794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A3E67-97DC-1480-01F2-3FF269381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Spring Boot – properties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E003C-9BE3-9C5C-F571-D34DCE80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183" y="1536121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There are different options to store or apply configuration in </a:t>
            </a:r>
            <a:r>
              <a:rPr lang="en-US" sz="2800" dirty="0">
                <a:solidFill>
                  <a:schemeClr val="accent1"/>
                </a:solidFill>
              </a:rPr>
              <a:t>Spring Boot</a:t>
            </a:r>
            <a:r>
              <a:rPr lang="en-US" sz="2800" dirty="0">
                <a:solidFill>
                  <a:schemeClr val="tx1"/>
                </a:solidFill>
              </a:rPr>
              <a:t>,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/>
              <a:t>including:</a:t>
            </a:r>
          </a:p>
          <a:p>
            <a:r>
              <a:rPr lang="en-US" sz="2800" dirty="0"/>
              <a:t>Java properties files</a:t>
            </a:r>
          </a:p>
          <a:p>
            <a:r>
              <a:rPr lang="en-US" sz="2800" dirty="0"/>
              <a:t>YAML files</a:t>
            </a:r>
          </a:p>
          <a:p>
            <a:r>
              <a:rPr lang="en-US" sz="2800" dirty="0"/>
              <a:t>Environment variables </a:t>
            </a:r>
          </a:p>
          <a:p>
            <a:r>
              <a:rPr lang="en-US" sz="2800" dirty="0"/>
              <a:t>Command-line arguments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24338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06D87-1F56-E591-D2B8-FFE39B4D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Spring Boot – externalized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00F33-36CF-901D-49C4-F87A147F2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0261"/>
            <a:ext cx="8596668" cy="4451101"/>
          </a:xfrm>
        </p:spPr>
        <p:txBody>
          <a:bodyPr>
            <a:normAutofit/>
          </a:bodyPr>
          <a:lstStyle/>
          <a:p>
            <a:r>
              <a:rPr lang="en-IL" sz="3200" dirty="0">
                <a:solidFill>
                  <a:schemeClr val="accent1"/>
                </a:solidFill>
              </a:rPr>
              <a:t>Spring Boot </a:t>
            </a:r>
            <a:r>
              <a:rPr lang="en-US" sz="3200" dirty="0"/>
              <a:t>loads all these properties, they can be easily injected into a managed bean.</a:t>
            </a:r>
          </a:p>
          <a:p>
            <a:r>
              <a:rPr lang="en-IL" sz="3200" dirty="0">
                <a:solidFill>
                  <a:schemeClr val="accent1"/>
                </a:solidFill>
              </a:rPr>
              <a:t>Spring Boot </a:t>
            </a:r>
            <a:r>
              <a:rPr lang="en-IL" sz="3200" dirty="0"/>
              <a:t>loads the properties in a very particular order:</a:t>
            </a:r>
            <a:endParaRPr lang="en-US" sz="3200" dirty="0"/>
          </a:p>
          <a:p>
            <a:pPr marL="0" indent="0">
              <a:buNone/>
            </a:pPr>
            <a:r>
              <a:rPr lang="en-US" sz="3200" dirty="0">
                <a:hlinkClick r:id="rId3"/>
              </a:rPr>
              <a:t>https://docs.spring.io/spring-boot/docs/2.1.13.RELEASE/reference/html/boot-features-external-config.html</a:t>
            </a:r>
            <a:endParaRPr lang="en-IL" sz="3200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705696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00197-C973-B930-E0FA-B03C27830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8867" y="2700867"/>
            <a:ext cx="6529272" cy="1826581"/>
          </a:xfrm>
        </p:spPr>
        <p:txBody>
          <a:bodyPr/>
          <a:lstStyle/>
          <a:p>
            <a:r>
              <a:rPr lang="en-IL" dirty="0"/>
              <a:t>Spring Boot Configuration - Demo</a:t>
            </a:r>
          </a:p>
        </p:txBody>
      </p:sp>
    </p:spTree>
    <p:extLst>
      <p:ext uri="{BB962C8B-B14F-4D97-AF65-F5344CB8AC3E}">
        <p14:creationId xmlns:p14="http://schemas.microsoft.com/office/powerpoint/2010/main" val="3489755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7CE08-EA66-DD65-35D7-4AF271B1B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82894"/>
          </a:xfrm>
        </p:spPr>
        <p:txBody>
          <a:bodyPr/>
          <a:lstStyle/>
          <a:p>
            <a:r>
              <a:rPr lang="en-IL" dirty="0"/>
              <a:t>Configuration in Spring Boot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50B5C-215A-A41D-87D4-DB0279D55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0575"/>
            <a:ext cx="8596668" cy="4520787"/>
          </a:xfrm>
        </p:spPr>
        <p:txBody>
          <a:bodyPr>
            <a:normAutofit/>
          </a:bodyPr>
          <a:lstStyle/>
          <a:p>
            <a:r>
              <a:rPr lang="en-US" sz="3200" dirty="0"/>
              <a:t>Property values can be injected directly into the application’s beans using the </a:t>
            </a:r>
            <a:r>
              <a:rPr lang="en-US" sz="3200" dirty="0">
                <a:solidFill>
                  <a:srgbClr val="0070C0"/>
                </a:solidFill>
              </a:rPr>
              <a:t>@Value </a:t>
            </a:r>
            <a:r>
              <a:rPr lang="en-US" sz="3200" dirty="0"/>
              <a:t>annotation</a:t>
            </a:r>
          </a:p>
          <a:p>
            <a:r>
              <a:rPr lang="en-US" sz="3200" dirty="0"/>
              <a:t>Bound to structured objects through </a:t>
            </a:r>
            <a:r>
              <a:rPr lang="en-US" sz="3200" dirty="0">
                <a:solidFill>
                  <a:srgbClr val="0070C0"/>
                </a:solidFill>
              </a:rPr>
              <a:t>@</a:t>
            </a:r>
            <a:r>
              <a:rPr lang="en-US" sz="3200" dirty="0" err="1">
                <a:solidFill>
                  <a:srgbClr val="0070C0"/>
                </a:solidFill>
              </a:rPr>
              <a:t>ConfigurationProperties</a:t>
            </a:r>
            <a:endParaRPr lang="en-US" sz="3200" dirty="0"/>
          </a:p>
          <a:p>
            <a:r>
              <a:rPr lang="en-US" sz="3200" dirty="0"/>
              <a:t>Accessed through Spring’s </a:t>
            </a:r>
            <a:r>
              <a:rPr lang="en-US" sz="3200" dirty="0">
                <a:solidFill>
                  <a:srgbClr val="0070C0"/>
                </a:solidFill>
              </a:rPr>
              <a:t>Environment</a:t>
            </a:r>
            <a:r>
              <a:rPr lang="en-US" sz="3200" dirty="0"/>
              <a:t> abstraction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46164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CC4D-9504-FC2B-8D30-2A617BDB6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Part 2: Testing with 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84DD0-4B22-392D-D7AF-ABC8A2954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8"/>
            <a:ext cx="9755970" cy="3920171"/>
          </a:xfrm>
        </p:spPr>
        <p:txBody>
          <a:bodyPr>
            <a:normAutofit/>
          </a:bodyPr>
          <a:lstStyle/>
          <a:p>
            <a:r>
              <a:rPr lang="en-US" sz="2100" dirty="0"/>
              <a:t>Spring Boot provides several utilities and annotations to help when testing your application. Most developers use the </a:t>
            </a:r>
            <a:r>
              <a:rPr lang="en-US" sz="2100" dirty="0">
                <a:solidFill>
                  <a:srgbClr val="92D050"/>
                </a:solidFill>
              </a:rPr>
              <a:t>spring-boot-starter-test</a:t>
            </a:r>
            <a:r>
              <a:rPr lang="en-US" sz="2100" dirty="0"/>
              <a:t> “Starter”, which imports (in the test scope):</a:t>
            </a:r>
          </a:p>
          <a:p>
            <a:pPr lvl="1"/>
            <a:r>
              <a:rPr lang="en-US" sz="1800" dirty="0">
                <a:solidFill>
                  <a:srgbClr val="92D050"/>
                </a:solidFill>
              </a:rPr>
              <a:t>Spring Test &amp; Spring Boot Test</a:t>
            </a:r>
            <a:r>
              <a:rPr lang="en-US" sz="1800" dirty="0">
                <a:solidFill>
                  <a:schemeClr val="tx1"/>
                </a:solidFill>
              </a:rPr>
              <a:t> - utilities and integration test support for Spring Boot applications.</a:t>
            </a:r>
          </a:p>
          <a:p>
            <a:pPr lvl="1"/>
            <a:r>
              <a:rPr lang="en-US" sz="1800" dirty="0">
                <a:solidFill>
                  <a:srgbClr val="00B0F0"/>
                </a:solidFill>
              </a:rPr>
              <a:t>Junit - </a:t>
            </a:r>
            <a:r>
              <a:rPr lang="en-US" sz="1800" dirty="0">
                <a:solidFill>
                  <a:schemeClr val="tx1"/>
                </a:solidFill>
              </a:rPr>
              <a:t>the de-facto standard for unit testing Java applications.</a:t>
            </a:r>
          </a:p>
          <a:p>
            <a:pPr lvl="1"/>
            <a:r>
              <a:rPr lang="en-US" sz="1800" dirty="0" err="1">
                <a:solidFill>
                  <a:srgbClr val="00B0F0"/>
                </a:solidFill>
              </a:rPr>
              <a:t>AssertJ</a:t>
            </a:r>
            <a:r>
              <a:rPr lang="en-US" sz="1800" dirty="0"/>
              <a:t> - a fluent assertion library.</a:t>
            </a:r>
          </a:p>
          <a:p>
            <a:pPr lvl="1"/>
            <a:r>
              <a:rPr lang="en-US" sz="1800" dirty="0">
                <a:solidFill>
                  <a:srgbClr val="00B0F0"/>
                </a:solidFill>
              </a:rPr>
              <a:t>Mockito - a Java mocking framework.</a:t>
            </a:r>
          </a:p>
          <a:p>
            <a:pPr lvl="1"/>
            <a:r>
              <a:rPr lang="en-US" sz="1800" dirty="0" err="1">
                <a:solidFill>
                  <a:srgbClr val="00B0F0"/>
                </a:solidFill>
              </a:rPr>
              <a:t>Hamcrest</a:t>
            </a:r>
            <a:r>
              <a:rPr lang="en-US" sz="1800" dirty="0"/>
              <a:t> - a library of matcher objects</a:t>
            </a:r>
          </a:p>
          <a:p>
            <a:pPr lvl="1"/>
            <a:r>
              <a:rPr lang="en-US" sz="1800" dirty="0"/>
              <a:t>a number of other useful testing libraries.</a:t>
            </a:r>
          </a:p>
          <a:p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1074B-1BC6-4DAF-95D3-B5A8D03DB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6480" y="4479099"/>
            <a:ext cx="4306824" cy="1831848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dependency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&lt;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lang="en-US" sz="1600" dirty="0" err="1">
                <a:solidFill>
                  <a:srgbClr val="080808"/>
                </a:solidFill>
                <a:effectLst/>
                <a:latin typeface="JetBrains Mono"/>
              </a:rPr>
              <a:t>org.springframework.boot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&gt;spring-boot-starter-test&lt;/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scope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&gt;test&lt;/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scope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dependency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14354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9B8E49-6699-A7A9-425A-5EB251E66F5D}"/>
              </a:ext>
            </a:extLst>
          </p:cNvPr>
          <p:cNvSpPr/>
          <p:nvPr/>
        </p:nvSpPr>
        <p:spPr>
          <a:xfrm>
            <a:off x="677332" y="2924189"/>
            <a:ext cx="8353455" cy="36101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3C616-E58C-386B-EB03-88C0FD779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6549"/>
            <a:ext cx="8596668" cy="4757815"/>
          </a:xfrm>
        </p:spPr>
        <p:txBody>
          <a:bodyPr>
            <a:normAutofit fontScale="77500" lnSpcReduction="20000"/>
          </a:bodyPr>
          <a:lstStyle/>
          <a:p>
            <a:endParaRPr lang="en-IL" dirty="0"/>
          </a:p>
          <a:p>
            <a:endParaRPr lang="en-IL" dirty="0"/>
          </a:p>
          <a:p>
            <a:endParaRPr lang="en-IL" dirty="0"/>
          </a:p>
          <a:p>
            <a:pPr marL="0" indent="0">
              <a:buNone/>
            </a:pPr>
            <a:endParaRPr lang="en-US" b="1" i="1" dirty="0">
              <a:solidFill>
                <a:srgbClr val="808080"/>
              </a:solidFill>
              <a:effectLst/>
            </a:endParaRPr>
          </a:p>
          <a:p>
            <a:pPr marL="0" indent="0">
              <a:buNone/>
            </a:pPr>
            <a:r>
              <a:rPr lang="en-US" b="1" i="1" dirty="0">
                <a:solidFill>
                  <a:schemeClr val="accent3">
                    <a:lumMod val="75000"/>
                  </a:schemeClr>
                </a:solidFill>
                <a:effectLst/>
              </a:rPr>
              <a:t>@Component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effectLst/>
              </a:rPr>
              <a:t>public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class</a:t>
            </a:r>
            <a:r>
              <a:rPr lang="en-US" dirty="0"/>
              <a:t> </a:t>
            </a:r>
            <a:r>
              <a:rPr lang="en-US" dirty="0" err="1"/>
              <a:t>MyBean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i="1" dirty="0">
                <a:solidFill>
                  <a:srgbClr val="808080"/>
                </a:solidFill>
                <a:effectLst/>
              </a:rPr>
              <a:t>	</a:t>
            </a:r>
            <a:r>
              <a:rPr lang="en-US" b="1" i="1" dirty="0">
                <a:solidFill>
                  <a:schemeClr val="accent3">
                    <a:lumMod val="75000"/>
                  </a:schemeClr>
                </a:solidFill>
              </a:rPr>
              <a:t>@Value</a:t>
            </a:r>
            <a:r>
              <a:rPr lang="en-US" dirty="0"/>
              <a:t>(</a:t>
            </a:r>
            <a:r>
              <a:rPr lang="en-US" b="1" i="1" dirty="0">
                <a:solidFill>
                  <a:schemeClr val="accent2"/>
                </a:solidFill>
                <a:effectLst/>
              </a:rPr>
              <a:t>"</a:t>
            </a:r>
            <a:r>
              <a:rPr lang="en-US" dirty="0">
                <a:solidFill>
                  <a:schemeClr val="accent2"/>
                </a:solidFill>
              </a:rPr>
              <a:t>${</a:t>
            </a:r>
            <a:r>
              <a:rPr lang="en-US" dirty="0" err="1">
                <a:solidFill>
                  <a:schemeClr val="accent2"/>
                </a:solidFill>
              </a:rPr>
              <a:t>server.address</a:t>
            </a:r>
            <a:r>
              <a:rPr lang="en-US" dirty="0">
                <a:solidFill>
                  <a:schemeClr val="accent2"/>
                </a:solidFill>
              </a:rPr>
              <a:t>}"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effectLst/>
              </a:rPr>
              <a:t>	</a:t>
            </a:r>
            <a:r>
              <a:rPr lang="en-US" b="1" dirty="0">
                <a:solidFill>
                  <a:srgbClr val="0070C0"/>
                </a:solidFill>
              </a:rPr>
              <a:t>private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  <a:effectLst/>
              </a:rPr>
              <a:t>InetAddress</a:t>
            </a:r>
            <a:r>
              <a:rPr lang="en-US" dirty="0"/>
              <a:t> </a:t>
            </a:r>
            <a:r>
              <a:rPr lang="en-US" dirty="0" err="1">
                <a:solidFill>
                  <a:srgbClr val="871094"/>
                </a:solidFill>
                <a:latin typeface="+mj-lt"/>
              </a:rPr>
              <a:t>serverAddr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808080"/>
                </a:solidFill>
                <a:effectLst/>
              </a:rPr>
              <a:t>	</a:t>
            </a:r>
            <a:r>
              <a:rPr lang="en-US" b="1" i="1" dirty="0">
                <a:solidFill>
                  <a:schemeClr val="accent3">
                    <a:lumMod val="75000"/>
                  </a:schemeClr>
                </a:solidFill>
              </a:rPr>
              <a:t>@Value</a:t>
            </a:r>
            <a:r>
              <a:rPr lang="en-US" dirty="0"/>
              <a:t>(</a:t>
            </a:r>
            <a:r>
              <a:rPr lang="en-US" b="1" i="1" dirty="0">
                <a:solidFill>
                  <a:schemeClr val="accent2"/>
                </a:solidFill>
                <a:effectLst/>
              </a:rPr>
              <a:t>"</a:t>
            </a:r>
            <a:r>
              <a:rPr lang="en-US" dirty="0">
                <a:solidFill>
                  <a:schemeClr val="accent2"/>
                </a:solidFill>
              </a:rPr>
              <a:t>${server.port:8080}"</a:t>
            </a:r>
            <a:r>
              <a:rPr lang="en-US" dirty="0"/>
              <a:t>)            </a:t>
            </a:r>
            <a:r>
              <a:rPr lang="en-US" b="1" dirty="0"/>
              <a:t>here we defined the variable default value - 8080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effectLst/>
              </a:rPr>
              <a:t>	</a:t>
            </a:r>
            <a:r>
              <a:rPr lang="en-US" b="1" dirty="0">
                <a:solidFill>
                  <a:srgbClr val="0070C0"/>
                </a:solidFill>
              </a:rPr>
              <a:t>private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871094"/>
                </a:solidFill>
                <a:latin typeface="+mj-lt"/>
              </a:rPr>
              <a:t>serverPort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3F5F5F"/>
                </a:solidFill>
              </a:rPr>
              <a:t>	</a:t>
            </a:r>
            <a:r>
              <a:rPr lang="en-US" b="1" i="1" dirty="0">
                <a:solidFill>
                  <a:schemeClr val="accent3">
                    <a:lumMod val="75000"/>
                  </a:schemeClr>
                </a:solidFill>
              </a:rPr>
              <a:t>@Value</a:t>
            </a:r>
            <a:r>
              <a:rPr lang="en-US" dirty="0"/>
              <a:t>(</a:t>
            </a:r>
            <a:r>
              <a:rPr lang="en-US" b="1" i="1" dirty="0">
                <a:solidFill>
                  <a:schemeClr val="accent2"/>
                </a:solidFill>
              </a:rPr>
              <a:t>“$</a:t>
            </a:r>
            <a:r>
              <a:rPr lang="en-US" dirty="0">
                <a:solidFill>
                  <a:schemeClr val="accent2"/>
                </a:solidFill>
              </a:rPr>
              <a:t>{HOME}”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i="1" dirty="0">
                <a:solidFill>
                  <a:srgbClr val="3F5F5F"/>
                </a:solidFill>
                <a:effectLst/>
              </a:rPr>
              <a:t>         </a:t>
            </a:r>
            <a:r>
              <a:rPr lang="en-US" b="1" dirty="0">
                <a:solidFill>
                  <a:srgbClr val="0070C0"/>
                </a:solidFill>
              </a:rPr>
              <a:t>private</a:t>
            </a:r>
            <a:r>
              <a:rPr lang="en-US" i="1" dirty="0">
                <a:solidFill>
                  <a:srgbClr val="3F5F5F"/>
                </a:solidFill>
                <a:effectLst/>
              </a:rPr>
              <a:t> </a:t>
            </a:r>
            <a:r>
              <a:rPr lang="en-US" dirty="0"/>
              <a:t>String </a:t>
            </a:r>
            <a:r>
              <a:rPr lang="en-US" dirty="0" err="1">
                <a:solidFill>
                  <a:srgbClr val="871094"/>
                </a:solidFill>
                <a:latin typeface="+mj-lt"/>
              </a:rPr>
              <a:t>homeDir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i="1" dirty="0">
                <a:solidFill>
                  <a:srgbClr val="3F5F5F"/>
                </a:solidFill>
              </a:rPr>
              <a:t>	</a:t>
            </a:r>
            <a:r>
              <a:rPr lang="en-US" b="1" i="1" dirty="0">
                <a:solidFill>
                  <a:schemeClr val="accent3">
                    <a:lumMod val="75000"/>
                  </a:schemeClr>
                </a:solidFill>
              </a:rPr>
              <a:t>@Value</a:t>
            </a:r>
            <a:r>
              <a:rPr lang="en-US" dirty="0"/>
              <a:t>(</a:t>
            </a:r>
            <a:r>
              <a:rPr lang="en-US" dirty="0">
                <a:solidFill>
                  <a:schemeClr val="accent2"/>
                </a:solidFill>
              </a:rPr>
              <a:t>“${</a:t>
            </a:r>
            <a:r>
              <a:rPr lang="en-US" dirty="0" err="1">
                <a:solidFill>
                  <a:schemeClr val="accent2"/>
                </a:solidFill>
              </a:rPr>
              <a:t>demo.course</a:t>
            </a:r>
            <a:r>
              <a:rPr lang="en-US" dirty="0">
                <a:solidFill>
                  <a:schemeClr val="accent2"/>
                </a:solidFill>
              </a:rPr>
              <a:t>}”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i="1" dirty="0">
                <a:solidFill>
                  <a:srgbClr val="3F5F5F"/>
                </a:solidFill>
                <a:effectLst/>
              </a:rPr>
              <a:t>          </a:t>
            </a:r>
            <a:r>
              <a:rPr lang="en-US" b="1" dirty="0">
                <a:solidFill>
                  <a:srgbClr val="0070C0"/>
                </a:solidFill>
              </a:rPr>
              <a:t>private</a:t>
            </a:r>
            <a:r>
              <a:rPr lang="en-US" i="1" dirty="0">
                <a:solidFill>
                  <a:srgbClr val="3F5F5F"/>
                </a:solidFill>
                <a:effectLst/>
              </a:rPr>
              <a:t> </a:t>
            </a:r>
            <a:r>
              <a:rPr lang="en-US" dirty="0"/>
              <a:t>String </a:t>
            </a:r>
            <a:r>
              <a:rPr lang="en-US" dirty="0" err="1">
                <a:solidFill>
                  <a:srgbClr val="871094"/>
                </a:solidFill>
                <a:latin typeface="+mj-lt"/>
              </a:rPr>
              <a:t>courseNum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3F5F5F"/>
                </a:solidFill>
                <a:effectLst/>
              </a:rPr>
              <a:t>	...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1901DC-E139-2EC9-569B-202344B30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Load configuration values in the code: @Value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F19DFB6-4C85-1E2D-589F-8FF1659B1A1E}"/>
              </a:ext>
            </a:extLst>
          </p:cNvPr>
          <p:cNvGraphicFramePr>
            <a:graphicFrameLocks noGrp="1"/>
          </p:cNvGraphicFramePr>
          <p:nvPr/>
        </p:nvGraphicFramePr>
        <p:xfrm>
          <a:off x="677332" y="1776549"/>
          <a:ext cx="835345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9784">
                  <a:extLst>
                    <a:ext uri="{9D8B030D-6E8A-4147-A177-3AD203B41FA5}">
                      <a16:colId xmlns:a16="http://schemas.microsoft.com/office/drawing/2014/main" val="1815690530"/>
                    </a:ext>
                  </a:extLst>
                </a:gridCol>
                <a:gridCol w="2479186">
                  <a:extLst>
                    <a:ext uri="{9D8B030D-6E8A-4147-A177-3AD203B41FA5}">
                      <a16:colId xmlns:a16="http://schemas.microsoft.com/office/drawing/2014/main" val="3367717155"/>
                    </a:ext>
                  </a:extLst>
                </a:gridCol>
                <a:gridCol w="2784485">
                  <a:extLst>
                    <a:ext uri="{9D8B030D-6E8A-4147-A177-3AD203B41FA5}">
                      <a16:colId xmlns:a16="http://schemas.microsoft.com/office/drawing/2014/main" val="1586312912"/>
                    </a:ext>
                  </a:extLst>
                </a:gridCol>
              </a:tblGrid>
              <a:tr h="362718">
                <a:tc>
                  <a:txBody>
                    <a:bodyPr/>
                    <a:lstStyle/>
                    <a:p>
                      <a:r>
                        <a:rPr lang="en-IL" dirty="0"/>
                        <a:t>Configuration file: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Environment: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System properties: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724661"/>
                  </a:ext>
                </a:extLst>
              </a:tr>
              <a:tr h="63475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server.address</a:t>
                      </a:r>
                      <a:r>
                        <a:rPr lang="en-US" dirty="0"/>
                        <a:t>=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127.0.0.1</a:t>
                      </a:r>
                      <a:b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server.port</a:t>
                      </a:r>
                      <a:r>
                        <a:rPr lang="en-US" dirty="0"/>
                        <a:t>=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8080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HOME=/Users/yb444b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demo.course</a:t>
                      </a:r>
                      <a:r>
                        <a:rPr lang="en-US" dirty="0"/>
                        <a:t>=1.0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258796"/>
                  </a:ext>
                </a:extLst>
              </a:tr>
            </a:tbl>
          </a:graphicData>
        </a:graphic>
      </p:graphicFrame>
      <p:sp>
        <p:nvSpPr>
          <p:cNvPr id="5" name="Left Arrow 4">
            <a:extLst>
              <a:ext uri="{FF2B5EF4-FFF2-40B4-BE49-F238E27FC236}">
                <a16:creationId xmlns:a16="http://schemas.microsoft.com/office/drawing/2014/main" id="{B3D144FA-0182-13D0-66C9-06B9DE893DA5}"/>
              </a:ext>
            </a:extLst>
          </p:cNvPr>
          <p:cNvSpPr/>
          <p:nvPr/>
        </p:nvSpPr>
        <p:spPr>
          <a:xfrm>
            <a:off x="3723489" y="4155456"/>
            <a:ext cx="427382" cy="1689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24144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C5BE0-0023-19B1-C157-CCB698FCC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Load configuration values in the code: @ConfigurationProperties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05742-509F-381A-E922-B38A59261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6" y="1930400"/>
            <a:ext cx="3034106" cy="385417"/>
          </a:xfrm>
        </p:spPr>
        <p:txBody>
          <a:bodyPr/>
          <a:lstStyle/>
          <a:p>
            <a:r>
              <a:rPr lang="en-IL" sz="1800" dirty="0"/>
              <a:t>Configuration file: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13A66-DCB4-7280-9F03-4B4EC86AF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6" y="2315817"/>
            <a:ext cx="3906193" cy="2030152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</a:rPr>
              <a:t>s</a:t>
            </a:r>
            <a:r>
              <a:rPr lang="en-IL" sz="1600" dirty="0">
                <a:solidFill>
                  <a:srgbClr val="002060"/>
                </a:solidFill>
              </a:rPr>
              <a:t>erver.address</a:t>
            </a:r>
            <a:r>
              <a:rPr lang="en-IL" sz="1600" dirty="0"/>
              <a:t>=</a:t>
            </a:r>
            <a:r>
              <a:rPr lang="en-IL" sz="1600" dirty="0">
                <a:solidFill>
                  <a:srgbClr val="067D17"/>
                </a:solidFill>
              </a:rPr>
              <a:t>127.0.0.1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</a:rPr>
              <a:t>s</a:t>
            </a:r>
            <a:r>
              <a:rPr lang="en-IL" sz="1600" dirty="0">
                <a:solidFill>
                  <a:srgbClr val="002060"/>
                </a:solidFill>
              </a:rPr>
              <a:t>erver.port</a:t>
            </a:r>
            <a:r>
              <a:rPr lang="en-IL" sz="1600" dirty="0"/>
              <a:t>=</a:t>
            </a:r>
            <a:r>
              <a:rPr lang="en-IL" sz="1600" dirty="0">
                <a:solidFill>
                  <a:srgbClr val="00B0F0"/>
                </a:solidFill>
              </a:rPr>
              <a:t>8080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2060"/>
                </a:solidFill>
              </a:rPr>
              <a:t>server.compression.mime</a:t>
            </a:r>
            <a:r>
              <a:rPr lang="en-US" sz="1600" dirty="0">
                <a:solidFill>
                  <a:srgbClr val="002060"/>
                </a:solidFill>
              </a:rPr>
              <a:t>-type</a:t>
            </a:r>
            <a:r>
              <a:rPr lang="en-US" sz="1600" dirty="0"/>
              <a:t>=</a:t>
            </a:r>
            <a:r>
              <a:rPr lang="en-US" sz="1600" dirty="0">
                <a:solidFill>
                  <a:srgbClr val="067D17"/>
                </a:solidFill>
                <a:effectLst/>
              </a:rPr>
              <a:t> application/</a:t>
            </a:r>
            <a:r>
              <a:rPr lang="en-US" sz="1600" dirty="0" err="1">
                <a:solidFill>
                  <a:srgbClr val="067D17"/>
                </a:solidFill>
                <a:effectLst/>
              </a:rPr>
              <a:t>json</a:t>
            </a:r>
            <a:r>
              <a:rPr lang="en-US" sz="1600" dirty="0">
                <a:solidFill>
                  <a:srgbClr val="067D17"/>
                </a:solidFill>
                <a:effectLst/>
              </a:rPr>
              <a:t>, application/xml</a:t>
            </a:r>
            <a:endParaRPr lang="en-IL" sz="1600" dirty="0"/>
          </a:p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</a:rPr>
              <a:t>s</a:t>
            </a:r>
            <a:r>
              <a:rPr lang="en-IL" sz="1600" dirty="0">
                <a:solidFill>
                  <a:srgbClr val="002060"/>
                </a:solidFill>
              </a:rPr>
              <a:t>erver.max-http-header-size</a:t>
            </a:r>
            <a:r>
              <a:rPr lang="en-IL" sz="1600" dirty="0"/>
              <a:t>=</a:t>
            </a:r>
            <a:r>
              <a:rPr lang="en-IL" sz="1600" dirty="0">
                <a:solidFill>
                  <a:srgbClr val="067D17"/>
                </a:solidFill>
              </a:rPr>
              <a:t>8KB</a:t>
            </a:r>
            <a:endParaRPr lang="en-IL" sz="1600" dirty="0">
              <a:solidFill>
                <a:srgbClr val="00B0F0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F7256-0FD3-D66D-3001-E02FC79808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38409" y="1930400"/>
            <a:ext cx="4535592" cy="385417"/>
          </a:xfrm>
        </p:spPr>
        <p:txBody>
          <a:bodyPr/>
          <a:lstStyle/>
          <a:p>
            <a:r>
              <a:rPr lang="en-IL" sz="1800" dirty="0"/>
              <a:t>Code: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F75FFB-F5CB-D6EF-7A3D-EA3766B5CD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38409" y="2315818"/>
            <a:ext cx="5250321" cy="4204252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+mj-lt"/>
              </a:rPr>
              <a:t>@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+mj-lt"/>
              </a:rPr>
              <a:t>ConfigurationProperties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j-lt"/>
              </a:rPr>
              <a:t>(</a:t>
            </a:r>
            <a:r>
              <a:rPr lang="en-US" sz="1600" b="1" dirty="0">
                <a:solidFill>
                  <a:schemeClr val="accent2"/>
                </a:solidFill>
                <a:highlight>
                  <a:srgbClr val="FFFF00"/>
                </a:highlight>
                <a:latin typeface="+mj-lt"/>
              </a:rPr>
              <a:t>“server”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33B3"/>
                </a:solidFill>
                <a:latin typeface="+mj-lt"/>
              </a:rPr>
              <a:t>p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ublic class </a:t>
            </a:r>
            <a:r>
              <a:rPr lang="en-IL" sz="1600" dirty="0">
                <a:latin typeface="+mj-lt"/>
              </a:rPr>
              <a:t>ServerConfiguration {</a:t>
            </a: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   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private</a:t>
            </a:r>
            <a:r>
              <a:rPr lang="en-IL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InetAddress</a:t>
            </a:r>
            <a:r>
              <a:rPr lang="en-IL" sz="1600" dirty="0">
                <a:latin typeface="+mj-lt"/>
              </a:rPr>
              <a:t> </a:t>
            </a:r>
            <a:r>
              <a:rPr lang="en-IL" sz="1600" dirty="0">
                <a:solidFill>
                  <a:srgbClr val="871094"/>
                </a:solidFill>
                <a:latin typeface="+mj-lt"/>
              </a:rPr>
              <a:t>address</a:t>
            </a:r>
            <a:r>
              <a:rPr lang="en-IL" sz="1600" dirty="0"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   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private</a:t>
            </a:r>
            <a:r>
              <a:rPr lang="en-IL" sz="16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int</a:t>
            </a:r>
            <a:r>
              <a:rPr lang="en-IL" sz="1600" dirty="0">
                <a:latin typeface="+mj-lt"/>
              </a:rPr>
              <a:t> </a:t>
            </a:r>
            <a:r>
              <a:rPr lang="en-IL" sz="1600" dirty="0">
                <a:solidFill>
                  <a:srgbClr val="871094"/>
                </a:solidFill>
                <a:latin typeface="+mj-lt"/>
              </a:rPr>
              <a:t>port</a:t>
            </a:r>
            <a:r>
              <a:rPr lang="en-IL" sz="1600" dirty="0"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   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private</a:t>
            </a:r>
            <a:r>
              <a:rPr lang="en-IL" sz="16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IL" sz="1600" dirty="0">
                <a:latin typeface="+mj-lt"/>
              </a:rPr>
              <a:t>DataSize </a:t>
            </a:r>
            <a:r>
              <a:rPr lang="en-IL" sz="1600" dirty="0">
                <a:solidFill>
                  <a:srgbClr val="871094"/>
                </a:solidFill>
                <a:latin typeface="+mj-lt"/>
              </a:rPr>
              <a:t>maxHttpHeaderSize</a:t>
            </a:r>
            <a:r>
              <a:rPr lang="en-IL" sz="1600" dirty="0"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    </a:t>
            </a:r>
            <a:r>
              <a:rPr lang="en-US" sz="1600" dirty="0">
                <a:solidFill>
                  <a:srgbClr val="0033B3"/>
                </a:solidFill>
                <a:latin typeface="+mj-lt"/>
              </a:rPr>
              <a:t>private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>
                <a:solidFill>
                  <a:srgbClr val="0033B3"/>
                </a:solidFill>
                <a:latin typeface="+mj-lt"/>
              </a:rPr>
              <a:t>final</a:t>
            </a:r>
            <a:r>
              <a:rPr lang="en-US" sz="1600" dirty="0">
                <a:latin typeface="+mj-lt"/>
              </a:rPr>
              <a:t> Compression compression = </a:t>
            </a:r>
            <a:r>
              <a:rPr lang="en-US" sz="1600" dirty="0">
                <a:solidFill>
                  <a:srgbClr val="0033B3"/>
                </a:solidFill>
                <a:latin typeface="+mj-lt"/>
              </a:rPr>
              <a:t>new</a:t>
            </a:r>
            <a:r>
              <a:rPr lang="en-US" sz="1600" dirty="0">
                <a:latin typeface="+mj-lt"/>
              </a:rPr>
              <a:t> Compression();</a:t>
            </a: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   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public</a:t>
            </a:r>
            <a:r>
              <a:rPr lang="en-IL" sz="16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static</a:t>
            </a:r>
            <a:r>
              <a:rPr lang="en-IL" sz="16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class</a:t>
            </a:r>
            <a:r>
              <a:rPr lang="en-IL" sz="16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IL" sz="1600" dirty="0">
                <a:latin typeface="+mj-lt"/>
              </a:rPr>
              <a:t>Compression {</a:t>
            </a: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       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private</a:t>
            </a:r>
            <a:r>
              <a:rPr lang="en-IL" sz="16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IL" sz="1600" dirty="0">
                <a:latin typeface="+mj-lt"/>
              </a:rPr>
              <a:t>List&lt;String&gt; </a:t>
            </a:r>
            <a:r>
              <a:rPr lang="en-IL" sz="1600" dirty="0">
                <a:solidFill>
                  <a:srgbClr val="871094"/>
                </a:solidFill>
                <a:latin typeface="+mj-lt"/>
              </a:rPr>
              <a:t>mimeTypes =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new</a:t>
            </a:r>
            <a:r>
              <a:rPr lang="en-IL" sz="1600" dirty="0">
                <a:solidFill>
                  <a:srgbClr val="871094"/>
                </a:solidFill>
                <a:latin typeface="+mj-lt"/>
              </a:rPr>
              <a:t> </a:t>
            </a:r>
            <a:r>
              <a:rPr lang="en-IL" sz="1600" dirty="0">
                <a:latin typeface="+mj-lt"/>
              </a:rPr>
              <a:t>Array&lt;&gt;();</a:t>
            </a: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    }</a:t>
            </a: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9A15BB-49F0-A0F4-7EE0-4AA5029BF462}"/>
              </a:ext>
            </a:extLst>
          </p:cNvPr>
          <p:cNvSpPr txBox="1"/>
          <p:nvPr/>
        </p:nvSpPr>
        <p:spPr>
          <a:xfrm>
            <a:off x="8566472" y="1438197"/>
            <a:ext cx="3505664" cy="10772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L" sz="1600" dirty="0">
                <a:solidFill>
                  <a:schemeClr val="accent1"/>
                </a:solidFill>
              </a:rPr>
              <a:t>@ConfigurationProperties </a:t>
            </a:r>
            <a:r>
              <a:rPr lang="en-IL" sz="1600" dirty="0"/>
              <a:t>annotation allows isolating a </a:t>
            </a:r>
            <a:r>
              <a:rPr lang="en-IL" sz="1600" b="1" dirty="0"/>
              <a:t>section of properties </a:t>
            </a:r>
            <a:r>
              <a:rPr lang="en-IL" sz="1600" dirty="0"/>
              <a:t>(with the same prefix) into separate POJO.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F3CFF4-DCB8-A703-AB2A-C6FC9923965F}"/>
              </a:ext>
            </a:extLst>
          </p:cNvPr>
          <p:cNvSpPr txBox="1"/>
          <p:nvPr/>
        </p:nvSpPr>
        <p:spPr>
          <a:xfrm>
            <a:off x="1133544" y="5442852"/>
            <a:ext cx="2576308" cy="10772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L" sz="1600" dirty="0"/>
              <a:t>Note: setters are mandatory in the @ConfigurationProperties class!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5E48F68-E8ED-04FE-FD96-39B37B18A4C5}"/>
              </a:ext>
            </a:extLst>
          </p:cNvPr>
          <p:cNvSpPr/>
          <p:nvPr/>
        </p:nvSpPr>
        <p:spPr>
          <a:xfrm>
            <a:off x="3709852" y="5808295"/>
            <a:ext cx="969405" cy="1477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42822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C5BE0-0023-19B1-C157-CCB698FCC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Load configuration values in the code: @ConfigurationProperties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05742-509F-381A-E922-B38A59261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6" y="1930400"/>
            <a:ext cx="3034106" cy="385417"/>
          </a:xfrm>
        </p:spPr>
        <p:txBody>
          <a:bodyPr/>
          <a:lstStyle/>
          <a:p>
            <a:r>
              <a:rPr lang="en-IL" sz="1800" dirty="0"/>
              <a:t>Configuration file: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13A66-DCB4-7280-9F03-4B4EC86AF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6" y="2315817"/>
            <a:ext cx="3906193" cy="935383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</a:rPr>
              <a:t>s</a:t>
            </a:r>
            <a:r>
              <a:rPr lang="en-IL" sz="1600" dirty="0">
                <a:solidFill>
                  <a:srgbClr val="002060"/>
                </a:solidFill>
              </a:rPr>
              <a:t>erver.servlet.context-path</a:t>
            </a:r>
            <a:r>
              <a:rPr lang="en-IL" sz="1600" dirty="0"/>
              <a:t>=</a:t>
            </a:r>
            <a:r>
              <a:rPr lang="en-IL" sz="1600" dirty="0">
                <a:solidFill>
                  <a:srgbClr val="067D17"/>
                </a:solidFill>
              </a:rPr>
              <a:t>/demo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</a:rPr>
              <a:t>s</a:t>
            </a:r>
            <a:r>
              <a:rPr lang="en-IL" sz="1600" dirty="0">
                <a:solidFill>
                  <a:srgbClr val="002060"/>
                </a:solidFill>
              </a:rPr>
              <a:t>erver.servlet.session.persistent</a:t>
            </a:r>
            <a:r>
              <a:rPr lang="en-IL" sz="1600" dirty="0"/>
              <a:t>=</a:t>
            </a:r>
            <a:r>
              <a:rPr lang="en-IL" sz="1600" dirty="0">
                <a:solidFill>
                  <a:srgbClr val="00B0F0"/>
                </a:solidFill>
              </a:rPr>
              <a:t>false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F7256-0FD3-D66D-3001-E02FC79808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38409" y="2142515"/>
            <a:ext cx="4535592" cy="385417"/>
          </a:xfrm>
        </p:spPr>
        <p:txBody>
          <a:bodyPr/>
          <a:lstStyle/>
          <a:p>
            <a:r>
              <a:rPr lang="en-IL" sz="1800" dirty="0"/>
              <a:t>Code: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F75FFB-F5CB-D6EF-7A3D-EA3766B5CD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38409" y="2568538"/>
            <a:ext cx="5250321" cy="3951531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+mj-lt"/>
              </a:rPr>
              <a:t>@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+mj-lt"/>
              </a:rPr>
              <a:t>ConfigurationProperties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j-lt"/>
              </a:rPr>
              <a:t>(</a:t>
            </a:r>
            <a:r>
              <a:rPr lang="en-US" sz="1600" b="1" dirty="0">
                <a:solidFill>
                  <a:schemeClr val="accent2"/>
                </a:solidFill>
                <a:highlight>
                  <a:srgbClr val="FFFF00"/>
                </a:highlight>
                <a:latin typeface="+mj-lt"/>
              </a:rPr>
              <a:t>“server”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33B3"/>
                </a:solidFill>
                <a:latin typeface="+mj-lt"/>
              </a:rPr>
              <a:t>p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ublic class </a:t>
            </a:r>
            <a:r>
              <a:rPr lang="en-IL" sz="1600" dirty="0">
                <a:latin typeface="+mj-lt"/>
              </a:rPr>
              <a:t>ServerConfiguration {</a:t>
            </a: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   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private</a:t>
            </a:r>
            <a:r>
              <a:rPr lang="en-IL" sz="1600" dirty="0">
                <a:latin typeface="+mj-lt"/>
              </a:rPr>
              <a:t>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final</a:t>
            </a:r>
            <a:r>
              <a:rPr lang="en-IL" sz="1600" dirty="0">
                <a:latin typeface="+mj-lt"/>
              </a:rPr>
              <a:t> Servlet </a:t>
            </a:r>
            <a:r>
              <a:rPr lang="en-IL" sz="1600" dirty="0">
                <a:solidFill>
                  <a:srgbClr val="871094"/>
                </a:solidFill>
                <a:latin typeface="+mj-lt"/>
              </a:rPr>
              <a:t>servlet</a:t>
            </a:r>
            <a:r>
              <a:rPr lang="en-IL" sz="1600" dirty="0">
                <a:latin typeface="+mj-lt"/>
              </a:rPr>
              <a:t> =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new</a:t>
            </a:r>
            <a:r>
              <a:rPr lang="en-IL" sz="1600" dirty="0">
                <a:latin typeface="+mj-lt"/>
              </a:rPr>
              <a:t> Servlet();</a:t>
            </a: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   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public</a:t>
            </a:r>
            <a:r>
              <a:rPr lang="en-IL" sz="16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static</a:t>
            </a:r>
            <a:r>
              <a:rPr lang="en-IL" sz="16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class</a:t>
            </a:r>
            <a:r>
              <a:rPr lang="en-IL" sz="16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IL" sz="1600" dirty="0">
                <a:latin typeface="+mj-lt"/>
              </a:rPr>
              <a:t>Servlet {</a:t>
            </a: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       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private</a:t>
            </a:r>
            <a:r>
              <a:rPr lang="en-IL" sz="16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IL" sz="1600" dirty="0">
                <a:latin typeface="+mj-lt"/>
              </a:rPr>
              <a:t>String </a:t>
            </a:r>
            <a:r>
              <a:rPr lang="en-IL" sz="1600" dirty="0">
                <a:solidFill>
                  <a:srgbClr val="871094"/>
                </a:solidFill>
                <a:latin typeface="+mj-lt"/>
              </a:rPr>
              <a:t>contextPath</a:t>
            </a:r>
            <a:r>
              <a:rPr lang="en-IL" sz="1600" dirty="0"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IL" sz="1600" dirty="0">
                <a:solidFill>
                  <a:srgbClr val="0033B3"/>
                </a:solidFill>
                <a:effectLst/>
                <a:latin typeface="+mj-lt"/>
              </a:rPr>
              <a:t>           </a:t>
            </a:r>
            <a:r>
              <a:rPr lang="en-US" sz="1600" dirty="0">
                <a:solidFill>
                  <a:srgbClr val="0033B3"/>
                </a:solidFill>
                <a:effectLst/>
                <a:latin typeface="+mj-lt"/>
              </a:rPr>
              <a:t>public static class </a:t>
            </a:r>
            <a:r>
              <a:rPr lang="en-US" sz="1600" dirty="0">
                <a:solidFill>
                  <a:srgbClr val="000000"/>
                </a:solidFill>
                <a:effectLst/>
                <a:latin typeface="+mj-lt"/>
              </a:rPr>
              <a:t>Session </a:t>
            </a:r>
            <a:r>
              <a:rPr lang="en-US" sz="1600" dirty="0">
                <a:solidFill>
                  <a:srgbClr val="080808"/>
                </a:solidFill>
                <a:effectLst/>
                <a:latin typeface="+mj-lt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+mj-lt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+mj-lt"/>
              </a:rPr>
              <a:t>              </a:t>
            </a:r>
            <a:r>
              <a:rPr lang="en-US" sz="1600" dirty="0" err="1">
                <a:solidFill>
                  <a:srgbClr val="0033B3"/>
                </a:solidFill>
                <a:effectLst/>
                <a:latin typeface="+mj-lt"/>
              </a:rPr>
              <a:t>boolean</a:t>
            </a:r>
            <a:r>
              <a:rPr lang="en-US" sz="1600" dirty="0">
                <a:solidFill>
                  <a:srgbClr val="0033B3"/>
                </a:solidFill>
                <a:effectLst/>
                <a:latin typeface="+mj-lt"/>
              </a:rPr>
              <a:t> </a:t>
            </a:r>
            <a:r>
              <a:rPr lang="en-US" sz="1600" dirty="0">
                <a:solidFill>
                  <a:srgbClr val="871094"/>
                </a:solidFill>
                <a:effectLst/>
                <a:latin typeface="+mj-lt"/>
              </a:rPr>
              <a:t>persistent</a:t>
            </a:r>
            <a:r>
              <a:rPr lang="en-US" sz="1600" dirty="0">
                <a:solidFill>
                  <a:srgbClr val="080808"/>
                </a:solidFill>
                <a:effectLst/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80808"/>
                </a:solidFill>
                <a:latin typeface="+mj-lt"/>
              </a:rPr>
              <a:t>           }</a:t>
            </a:r>
            <a:endParaRPr lang="en-IL" sz="1600" dirty="0">
              <a:latin typeface="+mj-lt"/>
            </a:endParaRP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        </a:t>
            </a:r>
            <a:r>
              <a:rPr lang="en-US" sz="1600" dirty="0">
                <a:solidFill>
                  <a:srgbClr val="0033B3"/>
                </a:solidFill>
                <a:latin typeface="+mj-lt"/>
              </a:rPr>
              <a:t>private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>
                <a:solidFill>
                  <a:srgbClr val="0033B3"/>
                </a:solidFill>
                <a:latin typeface="+mj-lt"/>
              </a:rPr>
              <a:t>final</a:t>
            </a:r>
            <a:r>
              <a:rPr lang="en-US" sz="1600" dirty="0">
                <a:latin typeface="+mj-lt"/>
              </a:rPr>
              <a:t> Session </a:t>
            </a:r>
            <a:r>
              <a:rPr lang="en-US" sz="1600" dirty="0">
                <a:solidFill>
                  <a:srgbClr val="871094"/>
                </a:solidFill>
                <a:latin typeface="+mj-lt"/>
              </a:rPr>
              <a:t>session</a:t>
            </a:r>
            <a:r>
              <a:rPr lang="en-US" sz="1600" dirty="0">
                <a:latin typeface="+mj-lt"/>
              </a:rPr>
              <a:t> = </a:t>
            </a:r>
            <a:r>
              <a:rPr lang="en-US" sz="1600" dirty="0">
                <a:solidFill>
                  <a:srgbClr val="0033B3"/>
                </a:solidFill>
                <a:latin typeface="+mj-lt"/>
              </a:rPr>
              <a:t>new</a:t>
            </a:r>
            <a:r>
              <a:rPr lang="en-US" sz="1600" dirty="0">
                <a:latin typeface="+mj-lt"/>
              </a:rPr>
              <a:t> Session();</a:t>
            </a: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    }</a:t>
            </a: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9A15BB-49F0-A0F4-7EE0-4AA5029BF462}"/>
              </a:ext>
            </a:extLst>
          </p:cNvPr>
          <p:cNvSpPr txBox="1"/>
          <p:nvPr/>
        </p:nvSpPr>
        <p:spPr>
          <a:xfrm>
            <a:off x="7858941" y="1565774"/>
            <a:ext cx="3695385" cy="10772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L" sz="1600" dirty="0">
                <a:solidFill>
                  <a:schemeClr val="accent1"/>
                </a:solidFill>
              </a:rPr>
              <a:t>@ConfigurationProperties </a:t>
            </a:r>
            <a:r>
              <a:rPr lang="en-IL" sz="1600" dirty="0"/>
              <a:t>annotation allows isolating a </a:t>
            </a:r>
            <a:r>
              <a:rPr lang="en-IL" sz="1600" b="1" dirty="0"/>
              <a:t>section of properties </a:t>
            </a:r>
            <a:r>
              <a:rPr lang="en-IL" sz="1600" dirty="0"/>
              <a:t>(with the same prefix) into separate POJO. </a:t>
            </a:r>
          </a:p>
        </p:txBody>
      </p:sp>
    </p:spTree>
    <p:extLst>
      <p:ext uri="{BB962C8B-B14F-4D97-AF65-F5344CB8AC3E}">
        <p14:creationId xmlns:p14="http://schemas.microsoft.com/office/powerpoint/2010/main" val="1929515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E0C33-58C1-1A76-B448-E45C45845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80661"/>
          </a:xfrm>
        </p:spPr>
        <p:txBody>
          <a:bodyPr/>
          <a:lstStyle/>
          <a:p>
            <a:r>
              <a:rPr lang="en-IL" dirty="0"/>
              <a:t>@ConfigurationPropertiesScan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B431D-4F92-C886-2FA9-561C48BEA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9713"/>
            <a:ext cx="8596668" cy="4361649"/>
          </a:xfrm>
        </p:spPr>
        <p:txBody>
          <a:bodyPr>
            <a:normAutofit/>
          </a:bodyPr>
          <a:lstStyle/>
          <a:p>
            <a:r>
              <a:rPr lang="en-IL" sz="2200" dirty="0"/>
              <a:t>The class annotated with </a:t>
            </a:r>
            <a:r>
              <a:rPr lang="en-IL" sz="2200" dirty="0">
                <a:solidFill>
                  <a:schemeClr val="accent1"/>
                </a:solidFill>
              </a:rPr>
              <a:t>@ConfigurationProperties </a:t>
            </a:r>
            <a:r>
              <a:rPr lang="en-IL" sz="2200" dirty="0"/>
              <a:t>can be injected as </a:t>
            </a:r>
            <a:r>
              <a:rPr lang="en-IL" sz="2200" b="1" dirty="0"/>
              <a:t>any regular Spring bean</a:t>
            </a:r>
            <a:r>
              <a:rPr lang="en-IL" sz="2200" dirty="0"/>
              <a:t>. For this, use annotation </a:t>
            </a:r>
            <a:r>
              <a:rPr lang="en-IL" sz="2200" b="1" dirty="0">
                <a:solidFill>
                  <a:schemeClr val="accent1"/>
                </a:solidFill>
              </a:rPr>
              <a:t>@ConfigurationPropertiesScan</a:t>
            </a:r>
            <a:endParaRPr lang="en-IL" sz="2200" dirty="0"/>
          </a:p>
          <a:p>
            <a:r>
              <a:rPr lang="en-IL" sz="2200" dirty="0"/>
              <a:t>When some class is annotated with </a:t>
            </a:r>
            <a:r>
              <a:rPr lang="en-IL" sz="2200" dirty="0">
                <a:solidFill>
                  <a:schemeClr val="accent1"/>
                </a:solidFill>
              </a:rPr>
              <a:t>@ConfigurationPropertiesScan</a:t>
            </a:r>
            <a:r>
              <a:rPr lang="en-IL" sz="2200" dirty="0"/>
              <a:t>, Spring will:</a:t>
            </a:r>
          </a:p>
          <a:p>
            <a:pPr lvl="1"/>
            <a:r>
              <a:rPr lang="en-IL" sz="2000" dirty="0"/>
              <a:t>Scan all </a:t>
            </a:r>
            <a:r>
              <a:rPr lang="en-IL" sz="2000" dirty="0">
                <a:solidFill>
                  <a:schemeClr val="accent1"/>
                </a:solidFill>
              </a:rPr>
              <a:t>@ConfigurationProperties </a:t>
            </a:r>
            <a:r>
              <a:rPr lang="en-IL" sz="2000" dirty="0"/>
              <a:t>classes from the current package and its subpackages, and -</a:t>
            </a:r>
          </a:p>
          <a:p>
            <a:pPr lvl="1"/>
            <a:r>
              <a:rPr lang="en-IL" sz="2000" dirty="0"/>
              <a:t>Register them as Beans. </a:t>
            </a:r>
          </a:p>
          <a:p>
            <a:pPr lvl="1"/>
            <a:r>
              <a:rPr lang="en-IL" sz="2000" dirty="0"/>
              <a:t>Note: </a:t>
            </a:r>
            <a:r>
              <a:rPr lang="en-IL" sz="2000" dirty="0">
                <a:solidFill>
                  <a:schemeClr val="accent1"/>
                </a:solidFill>
              </a:rPr>
              <a:t>@ConfigurationPropertiesScan </a:t>
            </a:r>
            <a:r>
              <a:rPr lang="en-US" sz="2000" dirty="0"/>
              <a:t>is often used </a:t>
            </a:r>
            <a:r>
              <a:rPr lang="en-US" sz="2000" b="1" dirty="0"/>
              <a:t>together</a:t>
            </a:r>
            <a:r>
              <a:rPr lang="en-US" sz="2000" dirty="0"/>
              <a:t> with </a:t>
            </a:r>
            <a:r>
              <a:rPr lang="en-US" sz="2000" dirty="0">
                <a:solidFill>
                  <a:schemeClr val="accent1"/>
                </a:solidFill>
              </a:rPr>
              <a:t>@</a:t>
            </a:r>
            <a:r>
              <a:rPr lang="en-US" sz="2000" dirty="0" err="1">
                <a:solidFill>
                  <a:schemeClr val="accent1"/>
                </a:solidFill>
              </a:rPr>
              <a:t>SpringBootApplication</a:t>
            </a:r>
            <a:r>
              <a:rPr lang="en-US" sz="2000" dirty="0"/>
              <a:t>, to activate it for all application classes.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29756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5B2DE-F32F-1207-4DC8-CA16CA28E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96389"/>
          </a:xfrm>
        </p:spPr>
        <p:txBody>
          <a:bodyPr>
            <a:normAutofit fontScale="90000"/>
          </a:bodyPr>
          <a:lstStyle/>
          <a:p>
            <a:r>
              <a:rPr lang="en-IL" dirty="0"/>
              <a:t>@ConfigurationProperties</a:t>
            </a:r>
            <a:r>
              <a:rPr lang="en-US" dirty="0"/>
              <a:t>Scan</a:t>
            </a:r>
            <a:r>
              <a:rPr lang="en-IL" dirty="0"/>
              <a:t>:</a:t>
            </a:r>
            <a:r>
              <a:rPr lang="en-IL" dirty="0">
                <a:sym typeface="Wingdings" pitchFamily="2" charset="2"/>
              </a:rPr>
              <a:t> </a:t>
            </a:r>
            <a:r>
              <a:rPr lang="en-IL" dirty="0"/>
              <a:t>code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3F691-75D3-6317-8CA9-AE0CB6168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2411"/>
            <a:ext cx="5209660" cy="4708951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i="1" dirty="0">
                <a:solidFill>
                  <a:schemeClr val="accent3">
                    <a:lumMod val="75000"/>
                  </a:schemeClr>
                </a:solidFill>
                <a:effectLst/>
              </a:rPr>
              <a:t>@Service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effectLst/>
              </a:rPr>
              <a:t>public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class</a:t>
            </a:r>
            <a:r>
              <a:rPr lang="en-US" dirty="0"/>
              <a:t> </a:t>
            </a:r>
            <a:r>
              <a:rPr lang="en-US" dirty="0" err="1"/>
              <a:t>MyService</a:t>
            </a:r>
            <a:r>
              <a:rPr lang="en-US" dirty="0"/>
              <a:t> {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private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final</a:t>
            </a:r>
            <a:r>
              <a:rPr lang="en-US" dirty="0"/>
              <a:t> </a:t>
            </a:r>
            <a:r>
              <a:rPr lang="en-US" dirty="0" err="1"/>
              <a:t>ServerConfiguration</a:t>
            </a:r>
            <a:r>
              <a:rPr lang="en-US" dirty="0"/>
              <a:t> </a:t>
            </a:r>
            <a:r>
              <a:rPr lang="en-US" dirty="0" err="1">
                <a:solidFill>
                  <a:srgbClr val="7030A0"/>
                </a:solidFill>
              </a:rPr>
              <a:t>serverConfig</a:t>
            </a:r>
            <a:r>
              <a:rPr lang="en-US" dirty="0"/>
              <a:t>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 err="1"/>
              <a:t>MyService</a:t>
            </a:r>
            <a:r>
              <a:rPr lang="en-US" dirty="0"/>
              <a:t>(</a:t>
            </a:r>
            <a:r>
              <a:rPr lang="en-US" dirty="0" err="1"/>
              <a:t>ServerConfiguration</a:t>
            </a:r>
            <a:r>
              <a:rPr lang="en-US" dirty="0"/>
              <a:t> </a:t>
            </a:r>
            <a:r>
              <a:rPr lang="en-US" dirty="0" err="1"/>
              <a:t>serverConfig</a:t>
            </a:r>
            <a:r>
              <a:rPr lang="en-US" dirty="0"/>
              <a:t>) {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</a:rPr>
              <a:t>    </a:t>
            </a:r>
            <a:r>
              <a:rPr lang="en-US" b="1" dirty="0">
                <a:solidFill>
                  <a:srgbClr val="0070C0"/>
                </a:solidFill>
              </a:rPr>
              <a:t>this</a:t>
            </a:r>
            <a:r>
              <a:rPr lang="en-US" dirty="0"/>
              <a:t>. </a:t>
            </a:r>
            <a:r>
              <a:rPr lang="en-US" dirty="0" err="1">
                <a:solidFill>
                  <a:srgbClr val="7030A0"/>
                </a:solidFill>
              </a:rPr>
              <a:t>serverConfig</a:t>
            </a:r>
            <a:r>
              <a:rPr lang="en-US" dirty="0"/>
              <a:t> = </a:t>
            </a:r>
            <a:r>
              <a:rPr lang="en-US" dirty="0" err="1"/>
              <a:t>serverConfig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3F5F5F"/>
                </a:solidFill>
                <a:effectLst/>
              </a:rPr>
              <a:t>//...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i="1" dirty="0">
                <a:solidFill>
                  <a:schemeClr val="accent3">
                    <a:lumMod val="75000"/>
                  </a:schemeClr>
                </a:solidFill>
              </a:rPr>
              <a:t>@</a:t>
            </a:r>
            <a:r>
              <a:rPr lang="en-US" b="1" i="1" dirty="0" err="1">
                <a:solidFill>
                  <a:schemeClr val="accent3">
                    <a:lumMod val="75000"/>
                  </a:schemeClr>
                </a:solidFill>
              </a:rPr>
              <a:t>PostConstruct</a:t>
            </a:r>
            <a:r>
              <a:rPr lang="en-US" b="1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public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void</a:t>
            </a:r>
            <a:r>
              <a:rPr lang="en-US" dirty="0"/>
              <a:t> </a:t>
            </a:r>
            <a:r>
              <a:rPr lang="en-US" dirty="0" err="1"/>
              <a:t>openConnection</a:t>
            </a:r>
            <a:r>
              <a:rPr lang="en-US" dirty="0"/>
              <a:t>() { </a:t>
            </a:r>
          </a:p>
          <a:p>
            <a:pPr marL="0" indent="0">
              <a:buNone/>
            </a:pPr>
            <a:r>
              <a:rPr lang="en-US" dirty="0"/>
              <a:t>    Server server = </a:t>
            </a:r>
            <a:r>
              <a:rPr lang="en-US" b="1" dirty="0">
                <a:solidFill>
                  <a:srgbClr val="0070C0"/>
                </a:solidFill>
              </a:rPr>
              <a:t>new</a:t>
            </a:r>
            <a:r>
              <a:rPr lang="en-US" dirty="0"/>
              <a:t> Server(</a:t>
            </a:r>
            <a:r>
              <a:rPr lang="en-US" dirty="0" err="1">
                <a:solidFill>
                  <a:srgbClr val="7030A0"/>
                </a:solidFill>
              </a:rPr>
              <a:t>serverConfig</a:t>
            </a:r>
            <a:r>
              <a:rPr lang="en-US" dirty="0" err="1"/>
              <a:t>.getAddress</a:t>
            </a:r>
            <a:r>
              <a:rPr lang="en-US" dirty="0"/>
              <a:t>());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3F5F5F"/>
                </a:solidFill>
                <a:effectLst/>
              </a:rPr>
              <a:t>    // ...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L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255F3AA-6BBE-813C-A1F5-0A5B8BB137BA}"/>
              </a:ext>
            </a:extLst>
          </p:cNvPr>
          <p:cNvSpPr txBox="1">
            <a:spLocks/>
          </p:cNvSpPr>
          <p:nvPr/>
        </p:nvSpPr>
        <p:spPr>
          <a:xfrm>
            <a:off x="4844386" y="1249680"/>
            <a:ext cx="5418666" cy="4708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I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0BE22FB-CBA9-B6EB-30DF-01E2E5AE50B4}"/>
              </a:ext>
            </a:extLst>
          </p:cNvPr>
          <p:cNvSpPr txBox="1">
            <a:spLocks/>
          </p:cNvSpPr>
          <p:nvPr/>
        </p:nvSpPr>
        <p:spPr>
          <a:xfrm>
            <a:off x="5460275" y="1689463"/>
            <a:ext cx="4911634" cy="23968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i="1" dirty="0">
                <a:solidFill>
                  <a:schemeClr val="accent3">
                    <a:lumMod val="75000"/>
                  </a:schemeClr>
                </a:solidFill>
              </a:rPr>
              <a:t>@</a:t>
            </a:r>
            <a:r>
              <a:rPr lang="en-US" sz="1600" b="1" i="1" dirty="0" err="1">
                <a:solidFill>
                  <a:schemeClr val="accent3">
                    <a:lumMod val="75000"/>
                  </a:schemeClr>
                </a:solidFill>
              </a:rPr>
              <a:t>ConfigurationPropertiesScan</a:t>
            </a:r>
            <a:br>
              <a:rPr lang="en-US" sz="1600" b="1" i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600" b="1" i="1" dirty="0">
                <a:solidFill>
                  <a:schemeClr val="accent3">
                    <a:lumMod val="75000"/>
                  </a:schemeClr>
                </a:solidFill>
              </a:rPr>
              <a:t>@</a:t>
            </a:r>
            <a:r>
              <a:rPr lang="en-US" sz="1600" b="1" i="1" dirty="0" err="1">
                <a:solidFill>
                  <a:schemeClr val="accent3">
                    <a:lumMod val="75000"/>
                  </a:schemeClr>
                </a:solidFill>
              </a:rPr>
              <a:t>SpringBootApplication</a:t>
            </a:r>
            <a:br>
              <a:rPr lang="en-US" dirty="0"/>
            </a:br>
            <a:r>
              <a:rPr lang="en-US" sz="1600" b="1" dirty="0">
                <a:solidFill>
                  <a:srgbClr val="0070C0"/>
                </a:solidFill>
              </a:rPr>
              <a:t>public</a:t>
            </a:r>
            <a:r>
              <a:rPr lang="en-US" dirty="0"/>
              <a:t> </a:t>
            </a:r>
            <a:r>
              <a:rPr lang="en-US" sz="1600" b="1" dirty="0">
                <a:solidFill>
                  <a:srgbClr val="0070C0"/>
                </a:solidFill>
              </a:rPr>
              <a:t>class</a:t>
            </a:r>
            <a:r>
              <a:rPr lang="en-US" dirty="0"/>
              <a:t> </a:t>
            </a:r>
            <a:r>
              <a:rPr lang="en-US" dirty="0" err="1"/>
              <a:t>MyApp</a:t>
            </a:r>
            <a:r>
              <a:rPr lang="en-US" dirty="0"/>
              <a:t> {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sz="1600" b="1" dirty="0">
                <a:solidFill>
                  <a:srgbClr val="0070C0"/>
                </a:solidFill>
              </a:rPr>
              <a:t>public</a:t>
            </a:r>
            <a:r>
              <a:rPr lang="en-US" dirty="0"/>
              <a:t> </a:t>
            </a:r>
            <a:r>
              <a:rPr lang="en-US" sz="1600" b="1" dirty="0">
                <a:solidFill>
                  <a:srgbClr val="0070C0"/>
                </a:solidFill>
              </a:rPr>
              <a:t>static</a:t>
            </a:r>
            <a:r>
              <a:rPr lang="en-US" dirty="0"/>
              <a:t> </a:t>
            </a:r>
            <a:r>
              <a:rPr lang="en-US" sz="1600" b="1" dirty="0">
                <a:solidFill>
                  <a:srgbClr val="0070C0"/>
                </a:solidFill>
              </a:rPr>
              <a:t>void</a:t>
            </a:r>
            <a:r>
              <a:rPr lang="en-US" dirty="0"/>
              <a:t>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SpringApplication.run</a:t>
            </a:r>
            <a:r>
              <a:rPr lang="en-US" dirty="0"/>
              <a:t>(</a:t>
            </a:r>
            <a:r>
              <a:rPr lang="en-US" dirty="0" err="1"/>
              <a:t>MyApp.class</a:t>
            </a:r>
            <a:r>
              <a:rPr lang="en-US" dirty="0"/>
              <a:t>, </a:t>
            </a:r>
            <a:r>
              <a:rPr lang="en-US" dirty="0" err="1"/>
              <a:t>args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570293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62D5-A1C9-B199-B3EA-00FBD242C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L" dirty="0"/>
              <a:t>More about @ConfigurationProperties: relaxed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2155C-7B22-70EA-08AB-56E5C83CF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000" dirty="0">
                <a:solidFill>
                  <a:srgbClr val="92D050"/>
                </a:solidFill>
              </a:rPr>
              <a:t>Spring Boot </a:t>
            </a:r>
            <a:r>
              <a:rPr lang="en-US" sz="2000" dirty="0"/>
              <a:t>supports </a:t>
            </a:r>
            <a:r>
              <a:rPr lang="en-US" sz="2000" i="1" dirty="0"/>
              <a:t>relaxed binding </a:t>
            </a:r>
            <a:r>
              <a:rPr lang="en-US" sz="2000" dirty="0"/>
              <a:t>while mapping properties using </a:t>
            </a:r>
            <a:r>
              <a:rPr lang="en-US" sz="2000" dirty="0">
                <a:solidFill>
                  <a:srgbClr val="92D050"/>
                </a:solidFill>
              </a:rPr>
              <a:t>@</a:t>
            </a:r>
            <a:r>
              <a:rPr lang="en-US" sz="2000" dirty="0" err="1">
                <a:solidFill>
                  <a:srgbClr val="92D050"/>
                </a:solidFill>
              </a:rPr>
              <a:t>ConfigurationProperties</a:t>
            </a:r>
            <a:r>
              <a:rPr lang="en-US" sz="2000" dirty="0">
                <a:solidFill>
                  <a:srgbClr val="92D050"/>
                </a:solidFill>
              </a:rPr>
              <a:t> </a:t>
            </a:r>
            <a:r>
              <a:rPr lang="en-US" sz="2000" dirty="0"/>
              <a:t>beans, so there is no need to be an exact match between property names and bean properties.</a:t>
            </a:r>
          </a:p>
          <a:p>
            <a:pPr algn="l"/>
            <a:r>
              <a:rPr lang="en-US" dirty="0"/>
              <a:t>For example, </a:t>
            </a:r>
          </a:p>
          <a:p>
            <a:pPr lvl="1"/>
            <a:r>
              <a:rPr lang="en-US" sz="1800" b="0" i="0" u="none" strike="noStrike" dirty="0">
                <a:solidFill>
                  <a:srgbClr val="222222"/>
                </a:solidFill>
                <a:effectLst/>
              </a:rPr>
              <a:t>Kebab case variables can be mapped to the camel case.</a:t>
            </a:r>
          </a:p>
          <a:p>
            <a:pPr marL="457200" lvl="1" indent="0">
              <a:buNone/>
            </a:pPr>
            <a:r>
              <a:rPr lang="ru-RU" sz="1800" b="0" i="0" u="none" strike="noStrike" dirty="0">
                <a:solidFill>
                  <a:srgbClr val="222222"/>
                </a:solidFill>
                <a:effectLst/>
              </a:rPr>
              <a:t>    </a:t>
            </a:r>
            <a:r>
              <a:rPr lang="en-US" sz="1800" b="0" i="1" u="none" strike="noStrike" dirty="0">
                <a:solidFill>
                  <a:srgbClr val="222222"/>
                </a:solidFill>
                <a:effectLst/>
              </a:rPr>
              <a:t>app-name</a:t>
            </a:r>
            <a:r>
              <a:rPr lang="en-US" sz="1800" b="0" i="0" u="none" strike="noStrike" dirty="0">
                <a:solidFill>
                  <a:srgbClr val="222222"/>
                </a:solidFill>
                <a:effectLst/>
              </a:rPr>
              <a:t> can be mapped to </a:t>
            </a:r>
            <a:r>
              <a:rPr lang="en-US" sz="1800" b="0" i="1" u="none" strike="noStrike" dirty="0" err="1">
                <a:solidFill>
                  <a:srgbClr val="222222"/>
                </a:solidFill>
                <a:effectLst/>
              </a:rPr>
              <a:t>appName</a:t>
            </a:r>
            <a:br>
              <a:rPr lang="en-US" sz="18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n-US" sz="1800" b="0" i="0" u="none" strike="noStrike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US" sz="1800" b="0" i="0" u="none" strike="noStrike" dirty="0">
                <a:solidFill>
                  <a:srgbClr val="222222"/>
                </a:solidFill>
                <a:effectLst/>
              </a:rPr>
              <a:t>Case insensitive mapping</a:t>
            </a:r>
          </a:p>
          <a:p>
            <a:pPr marL="457200" lvl="1" indent="0">
              <a:buNone/>
            </a:pPr>
            <a:r>
              <a:rPr lang="ru-RU" sz="1800" b="0" i="0" u="none" strike="noStrike" dirty="0">
                <a:solidFill>
                  <a:srgbClr val="222222"/>
                </a:solidFill>
                <a:effectLst/>
              </a:rPr>
              <a:t>    </a:t>
            </a:r>
            <a:r>
              <a:rPr lang="en-US" sz="1800" b="0" i="1" u="none" strike="noStrike" dirty="0">
                <a:solidFill>
                  <a:srgbClr val="222222"/>
                </a:solidFill>
                <a:effectLst/>
              </a:rPr>
              <a:t>PORT</a:t>
            </a:r>
            <a:r>
              <a:rPr lang="en-US" sz="1800" b="0" i="0" u="none" strike="noStrike" dirty="0">
                <a:solidFill>
                  <a:srgbClr val="222222"/>
                </a:solidFill>
                <a:effectLst/>
              </a:rPr>
              <a:t> can be mapped to </a:t>
            </a:r>
            <a:r>
              <a:rPr lang="en-US" sz="1800" b="0" i="1" u="none" strike="noStrike" dirty="0">
                <a:solidFill>
                  <a:srgbClr val="222222"/>
                </a:solidFill>
                <a:effectLst/>
              </a:rPr>
              <a:t>port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3498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A9500-8386-64E8-9F0E-B7241AB3D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Environment variables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0A3050-51BE-A29B-A574-AA7AB5309077}"/>
              </a:ext>
            </a:extLst>
          </p:cNvPr>
          <p:cNvSpPr/>
          <p:nvPr/>
        </p:nvSpPr>
        <p:spPr>
          <a:xfrm>
            <a:off x="677334" y="2786744"/>
            <a:ext cx="7247466" cy="32308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1E857-82BF-45BD-4A7B-0A8BE8A4D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2377"/>
            <a:ext cx="8596668" cy="448491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100" dirty="0">
                <a:solidFill>
                  <a:srgbClr val="92D050"/>
                </a:solidFill>
              </a:rPr>
              <a:t>Spring Boot </a:t>
            </a:r>
            <a:r>
              <a:rPr lang="en-US" sz="2100" dirty="0"/>
              <a:t>provides a pre-made bean of type </a:t>
            </a:r>
            <a:r>
              <a:rPr lang="en-US" sz="2100" dirty="0">
                <a:solidFill>
                  <a:srgbClr val="00B0F0"/>
                </a:solidFill>
              </a:rPr>
              <a:t>Environment</a:t>
            </a:r>
            <a:r>
              <a:rPr lang="en-US" sz="2100" dirty="0"/>
              <a:t>. This bean can be used to get environment variables.</a:t>
            </a:r>
          </a:p>
          <a:p>
            <a:pPr marL="0" indent="0">
              <a:buNone/>
            </a:pPr>
            <a:r>
              <a:rPr lang="en-US" sz="2100" dirty="0"/>
              <a:t>By default, </a:t>
            </a:r>
            <a:r>
              <a:rPr lang="en-US" sz="2100" dirty="0" err="1"/>
              <a:t>SpringApplication</a:t>
            </a:r>
            <a:r>
              <a:rPr lang="en-US" sz="2100" dirty="0"/>
              <a:t> converts any command line option arguments </a:t>
            </a:r>
            <a:r>
              <a:rPr lang="en-US" sz="2100" b="0" i="0" u="none" strike="noStrike" dirty="0">
                <a:solidFill>
                  <a:srgbClr val="333333"/>
                </a:solidFill>
                <a:effectLst/>
              </a:rPr>
              <a:t>and adds them to the Spring </a:t>
            </a:r>
            <a:r>
              <a:rPr lang="en-US" sz="2100" dirty="0">
                <a:solidFill>
                  <a:srgbClr val="00B0F0"/>
                </a:solidFill>
              </a:rPr>
              <a:t>Environment</a:t>
            </a:r>
            <a:r>
              <a:rPr lang="en-US" sz="2100" dirty="0"/>
              <a:t> as well</a:t>
            </a:r>
            <a:r>
              <a:rPr lang="en-US" sz="2100" b="0" i="0" u="none" strike="noStrike" dirty="0">
                <a:solidFill>
                  <a:srgbClr val="333333"/>
                </a:solidFill>
                <a:effectLst/>
              </a:rPr>
              <a:t>.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70000"/>
              </a:lnSpc>
              <a:buNone/>
            </a:pPr>
            <a:r>
              <a:rPr lang="en-US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dirty="0" err="1"/>
              <a:t>MyService</a:t>
            </a:r>
            <a:r>
              <a:rPr lang="en-US" dirty="0"/>
              <a:t> {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9E880D"/>
                </a:solidFill>
                <a:effectLst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</a:rPr>
              <a:t>Environment </a:t>
            </a:r>
            <a:r>
              <a:rPr lang="en-US" dirty="0">
                <a:solidFill>
                  <a:srgbClr val="871094"/>
                </a:solidFill>
                <a:effectLst/>
              </a:rPr>
              <a:t>environment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MyService</a:t>
            </a:r>
            <a:r>
              <a:rPr lang="en-US" dirty="0"/>
              <a:t>(Environment env) {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this.</a:t>
            </a:r>
            <a:r>
              <a:rPr lang="en-US" dirty="0" err="1">
                <a:solidFill>
                  <a:srgbClr val="871094"/>
                </a:solidFill>
              </a:rPr>
              <a:t>environment</a:t>
            </a:r>
            <a:r>
              <a:rPr lang="en-US" dirty="0"/>
              <a:t> = env;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void</a:t>
            </a:r>
            <a:r>
              <a:rPr lang="en-US" dirty="0"/>
              <a:t> </a:t>
            </a:r>
            <a:r>
              <a:rPr lang="en-US" dirty="0" err="1"/>
              <a:t>myFunc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     String s = </a:t>
            </a:r>
            <a:r>
              <a:rPr lang="en-US" dirty="0" err="1">
                <a:solidFill>
                  <a:srgbClr val="871094"/>
                </a:solidFill>
                <a:effectLst/>
              </a:rPr>
              <a:t>environment</a:t>
            </a:r>
            <a:r>
              <a:rPr lang="en-US" dirty="0" err="1"/>
              <a:t>.getProperty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"JAVA_HOME"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Integer </a:t>
            </a:r>
            <a:r>
              <a:rPr lang="en-US" dirty="0" err="1"/>
              <a:t>ver</a:t>
            </a:r>
            <a:r>
              <a:rPr lang="en-US" dirty="0"/>
              <a:t> = </a:t>
            </a:r>
            <a:r>
              <a:rPr lang="en-US" dirty="0" err="1">
                <a:solidFill>
                  <a:srgbClr val="871094"/>
                </a:solidFill>
                <a:effectLst/>
              </a:rPr>
              <a:t>environment</a:t>
            </a:r>
            <a:r>
              <a:rPr lang="en-US" dirty="0" err="1"/>
              <a:t>.getProperty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</a:rPr>
              <a:t>demo.course</a:t>
            </a:r>
            <a:r>
              <a:rPr lang="en-US" dirty="0">
                <a:solidFill>
                  <a:srgbClr val="067D17"/>
                </a:solidFill>
                <a:effectLst/>
              </a:rPr>
              <a:t>"</a:t>
            </a:r>
            <a:r>
              <a:rPr lang="en-US" dirty="0"/>
              <a:t>, </a:t>
            </a:r>
            <a:r>
              <a:rPr lang="en-US" dirty="0" err="1">
                <a:solidFill>
                  <a:srgbClr val="000000"/>
                </a:solidFill>
                <a:effectLst/>
              </a:rPr>
              <a:t>Integer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33B3"/>
                </a:solidFill>
                <a:effectLst/>
              </a:rPr>
              <a:t>class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6713898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00197-C973-B930-E0FA-B03C27830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8867" y="2700867"/>
            <a:ext cx="6529272" cy="1826581"/>
          </a:xfrm>
        </p:spPr>
        <p:txBody>
          <a:bodyPr>
            <a:normAutofit fontScale="90000"/>
          </a:bodyPr>
          <a:lstStyle/>
          <a:p>
            <a:r>
              <a:rPr lang="en-IL" dirty="0"/>
              <a:t>Spring Boot Configuration – Using/Injecting Properties - Demo</a:t>
            </a:r>
          </a:p>
        </p:txBody>
      </p:sp>
    </p:spTree>
    <p:extLst>
      <p:ext uri="{BB962C8B-B14F-4D97-AF65-F5344CB8AC3E}">
        <p14:creationId xmlns:p14="http://schemas.microsoft.com/office/powerpoint/2010/main" val="26363149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F5AEF-6658-E1F7-C0FD-0CD4476CE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Hands-On –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4E086-3A55-F67F-4A78-804A38B92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L" sz="2400" dirty="0"/>
              <a:t>Configure if the function </a:t>
            </a:r>
            <a:r>
              <a:rPr lang="en-IL" sz="2400" i="1" dirty="0"/>
              <a:t>universalAdd</a:t>
            </a:r>
            <a:r>
              <a:rPr lang="en-IL" sz="2400" dirty="0"/>
              <a:t> is available or not. If </a:t>
            </a:r>
            <a:r>
              <a:rPr lang="en-IL" sz="2400" i="1" dirty="0"/>
              <a:t>universalAdd</a:t>
            </a:r>
            <a:r>
              <a:rPr lang="en-IL" sz="2400" dirty="0"/>
              <a:t> is not available, and the endpoint is being called, return error </a:t>
            </a:r>
            <a:r>
              <a:rPr lang="en-IL" sz="2400" i="1" dirty="0"/>
              <a:t>400 B</a:t>
            </a:r>
            <a:r>
              <a:rPr lang="en-US" sz="2400" i="1" dirty="0"/>
              <a:t>a</a:t>
            </a:r>
            <a:r>
              <a:rPr lang="en-IL" sz="2400" i="1" dirty="0"/>
              <a:t>d Request </a:t>
            </a:r>
            <a:r>
              <a:rPr lang="en-IL" sz="2400" dirty="0"/>
              <a:t>and a message “</a:t>
            </a:r>
            <a:r>
              <a:rPr lang="en-IL" sz="2400" i="1" dirty="0"/>
              <a:t>The feature is not available</a:t>
            </a:r>
            <a:r>
              <a:rPr lang="en-IL" sz="2400" dirty="0"/>
              <a:t>”.</a:t>
            </a:r>
          </a:p>
          <a:p>
            <a:r>
              <a:rPr lang="en-IL" sz="2400" dirty="0"/>
              <a:t>Configure minimal and maximal limits of numbers in </a:t>
            </a:r>
            <a:r>
              <a:rPr lang="en-US" sz="2400" i="1" dirty="0" err="1"/>
              <a:t>UniversalCalculateRequest</a:t>
            </a:r>
            <a:r>
              <a:rPr lang="en-IL" sz="2400" dirty="0"/>
              <a:t>. </a:t>
            </a:r>
            <a:r>
              <a:rPr lang="en-US" sz="2400" dirty="0"/>
              <a:t>If a number that is not in the range </a:t>
            </a:r>
            <a:r>
              <a:rPr lang="en-IL" sz="2400" dirty="0"/>
              <a:t>was received, return error 400 and a message “</a:t>
            </a:r>
            <a:r>
              <a:rPr lang="en-IL" sz="2400" i="1" dirty="0"/>
              <a:t>B</a:t>
            </a:r>
            <a:r>
              <a:rPr lang="en-US" sz="2400" i="1" dirty="0"/>
              <a:t>a</a:t>
            </a:r>
            <a:r>
              <a:rPr lang="en-IL" sz="2400" i="1" dirty="0"/>
              <a:t>d request: The parameter {num1} must be in the range from {min} to {max}</a:t>
            </a:r>
            <a:r>
              <a:rPr lang="en-IL" sz="2400" dirty="0"/>
              <a:t>”.</a:t>
            </a:r>
          </a:p>
          <a:p>
            <a:pPr lvl="1"/>
            <a:r>
              <a:rPr lang="en-IL" sz="2200" dirty="0"/>
              <a:t>Note: for all these properties, create a section with the same prefix </a:t>
            </a:r>
            <a:r>
              <a:rPr lang="en-IL" sz="2200" i="1" dirty="0"/>
              <a:t>app.universal-add.&lt;&gt;</a:t>
            </a:r>
            <a:r>
              <a:rPr lang="en-IL" sz="2200" dirty="0"/>
              <a:t>; use @ConfigurationProperties </a:t>
            </a:r>
          </a:p>
        </p:txBody>
      </p:sp>
    </p:spTree>
    <p:extLst>
      <p:ext uri="{BB962C8B-B14F-4D97-AF65-F5344CB8AC3E}">
        <p14:creationId xmlns:p14="http://schemas.microsoft.com/office/powerpoint/2010/main" val="29848271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18CEB-B3D6-2CE4-A303-020F70AF9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Hands On - Configuration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55491-17D4-D9A9-0D25-58FF46BD8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L" sz="2400" dirty="0"/>
              <a:t>Add Spring Actuator to your service (page 7). Check how it works.</a:t>
            </a:r>
          </a:p>
          <a:p>
            <a:r>
              <a:rPr lang="en-IL" sz="2400" dirty="0"/>
              <a:t>Try to expose other Actuator endponts using the configuration </a:t>
            </a:r>
            <a:r>
              <a:rPr lang="en-US" sz="1800" dirty="0" err="1">
                <a:solidFill>
                  <a:srgbClr val="083080"/>
                </a:solidFill>
                <a:effectLst/>
                <a:latin typeface="JetBrains Mono"/>
              </a:rPr>
              <a:t>management.endpoints.web.exposure.include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067D17"/>
                </a:solidFill>
                <a:effectLst/>
                <a:latin typeface="JetBrains Mono"/>
              </a:rPr>
              <a:t>*</a:t>
            </a:r>
            <a:endParaRPr lang="en-US" sz="1800" dirty="0">
              <a:solidFill>
                <a:srgbClr val="080808"/>
              </a:solidFill>
              <a:effectLst/>
              <a:latin typeface="JetBrains Mono"/>
            </a:endParaRPr>
          </a:p>
          <a:p>
            <a:r>
              <a:rPr lang="en-IL" sz="2400" dirty="0"/>
              <a:t>Check the endpoint /actuator/health, </a:t>
            </a:r>
            <a:r>
              <a:rPr lang="en-IL" sz="2400" i="1" dirty="0"/>
              <a:t>/actuator/env,</a:t>
            </a:r>
            <a:r>
              <a:rPr lang="en-IL" sz="2400" dirty="0"/>
              <a:t> </a:t>
            </a:r>
            <a:r>
              <a:rPr lang="en-IL" sz="2400" i="1" dirty="0"/>
              <a:t>/actuator/beans</a:t>
            </a:r>
            <a:r>
              <a:rPr lang="en-IL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53770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60C3-15A9-CBE7-D0C3-A830B2DA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Testing with </a:t>
            </a:r>
            <a:r>
              <a:rPr lang="en-US" sz="3600" dirty="0">
                <a:solidFill>
                  <a:schemeClr val="accent1"/>
                </a:solidFill>
              </a:rPr>
              <a:t>@</a:t>
            </a:r>
            <a:r>
              <a:rPr lang="en-US" sz="3600" dirty="0" err="1">
                <a:solidFill>
                  <a:schemeClr val="accent1"/>
                </a:solidFill>
              </a:rPr>
              <a:t>SpringBootTest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5F3AC-07A0-6B46-6A24-05ABC310C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8321"/>
            <a:ext cx="8596668" cy="424304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The </a:t>
            </a:r>
            <a:r>
              <a:rPr lang="en-US" sz="2800" dirty="0">
                <a:solidFill>
                  <a:srgbClr val="92D050"/>
                </a:solidFill>
              </a:rPr>
              <a:t>@</a:t>
            </a:r>
            <a:r>
              <a:rPr lang="en-US" sz="2800" dirty="0" err="1">
                <a:solidFill>
                  <a:srgbClr val="92D050"/>
                </a:solidFill>
              </a:rPr>
              <a:t>SpringBootTest</a:t>
            </a:r>
            <a:r>
              <a:rPr lang="en-US" sz="2800" dirty="0">
                <a:solidFill>
                  <a:srgbClr val="92D050"/>
                </a:solidFill>
              </a:rPr>
              <a:t> </a:t>
            </a:r>
            <a:r>
              <a:rPr lang="en-US" sz="2800" dirty="0">
                <a:solidFill>
                  <a:schemeClr val="tx1"/>
                </a:solidFill>
              </a:rPr>
              <a:t>annotation is useful when we need to bootstrap the entire Spring application container. </a:t>
            </a:r>
          </a:p>
          <a:p>
            <a:r>
              <a:rPr lang="en-US" sz="2800" dirty="0"/>
              <a:t>This annotation creates an application context and loads all beans of the application. It means we can </a:t>
            </a:r>
            <a:r>
              <a:rPr lang="en-US" sz="2800" dirty="0">
                <a:solidFill>
                  <a:srgbClr val="92D050"/>
                </a:solidFill>
              </a:rPr>
              <a:t>@</a:t>
            </a:r>
            <a:r>
              <a:rPr lang="en-US" sz="2800" dirty="0" err="1">
                <a:solidFill>
                  <a:srgbClr val="92D050"/>
                </a:solidFill>
              </a:rPr>
              <a:t>Autowire</a:t>
            </a:r>
            <a:r>
              <a:rPr lang="en-US" sz="2800" dirty="0">
                <a:solidFill>
                  <a:srgbClr val="92D050"/>
                </a:solidFill>
              </a:rPr>
              <a:t> </a:t>
            </a:r>
            <a:r>
              <a:rPr lang="en-US" sz="2800" dirty="0"/>
              <a:t>any bean that's picked up by component scanning into our test.</a:t>
            </a:r>
          </a:p>
          <a:p>
            <a:r>
              <a:rPr lang="en-US" sz="2800" dirty="0">
                <a:solidFill>
                  <a:srgbClr val="92D050"/>
                </a:solidFill>
              </a:rPr>
              <a:t>@</a:t>
            </a:r>
            <a:r>
              <a:rPr lang="en-US" sz="2800" dirty="0" err="1">
                <a:solidFill>
                  <a:srgbClr val="92D050"/>
                </a:solidFill>
              </a:rPr>
              <a:t>SpringBootTest</a:t>
            </a:r>
            <a:r>
              <a:rPr lang="en-US" sz="2800" dirty="0">
                <a:solidFill>
                  <a:srgbClr val="92D050"/>
                </a:solidFill>
              </a:rPr>
              <a:t> </a:t>
            </a:r>
            <a:r>
              <a:rPr lang="en-US" sz="2800" dirty="0"/>
              <a:t>starts the embedded server and creates a web environment. 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935365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02C8F-9A03-1513-3B3C-38D88293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1635"/>
          </a:xfrm>
        </p:spPr>
        <p:txBody>
          <a:bodyPr/>
          <a:lstStyle/>
          <a:p>
            <a:r>
              <a:rPr lang="en-IL" dirty="0"/>
              <a:t>Part 5: Validation with 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31A9C-2619-D6E8-75B1-078E241FB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9774"/>
            <a:ext cx="8596668" cy="2713384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Java </a:t>
            </a:r>
            <a:r>
              <a:rPr lang="en-US" sz="2800" dirty="0">
                <a:solidFill>
                  <a:srgbClr val="0070C0"/>
                </a:solidFill>
              </a:rPr>
              <a:t>Bean Validation </a:t>
            </a:r>
            <a:r>
              <a:rPr lang="en-US" sz="2800" dirty="0"/>
              <a:t>is the de-facto standard for implementing validation logic in the Java ecosystem. It’s well integrated with </a:t>
            </a:r>
            <a:r>
              <a:rPr lang="en-US" sz="2800" dirty="0">
                <a:solidFill>
                  <a:srgbClr val="92D050"/>
                </a:solidFill>
              </a:rPr>
              <a:t>Spring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92D050"/>
                </a:solidFill>
              </a:rPr>
              <a:t>Spring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92D050"/>
                </a:solidFill>
              </a:rPr>
              <a:t>Boot</a:t>
            </a:r>
            <a:r>
              <a:rPr lang="en-US" sz="2800" dirty="0"/>
              <a:t>.</a:t>
            </a:r>
          </a:p>
          <a:p>
            <a:r>
              <a:rPr lang="en-US" sz="2800" dirty="0">
                <a:solidFill>
                  <a:srgbClr val="92D050"/>
                </a:solidFill>
              </a:rPr>
              <a:t>Spring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92D050"/>
                </a:solidFill>
              </a:rPr>
              <a:t>Boot’s</a:t>
            </a:r>
            <a:r>
              <a:rPr lang="en-US" sz="2800" dirty="0"/>
              <a:t> Bean Validation support comes with the validation starter:</a:t>
            </a:r>
          </a:p>
          <a:p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FCE2F3-A4EB-8FF7-5B19-E42935F89F42}"/>
              </a:ext>
            </a:extLst>
          </p:cNvPr>
          <p:cNvSpPr txBox="1"/>
          <p:nvPr/>
        </p:nvSpPr>
        <p:spPr>
          <a:xfrm>
            <a:off x="677333" y="4494074"/>
            <a:ext cx="8596667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dirty="0"/>
              <a:t>&lt;dependency&gt; 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org.springframework.boot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 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artifactId</a:t>
            </a:r>
            <a:r>
              <a:rPr lang="en-US" dirty="0"/>
              <a:t>&gt;spring-boot-starter-validation&lt;/</a:t>
            </a:r>
            <a:r>
              <a:rPr lang="en-US" dirty="0" err="1"/>
              <a:t>artifactId</a:t>
            </a:r>
            <a:r>
              <a:rPr lang="en-US" dirty="0"/>
              <a:t>&gt; </a:t>
            </a:r>
          </a:p>
          <a:p>
            <a:pPr marL="0" indent="0">
              <a:buNone/>
            </a:pPr>
            <a:r>
              <a:rPr lang="en-US" dirty="0"/>
              <a:t>&lt;/dependency&gt;</a:t>
            </a:r>
            <a:endParaRPr lang="en-IL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3283814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35FB4-2BE3-BEEE-EC65-795AD09D9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Bean Validation</a:t>
            </a:r>
            <a:br>
              <a:rPr lang="en-US" b="0" i="0" u="none" strike="noStrike" dirty="0">
                <a:solidFill>
                  <a:srgbClr val="333333"/>
                </a:solidFill>
                <a:effectLst/>
                <a:latin typeface="Raleway" pitchFamily="2" charset="77"/>
              </a:rPr>
            </a:b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E9178-C9F9-4E5C-77D8-AD612970A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0931"/>
            <a:ext cx="8596668" cy="4560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Very basically, </a:t>
            </a:r>
            <a:r>
              <a:rPr lang="en-US" sz="2400" dirty="0">
                <a:solidFill>
                  <a:srgbClr val="0070C0"/>
                </a:solidFill>
              </a:rPr>
              <a:t>Bean Validation </a:t>
            </a:r>
            <a:r>
              <a:rPr lang="en-US" sz="2400" dirty="0"/>
              <a:t>works by defining constraints to the fields of a class by annotating them with certain annotations (standard JSR-380).</a:t>
            </a:r>
          </a:p>
          <a:p>
            <a:r>
              <a:rPr lang="en-US" b="1" i="1" u="none" strike="noStrike" dirty="0">
                <a:solidFill>
                  <a:srgbClr val="000000"/>
                </a:solidFill>
                <a:effectLst/>
                <a:latin typeface="Raleway" pitchFamily="2" charset="77"/>
              </a:rPr>
              <a:t>@</a:t>
            </a:r>
            <a:r>
              <a:rPr lang="en-US" b="1" i="1" u="none" strike="noStrike" dirty="0" err="1">
                <a:solidFill>
                  <a:srgbClr val="000000"/>
                </a:solidFill>
                <a:effectLst/>
                <a:latin typeface="Raleway" pitchFamily="2" charset="77"/>
              </a:rPr>
              <a:t>NotNull</a:t>
            </a:r>
            <a:endParaRPr lang="en-US" b="1" i="1" u="none" strike="noStrike" dirty="0">
              <a:solidFill>
                <a:srgbClr val="000000"/>
              </a:solidFill>
              <a:effectLst/>
              <a:latin typeface="Raleway" pitchFamily="2" charset="77"/>
            </a:endParaRPr>
          </a:p>
          <a:p>
            <a:r>
              <a:rPr lang="en-US" b="1" i="1" u="none" strike="noStrike" dirty="0">
                <a:solidFill>
                  <a:srgbClr val="000000"/>
                </a:solidFill>
                <a:effectLst/>
                <a:latin typeface="Raleway" pitchFamily="2" charset="77"/>
              </a:rPr>
              <a:t>@Size </a:t>
            </a:r>
          </a:p>
          <a:p>
            <a:r>
              <a:rPr lang="en-US" b="1" i="1" u="none" strike="noStrike" dirty="0">
                <a:solidFill>
                  <a:srgbClr val="000000"/>
                </a:solidFill>
                <a:effectLst/>
                <a:latin typeface="Raleway" pitchFamily="2" charset="77"/>
              </a:rPr>
              <a:t>@</a:t>
            </a:r>
            <a:r>
              <a:rPr lang="en-US" b="1" i="1" u="none" strike="noStrike" dirty="0" err="1">
                <a:solidFill>
                  <a:srgbClr val="000000"/>
                </a:solidFill>
                <a:effectLst/>
                <a:latin typeface="Raleway" pitchFamily="2" charset="77"/>
              </a:rPr>
              <a:t>AssertTrue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Raleway" pitchFamily="2" charset="77"/>
              </a:rPr>
              <a:t> </a:t>
            </a:r>
            <a:endParaRPr lang="en-US" b="1" i="1" dirty="0">
              <a:solidFill>
                <a:srgbClr val="000000"/>
              </a:solidFill>
              <a:latin typeface="Raleway" pitchFamily="2" charset="77"/>
            </a:endParaRPr>
          </a:p>
          <a:p>
            <a:r>
              <a:rPr lang="en-US" b="1" i="1" u="none" strike="noStrike" dirty="0">
                <a:solidFill>
                  <a:srgbClr val="000000"/>
                </a:solidFill>
                <a:effectLst/>
                <a:latin typeface="Raleway" pitchFamily="2" charset="77"/>
              </a:rPr>
              <a:t>@Min and @Max</a:t>
            </a:r>
          </a:p>
          <a:p>
            <a:r>
              <a:rPr lang="en-US" b="1" i="1" u="none" strike="noStrike" dirty="0">
                <a:solidFill>
                  <a:srgbClr val="000000"/>
                </a:solidFill>
                <a:effectLst/>
                <a:latin typeface="Raleway" pitchFamily="2" charset="77"/>
              </a:rPr>
              <a:t>@</a:t>
            </a:r>
            <a:r>
              <a:rPr lang="en-US" b="1" i="1" u="none" strike="noStrike" dirty="0" err="1">
                <a:solidFill>
                  <a:srgbClr val="000000"/>
                </a:solidFill>
                <a:effectLst/>
                <a:latin typeface="Raleway" pitchFamily="2" charset="77"/>
              </a:rPr>
              <a:t>NotEmpty</a:t>
            </a:r>
            <a:r>
              <a:rPr lang="en-US" b="1" i="1" u="none" strike="noStrike" dirty="0">
                <a:solidFill>
                  <a:srgbClr val="000000"/>
                </a:solidFill>
                <a:effectLst/>
                <a:latin typeface="Raleway" pitchFamily="2" charset="77"/>
              </a:rPr>
              <a:t>, @</a:t>
            </a:r>
            <a:r>
              <a:rPr lang="en-US" b="1" i="1" u="none" strike="noStrike" dirty="0" err="1">
                <a:solidFill>
                  <a:srgbClr val="000000"/>
                </a:solidFill>
                <a:effectLst/>
                <a:latin typeface="Raleway" pitchFamily="2" charset="77"/>
              </a:rPr>
              <a:t>NotBlank</a:t>
            </a:r>
            <a:endParaRPr lang="en-US" b="1" i="1" u="none" strike="noStrike" dirty="0">
              <a:solidFill>
                <a:srgbClr val="000000"/>
              </a:solidFill>
              <a:effectLst/>
              <a:latin typeface="Raleway" pitchFamily="2" charset="77"/>
            </a:endParaRPr>
          </a:p>
          <a:p>
            <a:r>
              <a:rPr lang="en-US" b="1" i="1" dirty="0">
                <a:solidFill>
                  <a:srgbClr val="000000"/>
                </a:solidFill>
                <a:latin typeface="Raleway" pitchFamily="2" charset="77"/>
              </a:rPr>
              <a:t>@Pattern</a:t>
            </a:r>
          </a:p>
          <a:p>
            <a:r>
              <a:rPr lang="en-US" b="1" i="1" u="none" strike="noStrike" dirty="0">
                <a:solidFill>
                  <a:srgbClr val="000000"/>
                </a:solidFill>
                <a:effectLst/>
                <a:latin typeface="Raleway" pitchFamily="2" charset="77"/>
              </a:rPr>
              <a:t>@Positive, @</a:t>
            </a:r>
            <a:r>
              <a:rPr lang="en-US" b="1" i="1" u="none" strike="noStrike" dirty="0" err="1">
                <a:solidFill>
                  <a:srgbClr val="000000"/>
                </a:solidFill>
                <a:effectLst/>
                <a:latin typeface="Raleway" pitchFamily="2" charset="77"/>
              </a:rPr>
              <a:t>PositiveOrZero</a:t>
            </a:r>
            <a:r>
              <a:rPr lang="en-US" b="1" i="1" u="none" strike="noStrike" dirty="0">
                <a:solidFill>
                  <a:srgbClr val="000000"/>
                </a:solidFill>
                <a:effectLst/>
                <a:latin typeface="Raleway" pitchFamily="2" charset="77"/>
              </a:rPr>
              <a:t>, @Ne</a:t>
            </a:r>
            <a:r>
              <a:rPr lang="en-US" b="1" i="1" dirty="0">
                <a:solidFill>
                  <a:srgbClr val="000000"/>
                </a:solidFill>
                <a:latin typeface="Raleway" pitchFamily="2" charset="77"/>
              </a:rPr>
              <a:t>gative, @</a:t>
            </a:r>
            <a:r>
              <a:rPr lang="en-US" b="1" i="1" dirty="0" err="1">
                <a:solidFill>
                  <a:srgbClr val="000000"/>
                </a:solidFill>
                <a:latin typeface="Raleway" pitchFamily="2" charset="77"/>
              </a:rPr>
              <a:t>NegativeOrZero</a:t>
            </a:r>
            <a:endParaRPr lang="en-US" b="1" i="1" dirty="0">
              <a:solidFill>
                <a:srgbClr val="000000"/>
              </a:solidFill>
              <a:latin typeface="Raleway" pitchFamily="2" charset="77"/>
            </a:endParaRPr>
          </a:p>
          <a:p>
            <a:r>
              <a:rPr lang="en-US" sz="1800" b="1" i="1" dirty="0">
                <a:solidFill>
                  <a:srgbClr val="000000"/>
                </a:solidFill>
                <a:latin typeface="Raleway" pitchFamily="2" charset="77"/>
              </a:rPr>
              <a:t>Etc.</a:t>
            </a:r>
            <a:endParaRPr lang="en-US" sz="1800" dirty="0"/>
          </a:p>
          <a:p>
            <a:endParaRPr lang="en-IL" sz="1800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7445635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937B4-FF8B-6222-A8AE-7214FB8D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Validator, @Validated and @Valid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63D1B-2488-FF6A-67CF-AF0DF1910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8800"/>
            <a:ext cx="8596668" cy="4435420"/>
          </a:xfrm>
        </p:spPr>
        <p:txBody>
          <a:bodyPr>
            <a:noAutofit/>
          </a:bodyPr>
          <a:lstStyle/>
          <a:p>
            <a:r>
              <a:rPr lang="en-US" sz="2400" dirty="0"/>
              <a:t>Without </a:t>
            </a:r>
            <a:r>
              <a:rPr lang="en-US" sz="2400" dirty="0">
                <a:solidFill>
                  <a:srgbClr val="92D050"/>
                </a:solidFill>
              </a:rPr>
              <a:t>Spring</a:t>
            </a:r>
            <a:r>
              <a:rPr lang="en-US" sz="2400" dirty="0"/>
              <a:t> - to validate if an object is valid, we use a </a:t>
            </a:r>
            <a:r>
              <a:rPr lang="en-US" sz="2400" dirty="0">
                <a:solidFill>
                  <a:srgbClr val="0070C0"/>
                </a:solidFill>
              </a:rPr>
              <a:t>Validator</a:t>
            </a:r>
            <a:r>
              <a:rPr lang="en-US" sz="2400" dirty="0"/>
              <a:t> that checks if the constraints are met.</a:t>
            </a:r>
          </a:p>
          <a:p>
            <a:r>
              <a:rPr lang="en-US" sz="2400" dirty="0"/>
              <a:t>However, </a:t>
            </a:r>
            <a:r>
              <a:rPr lang="en-US" sz="2400" dirty="0">
                <a:solidFill>
                  <a:srgbClr val="92D050"/>
                </a:solidFill>
              </a:rPr>
              <a:t>Spring</a:t>
            </a:r>
            <a:r>
              <a:rPr lang="en-US" sz="2400" dirty="0"/>
              <a:t> does the validation for us. We don’t need to create a Validator. Instead, we can let Spring know that we want to have a certain object validated. This works by using the </a:t>
            </a:r>
            <a:r>
              <a:rPr lang="en-US" sz="2400" dirty="0">
                <a:solidFill>
                  <a:srgbClr val="92D050"/>
                </a:solidFill>
              </a:rPr>
              <a:t>@Validated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92D050"/>
                </a:solidFill>
              </a:rPr>
              <a:t>@Valid </a:t>
            </a:r>
            <a:r>
              <a:rPr lang="en-US" sz="2400" dirty="0"/>
              <a:t>annotations.</a:t>
            </a:r>
          </a:p>
          <a:p>
            <a:pPr lvl="1"/>
            <a:r>
              <a:rPr lang="en-US" sz="2000" dirty="0"/>
              <a:t>The </a:t>
            </a:r>
            <a:r>
              <a:rPr lang="en-US" sz="2000" dirty="0">
                <a:solidFill>
                  <a:srgbClr val="92D050"/>
                </a:solidFill>
              </a:rPr>
              <a:t>@Validated </a:t>
            </a:r>
            <a:r>
              <a:rPr lang="en-US" sz="2000" dirty="0"/>
              <a:t>annotation is a </a:t>
            </a:r>
            <a:r>
              <a:rPr lang="en-US" sz="2000" i="1" dirty="0"/>
              <a:t>class-level annot</a:t>
            </a:r>
            <a:r>
              <a:rPr lang="en-US" sz="2000" dirty="0"/>
              <a:t>ation that we can use to tell Spring to validate parameters that are passed into a method of the annotated class.</a:t>
            </a:r>
          </a:p>
          <a:p>
            <a:pPr lvl="1"/>
            <a:r>
              <a:rPr lang="en-US" sz="2000" dirty="0"/>
              <a:t>We can put the </a:t>
            </a:r>
            <a:r>
              <a:rPr lang="en-US" sz="2000" dirty="0">
                <a:solidFill>
                  <a:srgbClr val="92D050"/>
                </a:solidFill>
              </a:rPr>
              <a:t>@Valid </a:t>
            </a:r>
            <a:r>
              <a:rPr lang="en-US" sz="2000" dirty="0"/>
              <a:t>annotation on </a:t>
            </a:r>
            <a:r>
              <a:rPr lang="en-US" sz="2000" i="1" dirty="0"/>
              <a:t>method parameters and fields </a:t>
            </a:r>
            <a:r>
              <a:rPr lang="en-US" sz="2000" dirty="0"/>
              <a:t>to tell Spring that we want a method parameter or field to be validated.</a:t>
            </a:r>
            <a:endParaRPr lang="en-IL" sz="2000" dirty="0"/>
          </a:p>
        </p:txBody>
      </p:sp>
    </p:spTree>
    <p:extLst>
      <p:ext uri="{BB962C8B-B14F-4D97-AF65-F5344CB8AC3E}">
        <p14:creationId xmlns:p14="http://schemas.microsoft.com/office/powerpoint/2010/main" val="402704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66126-28F2-1253-E4C6-590BC8DF8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03443"/>
          </a:xfrm>
        </p:spPr>
        <p:txBody>
          <a:bodyPr/>
          <a:lstStyle/>
          <a:p>
            <a:r>
              <a:rPr lang="en-IL" dirty="0"/>
              <a:t>@RestController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7475A-9CA7-D6E6-17A7-F423B9843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3043"/>
            <a:ext cx="8596668" cy="4428319"/>
          </a:xfrm>
        </p:spPr>
        <p:txBody>
          <a:bodyPr/>
          <a:lstStyle/>
          <a:p>
            <a:r>
              <a:rPr lang="en-US" sz="2800" dirty="0"/>
              <a:t>In this way, we can validate a </a:t>
            </a:r>
            <a:r>
              <a:rPr lang="en-US" sz="2800" dirty="0" err="1">
                <a:solidFill>
                  <a:srgbClr val="0070C0"/>
                </a:solidFill>
              </a:rPr>
              <a:t>RestController</a:t>
            </a:r>
            <a:r>
              <a:rPr lang="en-US" sz="2800" dirty="0"/>
              <a:t> user input.</a:t>
            </a:r>
          </a:p>
          <a:p>
            <a:r>
              <a:rPr lang="en-US" sz="2800" dirty="0"/>
              <a:t>There are three things we can validate for any incoming HTTP request:</a:t>
            </a:r>
          </a:p>
          <a:p>
            <a:pPr lvl="1"/>
            <a:r>
              <a:rPr lang="en-US" sz="2400" dirty="0"/>
              <a:t>Request body,</a:t>
            </a:r>
          </a:p>
          <a:p>
            <a:pPr lvl="1"/>
            <a:r>
              <a:rPr lang="en-US" sz="2400" dirty="0"/>
              <a:t>Path variables,</a:t>
            </a:r>
          </a:p>
          <a:p>
            <a:pPr lvl="1"/>
            <a:r>
              <a:rPr lang="en-US" sz="2400" dirty="0"/>
              <a:t>Query parameters.</a:t>
            </a:r>
          </a:p>
          <a:p>
            <a:endParaRPr lang="en-US" sz="1800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7857312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5082F-A24F-2485-0A39-F6BC234BF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@RestController validation: validate path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F62B5-6B08-9205-9D5E-F87BB774C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</a:rPr>
              <a:t>import </a:t>
            </a:r>
            <a:r>
              <a:rPr lang="en-US" dirty="0" err="1">
                <a:solidFill>
                  <a:srgbClr val="000000"/>
                </a:solidFill>
                <a:effectLst/>
              </a:rPr>
              <a:t>org.springframework.validation.annotation.</a:t>
            </a:r>
            <a:r>
              <a:rPr lang="en-US" dirty="0" err="1">
                <a:solidFill>
                  <a:srgbClr val="9E880D"/>
                </a:solidFill>
                <a:effectLst/>
              </a:rPr>
              <a:t>Validated</a:t>
            </a:r>
            <a:r>
              <a:rPr lang="en-US" dirty="0"/>
              <a:t>;</a:t>
            </a:r>
            <a:endParaRPr lang="en-US" dirty="0">
              <a:solidFill>
                <a:srgbClr val="0033B3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33B3"/>
                </a:solidFill>
                <a:effectLst/>
              </a:rPr>
              <a:t>import </a:t>
            </a:r>
            <a:r>
              <a:rPr lang="en-US" dirty="0" err="1">
                <a:solidFill>
                  <a:srgbClr val="000000"/>
                </a:solidFill>
                <a:effectLst/>
              </a:rPr>
              <a:t>javax.validation.constraints.</a:t>
            </a:r>
            <a:r>
              <a:rPr lang="en-US" dirty="0" err="1">
                <a:solidFill>
                  <a:srgbClr val="9E880D"/>
                </a:solidFill>
                <a:effectLst/>
              </a:rPr>
              <a:t>Min</a:t>
            </a:r>
            <a:r>
              <a:rPr lang="en-US" dirty="0"/>
              <a:t>;</a:t>
            </a:r>
            <a:br>
              <a:rPr lang="en-US" dirty="0"/>
            </a:br>
            <a:endParaRPr lang="en-US" dirty="0">
              <a:solidFill>
                <a:srgbClr val="9E880D"/>
              </a:solidFill>
              <a:effectLst/>
            </a:endParaRP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RestController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RequestMapping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"calculate"</a:t>
            </a:r>
            <a:r>
              <a:rPr lang="en-US" dirty="0"/>
              <a:t>)</a:t>
            </a:r>
            <a:br>
              <a:rPr lang="en-US" dirty="0"/>
            </a:br>
            <a:r>
              <a:rPr lang="en-US" b="1" dirty="0">
                <a:solidFill>
                  <a:srgbClr val="9E880D"/>
                </a:solidFill>
                <a:effectLst/>
              </a:rPr>
              <a:t>@Validated   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dirty="0" err="1">
                <a:solidFill>
                  <a:srgbClr val="000000"/>
                </a:solidFill>
                <a:effectLst/>
              </a:rPr>
              <a:t>CalculateController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/>
              <a:t>{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</a:rPr>
              <a:t>Get</a:t>
            </a:r>
            <a:r>
              <a:rPr lang="en-US" dirty="0" err="1">
                <a:solidFill>
                  <a:srgbClr val="9E880D"/>
                </a:solidFill>
                <a:effectLst/>
              </a:rPr>
              <a:t>Mapping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"/add/{num1}/{num2}"</a:t>
            </a:r>
            <a:r>
              <a:rPr lang="en-US" dirty="0"/>
              <a:t>)</a:t>
            </a:r>
            <a:br>
              <a:rPr lang="en-US" i="1" dirty="0">
                <a:solidFill>
                  <a:srgbClr val="8C8C8C"/>
                </a:solidFill>
                <a:effectLst/>
              </a:rPr>
            </a:br>
            <a:r>
              <a:rPr lang="en-US" i="1" dirty="0">
                <a:solidFill>
                  <a:srgbClr val="8C8C8C"/>
                </a:solidFill>
                <a:effectLst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>
                <a:solidFill>
                  <a:srgbClr val="00627A"/>
                </a:solidFill>
                <a:effectLst/>
              </a:rPr>
              <a:t>add1</a:t>
            </a:r>
            <a:r>
              <a:rPr lang="en-US" dirty="0"/>
              <a:t>(</a:t>
            </a: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PathVariable</a:t>
            </a:r>
            <a:r>
              <a:rPr lang="en-US" dirty="0">
                <a:solidFill>
                  <a:srgbClr val="9E880D"/>
                </a:solidFill>
                <a:effectLst/>
              </a:rPr>
              <a:t> </a:t>
            </a:r>
            <a:r>
              <a:rPr lang="en-US" b="1" dirty="0">
                <a:solidFill>
                  <a:srgbClr val="9E880D"/>
                </a:solidFill>
                <a:effectLst/>
              </a:rPr>
              <a:t>@Min</a:t>
            </a:r>
            <a:r>
              <a:rPr lang="en-US" b="1" dirty="0"/>
              <a:t>(</a:t>
            </a:r>
            <a:r>
              <a:rPr lang="en-US" b="1" dirty="0">
                <a:solidFill>
                  <a:srgbClr val="1750EB"/>
                </a:solidFill>
                <a:effectLst/>
              </a:rPr>
              <a:t>1</a:t>
            </a:r>
            <a:r>
              <a:rPr lang="en-US" b="1" dirty="0"/>
              <a:t>) </a:t>
            </a: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/>
              <a:t>num1, </a:t>
            </a: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</a:rPr>
              <a:t>                  @</a:t>
            </a:r>
            <a:r>
              <a:rPr lang="en-US" dirty="0" err="1">
                <a:solidFill>
                  <a:srgbClr val="9E880D"/>
                </a:solidFill>
                <a:effectLst/>
              </a:rPr>
              <a:t>PathVariable</a:t>
            </a:r>
            <a:r>
              <a:rPr lang="en-US" dirty="0">
                <a:solidFill>
                  <a:srgbClr val="9E880D"/>
                </a:solidFill>
                <a:effectLst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/>
              <a:t>num2)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0033B3"/>
                </a:solidFill>
                <a:effectLst/>
              </a:rPr>
              <a:t>return </a:t>
            </a:r>
            <a:r>
              <a:rPr lang="en-US" dirty="0"/>
              <a:t>num1 + num2;</a:t>
            </a:r>
            <a:br>
              <a:rPr lang="en-US" dirty="0"/>
            </a:b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30773-A1B8-4677-36EE-2208DB85B34E}"/>
              </a:ext>
            </a:extLst>
          </p:cNvPr>
          <p:cNvSpPr txBox="1"/>
          <p:nvPr/>
        </p:nvSpPr>
        <p:spPr>
          <a:xfrm>
            <a:off x="4099525" y="3489361"/>
            <a:ext cx="309495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i="1" dirty="0"/>
              <a:t> a</a:t>
            </a:r>
            <a:r>
              <a:rPr lang="en-IL" sz="1400" i="1" dirty="0"/>
              <a:t>pply @Validated on the class level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7D7CE892-7B97-67D0-2801-1AA483764050}"/>
              </a:ext>
            </a:extLst>
          </p:cNvPr>
          <p:cNvSpPr/>
          <p:nvPr/>
        </p:nvSpPr>
        <p:spPr>
          <a:xfrm>
            <a:off x="3408500" y="3557687"/>
            <a:ext cx="691025" cy="1711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15D723-8650-2F37-3BA2-904992C466BD}"/>
              </a:ext>
            </a:extLst>
          </p:cNvPr>
          <p:cNvSpPr txBox="1"/>
          <p:nvPr/>
        </p:nvSpPr>
        <p:spPr>
          <a:xfrm rot="10800000" flipV="1">
            <a:off x="5819757" y="4539354"/>
            <a:ext cx="4355184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add the </a:t>
            </a:r>
            <a:r>
              <a:rPr lang="en-US" sz="1400" i="1" dirty="0"/>
              <a:t>Beans Validation</a:t>
            </a:r>
            <a:r>
              <a:rPr lang="en-US" sz="14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 annotations on path variables</a:t>
            </a:r>
            <a:endParaRPr lang="en-IL" sz="1400" i="1" dirty="0"/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9A529C00-F8C1-CFB0-FAC8-382AE3495BD5}"/>
              </a:ext>
            </a:extLst>
          </p:cNvPr>
          <p:cNvSpPr/>
          <p:nvPr/>
        </p:nvSpPr>
        <p:spPr>
          <a:xfrm>
            <a:off x="5301487" y="4603269"/>
            <a:ext cx="518270" cy="2438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15186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5082F-A24F-2485-0A39-F6BC234BF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@RestController validation: validate request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F62B5-6B08-9205-9D5E-F87BB774C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</a:rPr>
              <a:t>import </a:t>
            </a:r>
            <a:r>
              <a:rPr lang="en-US" dirty="0" err="1">
                <a:solidFill>
                  <a:srgbClr val="000000"/>
                </a:solidFill>
                <a:effectLst/>
              </a:rPr>
              <a:t>org.springframework.validation.annotation.</a:t>
            </a:r>
            <a:r>
              <a:rPr lang="en-US" dirty="0" err="1">
                <a:solidFill>
                  <a:srgbClr val="9E880D"/>
                </a:solidFill>
                <a:effectLst/>
              </a:rPr>
              <a:t>Validated</a:t>
            </a:r>
            <a:r>
              <a:rPr lang="en-US" dirty="0"/>
              <a:t>;</a:t>
            </a:r>
            <a:endParaRPr lang="en-US" dirty="0">
              <a:solidFill>
                <a:srgbClr val="0033B3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33B3"/>
                </a:solidFill>
                <a:effectLst/>
              </a:rPr>
              <a:t>import </a:t>
            </a:r>
            <a:r>
              <a:rPr lang="en-US" dirty="0" err="1">
                <a:solidFill>
                  <a:srgbClr val="000000"/>
                </a:solidFill>
                <a:effectLst/>
              </a:rPr>
              <a:t>javax.validation.constraints.</a:t>
            </a:r>
            <a:r>
              <a:rPr lang="en-US" dirty="0" err="1">
                <a:solidFill>
                  <a:srgbClr val="9E880D"/>
                </a:solidFill>
                <a:effectLst/>
              </a:rPr>
              <a:t>Min</a:t>
            </a:r>
            <a:r>
              <a:rPr lang="en-US" dirty="0"/>
              <a:t>;</a:t>
            </a:r>
            <a:br>
              <a:rPr lang="en-US" dirty="0"/>
            </a:br>
            <a:endParaRPr lang="en-US" dirty="0">
              <a:solidFill>
                <a:srgbClr val="9E880D"/>
              </a:solidFill>
              <a:effectLst/>
            </a:endParaRP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RestController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RequestMapping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"calculate"</a:t>
            </a:r>
            <a:r>
              <a:rPr lang="en-US" dirty="0"/>
              <a:t>)</a:t>
            </a:r>
            <a:br>
              <a:rPr lang="en-US" dirty="0"/>
            </a:br>
            <a:r>
              <a:rPr lang="en-US" b="1" dirty="0">
                <a:solidFill>
                  <a:srgbClr val="9E880D"/>
                </a:solidFill>
                <a:effectLst/>
              </a:rPr>
              <a:t>@Validated   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dirty="0" err="1">
                <a:solidFill>
                  <a:srgbClr val="000000"/>
                </a:solidFill>
                <a:effectLst/>
              </a:rPr>
              <a:t>CalculateController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/>
              <a:t>{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</a:rPr>
              <a:t>Get</a:t>
            </a:r>
            <a:r>
              <a:rPr lang="en-US" dirty="0" err="1">
                <a:solidFill>
                  <a:srgbClr val="9E880D"/>
                </a:solidFill>
                <a:effectLst/>
              </a:rPr>
              <a:t>Mapping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"/add"</a:t>
            </a:r>
            <a:r>
              <a:rPr lang="en-US" dirty="0"/>
              <a:t>)</a:t>
            </a:r>
            <a:br>
              <a:rPr lang="en-US" i="1" dirty="0">
                <a:solidFill>
                  <a:srgbClr val="8C8C8C"/>
                </a:solidFill>
                <a:effectLst/>
              </a:rPr>
            </a:br>
            <a:r>
              <a:rPr lang="en-US" i="1" dirty="0">
                <a:solidFill>
                  <a:srgbClr val="8C8C8C"/>
                </a:solidFill>
                <a:effectLst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>
                <a:solidFill>
                  <a:srgbClr val="00627A"/>
                </a:solidFill>
                <a:effectLst/>
              </a:rPr>
              <a:t>add1</a:t>
            </a:r>
            <a:r>
              <a:rPr lang="en-US" dirty="0"/>
              <a:t>(</a:t>
            </a:r>
            <a:r>
              <a:rPr lang="en-US" dirty="0">
                <a:solidFill>
                  <a:srgbClr val="9E880D"/>
                </a:solidFill>
              </a:rPr>
              <a:t>@</a:t>
            </a:r>
            <a:r>
              <a:rPr lang="en-US" dirty="0" err="1">
                <a:solidFill>
                  <a:srgbClr val="9E880D"/>
                </a:solidFill>
              </a:rPr>
              <a:t>RequestParam</a:t>
            </a:r>
            <a:r>
              <a:rPr lang="en-US" dirty="0">
                <a:solidFill>
                  <a:srgbClr val="9E880D"/>
                </a:solidFill>
              </a:rPr>
              <a:t> </a:t>
            </a:r>
            <a:r>
              <a:rPr lang="en-US" b="1" dirty="0">
                <a:solidFill>
                  <a:srgbClr val="9E880D"/>
                </a:solidFill>
                <a:effectLst/>
              </a:rPr>
              <a:t>@Max</a:t>
            </a:r>
            <a:r>
              <a:rPr lang="en-US" b="1" dirty="0"/>
              <a:t>(</a:t>
            </a:r>
            <a:r>
              <a:rPr lang="en-US" b="1" dirty="0">
                <a:solidFill>
                  <a:srgbClr val="1750EB"/>
                </a:solidFill>
                <a:effectLst/>
              </a:rPr>
              <a:t>100</a:t>
            </a:r>
            <a:r>
              <a:rPr lang="en-US" b="1" dirty="0"/>
              <a:t>) </a:t>
            </a: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/>
              <a:t>num)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//…</a:t>
            </a:r>
            <a:br>
              <a:rPr lang="en-US" dirty="0"/>
            </a:b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30773-A1B8-4677-36EE-2208DB85B34E}"/>
              </a:ext>
            </a:extLst>
          </p:cNvPr>
          <p:cNvSpPr txBox="1"/>
          <p:nvPr/>
        </p:nvSpPr>
        <p:spPr>
          <a:xfrm>
            <a:off x="4099525" y="3489361"/>
            <a:ext cx="309495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i="1" dirty="0"/>
              <a:t> a</a:t>
            </a:r>
            <a:r>
              <a:rPr lang="en-IL" sz="1400" i="1" dirty="0"/>
              <a:t>pply @Validated on the class level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7D7CE892-7B97-67D0-2801-1AA483764050}"/>
              </a:ext>
            </a:extLst>
          </p:cNvPr>
          <p:cNvSpPr/>
          <p:nvPr/>
        </p:nvSpPr>
        <p:spPr>
          <a:xfrm>
            <a:off x="3408500" y="3557687"/>
            <a:ext cx="691025" cy="1711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15D723-8650-2F37-3BA2-904992C466BD}"/>
              </a:ext>
            </a:extLst>
          </p:cNvPr>
          <p:cNvSpPr txBox="1"/>
          <p:nvPr/>
        </p:nvSpPr>
        <p:spPr>
          <a:xfrm rot="10800000" flipV="1">
            <a:off x="6505557" y="4457584"/>
            <a:ext cx="4355184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add the </a:t>
            </a:r>
            <a:r>
              <a:rPr lang="en-US" sz="1400" i="1" dirty="0"/>
              <a:t>Beans Validation</a:t>
            </a:r>
            <a:r>
              <a:rPr lang="en-US" sz="14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 annotations on path variables</a:t>
            </a:r>
            <a:endParaRPr lang="en-IL" sz="1400" i="1" dirty="0"/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9A529C00-F8C1-CFB0-FAC8-382AE3495BD5}"/>
              </a:ext>
            </a:extLst>
          </p:cNvPr>
          <p:cNvSpPr/>
          <p:nvPr/>
        </p:nvSpPr>
        <p:spPr>
          <a:xfrm>
            <a:off x="5987287" y="4521499"/>
            <a:ext cx="518270" cy="2438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544284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9D089-CCC2-DFF3-B375-5A1C3BFA6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@RestController validation: validate a request 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3A721-3159-BCFC-A8CD-F99B507780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3607795" cy="2767012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</a:rPr>
              <a:t>import </a:t>
            </a:r>
            <a:r>
              <a:rPr lang="en-US" b="1" dirty="0" err="1">
                <a:solidFill>
                  <a:srgbClr val="000000"/>
                </a:solidFill>
                <a:effectLst/>
              </a:rPr>
              <a:t>javax.validation.constraints</a:t>
            </a:r>
            <a:r>
              <a:rPr lang="en-US" dirty="0" err="1">
                <a:solidFill>
                  <a:srgbClr val="000000"/>
                </a:solidFill>
                <a:effectLst/>
              </a:rPr>
              <a:t>.</a:t>
            </a:r>
            <a:r>
              <a:rPr lang="en-US" dirty="0" err="1">
                <a:solidFill>
                  <a:srgbClr val="9E880D"/>
                </a:solidFill>
                <a:effectLst/>
              </a:rPr>
              <a:t>Max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>
                <a:solidFill>
                  <a:srgbClr val="0033B3"/>
                </a:solidFill>
                <a:effectLst/>
              </a:rPr>
              <a:t>import </a:t>
            </a:r>
            <a:r>
              <a:rPr lang="en-US" b="1" dirty="0" err="1">
                <a:solidFill>
                  <a:srgbClr val="000000"/>
                </a:solidFill>
                <a:effectLst/>
              </a:rPr>
              <a:t>javax.validation.constraints</a:t>
            </a:r>
            <a:r>
              <a:rPr lang="en-US" dirty="0" err="1">
                <a:solidFill>
                  <a:srgbClr val="000000"/>
                </a:solidFill>
                <a:effectLst/>
              </a:rPr>
              <a:t>.</a:t>
            </a:r>
            <a:r>
              <a:rPr lang="en-US" dirty="0" err="1">
                <a:solidFill>
                  <a:srgbClr val="9E880D"/>
                </a:solidFill>
                <a:effectLst/>
              </a:rPr>
              <a:t>Positive</a:t>
            </a:r>
            <a:r>
              <a:rPr lang="en-US" dirty="0"/>
              <a:t>;</a:t>
            </a:r>
            <a:br>
              <a:rPr lang="en-US" dirty="0"/>
            </a:br>
            <a:endParaRPr lang="en-US" dirty="0">
              <a:solidFill>
                <a:srgbClr val="0033B3"/>
              </a:solidFill>
              <a:effectLst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dirty="0" err="1">
                <a:solidFill>
                  <a:srgbClr val="000000"/>
                </a:solidFill>
                <a:effectLst/>
              </a:rPr>
              <a:t>CalculateRequest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9E880D"/>
                </a:solidFill>
                <a:effectLst/>
              </a:rPr>
              <a:t>@Positive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9E880D"/>
                </a:solidFill>
                <a:effectLst/>
              </a:rPr>
              <a:t>    </a:t>
            </a:r>
            <a:r>
              <a:rPr lang="en-US" b="1" dirty="0">
                <a:solidFill>
                  <a:srgbClr val="9E880D"/>
                </a:solidFill>
                <a:effectLst/>
              </a:rPr>
              <a:t>@Max</a:t>
            </a:r>
            <a:r>
              <a:rPr lang="en-US" dirty="0"/>
              <a:t>(</a:t>
            </a:r>
            <a:r>
              <a:rPr lang="en-US" dirty="0">
                <a:solidFill>
                  <a:srgbClr val="1750EB"/>
                </a:solidFill>
                <a:effectLst/>
              </a:rPr>
              <a:t>100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public int </a:t>
            </a:r>
            <a:r>
              <a:rPr lang="en-US" dirty="0">
                <a:solidFill>
                  <a:srgbClr val="871094"/>
                </a:solidFill>
                <a:effectLst/>
              </a:rPr>
              <a:t>num1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9E880D"/>
                </a:solidFill>
                <a:effectLst/>
              </a:rPr>
              <a:t>@Positive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9E880D"/>
                </a:solidFill>
                <a:effectLst/>
              </a:rPr>
              <a:t>    </a:t>
            </a:r>
            <a:r>
              <a:rPr lang="en-US" b="1" dirty="0">
                <a:solidFill>
                  <a:srgbClr val="9E880D"/>
                </a:solidFill>
                <a:effectLst/>
              </a:rPr>
              <a:t>@Max</a:t>
            </a:r>
            <a:r>
              <a:rPr lang="en-US" dirty="0"/>
              <a:t>(</a:t>
            </a:r>
            <a:r>
              <a:rPr lang="en-US" dirty="0">
                <a:solidFill>
                  <a:srgbClr val="1750EB"/>
                </a:solidFill>
                <a:effectLst/>
              </a:rPr>
              <a:t>100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public int </a:t>
            </a:r>
            <a:r>
              <a:rPr lang="en-US" dirty="0">
                <a:solidFill>
                  <a:srgbClr val="871094"/>
                </a:solidFill>
                <a:effectLst/>
              </a:rPr>
              <a:t>num2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E96A6A-823A-5D5D-7325-8ACE6BE44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62098" y="3544094"/>
            <a:ext cx="7592773" cy="2390541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33B3"/>
                </a:solidFill>
                <a:effectLst/>
              </a:rPr>
              <a:t>import </a:t>
            </a:r>
            <a:r>
              <a:rPr lang="en-US" sz="1600" b="1" dirty="0" err="1">
                <a:solidFill>
                  <a:srgbClr val="000000"/>
                </a:solidFill>
                <a:effectLst/>
              </a:rPr>
              <a:t>javax.validation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1600" dirty="0" err="1">
                <a:solidFill>
                  <a:srgbClr val="9E880D"/>
                </a:solidFill>
                <a:effectLst/>
              </a:rPr>
              <a:t>Valid</a:t>
            </a:r>
            <a:r>
              <a:rPr lang="en-US" sz="1600" dirty="0"/>
              <a:t>;</a:t>
            </a:r>
            <a:endParaRPr lang="en-US" sz="1600" dirty="0">
              <a:solidFill>
                <a:srgbClr val="9E880D"/>
              </a:solidFill>
              <a:effectLst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9E880D"/>
                </a:solidFill>
                <a:effectLst/>
              </a:rPr>
              <a:t>@</a:t>
            </a:r>
            <a:r>
              <a:rPr lang="en-US" sz="1600" dirty="0" err="1">
                <a:solidFill>
                  <a:srgbClr val="9E880D"/>
                </a:solidFill>
                <a:effectLst/>
              </a:rPr>
              <a:t>RestController</a:t>
            </a:r>
            <a:br>
              <a:rPr lang="en-US" sz="1600" dirty="0">
                <a:solidFill>
                  <a:srgbClr val="9E880D"/>
                </a:solidFill>
                <a:effectLst/>
              </a:rPr>
            </a:br>
            <a:r>
              <a:rPr lang="en-US" sz="1600" dirty="0">
                <a:solidFill>
                  <a:srgbClr val="9E880D"/>
                </a:solidFill>
                <a:effectLst/>
              </a:rPr>
              <a:t>@</a:t>
            </a:r>
            <a:r>
              <a:rPr lang="en-US" sz="1600" dirty="0" err="1">
                <a:solidFill>
                  <a:srgbClr val="9E880D"/>
                </a:solidFill>
                <a:effectLst/>
              </a:rPr>
              <a:t>RequestMapping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67D17"/>
                </a:solidFill>
                <a:effectLst/>
              </a:rPr>
              <a:t>"calculate"</a:t>
            </a:r>
            <a:r>
              <a:rPr lang="en-US" sz="1600" dirty="0"/>
              <a:t>)</a:t>
            </a:r>
            <a:br>
              <a:rPr lang="en-US" sz="1600" dirty="0">
                <a:solidFill>
                  <a:srgbClr val="9E880D"/>
                </a:solidFill>
                <a:effectLst/>
              </a:rPr>
            </a:br>
            <a:r>
              <a:rPr lang="en-US" sz="1600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CalculateController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9E880D"/>
                </a:solidFill>
                <a:effectLst/>
              </a:rPr>
              <a:t>  @</a:t>
            </a:r>
            <a:r>
              <a:rPr lang="en-US" sz="1600" dirty="0" err="1">
                <a:solidFill>
                  <a:srgbClr val="9E880D"/>
                </a:solidFill>
                <a:effectLst/>
              </a:rPr>
              <a:t>PostMapping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67D17"/>
                </a:solidFill>
                <a:effectLst/>
              </a:rPr>
              <a:t>"/add"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/>
              <a:t>  </a:t>
            </a:r>
            <a:r>
              <a:rPr lang="en-US" sz="1600" dirty="0">
                <a:solidFill>
                  <a:srgbClr val="0033B3"/>
                </a:solidFill>
                <a:effectLst/>
              </a:rPr>
              <a:t>public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CalculateResponse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</a:rPr>
              <a:t>create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9E880D"/>
                </a:solidFill>
                <a:effectLst/>
              </a:rPr>
              <a:t>@Valid </a:t>
            </a:r>
            <a:r>
              <a:rPr lang="en-US" sz="1600" dirty="0">
                <a:solidFill>
                  <a:srgbClr val="9E880D"/>
                </a:solidFill>
                <a:effectLst/>
              </a:rPr>
              <a:t>@</a:t>
            </a:r>
            <a:r>
              <a:rPr lang="en-US" sz="1600" dirty="0" err="1">
                <a:solidFill>
                  <a:srgbClr val="9E880D"/>
                </a:solidFill>
                <a:effectLst/>
              </a:rPr>
              <a:t>RequestBody</a:t>
            </a:r>
            <a:r>
              <a:rPr lang="en-US" sz="1600" dirty="0">
                <a:solidFill>
                  <a:srgbClr val="9E880D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CalculateRequest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/>
              <a:t>req) 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0033B3"/>
                </a:solidFill>
                <a:effectLst/>
              </a:rPr>
              <a:t>return new </a:t>
            </a:r>
            <a:r>
              <a:rPr lang="en-US" sz="1600" dirty="0" err="1"/>
              <a:t>CalculateResponse</a:t>
            </a:r>
            <a:r>
              <a:rPr lang="en-US" sz="1600" dirty="0"/>
              <a:t>(req.</a:t>
            </a:r>
            <a:r>
              <a:rPr lang="en-US" sz="1600" dirty="0">
                <a:solidFill>
                  <a:srgbClr val="871094"/>
                </a:solidFill>
                <a:effectLst/>
              </a:rPr>
              <a:t>num1 </a:t>
            </a:r>
            <a:r>
              <a:rPr lang="en-US" sz="1600" dirty="0"/>
              <a:t>+ req.</a:t>
            </a:r>
            <a:r>
              <a:rPr lang="en-US" sz="1600" dirty="0">
                <a:solidFill>
                  <a:srgbClr val="871094"/>
                </a:solidFill>
                <a:effectLst/>
              </a:rPr>
              <a:t>num2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}</a:t>
            </a:r>
            <a:endParaRPr lang="en-IL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B2FA35-6BE3-B509-B68A-B367045E25B5}"/>
              </a:ext>
            </a:extLst>
          </p:cNvPr>
          <p:cNvSpPr txBox="1"/>
          <p:nvPr/>
        </p:nvSpPr>
        <p:spPr>
          <a:xfrm rot="10800000" flipV="1">
            <a:off x="4817569" y="2255804"/>
            <a:ext cx="5419358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add the </a:t>
            </a:r>
            <a:r>
              <a:rPr lang="en-US" sz="1400" i="1" dirty="0"/>
              <a:t>Beans Validation</a:t>
            </a:r>
            <a:r>
              <a:rPr lang="en-US" sz="14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 annotations before the verified fields</a:t>
            </a:r>
            <a:endParaRPr lang="en-IL" sz="1400" i="1" dirty="0"/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156062CB-9EC4-1088-018F-A426AE8290D2}"/>
              </a:ext>
            </a:extLst>
          </p:cNvPr>
          <p:cNvSpPr/>
          <p:nvPr/>
        </p:nvSpPr>
        <p:spPr>
          <a:xfrm>
            <a:off x="6858000" y="3083867"/>
            <a:ext cx="187837" cy="19363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F97B257A-6844-CA89-E9D3-9C3B248D64CB}"/>
              </a:ext>
            </a:extLst>
          </p:cNvPr>
          <p:cNvSpPr/>
          <p:nvPr/>
        </p:nvSpPr>
        <p:spPr>
          <a:xfrm>
            <a:off x="4285129" y="2353364"/>
            <a:ext cx="532440" cy="147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81408E-10C4-E2B3-C18D-F829C8ED4111}"/>
              </a:ext>
            </a:extLst>
          </p:cNvPr>
          <p:cNvSpPr txBox="1"/>
          <p:nvPr/>
        </p:nvSpPr>
        <p:spPr>
          <a:xfrm rot="10800000" flipV="1">
            <a:off x="5791906" y="2776090"/>
            <a:ext cx="4229934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Add </a:t>
            </a:r>
            <a:r>
              <a:rPr lang="en-US" sz="1400" b="1" i="1" dirty="0"/>
              <a:t>@Valid</a:t>
            </a:r>
            <a:r>
              <a:rPr lang="en-US" sz="14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en-US" sz="14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to </a:t>
            </a:r>
            <a:r>
              <a:rPr lang="en-US" sz="1400" i="1" dirty="0"/>
              <a:t>@</a:t>
            </a:r>
            <a:r>
              <a:rPr lang="en-US" sz="1400" i="1" dirty="0" err="1"/>
              <a:t>RequestBody</a:t>
            </a:r>
            <a:endParaRPr lang="en-IL" sz="1400" i="1" dirty="0"/>
          </a:p>
        </p:txBody>
      </p:sp>
    </p:spTree>
    <p:extLst>
      <p:ext uri="{BB962C8B-B14F-4D97-AF65-F5344CB8AC3E}">
        <p14:creationId xmlns:p14="http://schemas.microsoft.com/office/powerpoint/2010/main" val="14287927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2B7AC-CAB2-1E68-9F0D-ECEF99753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Validation failure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1C0EB-38D6-B3F9-6672-1551D9D0C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If a validation of request body fails, a </a:t>
            </a:r>
            <a:r>
              <a:rPr lang="en-US" sz="2000" dirty="0" err="1">
                <a:solidFill>
                  <a:srgbClr val="0070C0"/>
                </a:solidFill>
              </a:rPr>
              <a:t>MethodArgumentNotValidException</a:t>
            </a:r>
            <a:r>
              <a:rPr lang="en-US" sz="2000" dirty="0"/>
              <a:t> will be triggered. By default, Spring will translate this exception to a HTTP status </a:t>
            </a:r>
            <a:r>
              <a:rPr lang="en-US" sz="2000" i="1" dirty="0"/>
              <a:t>400 (Bad Request)</a:t>
            </a:r>
            <a:r>
              <a:rPr lang="en-US" sz="2000" dirty="0"/>
              <a:t>.</a:t>
            </a:r>
          </a:p>
          <a:p>
            <a:r>
              <a:rPr lang="en-US" sz="2000" dirty="0"/>
              <a:t>If a validation of path variables or request parameters fails, a </a:t>
            </a:r>
            <a:r>
              <a:rPr lang="en-US" sz="2000" dirty="0" err="1">
                <a:solidFill>
                  <a:srgbClr val="0070C0"/>
                </a:solidFill>
              </a:rPr>
              <a:t>ConstraintViolationException</a:t>
            </a:r>
            <a:r>
              <a:rPr lang="en-US" sz="2000" dirty="0"/>
              <a:t> will be triggered. By default, Spring will translate it to a Http status </a:t>
            </a:r>
            <a:r>
              <a:rPr lang="en-US" sz="2000" i="1" dirty="0"/>
              <a:t>500 (Internal Server Error)</a:t>
            </a:r>
            <a:r>
              <a:rPr lang="en-US" sz="2000" dirty="0"/>
              <a:t>.</a:t>
            </a:r>
          </a:p>
          <a:p>
            <a:pPr lvl="1"/>
            <a:r>
              <a:rPr lang="en-US" sz="1800" dirty="0"/>
              <a:t>If we want to return a HTTP status 400 instead (which makes sense, since the client provided an invalid parameter, making it a bad request), we can add a custom exception handler.</a:t>
            </a:r>
            <a:br>
              <a:rPr lang="en-US" dirty="0"/>
            </a:b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8063354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BF276-419A-42CD-33D6-99D072643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2706"/>
          </a:xfrm>
        </p:spPr>
        <p:txBody>
          <a:bodyPr>
            <a:normAutofit fontScale="90000"/>
          </a:bodyPr>
          <a:lstStyle/>
          <a:p>
            <a:r>
              <a:rPr lang="en-IL" dirty="0"/>
              <a:t>Configuration properties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F821E-54E5-BB80-B89D-9407A38A2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4024"/>
            <a:ext cx="8954346" cy="545899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@</a:t>
            </a:r>
            <a:r>
              <a:rPr lang="en-US" sz="2000" dirty="0" err="1">
                <a:solidFill>
                  <a:schemeClr val="accent1"/>
                </a:solidFill>
              </a:rPr>
              <a:t>ConfigurationProperties</a:t>
            </a:r>
            <a:r>
              <a:rPr lang="en-US" sz="2000" dirty="0">
                <a:solidFill>
                  <a:schemeClr val="accent1"/>
                </a:solidFill>
              </a:rPr>
              <a:t> </a:t>
            </a:r>
            <a:r>
              <a:rPr lang="en-US" sz="2000" dirty="0"/>
              <a:t>properties also can be validated whenever they are annotated with Spring’s </a:t>
            </a:r>
            <a:r>
              <a:rPr lang="en-US" sz="2000" b="1" dirty="0">
                <a:solidFill>
                  <a:schemeClr val="accent1"/>
                </a:solidFill>
              </a:rPr>
              <a:t>@Validated </a:t>
            </a:r>
            <a:r>
              <a:rPr lang="en-US" sz="2000" dirty="0"/>
              <a:t>annotation.</a:t>
            </a:r>
          </a:p>
          <a:p>
            <a:r>
              <a:rPr lang="en-US" sz="2000" dirty="0"/>
              <a:t>Use </a:t>
            </a:r>
            <a:r>
              <a:rPr lang="en-US" sz="2000" dirty="0">
                <a:solidFill>
                  <a:srgbClr val="0070C0"/>
                </a:solidFill>
              </a:rPr>
              <a:t>Bean Validation </a:t>
            </a:r>
            <a:r>
              <a:rPr lang="en-US" sz="2000" dirty="0"/>
              <a:t>annotations directly on your configuration class:</a:t>
            </a:r>
            <a:endParaRPr lang="en-IL" sz="2000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753E56C0-922C-B2C2-A903-3365BE149131}"/>
              </a:ext>
            </a:extLst>
          </p:cNvPr>
          <p:cNvSpPr txBox="1">
            <a:spLocks/>
          </p:cNvSpPr>
          <p:nvPr/>
        </p:nvSpPr>
        <p:spPr>
          <a:xfrm>
            <a:off x="677334" y="2599765"/>
            <a:ext cx="6043747" cy="4194970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200" dirty="0">
                <a:solidFill>
                  <a:srgbClr val="0033B3"/>
                </a:solidFill>
                <a:effectLst/>
              </a:rPr>
              <a:t>import </a:t>
            </a:r>
            <a:r>
              <a:rPr lang="en-US" sz="1200" b="1" dirty="0" err="1">
                <a:solidFill>
                  <a:srgbClr val="000000"/>
                </a:solidFill>
                <a:effectLst/>
              </a:rPr>
              <a:t>javax.validation.constraints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1200" dirty="0" err="1">
                <a:solidFill>
                  <a:srgbClr val="9E880D"/>
                </a:solidFill>
                <a:effectLst/>
              </a:rPr>
              <a:t>NotNull</a:t>
            </a:r>
            <a:r>
              <a:rPr lang="en-US" sz="1200" dirty="0"/>
              <a:t>;</a:t>
            </a:r>
          </a:p>
          <a:p>
            <a:pPr marL="0" indent="0">
              <a:buFont typeface="Wingdings 3" charset="2"/>
              <a:buNone/>
            </a:pPr>
            <a:r>
              <a:rPr lang="en-US" sz="1200" dirty="0">
                <a:solidFill>
                  <a:srgbClr val="0033B3"/>
                </a:solidFill>
                <a:effectLst/>
              </a:rPr>
              <a:t>import </a:t>
            </a:r>
            <a:r>
              <a:rPr lang="en-US" sz="1200" b="1" dirty="0" err="1">
                <a:solidFill>
                  <a:srgbClr val="000000"/>
                </a:solidFill>
                <a:effectLst/>
              </a:rPr>
              <a:t>javax.validation.constraints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1200" dirty="0" err="1">
                <a:solidFill>
                  <a:srgbClr val="9E880D"/>
                </a:solidFill>
                <a:effectLst/>
              </a:rPr>
              <a:t>NotEmpty</a:t>
            </a:r>
            <a:r>
              <a:rPr lang="en-US" sz="1200" dirty="0"/>
              <a:t>;</a:t>
            </a:r>
            <a:endParaRPr lang="en-US" sz="1200" b="1" dirty="0">
              <a:solidFill>
                <a:srgbClr val="0070C0"/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en-US" sz="1200" dirty="0">
                <a:solidFill>
                  <a:srgbClr val="9E880D"/>
                </a:solidFill>
              </a:rPr>
              <a:t>@</a:t>
            </a:r>
            <a:r>
              <a:rPr lang="en-US" sz="1200" dirty="0" err="1">
                <a:solidFill>
                  <a:srgbClr val="9E880D"/>
                </a:solidFill>
              </a:rPr>
              <a:t>ConfigurationProperties</a:t>
            </a:r>
            <a:r>
              <a:rPr lang="en-US" sz="1200" dirty="0">
                <a:solidFill>
                  <a:schemeClr val="tx2"/>
                </a:solidFill>
              </a:rPr>
              <a:t>(</a:t>
            </a:r>
            <a:r>
              <a:rPr lang="en-US" sz="1200" dirty="0">
                <a:solidFill>
                  <a:srgbClr val="92D050"/>
                </a:solidFill>
              </a:rPr>
              <a:t>“server”</a:t>
            </a:r>
            <a:r>
              <a:rPr lang="en-US" sz="1200" dirty="0">
                <a:solidFill>
                  <a:schemeClr val="tx2"/>
                </a:solidFill>
              </a:rPr>
              <a:t>)</a:t>
            </a:r>
          </a:p>
          <a:p>
            <a:pPr marL="0" indent="0">
              <a:buFont typeface="Wingdings 3" charset="2"/>
              <a:buNone/>
            </a:pPr>
            <a:r>
              <a:rPr lang="en-US" sz="1200" b="1" dirty="0">
                <a:solidFill>
                  <a:srgbClr val="9E880D"/>
                </a:solidFill>
              </a:rPr>
              <a:t>@Validated</a:t>
            </a:r>
          </a:p>
          <a:p>
            <a:pPr marL="0" indent="0">
              <a:buFont typeface="Wingdings 3" charset="2"/>
              <a:buNone/>
            </a:pPr>
            <a:r>
              <a:rPr lang="en-US" sz="1200" dirty="0">
                <a:solidFill>
                  <a:srgbClr val="0033B3"/>
                </a:solidFill>
              </a:rPr>
              <a:t>p</a:t>
            </a:r>
            <a:r>
              <a:rPr lang="en-IL" sz="1200" dirty="0">
                <a:solidFill>
                  <a:srgbClr val="0033B3"/>
                </a:solidFill>
              </a:rPr>
              <a:t>ublic class</a:t>
            </a:r>
            <a:r>
              <a:rPr lang="en-IL" sz="1200" dirty="0"/>
              <a:t> ServerConfiguration {</a:t>
            </a:r>
          </a:p>
          <a:p>
            <a:pPr marL="0" indent="0">
              <a:buFont typeface="Wingdings 3" charset="2"/>
              <a:buNone/>
            </a:pPr>
            <a:r>
              <a:rPr lang="en-IL" sz="1200" dirty="0"/>
              <a:t>    </a:t>
            </a:r>
            <a:r>
              <a:rPr lang="en-IL" sz="1200" dirty="0">
                <a:solidFill>
                  <a:srgbClr val="9E880D"/>
                </a:solidFill>
              </a:rPr>
              <a:t>@NotNull</a:t>
            </a:r>
          </a:p>
          <a:p>
            <a:pPr marL="0" indent="0">
              <a:buFont typeface="Wingdings 3" charset="2"/>
              <a:buNone/>
            </a:pPr>
            <a:r>
              <a:rPr lang="en-IL" sz="1200" dirty="0"/>
              <a:t>    </a:t>
            </a:r>
            <a:r>
              <a:rPr lang="en-IL" sz="1200" dirty="0">
                <a:solidFill>
                  <a:srgbClr val="0033B3"/>
                </a:solidFill>
              </a:rPr>
              <a:t>private</a:t>
            </a:r>
            <a:r>
              <a:rPr lang="en-IL" sz="1200" dirty="0"/>
              <a:t> </a:t>
            </a:r>
            <a:r>
              <a:rPr lang="en-US" sz="1200" dirty="0" err="1"/>
              <a:t>InetAddress</a:t>
            </a:r>
            <a:r>
              <a:rPr lang="en-IL" sz="1200" dirty="0"/>
              <a:t> address;</a:t>
            </a:r>
          </a:p>
          <a:p>
            <a:pPr marL="0" indent="0">
              <a:buFont typeface="Wingdings 3" charset="2"/>
              <a:buNone/>
            </a:pPr>
            <a:r>
              <a:rPr lang="en-IL" sz="1200" dirty="0"/>
              <a:t>    </a:t>
            </a:r>
            <a:r>
              <a:rPr lang="en-IL" sz="1200" dirty="0">
                <a:solidFill>
                  <a:srgbClr val="0033B3"/>
                </a:solidFill>
              </a:rPr>
              <a:t>private</a:t>
            </a:r>
            <a:r>
              <a:rPr lang="en-IL" sz="1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L" sz="1200" dirty="0">
                <a:solidFill>
                  <a:srgbClr val="0033B3"/>
                </a:solidFill>
              </a:rPr>
              <a:t>int</a:t>
            </a:r>
            <a:r>
              <a:rPr lang="en-IL" sz="1200" dirty="0"/>
              <a:t> port;</a:t>
            </a:r>
          </a:p>
          <a:p>
            <a:pPr marL="0" indent="0">
              <a:buFont typeface="Wingdings 3" charset="2"/>
              <a:buNone/>
            </a:pPr>
            <a:r>
              <a:rPr lang="en-IL" sz="1200" dirty="0"/>
              <a:t>    </a:t>
            </a:r>
            <a:r>
              <a:rPr lang="en-IL" sz="1200" dirty="0">
                <a:solidFill>
                  <a:srgbClr val="9E880D"/>
                </a:solidFill>
              </a:rPr>
              <a:t>@Valid</a:t>
            </a:r>
          </a:p>
          <a:p>
            <a:pPr marL="0" indent="0">
              <a:buFont typeface="Wingdings 3" charset="2"/>
              <a:buNone/>
            </a:pPr>
            <a:r>
              <a:rPr lang="en-IL" sz="1200" dirty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en-IL" sz="1200" dirty="0">
                <a:solidFill>
                  <a:srgbClr val="0033B3"/>
                </a:solidFill>
              </a:rPr>
              <a:t>private</a:t>
            </a:r>
            <a:r>
              <a:rPr lang="en-IL" sz="1200" dirty="0"/>
              <a:t> </a:t>
            </a:r>
            <a:r>
              <a:rPr lang="en-IL" sz="1200" dirty="0">
                <a:solidFill>
                  <a:srgbClr val="0033B3"/>
                </a:solidFill>
              </a:rPr>
              <a:t>final</a:t>
            </a:r>
            <a:r>
              <a:rPr lang="en-IL" sz="1200" dirty="0"/>
              <a:t> Security security = </a:t>
            </a:r>
            <a:r>
              <a:rPr lang="en-IL" sz="1200" dirty="0">
                <a:solidFill>
                  <a:srgbClr val="0033B3"/>
                </a:solidFill>
              </a:rPr>
              <a:t>new</a:t>
            </a:r>
            <a:r>
              <a:rPr lang="en-IL" sz="1200" dirty="0"/>
              <a:t> Security();</a:t>
            </a:r>
          </a:p>
          <a:p>
            <a:pPr marL="0" indent="0">
              <a:buFont typeface="Wingdings 3" charset="2"/>
              <a:buNone/>
            </a:pPr>
            <a:r>
              <a:rPr lang="en-IL" sz="1200" dirty="0"/>
              <a:t>    </a:t>
            </a:r>
            <a:r>
              <a:rPr lang="en-IL" sz="1200" dirty="0">
                <a:solidFill>
                  <a:srgbClr val="0033B3"/>
                </a:solidFill>
              </a:rPr>
              <a:t>public</a:t>
            </a:r>
            <a:r>
              <a:rPr lang="en-IL" sz="1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L" sz="1200" dirty="0">
                <a:solidFill>
                  <a:srgbClr val="0033B3"/>
                </a:solidFill>
              </a:rPr>
              <a:t>static</a:t>
            </a:r>
            <a:r>
              <a:rPr lang="en-IL" sz="1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L" sz="1200" dirty="0">
                <a:solidFill>
                  <a:srgbClr val="0033B3"/>
                </a:solidFill>
              </a:rPr>
              <a:t>class</a:t>
            </a:r>
            <a:r>
              <a:rPr lang="en-IL" sz="1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L" sz="1200" dirty="0"/>
              <a:t>Security {</a:t>
            </a:r>
          </a:p>
          <a:p>
            <a:pPr marL="0" indent="0">
              <a:buFont typeface="Wingdings 3" charset="2"/>
              <a:buNone/>
            </a:pPr>
            <a:r>
              <a:rPr lang="en-US" sz="1200" i="1" dirty="0">
                <a:solidFill>
                  <a:srgbClr val="808080"/>
                </a:solidFill>
                <a:effectLst/>
              </a:rPr>
              <a:t> </a:t>
            </a:r>
            <a:r>
              <a:rPr lang="en-US" sz="1200" i="1" dirty="0">
                <a:solidFill>
                  <a:srgbClr val="808080"/>
                </a:solidFill>
              </a:rPr>
              <a:t>         </a:t>
            </a:r>
            <a:r>
              <a:rPr lang="en-US" sz="1200" dirty="0">
                <a:solidFill>
                  <a:srgbClr val="9E880D"/>
                </a:solidFill>
              </a:rPr>
              <a:t>@</a:t>
            </a:r>
            <a:r>
              <a:rPr lang="en-US" sz="1200" dirty="0" err="1">
                <a:solidFill>
                  <a:srgbClr val="9E880D"/>
                </a:solidFill>
              </a:rPr>
              <a:t>NotEmpty</a:t>
            </a:r>
            <a:r>
              <a:rPr lang="en-US" sz="1200" dirty="0">
                <a:solidFill>
                  <a:srgbClr val="9E880D"/>
                </a:solidFill>
              </a:rPr>
              <a:t> </a:t>
            </a:r>
          </a:p>
          <a:p>
            <a:pPr marL="0" indent="0">
              <a:buFont typeface="Wingdings 3" charset="2"/>
              <a:buNone/>
            </a:pPr>
            <a:r>
              <a:rPr lang="en-US" sz="1200" b="1" dirty="0">
                <a:solidFill>
                  <a:srgbClr val="7F0055"/>
                </a:solidFill>
                <a:effectLst/>
              </a:rPr>
              <a:t>           </a:t>
            </a:r>
            <a:r>
              <a:rPr lang="en-US" sz="1200" dirty="0">
                <a:solidFill>
                  <a:srgbClr val="0033B3"/>
                </a:solidFill>
              </a:rPr>
              <a:t>public</a:t>
            </a:r>
            <a:r>
              <a:rPr lang="en-US" sz="1200" dirty="0"/>
              <a:t> String username;</a:t>
            </a:r>
            <a:r>
              <a:rPr lang="en-IL" sz="1200" dirty="0"/>
              <a:t>    }</a:t>
            </a:r>
          </a:p>
          <a:p>
            <a:pPr marL="0" indent="0">
              <a:buFont typeface="Wingdings 3" charset="2"/>
              <a:buNone/>
            </a:pPr>
            <a:r>
              <a:rPr lang="en-IL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29422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F5AEF-6658-E1F7-C0FD-0CD4476CE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Hands-On –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4E086-3A55-F67F-4A78-804A38B92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0443"/>
            <a:ext cx="8596668" cy="4480919"/>
          </a:xfrm>
        </p:spPr>
        <p:txBody>
          <a:bodyPr>
            <a:normAutofit lnSpcReduction="10000"/>
          </a:bodyPr>
          <a:lstStyle/>
          <a:p>
            <a:r>
              <a:rPr lang="en-IL" sz="2400" dirty="0"/>
              <a:t>Add validation for all endpoints: input parametes must be numbers and in the range from 1 to 100. </a:t>
            </a:r>
          </a:p>
          <a:p>
            <a:r>
              <a:rPr lang="en-IL" sz="2400" dirty="0"/>
              <a:t>Add error handling for all endpoints: if the numbers are not specified or not in the range, the service should return </a:t>
            </a:r>
            <a:r>
              <a:rPr lang="en-IL" sz="2400" i="1" dirty="0"/>
              <a:t>400 Bad Request </a:t>
            </a:r>
            <a:r>
              <a:rPr lang="en-IL" sz="2400" dirty="0"/>
              <a:t>and error message “</a:t>
            </a:r>
            <a:r>
              <a:rPr lang="en-US" sz="2400" i="1" dirty="0"/>
              <a:t>Input validation failed: &lt;error reason&gt;</a:t>
            </a:r>
            <a:r>
              <a:rPr lang="en-US" sz="2400" dirty="0"/>
              <a:t>”.</a:t>
            </a:r>
          </a:p>
          <a:p>
            <a:r>
              <a:rPr lang="en-IL" sz="2400" dirty="0"/>
              <a:t>Add tests validating proper handling of validation errors. (At least two tests for every endpoint).</a:t>
            </a:r>
          </a:p>
          <a:p>
            <a:r>
              <a:rPr lang="en-IL" sz="2400" dirty="0"/>
              <a:t>Add configuration validation for </a:t>
            </a:r>
            <a:r>
              <a:rPr lang="en-IL" sz="2400" i="1" dirty="0"/>
              <a:t>app.universal-add: </a:t>
            </a:r>
            <a:r>
              <a:rPr lang="en-IL" sz="2400" dirty="0"/>
              <a:t>all properties should be </a:t>
            </a:r>
            <a:r>
              <a:rPr lang="en-US" sz="2400" dirty="0"/>
              <a:t>specified;</a:t>
            </a:r>
            <a:r>
              <a:rPr lang="en-IL" sz="2400" dirty="0"/>
              <a:t> min and max values should be positive numbers.</a:t>
            </a:r>
          </a:p>
          <a:p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1365778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6CFF7-4C9B-CC4B-6518-695E5341F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With a Mock Environment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351A3-0C03-3ECE-D689-6C09ACD1C0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488614"/>
            <a:ext cx="8859858" cy="1199722"/>
          </a:xfrm>
        </p:spPr>
        <p:txBody>
          <a:bodyPr>
            <a:normAutofit fontScale="77500" lnSpcReduction="20000"/>
          </a:bodyPr>
          <a:lstStyle/>
          <a:p>
            <a:r>
              <a:rPr lang="en-US" sz="2100" dirty="0"/>
              <a:t>By default, </a:t>
            </a:r>
            <a:r>
              <a:rPr lang="en-US" sz="2100" dirty="0">
                <a:solidFill>
                  <a:srgbClr val="92D050"/>
                </a:solidFill>
              </a:rPr>
              <a:t>@</a:t>
            </a:r>
            <a:r>
              <a:rPr lang="en-US" sz="2100" dirty="0" err="1">
                <a:solidFill>
                  <a:srgbClr val="92D050"/>
                </a:solidFill>
              </a:rPr>
              <a:t>SpringBootTest</a:t>
            </a:r>
            <a:r>
              <a:rPr lang="en-US" sz="2100" dirty="0">
                <a:solidFill>
                  <a:srgbClr val="92D050"/>
                </a:solidFill>
              </a:rPr>
              <a:t> </a:t>
            </a:r>
            <a:r>
              <a:rPr lang="en-US" sz="2100" dirty="0"/>
              <a:t>does not start the server but instead sets up a mock environment for testing web endpoints.</a:t>
            </a:r>
          </a:p>
          <a:p>
            <a:r>
              <a:rPr lang="en-US" sz="2100" dirty="0"/>
              <a:t>With Spring, we can query our web endpoints using class </a:t>
            </a:r>
            <a:r>
              <a:rPr lang="en-US" sz="2100" dirty="0" err="1">
                <a:solidFill>
                  <a:srgbClr val="00B0F0"/>
                </a:solidFill>
              </a:rPr>
              <a:t>MockMvc</a:t>
            </a:r>
            <a:r>
              <a:rPr lang="en-US" sz="2100" dirty="0"/>
              <a:t>, as shown in the following example:</a:t>
            </a:r>
          </a:p>
          <a:p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C3B75-FE70-9F98-9C36-99C14FEB4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4583" y="2688336"/>
            <a:ext cx="4222680" cy="3560064"/>
          </a:xfrm>
          <a:noFill/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lang="en-US" b="1" dirty="0" err="1">
                <a:solidFill>
                  <a:srgbClr val="9E880D"/>
                </a:solidFill>
                <a:effectLst/>
                <a:latin typeface="JetBrains Mono"/>
              </a:rPr>
              <a:t>AutoConfigureMockMvc</a:t>
            </a:r>
            <a:br>
              <a:rPr lang="en-US" b="1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b="1" dirty="0"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lang="en-US" b="1" dirty="0" err="1">
                <a:solidFill>
                  <a:srgbClr val="9E880D"/>
                </a:solidFill>
                <a:effectLst/>
                <a:latin typeface="JetBrains Mono"/>
              </a:rPr>
              <a:t>SpringBootTest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SpringMicroserviceDemoApplicationTests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  <a:latin typeface="JetBrains Mono"/>
              </a:rPr>
              <a:t>Autowired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b="1" dirty="0" err="1">
                <a:solidFill>
                  <a:srgbClr val="000000"/>
                </a:solidFill>
                <a:effectLst/>
                <a:latin typeface="JetBrains Mono"/>
              </a:rPr>
              <a:t>MockMvc</a:t>
            </a:r>
            <a:r>
              <a:rPr lang="en-US" b="1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b="1" dirty="0" err="1">
                <a:solidFill>
                  <a:srgbClr val="871094"/>
                </a:solidFill>
                <a:effectLst/>
                <a:latin typeface="JetBrains Mono"/>
              </a:rPr>
              <a:t>mockMvc</a:t>
            </a:r>
            <a:r>
              <a:rPr lang="en-US" b="1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@Test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testWithMockMvc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throws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Exception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mockMvc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.perform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i="1" dirty="0">
                <a:solidFill>
                  <a:srgbClr val="080808"/>
                </a:solidFill>
                <a:effectLst/>
                <a:latin typeface="JetBrains Mono"/>
              </a:rPr>
              <a:t>get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"/hello/index"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andExpect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i="1" dirty="0">
                <a:solidFill>
                  <a:srgbClr val="080808"/>
                </a:solidFill>
                <a:effectLst/>
                <a:latin typeface="JetBrains Mono"/>
              </a:rPr>
              <a:t>status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isOk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andReturn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getResponse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getContentAsString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</a:t>
            </a:r>
            <a:r>
              <a:rPr lang="en-US" i="1" dirty="0" err="1">
                <a:solidFill>
                  <a:srgbClr val="080808"/>
                </a:solidFill>
                <a:effectLst/>
                <a:latin typeface="JetBrains Mono"/>
              </a:rPr>
              <a:t>assertThat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i="1" dirty="0">
                <a:solidFill>
                  <a:srgbClr val="080808"/>
                </a:solidFill>
                <a:effectLst/>
                <a:latin typeface="JetBrains Mono"/>
              </a:rPr>
              <a:t>is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i="1" dirty="0" err="1">
                <a:solidFill>
                  <a:srgbClr val="080808"/>
                </a:solidFill>
                <a:effectLst/>
                <a:latin typeface="JetBrains Mono"/>
              </a:rPr>
              <a:t>equalTo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"Hello, 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3FAB8B-3153-F694-14D4-C1BE519A29B2}"/>
              </a:ext>
            </a:extLst>
          </p:cNvPr>
          <p:cNvSpPr txBox="1"/>
          <p:nvPr/>
        </p:nvSpPr>
        <p:spPr>
          <a:xfrm>
            <a:off x="5991306" y="4199835"/>
            <a:ext cx="3081528" cy="1169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L" sz="1400" i="1" dirty="0"/>
              <a:t>In this test </a:t>
            </a:r>
            <a:r>
              <a:rPr lang="en-IL" sz="1400" b="1" i="1" dirty="0">
                <a:solidFill>
                  <a:srgbClr val="00B0F0"/>
                </a:solidFill>
              </a:rPr>
              <a:t>mockMvc</a:t>
            </a:r>
            <a:r>
              <a:rPr lang="en-IL" sz="1400" i="1" dirty="0"/>
              <a:t> calls endPoint (“/hello/index”), implemented in the tested application, and verifies that it returns HTTP 200 OK and body “Hello World”.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0AA868-9532-D9EE-2774-198CFB55336F}"/>
              </a:ext>
            </a:extLst>
          </p:cNvPr>
          <p:cNvSpPr txBox="1"/>
          <p:nvPr/>
        </p:nvSpPr>
        <p:spPr>
          <a:xfrm>
            <a:off x="5991306" y="2923251"/>
            <a:ext cx="3282696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L" sz="1400" dirty="0"/>
              <a:t>Use annotation </a:t>
            </a:r>
            <a:r>
              <a:rPr lang="en-US" sz="1400" b="1" dirty="0"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lang="en-US" sz="1400" b="1" dirty="0" err="1">
                <a:solidFill>
                  <a:srgbClr val="9E880D"/>
                </a:solidFill>
                <a:effectLst/>
                <a:latin typeface="JetBrains Mono"/>
              </a:rPr>
              <a:t>AutoConfigureMockMvc</a:t>
            </a:r>
            <a:r>
              <a:rPr lang="en-US" sz="1400" b="1" dirty="0">
                <a:solidFill>
                  <a:srgbClr val="9E880D"/>
                </a:solidFill>
                <a:effectLst/>
                <a:latin typeface="JetBrains Mono"/>
              </a:rPr>
              <a:t> </a:t>
            </a:r>
            <a:r>
              <a:rPr lang="en-US" sz="1400" dirty="0"/>
              <a:t>for operations with </a:t>
            </a:r>
            <a:r>
              <a:rPr lang="en-US" sz="1400" b="1" dirty="0" err="1">
                <a:solidFill>
                  <a:srgbClr val="00B0F0"/>
                </a:solidFill>
              </a:rPr>
              <a:t>MockMvc</a:t>
            </a:r>
            <a:r>
              <a:rPr lang="en-IL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38542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7551C-ABF5-B32D-11EC-36AA7C1BC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Beans Scope</a:t>
            </a:r>
          </a:p>
        </p:txBody>
      </p:sp>
      <p:sp>
        <p:nvSpPr>
          <p:cNvPr id="4" name="Flowchart: Magnetic Disk 4">
            <a:extLst>
              <a:ext uri="{FF2B5EF4-FFF2-40B4-BE49-F238E27FC236}">
                <a16:creationId xmlns:a16="http://schemas.microsoft.com/office/drawing/2014/main" id="{914664F1-3C1E-84ED-FEE8-81325AE1AE9B}"/>
              </a:ext>
            </a:extLst>
          </p:cNvPr>
          <p:cNvSpPr/>
          <p:nvPr/>
        </p:nvSpPr>
        <p:spPr>
          <a:xfrm>
            <a:off x="1246907" y="2402098"/>
            <a:ext cx="3138055" cy="2119745"/>
          </a:xfrm>
          <a:prstGeom prst="flowChartMagneticDisk">
            <a:avLst/>
          </a:prstGeom>
          <a:solidFill>
            <a:srgbClr val="008E4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Rectangle: Rounded Corners 5">
            <a:extLst>
              <a:ext uri="{FF2B5EF4-FFF2-40B4-BE49-F238E27FC236}">
                <a16:creationId xmlns:a16="http://schemas.microsoft.com/office/drawing/2014/main" id="{31426964-E576-FA45-3693-322795139886}"/>
              </a:ext>
            </a:extLst>
          </p:cNvPr>
          <p:cNvSpPr/>
          <p:nvPr/>
        </p:nvSpPr>
        <p:spPr>
          <a:xfrm>
            <a:off x="3346522" y="3384837"/>
            <a:ext cx="758536" cy="727363"/>
          </a:xfrm>
          <a:prstGeom prst="round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u="sng" dirty="0"/>
              <a:t>Bean</a:t>
            </a:r>
          </a:p>
          <a:p>
            <a:pPr algn="ctr"/>
            <a:r>
              <a:rPr lang="en-US" dirty="0" err="1"/>
              <a:t>xyz</a:t>
            </a:r>
            <a:endParaRPr lang="he-IL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8507F59-15AD-2C09-E555-63E602CFF502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 flipV="1">
            <a:off x="4105058" y="3026910"/>
            <a:ext cx="1424204" cy="721609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B381C2-AB32-EFDD-DDB0-0EE50A9158F3}"/>
              </a:ext>
            </a:extLst>
          </p:cNvPr>
          <p:cNvSpPr txBox="1"/>
          <p:nvPr/>
        </p:nvSpPr>
        <p:spPr>
          <a:xfrm>
            <a:off x="1719694" y="2439473"/>
            <a:ext cx="219248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Application Context</a:t>
            </a:r>
          </a:p>
          <a:p>
            <a:pPr algn="ctr"/>
            <a:r>
              <a:rPr lang="en-US" sz="1600" b="1" dirty="0"/>
              <a:t>(container)</a:t>
            </a:r>
            <a:endParaRPr lang="he-IL" sz="1600" b="1" dirty="0"/>
          </a:p>
        </p:txBody>
      </p:sp>
      <p:sp>
        <p:nvSpPr>
          <p:cNvPr id="8" name="Rectangle: Rounded Corners 11">
            <a:extLst>
              <a:ext uri="{FF2B5EF4-FFF2-40B4-BE49-F238E27FC236}">
                <a16:creationId xmlns:a16="http://schemas.microsoft.com/office/drawing/2014/main" id="{24754504-606A-1DE1-5A32-FC4EC893AB3A}"/>
              </a:ext>
            </a:extLst>
          </p:cNvPr>
          <p:cNvSpPr/>
          <p:nvPr/>
        </p:nvSpPr>
        <p:spPr>
          <a:xfrm>
            <a:off x="1719694" y="3120874"/>
            <a:ext cx="501362" cy="346501"/>
          </a:xfrm>
          <a:prstGeom prst="round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9" name="Rectangle: Rounded Corners 12">
            <a:extLst>
              <a:ext uri="{FF2B5EF4-FFF2-40B4-BE49-F238E27FC236}">
                <a16:creationId xmlns:a16="http://schemas.microsoft.com/office/drawing/2014/main" id="{02022C73-00DB-929D-19E7-CD44AC048C94}"/>
              </a:ext>
            </a:extLst>
          </p:cNvPr>
          <p:cNvSpPr/>
          <p:nvPr/>
        </p:nvSpPr>
        <p:spPr>
          <a:xfrm>
            <a:off x="2391207" y="3352766"/>
            <a:ext cx="455902" cy="346500"/>
          </a:xfrm>
          <a:prstGeom prst="round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0" name="Rectangle: Rounded Corners 13">
            <a:extLst>
              <a:ext uri="{FF2B5EF4-FFF2-40B4-BE49-F238E27FC236}">
                <a16:creationId xmlns:a16="http://schemas.microsoft.com/office/drawing/2014/main" id="{93C38401-CB22-1CBD-4EE0-15C82B07B541}"/>
              </a:ext>
            </a:extLst>
          </p:cNvPr>
          <p:cNvSpPr/>
          <p:nvPr/>
        </p:nvSpPr>
        <p:spPr>
          <a:xfrm>
            <a:off x="2800348" y="3983317"/>
            <a:ext cx="455902" cy="346500"/>
          </a:xfrm>
          <a:prstGeom prst="round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1" name="Rectangle: Rounded Corners 14">
            <a:extLst>
              <a:ext uri="{FF2B5EF4-FFF2-40B4-BE49-F238E27FC236}">
                <a16:creationId xmlns:a16="http://schemas.microsoft.com/office/drawing/2014/main" id="{FE1645C6-0A16-F9AB-8F05-83A79CF4982C}"/>
              </a:ext>
            </a:extLst>
          </p:cNvPr>
          <p:cNvSpPr/>
          <p:nvPr/>
        </p:nvSpPr>
        <p:spPr>
          <a:xfrm>
            <a:off x="1841788" y="3983317"/>
            <a:ext cx="455902" cy="346500"/>
          </a:xfrm>
          <a:prstGeom prst="round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2" name="Rectangle: Rounded Corners 15">
            <a:extLst>
              <a:ext uri="{FF2B5EF4-FFF2-40B4-BE49-F238E27FC236}">
                <a16:creationId xmlns:a16="http://schemas.microsoft.com/office/drawing/2014/main" id="{B35727CB-BB51-6AAA-3487-F769208C5CA0}"/>
              </a:ext>
            </a:extLst>
          </p:cNvPr>
          <p:cNvSpPr/>
          <p:nvPr/>
        </p:nvSpPr>
        <p:spPr>
          <a:xfrm>
            <a:off x="1462520" y="3566678"/>
            <a:ext cx="455902" cy="346500"/>
          </a:xfrm>
          <a:prstGeom prst="round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BE18E2A-0BF8-AFA5-D3C5-E6D9C18C1255}"/>
              </a:ext>
            </a:extLst>
          </p:cNvPr>
          <p:cNvGrpSpPr/>
          <p:nvPr/>
        </p:nvGrpSpPr>
        <p:grpSpPr>
          <a:xfrm>
            <a:off x="5529262" y="2586445"/>
            <a:ext cx="3475401" cy="880929"/>
            <a:chOff x="6477002" y="1652153"/>
            <a:chExt cx="4132116" cy="1330037"/>
          </a:xfrm>
        </p:grpSpPr>
        <p:sp>
          <p:nvSpPr>
            <p:cNvPr id="14" name="Rectangle: Rounded Corners 6">
              <a:extLst>
                <a:ext uri="{FF2B5EF4-FFF2-40B4-BE49-F238E27FC236}">
                  <a16:creationId xmlns:a16="http://schemas.microsoft.com/office/drawing/2014/main" id="{79DBCD2B-0311-FB21-681F-F1F9D85237CE}"/>
                </a:ext>
              </a:extLst>
            </p:cNvPr>
            <p:cNvSpPr/>
            <p:nvPr/>
          </p:nvSpPr>
          <p:spPr>
            <a:xfrm>
              <a:off x="6477002" y="1652153"/>
              <a:ext cx="4132116" cy="133003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en-US" dirty="0">
                <a:solidFill>
                  <a:sysClr val="windowText" lastClr="000000"/>
                </a:solidFill>
              </a:endParaRP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…</a:t>
              </a:r>
            </a:p>
            <a:p>
              <a:r>
                <a:rPr lang="en-US" sz="1400" dirty="0" err="1">
                  <a:solidFill>
                    <a:sysClr val="windowText" lastClr="000000"/>
                  </a:solidFill>
                </a:rPr>
                <a:t>Xyz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 </a:t>
              </a:r>
              <a:r>
                <a:rPr lang="en-US" sz="1400" dirty="0" err="1">
                  <a:solidFill>
                    <a:sysClr val="windowText" lastClr="000000"/>
                  </a:solidFill>
                </a:rPr>
                <a:t>xyz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 = </a:t>
              </a:r>
              <a:r>
                <a:rPr lang="en-US" sz="1400" b="1" dirty="0" err="1">
                  <a:solidFill>
                    <a:srgbClr val="008E40"/>
                  </a:solidFill>
                </a:rPr>
                <a:t>ctx</a:t>
              </a:r>
              <a:r>
                <a:rPr lang="en-US" sz="1400" dirty="0" err="1">
                  <a:solidFill>
                    <a:sysClr val="windowText" lastClr="000000"/>
                  </a:solidFill>
                </a:rPr>
                <a:t>.getBean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(“</a:t>
              </a:r>
              <a:r>
                <a:rPr lang="en-US" sz="1400" b="1" dirty="0" err="1">
                  <a:solidFill>
                    <a:srgbClr val="0000FF"/>
                  </a:solidFill>
                </a:rPr>
                <a:t>xyz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”, </a:t>
              </a:r>
              <a:r>
                <a:rPr lang="en-US" sz="1400" dirty="0" err="1">
                  <a:solidFill>
                    <a:sysClr val="windowText" lastClr="000000"/>
                  </a:solidFill>
                </a:rPr>
                <a:t>Xyz.class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)</a:t>
              </a:r>
            </a:p>
            <a:p>
              <a:r>
                <a:rPr lang="en-US" dirty="0">
                  <a:solidFill>
                    <a:sysClr val="windowText" lastClr="000000"/>
                  </a:solidFill>
                </a:rPr>
                <a:t>…</a:t>
              </a:r>
              <a:endParaRPr lang="he-I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11EB8CE-5939-40FB-6FF1-8250A7A41302}"/>
                </a:ext>
              </a:extLst>
            </p:cNvPr>
            <p:cNvSpPr txBox="1"/>
            <p:nvPr/>
          </p:nvSpPr>
          <p:spPr>
            <a:xfrm>
              <a:off x="8286751" y="1652153"/>
              <a:ext cx="51261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/>
                <a:t>A</a:t>
              </a:r>
              <a:endParaRPr lang="he-IL" b="1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3BBD2D4-5F82-F3E1-0399-102CF2042EBD}"/>
              </a:ext>
            </a:extLst>
          </p:cNvPr>
          <p:cNvGrpSpPr/>
          <p:nvPr/>
        </p:nvGrpSpPr>
        <p:grpSpPr>
          <a:xfrm>
            <a:off x="5529262" y="4017792"/>
            <a:ext cx="3475401" cy="880929"/>
            <a:chOff x="6477002" y="1652153"/>
            <a:chExt cx="4132116" cy="1330037"/>
          </a:xfrm>
        </p:grpSpPr>
        <p:sp>
          <p:nvSpPr>
            <p:cNvPr id="17" name="Rectangle: Rounded Corners 23">
              <a:extLst>
                <a:ext uri="{FF2B5EF4-FFF2-40B4-BE49-F238E27FC236}">
                  <a16:creationId xmlns:a16="http://schemas.microsoft.com/office/drawing/2014/main" id="{77BAFC8C-BDB0-041A-3E43-9A5A3CC7A257}"/>
                </a:ext>
              </a:extLst>
            </p:cNvPr>
            <p:cNvSpPr/>
            <p:nvPr/>
          </p:nvSpPr>
          <p:spPr>
            <a:xfrm>
              <a:off x="6477002" y="1652153"/>
              <a:ext cx="4132116" cy="133003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en-US" dirty="0">
                <a:solidFill>
                  <a:sysClr val="windowText" lastClr="000000"/>
                </a:solidFill>
              </a:endParaRPr>
            </a:p>
            <a:p>
              <a:r>
                <a:rPr lang="en-US" dirty="0">
                  <a:solidFill>
                    <a:sysClr val="windowText" lastClr="000000"/>
                  </a:solidFill>
                </a:rPr>
                <a:t>…</a:t>
              </a:r>
            </a:p>
            <a:p>
              <a:r>
                <a:rPr lang="en-US" sz="1400" dirty="0" err="1">
                  <a:solidFill>
                    <a:sysClr val="windowText" lastClr="000000"/>
                  </a:solidFill>
                </a:rPr>
                <a:t>Xyz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 </a:t>
              </a:r>
              <a:r>
                <a:rPr lang="en-US" sz="1400" dirty="0" err="1">
                  <a:solidFill>
                    <a:sysClr val="windowText" lastClr="000000"/>
                  </a:solidFill>
                </a:rPr>
                <a:t>xyz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 = </a:t>
              </a:r>
              <a:r>
                <a:rPr lang="en-US" sz="1400" b="1" dirty="0" err="1">
                  <a:solidFill>
                    <a:srgbClr val="008E40"/>
                  </a:solidFill>
                </a:rPr>
                <a:t>ctx</a:t>
              </a:r>
              <a:r>
                <a:rPr lang="en-US" sz="1400" dirty="0" err="1">
                  <a:solidFill>
                    <a:sysClr val="windowText" lastClr="000000"/>
                  </a:solidFill>
                </a:rPr>
                <a:t>.getBean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(“</a:t>
              </a:r>
              <a:r>
                <a:rPr lang="en-US" sz="1400" b="1" dirty="0" err="1">
                  <a:solidFill>
                    <a:srgbClr val="0000FF"/>
                  </a:solidFill>
                </a:rPr>
                <a:t>xyz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”, </a:t>
              </a:r>
              <a:r>
                <a:rPr lang="en-US" sz="1400" dirty="0" err="1">
                  <a:solidFill>
                    <a:sysClr val="windowText" lastClr="000000"/>
                  </a:solidFill>
                </a:rPr>
                <a:t>Xyz.class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)</a:t>
              </a:r>
            </a:p>
            <a:p>
              <a:r>
                <a:rPr lang="en-US" dirty="0">
                  <a:solidFill>
                    <a:sysClr val="windowText" lastClr="000000"/>
                  </a:solidFill>
                </a:rPr>
                <a:t>…</a:t>
              </a:r>
              <a:endParaRPr lang="he-I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226309F-446C-71A7-42E4-2EE44B6EF967}"/>
                </a:ext>
              </a:extLst>
            </p:cNvPr>
            <p:cNvSpPr txBox="1"/>
            <p:nvPr/>
          </p:nvSpPr>
          <p:spPr>
            <a:xfrm>
              <a:off x="8286751" y="1652153"/>
              <a:ext cx="51261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/>
                <a:t>B</a:t>
              </a:r>
              <a:endParaRPr lang="he-IL" b="1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2BB38E2-6D12-4187-8606-37D1AC916D82}"/>
              </a:ext>
            </a:extLst>
          </p:cNvPr>
          <p:cNvGrpSpPr/>
          <p:nvPr/>
        </p:nvGrpSpPr>
        <p:grpSpPr>
          <a:xfrm>
            <a:off x="5529261" y="5449139"/>
            <a:ext cx="3475401" cy="880929"/>
            <a:chOff x="6477002" y="1652153"/>
            <a:chExt cx="4132116" cy="1330037"/>
          </a:xfrm>
        </p:grpSpPr>
        <p:sp>
          <p:nvSpPr>
            <p:cNvPr id="20" name="Rectangle: Rounded Corners 26">
              <a:extLst>
                <a:ext uri="{FF2B5EF4-FFF2-40B4-BE49-F238E27FC236}">
                  <a16:creationId xmlns:a16="http://schemas.microsoft.com/office/drawing/2014/main" id="{62A282C8-9716-5E34-CA2C-443E8E959409}"/>
                </a:ext>
              </a:extLst>
            </p:cNvPr>
            <p:cNvSpPr/>
            <p:nvPr/>
          </p:nvSpPr>
          <p:spPr>
            <a:xfrm>
              <a:off x="6477002" y="1652153"/>
              <a:ext cx="4132116" cy="133003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en-US" dirty="0">
                <a:solidFill>
                  <a:sysClr val="windowText" lastClr="000000"/>
                </a:solidFill>
              </a:endParaRPr>
            </a:p>
            <a:p>
              <a:r>
                <a:rPr lang="en-US" dirty="0">
                  <a:solidFill>
                    <a:sysClr val="windowText" lastClr="000000"/>
                  </a:solidFill>
                </a:rPr>
                <a:t>…</a:t>
              </a:r>
            </a:p>
            <a:p>
              <a:r>
                <a:rPr lang="en-US" sz="1400" dirty="0" err="1">
                  <a:solidFill>
                    <a:sysClr val="windowText" lastClr="000000"/>
                  </a:solidFill>
                </a:rPr>
                <a:t>Xyz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 </a:t>
              </a:r>
              <a:r>
                <a:rPr lang="en-US" sz="1400" dirty="0" err="1">
                  <a:solidFill>
                    <a:sysClr val="windowText" lastClr="000000"/>
                  </a:solidFill>
                </a:rPr>
                <a:t>xyz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 = </a:t>
              </a:r>
              <a:r>
                <a:rPr lang="en-US" sz="1400" b="1" dirty="0" err="1">
                  <a:solidFill>
                    <a:srgbClr val="008E40"/>
                  </a:solidFill>
                </a:rPr>
                <a:t>ctx</a:t>
              </a:r>
              <a:r>
                <a:rPr lang="en-US" sz="1400" dirty="0" err="1">
                  <a:solidFill>
                    <a:sysClr val="windowText" lastClr="000000"/>
                  </a:solidFill>
                </a:rPr>
                <a:t>.getBean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(“</a:t>
              </a:r>
              <a:r>
                <a:rPr lang="en-US" sz="1400" b="1" dirty="0" err="1">
                  <a:solidFill>
                    <a:srgbClr val="0000FF"/>
                  </a:solidFill>
                </a:rPr>
                <a:t>xyz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”, </a:t>
              </a:r>
              <a:r>
                <a:rPr lang="en-US" sz="1400" dirty="0" err="1">
                  <a:solidFill>
                    <a:sysClr val="windowText" lastClr="000000"/>
                  </a:solidFill>
                </a:rPr>
                <a:t>Xyz.class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)</a:t>
              </a:r>
            </a:p>
            <a:p>
              <a:r>
                <a:rPr lang="en-US" dirty="0">
                  <a:solidFill>
                    <a:sysClr val="windowText" lastClr="000000"/>
                  </a:solidFill>
                </a:rPr>
                <a:t>…</a:t>
              </a:r>
              <a:endParaRPr lang="he-I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74EB905-CC60-1BB3-6FA2-67803D50CAFF}"/>
                </a:ext>
              </a:extLst>
            </p:cNvPr>
            <p:cNvSpPr txBox="1"/>
            <p:nvPr/>
          </p:nvSpPr>
          <p:spPr>
            <a:xfrm>
              <a:off x="8286751" y="1652153"/>
              <a:ext cx="51261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/>
                <a:t>C</a:t>
              </a:r>
              <a:endParaRPr lang="he-IL" b="1" dirty="0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9743A11-B4C0-0092-A919-C95584464674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4105058" y="3748519"/>
            <a:ext cx="1424204" cy="709738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D78081-0C8B-B3AD-6020-1716AEB33CE6}"/>
              </a:ext>
            </a:extLst>
          </p:cNvPr>
          <p:cNvCxnSpPr>
            <a:cxnSpLocks/>
            <a:stCxn id="5" idx="3"/>
            <a:endCxn id="20" idx="1"/>
          </p:cNvCxnSpPr>
          <p:nvPr/>
        </p:nvCxnSpPr>
        <p:spPr>
          <a:xfrm>
            <a:off x="4105058" y="3748519"/>
            <a:ext cx="1424203" cy="2141085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72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968FE-5CE8-7245-DF2E-0A434E510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Beans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B03CD-D990-D185-70D3-131DF36E3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6251"/>
            <a:ext cx="8596668" cy="4465111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rgbClr val="FD2DFF"/>
                </a:solidFill>
              </a:rPr>
              <a:t>Scope</a:t>
            </a:r>
            <a:r>
              <a:rPr lang="en-US" sz="2000" dirty="0"/>
              <a:t> of a bean describes how many instances should the container manage</a:t>
            </a:r>
          </a:p>
          <a:p>
            <a:r>
              <a:rPr lang="en-IL" sz="2000" dirty="0"/>
              <a:t>There are 6 types of beans scope. The most popular are:</a:t>
            </a:r>
          </a:p>
          <a:p>
            <a:pPr lvl="1">
              <a:buFont typeface="+mj-lt"/>
              <a:buAutoNum type="arabicPeriod"/>
            </a:pPr>
            <a:r>
              <a:rPr lang="en-US" sz="1800" dirty="0">
                <a:solidFill>
                  <a:srgbClr val="FD2DFF"/>
                </a:solidFill>
              </a:rPr>
              <a:t>Singleton</a:t>
            </a:r>
            <a:r>
              <a:rPr lang="en-US" sz="1800" dirty="0"/>
              <a:t> (default) – the bean’s instance is created </a:t>
            </a:r>
            <a:r>
              <a:rPr lang="en-US" sz="1800" b="1" u="sng" dirty="0"/>
              <a:t>exactly once</a:t>
            </a:r>
            <a:r>
              <a:rPr lang="en-US" sz="1800" dirty="0"/>
              <a:t>, and the </a:t>
            </a:r>
            <a:r>
              <a:rPr lang="en-US" sz="1800" u="sng" dirty="0"/>
              <a:t>same</a:t>
            </a:r>
            <a:r>
              <a:rPr lang="en-US" sz="1800" dirty="0"/>
              <a:t> instance will be injected and used whenever it is requested</a:t>
            </a:r>
          </a:p>
          <a:p>
            <a:pPr lvl="1">
              <a:buFont typeface="+mj-lt"/>
              <a:buAutoNum type="arabicPeriod"/>
            </a:pPr>
            <a:r>
              <a:rPr lang="en-US" sz="1800" dirty="0">
                <a:solidFill>
                  <a:srgbClr val="FD2DFF"/>
                </a:solidFill>
              </a:rPr>
              <a:t>Prototype</a:t>
            </a:r>
            <a:r>
              <a:rPr lang="en-US" sz="1800" dirty="0"/>
              <a:t> – whenever an instance of a certain bean is requested – a </a:t>
            </a:r>
            <a:r>
              <a:rPr lang="en-US" sz="1800" u="sng" dirty="0"/>
              <a:t>new</a:t>
            </a:r>
            <a:r>
              <a:rPr lang="en-US" sz="1800" dirty="0"/>
              <a:t> instance of it will be created</a:t>
            </a:r>
          </a:p>
          <a:p>
            <a:pPr marL="457200" lvl="1" indent="0">
              <a:buNone/>
            </a:pPr>
            <a:r>
              <a:rPr lang="en-US" sz="1800" dirty="0"/>
              <a:t>The last four scopes are only available in a web-aware application:</a:t>
            </a:r>
          </a:p>
          <a:p>
            <a:pPr marL="800100" lvl="1" indent="-342900">
              <a:buFont typeface="+mj-lt"/>
              <a:buAutoNum type="arabicPeriod" startAt="3"/>
            </a:pPr>
            <a:r>
              <a:rPr lang="en-US" sz="1800" dirty="0">
                <a:solidFill>
                  <a:srgbClr val="FD2DFF"/>
                </a:solidFill>
              </a:rPr>
              <a:t>Request</a:t>
            </a:r>
            <a:r>
              <a:rPr lang="en-US" sz="1800" dirty="0"/>
              <a:t> – per Http call</a:t>
            </a:r>
            <a:endParaRPr lang="ru-RU" sz="1800" dirty="0"/>
          </a:p>
          <a:p>
            <a:pPr lvl="1">
              <a:buFont typeface="+mj-lt"/>
              <a:buAutoNum type="arabicPeriod" startAt="3"/>
            </a:pPr>
            <a:r>
              <a:rPr lang="en-US" sz="1800" dirty="0">
                <a:solidFill>
                  <a:srgbClr val="FD2DFF"/>
                </a:solidFill>
              </a:rPr>
              <a:t>Session</a:t>
            </a:r>
            <a:r>
              <a:rPr lang="en-US" sz="1800" dirty="0"/>
              <a:t> – per user session</a:t>
            </a:r>
          </a:p>
          <a:p>
            <a:pPr lvl="1">
              <a:buFont typeface="+mj-lt"/>
              <a:buAutoNum type="arabicPeriod" startAt="3"/>
            </a:pPr>
            <a:r>
              <a:rPr lang="en-US" sz="1800" dirty="0">
                <a:solidFill>
                  <a:srgbClr val="FD2DFF"/>
                </a:solidFill>
              </a:rPr>
              <a:t>Application</a:t>
            </a:r>
            <a:r>
              <a:rPr lang="en-US" sz="1800" dirty="0"/>
              <a:t> – per servlet context</a:t>
            </a:r>
          </a:p>
          <a:p>
            <a:pPr lvl="1">
              <a:buFont typeface="+mj-lt"/>
              <a:buAutoNum type="arabicPeriod" startAt="3"/>
            </a:pPr>
            <a:r>
              <a:rPr lang="en-US" sz="1800" dirty="0">
                <a:solidFill>
                  <a:srgbClr val="FD2DFF"/>
                </a:solidFill>
              </a:rPr>
              <a:t>WebSocket</a:t>
            </a:r>
            <a:r>
              <a:rPr lang="en-US" sz="1800" dirty="0"/>
              <a:t> - per web socket connection </a:t>
            </a:r>
          </a:p>
          <a:p>
            <a:pPr lvl="1">
              <a:buFont typeface="+mj-lt"/>
              <a:buAutoNum type="arabicPeriod" startAt="3"/>
            </a:pPr>
            <a:endParaRPr lang="he-IL" sz="1600" dirty="0"/>
          </a:p>
          <a:p>
            <a:pPr lvl="1">
              <a:buFont typeface="+mj-lt"/>
              <a:buAutoNum type="arabicPeriod" startAt="3"/>
            </a:pPr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0973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9436B-EF9C-69FD-BC5B-867134DF2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Beans Scope: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51A8B-51C4-BB36-10BE-555142892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3644537"/>
            <a:ext cx="4184035" cy="2396823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@Bean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@Scope("singleton")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Person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personSingleton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Person();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CD4F2-B702-9DE4-81BE-E1DCF3835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3644537"/>
            <a:ext cx="4184034" cy="2396825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@Bean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@Scope("prototype")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Person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personPrototype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Person();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2E938F-43EF-9031-0322-AFFCEE872EC8}"/>
              </a:ext>
            </a:extLst>
          </p:cNvPr>
          <p:cNvSpPr txBox="1">
            <a:spLocks/>
          </p:cNvSpPr>
          <p:nvPr/>
        </p:nvSpPr>
        <p:spPr>
          <a:xfrm>
            <a:off x="2325189" y="1488614"/>
            <a:ext cx="6723017" cy="17248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Font typeface="Wingdings 3" charset="2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String name;</a:t>
            </a:r>
          </a:p>
          <a:p>
            <a:pPr marL="0" indent="0">
              <a:buFont typeface="Wingdings 3" charset="2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// code</a:t>
            </a:r>
          </a:p>
          <a:p>
            <a:pPr marL="0" indent="0">
              <a:buFont typeface="Wingdings 3" charset="2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05426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A529C-3D2B-E87D-075A-ADB02E777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3514"/>
          </a:xfrm>
        </p:spPr>
        <p:txBody>
          <a:bodyPr/>
          <a:lstStyle/>
          <a:p>
            <a:r>
              <a:rPr lang="en-IL" dirty="0"/>
              <a:t>@PostConstruct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F54CB-DB54-1999-480E-575944DE1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087"/>
            <a:ext cx="8596668" cy="4430276"/>
          </a:xfrm>
        </p:spPr>
        <p:txBody>
          <a:bodyPr>
            <a:normAutofit/>
          </a:bodyPr>
          <a:lstStyle/>
          <a:p>
            <a:r>
              <a:rPr lang="en-US" sz="1800" dirty="0"/>
              <a:t>Sometimes you may need access to the bean once it is fully created: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Perform some logical validation and assertions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Setup non-spring dependencies based on injectable beans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Verify </a:t>
            </a:r>
            <a:r>
              <a:rPr lang="en-US" sz="1800" dirty="0" err="1"/>
              <a:t>autowire</a:t>
            </a:r>
            <a:r>
              <a:rPr lang="en-US" sz="1800" dirty="0"/>
              <a:t> decisions</a:t>
            </a:r>
          </a:p>
          <a:p>
            <a:endParaRPr lang="en-US" sz="1800" dirty="0"/>
          </a:p>
          <a:p>
            <a:r>
              <a:rPr lang="en-US" sz="1800" dirty="0"/>
              <a:t>How can you know when a bean is passed through the creation process? </a:t>
            </a:r>
          </a:p>
          <a:p>
            <a:pPr marL="265113" indent="-265113">
              <a:buFont typeface="Arial" panose="020B0604020202020204" pitchFamily="34" charset="0"/>
              <a:buChar char="•"/>
            </a:pPr>
            <a:r>
              <a:rPr lang="en-US" sz="1800" dirty="0"/>
              <a:t>In constructor – setters DI have not been set yet</a:t>
            </a:r>
          </a:p>
          <a:p>
            <a:pPr marL="265113" indent="-265113">
              <a:buFont typeface="Arial" panose="020B0604020202020204" pitchFamily="34" charset="0"/>
              <a:buChar char="•"/>
            </a:pPr>
            <a:r>
              <a:rPr lang="en-US" sz="1800" dirty="0"/>
              <a:t>In each setter – you can’t tell what is the status of other status</a:t>
            </a:r>
          </a:p>
          <a:p>
            <a:endParaRPr lang="en-IL" dirty="0"/>
          </a:p>
          <a:p>
            <a:r>
              <a:rPr lang="en-IL" dirty="0"/>
              <a:t>Solution - </a:t>
            </a:r>
            <a:r>
              <a:rPr lang="en-US" sz="1800" dirty="0"/>
              <a:t>add special annotation 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>
                <a:solidFill>
                  <a:schemeClr val="accent1"/>
                </a:solidFill>
              </a:rPr>
              <a:t>@</a:t>
            </a:r>
            <a:r>
              <a:rPr lang="en-US" sz="1800" dirty="0" err="1">
                <a:solidFill>
                  <a:schemeClr val="accent1"/>
                </a:solidFill>
              </a:rPr>
              <a:t>PostConstruct</a:t>
            </a:r>
            <a:r>
              <a:rPr lang="en-US" sz="1800" dirty="0"/>
              <a:t>) to any method you wish (JSR-250)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72425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2D1D8-EDAE-CB31-D6BC-8A46B89AA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@PreDestroy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4E08B-FE3F-29F4-9C8D-534030186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241" y="1413457"/>
            <a:ext cx="8596668" cy="1418953"/>
          </a:xfrm>
        </p:spPr>
        <p:txBody>
          <a:bodyPr>
            <a:normAutofit/>
          </a:bodyPr>
          <a:lstStyle/>
          <a:p>
            <a:r>
              <a:rPr lang="en-IL" sz="2000" dirty="0"/>
              <a:t>Similar to @PostConstruct, </a:t>
            </a:r>
            <a:r>
              <a:rPr lang="en-IL" sz="2000" dirty="0">
                <a:solidFill>
                  <a:schemeClr val="accent1"/>
                </a:solidFill>
              </a:rPr>
              <a:t>@PreDestroy </a:t>
            </a:r>
            <a:r>
              <a:rPr lang="en-IL" sz="2000" dirty="0"/>
              <a:t>can be added to a function, and it will be called before the bean is going to be destroyed. </a:t>
            </a:r>
          </a:p>
          <a:p>
            <a:r>
              <a:rPr lang="en-IL" sz="2000" dirty="0"/>
              <a:t>Using </a:t>
            </a:r>
            <a:r>
              <a:rPr lang="en-IL" sz="2000" dirty="0">
                <a:solidFill>
                  <a:schemeClr val="accent1"/>
                </a:solidFill>
              </a:rPr>
              <a:t>@PreDestroy</a:t>
            </a:r>
            <a:r>
              <a:rPr lang="en-IL" sz="2000" dirty="0"/>
              <a:t>, you can supply a graceful shutdown for your bean.</a:t>
            </a:r>
          </a:p>
        </p:txBody>
      </p:sp>
    </p:spTree>
    <p:extLst>
      <p:ext uri="{BB962C8B-B14F-4D97-AF65-F5344CB8AC3E}">
        <p14:creationId xmlns:p14="http://schemas.microsoft.com/office/powerpoint/2010/main" val="33173111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C543D-F009-3CE9-CDF7-B0B4DA91C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6983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PostConstruct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and</a:t>
            </a:r>
            <a:r>
              <a:rPr lang="en-US" dirty="0"/>
              <a:t> @</a:t>
            </a:r>
            <a:r>
              <a:rPr lang="en-US" dirty="0" err="1"/>
              <a:t>PreDestroy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1A9594-6647-F68D-B755-52004E149EB5}"/>
              </a:ext>
            </a:extLst>
          </p:cNvPr>
          <p:cNvSpPr txBox="1"/>
          <p:nvPr/>
        </p:nvSpPr>
        <p:spPr>
          <a:xfrm>
            <a:off x="677334" y="1506583"/>
            <a:ext cx="4748106" cy="46474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Spring</a:t>
            </a:r>
            <a:r>
              <a:rPr lang="en-US" dirty="0"/>
              <a:t> calls the methods annotated with </a:t>
            </a:r>
            <a:r>
              <a:rPr lang="en-US" dirty="0">
                <a:solidFill>
                  <a:schemeClr val="accent1"/>
                </a:solidFill>
              </a:rPr>
              <a:t>@</a:t>
            </a:r>
            <a:r>
              <a:rPr lang="en-US" dirty="0" err="1">
                <a:solidFill>
                  <a:schemeClr val="accent1"/>
                </a:solidFill>
              </a:rPr>
              <a:t>PostConstruct</a:t>
            </a:r>
            <a:r>
              <a:rPr lang="en-US" dirty="0">
                <a:solidFill>
                  <a:schemeClr val="accent1"/>
                </a:solidFill>
              </a:rPr>
              <a:t> </a:t>
            </a:r>
            <a:r>
              <a:rPr lang="en-US" dirty="0"/>
              <a:t>only once, just after the initialization of bean properties.</a:t>
            </a:r>
            <a:endParaRPr lang="en-IL" dirty="0"/>
          </a:p>
          <a:p>
            <a:endParaRPr lang="en-IL" dirty="0"/>
          </a:p>
          <a:p>
            <a:r>
              <a:rPr lang="en-US" sz="1400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DbInit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400" dirty="0" err="1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endParaRPr lang="en-US" sz="1400" dirty="0">
              <a:solidFill>
                <a:srgbClr val="9E88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UserRepository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userRepository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400" b="1" dirty="0" err="1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PostConstruct</a:t>
            </a:r>
            <a:endParaRPr lang="en-US" sz="1400" b="1" dirty="0">
              <a:solidFill>
                <a:srgbClr val="9E88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postConstruct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User admin =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User("admin", "admin password");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User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normalUser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User("user", "user password");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userRepository.save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(admin,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normalUser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0B83EA-5DF5-3546-FF69-E06F062B1466}"/>
              </a:ext>
            </a:extLst>
          </p:cNvPr>
          <p:cNvSpPr txBox="1"/>
          <p:nvPr/>
        </p:nvSpPr>
        <p:spPr>
          <a:xfrm>
            <a:off x="6096000" y="1540626"/>
            <a:ext cx="4815841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method annotated with </a:t>
            </a:r>
            <a:r>
              <a:rPr lang="en-US" dirty="0">
                <a:solidFill>
                  <a:schemeClr val="accent1"/>
                </a:solidFill>
              </a:rPr>
              <a:t>@</a:t>
            </a:r>
            <a:r>
              <a:rPr lang="en-US" dirty="0" err="1">
                <a:solidFill>
                  <a:schemeClr val="accent1"/>
                </a:solidFill>
              </a:rPr>
              <a:t>PreDestroy</a:t>
            </a:r>
            <a:r>
              <a:rPr lang="en-US" dirty="0">
                <a:solidFill>
                  <a:schemeClr val="accent1"/>
                </a:solidFill>
              </a:rPr>
              <a:t> </a:t>
            </a:r>
            <a:r>
              <a:rPr lang="en-US" dirty="0"/>
              <a:t>runs only once, just before Spring removes our bean from the application context.</a:t>
            </a:r>
          </a:p>
          <a:p>
            <a:endParaRPr lang="en-IL" dirty="0"/>
          </a:p>
          <a:p>
            <a:r>
              <a:rPr lang="en-US" sz="1400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UserRepository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DbConnection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dbConnection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400" b="1" dirty="0" err="1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PreDestroy</a:t>
            </a:r>
            <a:endParaRPr lang="en-US" sz="1400" b="1" dirty="0">
              <a:solidFill>
                <a:srgbClr val="9E88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preDestroy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dbConnection.close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4196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22D6-DF23-BFB7-8189-723B3A899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Part 4: Lazy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001EF-9E39-B87D-D8D1-880112287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485" y="1435760"/>
            <a:ext cx="8596668" cy="3880773"/>
          </a:xfrm>
        </p:spPr>
        <p:txBody>
          <a:bodyPr/>
          <a:lstStyle/>
          <a:p>
            <a:r>
              <a:rPr lang="en-US" sz="2400" dirty="0"/>
              <a:t>By default, </a:t>
            </a:r>
            <a:r>
              <a:rPr lang="en-US" sz="2400" dirty="0">
                <a:solidFill>
                  <a:schemeClr val="accent1"/>
                </a:solidFill>
              </a:rPr>
              <a:t>Spring’s</a:t>
            </a:r>
            <a:r>
              <a:rPr lang="en-US" sz="2400" dirty="0"/>
              <a:t> container is created eagerly: it immediately aims to create </a:t>
            </a:r>
            <a:r>
              <a:rPr lang="en-US" sz="2400" b="1" u="sng" dirty="0"/>
              <a:t>all</a:t>
            </a:r>
            <a:r>
              <a:rPr lang="en-US" sz="2400" dirty="0"/>
              <a:t> beans along with their relationships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Pros: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2400" b="1" dirty="0"/>
              <a:t>Fail fast</a:t>
            </a:r>
            <a:r>
              <a:rPr lang="en-US" sz="2400" dirty="0"/>
              <a:t>: If there are any problems with wiring – they are discovered immediately when the app comes up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2400" b="1" dirty="0"/>
              <a:t>Performance</a:t>
            </a:r>
            <a:r>
              <a:rPr lang="en-US" sz="2400" dirty="0"/>
              <a:t>: all beans are up and ready to use during the application lifecycle. No time will be spent for creating a bean </a:t>
            </a:r>
            <a:r>
              <a:rPr lang="en-US" sz="2400" u="sng" dirty="0"/>
              <a:t>as part of the runtime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46525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BF61E-60DB-6A41-F727-DD5350164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Lazy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BAF5A-6C9A-E23A-45BF-6BEA10857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8538"/>
            <a:ext cx="8596668" cy="203132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For heavily created beans, and\or ones that are not sure to encounter during the application lifetime, </a:t>
            </a:r>
            <a:r>
              <a:rPr lang="en-US" sz="2400" dirty="0">
                <a:solidFill>
                  <a:schemeClr val="accent1"/>
                </a:solidFill>
              </a:rPr>
              <a:t>Spring</a:t>
            </a:r>
            <a:r>
              <a:rPr lang="en-US" sz="2400" dirty="0">
                <a:solidFill>
                  <a:srgbClr val="008E40"/>
                </a:solidFill>
              </a:rPr>
              <a:t> </a:t>
            </a:r>
            <a:r>
              <a:rPr lang="en-US" sz="2400" dirty="0"/>
              <a:t>offers lazy bean creation. </a:t>
            </a:r>
          </a:p>
          <a:p>
            <a:r>
              <a:rPr lang="en-US" sz="2400" dirty="0"/>
              <a:t>If the bean is defined as Lazy, </a:t>
            </a:r>
            <a:r>
              <a:rPr lang="en-US" sz="2400" dirty="0">
                <a:solidFill>
                  <a:schemeClr val="accent1"/>
                </a:solidFill>
              </a:rPr>
              <a:t>Spring</a:t>
            </a:r>
            <a:r>
              <a:rPr lang="en-US" sz="2400" dirty="0"/>
              <a:t> will create it only when needed.</a:t>
            </a:r>
          </a:p>
          <a:p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0F8A78-8D55-3355-188E-5B79828AEA57}"/>
              </a:ext>
            </a:extLst>
          </p:cNvPr>
          <p:cNvSpPr txBox="1"/>
          <p:nvPr/>
        </p:nvSpPr>
        <p:spPr>
          <a:xfrm>
            <a:off x="677334" y="3758683"/>
            <a:ext cx="8596668" cy="2031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@Lazy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MyLazyBean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//…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AnnotationConfigApplicationContext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AnnotationConfigApplicationContext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MyLazyBean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theBean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MyLazyBean.class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2AC5AE86-EB5B-F23D-6A5C-531E113903DC}"/>
              </a:ext>
            </a:extLst>
          </p:cNvPr>
          <p:cNvSpPr/>
          <p:nvPr/>
        </p:nvSpPr>
        <p:spPr>
          <a:xfrm>
            <a:off x="7074526" y="5499462"/>
            <a:ext cx="775063" cy="228599"/>
          </a:xfrm>
          <a:prstGeom prst="lef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0183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B06D3-67B7-5AD4-EEBB-A8EB3169F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8937"/>
          </a:xfrm>
        </p:spPr>
        <p:txBody>
          <a:bodyPr/>
          <a:lstStyle/>
          <a:p>
            <a:r>
              <a:rPr lang="en-IL" dirty="0"/>
              <a:t>Lazy initialization and @Autowired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0FAF15-3C01-3E8D-EC89-2D74013AA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1" y="1515292"/>
            <a:ext cx="9064998" cy="4476206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@Lazy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MyLazyBean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//…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L" dirty="0"/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AnotherBean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@Lazy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MyLazyBean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theLazyBean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MyLazyBean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getLazyBean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theLazyBean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40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AnotherBean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anotherBean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AnotherBean.class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anotherBean.getLazyBean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40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L" dirty="0"/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C4E9DE4F-11F4-1F16-79AF-F7D1FFE58DE6}"/>
              </a:ext>
            </a:extLst>
          </p:cNvPr>
          <p:cNvSpPr/>
          <p:nvPr/>
        </p:nvSpPr>
        <p:spPr>
          <a:xfrm>
            <a:off x="4075611" y="5512525"/>
            <a:ext cx="775063" cy="228599"/>
          </a:xfrm>
          <a:prstGeom prst="lef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477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60C3-15A9-CBE7-D0C3-A830B2DA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Testing with </a:t>
            </a:r>
            <a:r>
              <a:rPr lang="en-US" sz="3600" dirty="0">
                <a:solidFill>
                  <a:schemeClr val="accent1"/>
                </a:solidFill>
              </a:rPr>
              <a:t>@</a:t>
            </a:r>
            <a:r>
              <a:rPr lang="en-US" sz="3600" dirty="0" err="1">
                <a:solidFill>
                  <a:schemeClr val="accent1"/>
                </a:solidFill>
              </a:rPr>
              <a:t>WebMvcTest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5F3AC-07A0-6B46-6A24-05ABC310C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If you want to focus only on the web layer and not start a complete </a:t>
            </a:r>
            <a:r>
              <a:rPr lang="en-US" sz="2400" dirty="0" err="1">
                <a:solidFill>
                  <a:schemeClr val="tx1"/>
                </a:solidFill>
              </a:rPr>
              <a:t>ApplicationContext</a:t>
            </a:r>
            <a:r>
              <a:rPr lang="en-US" sz="2400" dirty="0">
                <a:solidFill>
                  <a:schemeClr val="tx1"/>
                </a:solidFill>
              </a:rPr>
              <a:t>, consider using </a:t>
            </a:r>
            <a:r>
              <a:rPr lang="en-US" sz="2400" dirty="0">
                <a:solidFill>
                  <a:schemeClr val="accent1"/>
                </a:solidFill>
              </a:rPr>
              <a:t>@</a:t>
            </a:r>
            <a:r>
              <a:rPr lang="en-US" sz="2400" dirty="0" err="1">
                <a:solidFill>
                  <a:schemeClr val="accent1"/>
                </a:solidFill>
              </a:rPr>
              <a:t>WebMvcTest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instead.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@</a:t>
            </a:r>
            <a:r>
              <a:rPr lang="en-US" sz="2400" dirty="0" err="1">
                <a:solidFill>
                  <a:schemeClr val="accent1"/>
                </a:solidFill>
              </a:rPr>
              <a:t>WebMvcTest</a:t>
            </a:r>
            <a:r>
              <a:rPr lang="en-US" sz="2400" dirty="0">
                <a:solidFill>
                  <a:schemeClr val="accent1"/>
                </a:solidFill>
              </a:rPr>
              <a:t> </a:t>
            </a:r>
            <a:r>
              <a:rPr lang="en-US" sz="2400" dirty="0">
                <a:solidFill>
                  <a:schemeClr val="tx1"/>
                </a:solidFill>
              </a:rPr>
              <a:t>auto-configures the Spring MVC infrastructure and limits scanned beans to @Controller-related beans. 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So, if your controller has some dependency to other beans from your service layer, the test won't start until you either load that config yourself or provide a mock for it. 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65026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46CE2-FD8A-CAE1-49E3-B99CBACAD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@MockBean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0F62-CD9D-AB2D-0F5F-8A4742160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Use </a:t>
            </a:r>
            <a:r>
              <a:rPr lang="en-US" sz="2800" dirty="0">
                <a:solidFill>
                  <a:schemeClr val="accent1"/>
                </a:solidFill>
              </a:rPr>
              <a:t>@</a:t>
            </a:r>
            <a:r>
              <a:rPr lang="en-US" sz="2800" dirty="0" err="1">
                <a:solidFill>
                  <a:schemeClr val="accent1"/>
                </a:solidFill>
              </a:rPr>
              <a:t>MockBean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/>
              <a:t>annotation to mock a bean object.</a:t>
            </a:r>
          </a:p>
          <a:p>
            <a:r>
              <a:rPr lang="en-US" sz="2800" dirty="0"/>
              <a:t>Often, </a:t>
            </a:r>
            <a:r>
              <a:rPr lang="en-US" sz="3200" dirty="0">
                <a:solidFill>
                  <a:schemeClr val="accent1"/>
                </a:solidFill>
              </a:rPr>
              <a:t>@</a:t>
            </a:r>
            <a:r>
              <a:rPr lang="en-US" sz="3200" dirty="0" err="1">
                <a:solidFill>
                  <a:schemeClr val="accent1"/>
                </a:solidFill>
              </a:rPr>
              <a:t>WebMvcTest</a:t>
            </a:r>
            <a:r>
              <a:rPr lang="en-US" sz="3200" dirty="0">
                <a:solidFill>
                  <a:schemeClr val="accent1"/>
                </a:solidFill>
              </a:rPr>
              <a:t> </a:t>
            </a:r>
            <a:r>
              <a:rPr lang="en-US" sz="2800" dirty="0"/>
              <a:t>is limited to a </a:t>
            </a:r>
            <a:r>
              <a:rPr lang="en-US" sz="2800" i="1" dirty="0"/>
              <a:t>single controller </a:t>
            </a:r>
            <a:r>
              <a:rPr lang="en-US" sz="2800" dirty="0"/>
              <a:t>and is used in combination with </a:t>
            </a:r>
            <a:r>
              <a:rPr lang="en-US" sz="3200" dirty="0">
                <a:solidFill>
                  <a:schemeClr val="accent1"/>
                </a:solidFill>
              </a:rPr>
              <a:t>@</a:t>
            </a:r>
            <a:r>
              <a:rPr lang="en-US" sz="3200" dirty="0" err="1">
                <a:solidFill>
                  <a:schemeClr val="accent1"/>
                </a:solidFill>
              </a:rPr>
              <a:t>MockBean</a:t>
            </a:r>
            <a:r>
              <a:rPr lang="en-US" sz="3200" dirty="0">
                <a:solidFill>
                  <a:schemeClr val="accent1"/>
                </a:solidFill>
              </a:rPr>
              <a:t> </a:t>
            </a:r>
            <a:r>
              <a:rPr lang="en-US" sz="2800" dirty="0"/>
              <a:t>to provide mock implementations for required dependencies.</a:t>
            </a:r>
          </a:p>
          <a:p>
            <a:endParaRPr lang="en-US" sz="1800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60240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2650E-704A-05BA-C44D-B60D833A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Hands-on - Calculator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CD13F-FA6F-3E8C-F9AE-F29C9B5DF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0931"/>
            <a:ext cx="8596668" cy="4560432"/>
          </a:xfrm>
        </p:spPr>
        <p:txBody>
          <a:bodyPr>
            <a:normAutofit lnSpcReduction="10000"/>
          </a:bodyPr>
          <a:lstStyle/>
          <a:p>
            <a: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lang="en-IL" dirty="0"/>
              <a:t>Implement the following APIs:</a:t>
            </a:r>
          </a:p>
          <a:p>
            <a:r>
              <a:rPr lang="en-IL" dirty="0"/>
              <a:t>GET </a:t>
            </a:r>
            <a:r>
              <a:rPr lang="en-US" u="sng" dirty="0">
                <a:solidFill>
                  <a:srgbClr val="99CA3C"/>
                </a:solidFill>
                <a:hlinkClick r:id="rId2"/>
              </a:rPr>
              <a:t>http://localhost</a:t>
            </a:r>
            <a:r>
              <a:rPr lang="en-US" u="sng" dirty="0">
                <a:solidFill>
                  <a:srgbClr val="92D050"/>
                </a:solidFill>
                <a:hlinkClick r:id="rId2"/>
              </a:rPr>
              <a:t>:8080/add/{num1}/{num2}</a:t>
            </a:r>
            <a:endParaRPr lang="en-US" u="sng" dirty="0">
              <a:solidFill>
                <a:srgbClr val="92D050"/>
              </a:solidFill>
            </a:endParaRPr>
          </a:p>
          <a:p>
            <a:r>
              <a:rPr lang="en-IL" dirty="0"/>
              <a:t>GET</a:t>
            </a:r>
            <a:r>
              <a:rPr lang="en-IL" u="sng" dirty="0">
                <a:solidFill>
                  <a:srgbClr val="92D050"/>
                </a:solidFill>
              </a:rPr>
              <a:t> </a:t>
            </a:r>
            <a:r>
              <a:rPr lang="en-US" u="sng" dirty="0">
                <a:solidFill>
                  <a:srgbClr val="99CA3C"/>
                </a:solidFill>
                <a:hlinkClick r:id="rId3"/>
              </a:rPr>
              <a:t>http://localhost</a:t>
            </a:r>
            <a:r>
              <a:rPr lang="en-US" u="sng" dirty="0">
                <a:solidFill>
                  <a:srgbClr val="92D050"/>
                </a:solidFill>
                <a:hlinkClick r:id="rId3"/>
              </a:rPr>
              <a:t>:8080/add/?num1={value}&amp;num2={value}</a:t>
            </a:r>
            <a:r>
              <a:rPr lang="en-US" u="sng" dirty="0">
                <a:solidFill>
                  <a:srgbClr val="92D050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where num2 is optional</a:t>
            </a:r>
            <a:endParaRPr lang="en-IL" u="sng" dirty="0">
              <a:solidFill>
                <a:srgbClr val="92D050"/>
              </a:solidFill>
            </a:endParaRPr>
          </a:p>
          <a:p>
            <a:r>
              <a:rPr lang="en-IL" dirty="0"/>
              <a:t>POST </a:t>
            </a:r>
            <a:r>
              <a:rPr lang="en-US" dirty="0">
                <a:hlinkClick r:id="rId4"/>
              </a:rPr>
              <a:t>http://localhost:8080/universalAdd?</a:t>
            </a:r>
            <a:r>
              <a:rPr lang="en-US" dirty="0">
                <a:solidFill>
                  <a:srgbClr val="080808"/>
                </a:solidFill>
                <a:hlinkClick r:id="rId4"/>
              </a:rPr>
              <a:t>numeralSystem={DEC_or_HEX}</a:t>
            </a:r>
            <a:r>
              <a:rPr lang="en-US" dirty="0">
                <a:solidFill>
                  <a:srgbClr val="080808"/>
                </a:solidFill>
              </a:rPr>
              <a:t>, default value is DEC</a:t>
            </a:r>
          </a:p>
          <a:p>
            <a:pPr lvl="1"/>
            <a:r>
              <a:rPr lang="en-US" dirty="0">
                <a:solidFill>
                  <a:srgbClr val="080808"/>
                </a:solidFill>
              </a:rPr>
              <a:t>The endpoint receives a JSON structure with two fields: num1 and num2 (of type String).</a:t>
            </a:r>
          </a:p>
          <a:p>
            <a:pPr lvl="1"/>
            <a:r>
              <a:rPr lang="en-US" dirty="0">
                <a:solidFill>
                  <a:srgbClr val="080808"/>
                </a:solidFill>
              </a:rPr>
              <a:t>Converts them to integer, summarize and returns another structure – JSON with one field: result.</a:t>
            </a:r>
          </a:p>
          <a:p>
            <a:pPr lvl="1"/>
            <a:r>
              <a:rPr lang="en-US" dirty="0">
                <a:solidFill>
                  <a:srgbClr val="080808"/>
                </a:solidFill>
              </a:rPr>
              <a:t>Recommendations: create a class </a:t>
            </a:r>
            <a:r>
              <a:rPr lang="en-US" i="1" dirty="0" err="1">
                <a:solidFill>
                  <a:srgbClr val="00B0F0"/>
                </a:solidFill>
              </a:rPr>
              <a:t>CalculationService</a:t>
            </a:r>
            <a:r>
              <a:rPr lang="en-US" dirty="0">
                <a:solidFill>
                  <a:srgbClr val="080808"/>
                </a:solidFill>
              </a:rPr>
              <a:t> that has a field radix. Use the functions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800" i="1" dirty="0" err="1">
                <a:solidFill>
                  <a:srgbClr val="080808"/>
                </a:solidFill>
                <a:effectLst/>
                <a:latin typeface="JetBrains Mono"/>
              </a:rPr>
              <a:t>parseInt</a:t>
            </a:r>
            <a:r>
              <a:rPr lang="en-US" sz="1800" i="1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</a:rPr>
              <a:t>and</a:t>
            </a:r>
            <a:r>
              <a:rPr lang="en-US" sz="1800" i="1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800" i="1" dirty="0" err="1">
                <a:solidFill>
                  <a:srgbClr val="080808"/>
                </a:solidFill>
                <a:effectLst/>
                <a:latin typeface="JetBrains Mono"/>
              </a:rPr>
              <a:t>toString</a:t>
            </a:r>
            <a:r>
              <a:rPr lang="en-US" sz="1800" i="1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to calculate result according to the radix.</a:t>
            </a:r>
            <a:endParaRPr lang="en-US" dirty="0">
              <a:solidFill>
                <a:srgbClr val="080808"/>
              </a:solidFill>
            </a:endParaRPr>
          </a:p>
          <a:p>
            <a:r>
              <a:rPr lang="en-US" dirty="0"/>
              <a:t>Write tests.</a:t>
            </a:r>
          </a:p>
          <a:p>
            <a: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238921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1E1D-F7CD-9C2E-E611-F939102A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Part 3: Error handling in REST with Spring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81765-B02E-FFFD-E528-AE539CB29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L" sz="2400" dirty="0"/>
              <a:t>What do we expect from the REST microservice error handling?</a:t>
            </a:r>
          </a:p>
          <a:p>
            <a:pPr lvl="1"/>
            <a:r>
              <a:rPr lang="en-IL" sz="2000" dirty="0"/>
              <a:t>We want to handle all possible errors and report to the client detailed information about the problem.</a:t>
            </a:r>
          </a:p>
          <a:p>
            <a:pPr lvl="1"/>
            <a:r>
              <a:rPr lang="en-IL" sz="2000" dirty="0"/>
              <a:t>We want to build a centralized error-handling mechanism, to consolidate all errors we want to handle in one place. At the same time, we want to provide a default error handling for unexpected exceptions.</a:t>
            </a:r>
          </a:p>
          <a:p>
            <a:r>
              <a:rPr lang="en-IL" sz="2400" dirty="0"/>
              <a:t>The solution – </a:t>
            </a:r>
            <a:r>
              <a:rPr lang="en-IL" sz="2400" b="1" i="1" dirty="0">
                <a:solidFill>
                  <a:srgbClr val="0070C0"/>
                </a:solidFill>
              </a:rPr>
              <a:t>@ResponseStatus</a:t>
            </a:r>
            <a:r>
              <a:rPr lang="en-IL" sz="2400" dirty="0"/>
              <a:t>, </a:t>
            </a:r>
            <a:r>
              <a:rPr lang="en-IL" sz="2400" b="1" i="1" dirty="0">
                <a:solidFill>
                  <a:srgbClr val="0070C0"/>
                </a:solidFill>
              </a:rPr>
              <a:t>@E</a:t>
            </a:r>
            <a:r>
              <a:rPr lang="en-US" sz="2400" b="1" i="1" dirty="0">
                <a:solidFill>
                  <a:srgbClr val="0070C0"/>
                </a:solidFill>
              </a:rPr>
              <a:t>x</a:t>
            </a:r>
            <a:r>
              <a:rPr lang="en-IL" sz="2400" b="1" i="1" dirty="0">
                <a:solidFill>
                  <a:srgbClr val="0070C0"/>
                </a:solidFill>
              </a:rPr>
              <a:t>ceptionHandler </a:t>
            </a:r>
            <a:r>
              <a:rPr lang="en-IL" sz="2400" dirty="0"/>
              <a:t>and </a:t>
            </a:r>
            <a:r>
              <a:rPr lang="en-IL" sz="2400" b="1" i="1" dirty="0">
                <a:solidFill>
                  <a:srgbClr val="0070C0"/>
                </a:solidFill>
              </a:rPr>
              <a:t>@RestControllerAdvice </a:t>
            </a:r>
            <a:r>
              <a:rPr lang="en-IL" sz="2400" dirty="0"/>
              <a:t>annotations and </a:t>
            </a:r>
            <a:r>
              <a:rPr lang="en-IL" sz="2400" b="1" i="1" dirty="0">
                <a:solidFill>
                  <a:srgbClr val="0070C0"/>
                </a:solidFill>
              </a:rPr>
              <a:t>ResponseEntityExceptionHandler</a:t>
            </a:r>
            <a:r>
              <a:rPr lang="en-IL" sz="2400" dirty="0"/>
              <a:t> class.</a:t>
            </a:r>
            <a:endParaRPr lang="en-IL" sz="2400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58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BA05C-A01F-DF2C-310C-D7C0B27D9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@</a:t>
            </a:r>
            <a:r>
              <a:rPr lang="en-US" b="0" i="0" dirty="0" err="1">
                <a:solidFill>
                  <a:srgbClr val="92D050"/>
                </a:solidFill>
                <a:effectLst/>
              </a:rPr>
              <a:t>ExceptionHandler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FC017-A7BC-8FC0-887B-CD7EB945F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759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</a:rPr>
              <a:t>@</a:t>
            </a:r>
            <a:r>
              <a:rPr lang="en-US" sz="2000" b="0" i="0" dirty="0" err="1">
                <a:solidFill>
                  <a:srgbClr val="92D050"/>
                </a:solidFill>
                <a:effectLst/>
              </a:rPr>
              <a:t>ExceptionHandler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 is a Spring annotation that provides a mechanism to treat exceptions thrown during execution of handlers (controller operations).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600" b="1" i="0" u="none" strike="noStrike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public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600" b="1" i="0" u="none" strike="noStrike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class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600" b="1" i="0" u="none" strike="noStrike" dirty="0" err="1">
                <a:solidFill>
                  <a:srgbClr val="267438"/>
                </a:solidFill>
                <a:effectLst/>
                <a:latin typeface="Source Code Pro" panose="020B0509030403020204" pitchFamily="49" charset="0"/>
              </a:rPr>
              <a:t>FooController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 </a:t>
            </a:r>
          </a:p>
          <a:p>
            <a:pPr marL="0" indent="0">
              <a:buNone/>
            </a:pPr>
            <a:r>
              <a:rPr lang="en-US" sz="1600" b="0" i="0" u="none" strike="noStrike" dirty="0">
                <a:solidFill>
                  <a:srgbClr val="888888"/>
                </a:solidFill>
                <a:effectLst/>
                <a:latin typeface="Source Code Pro" panose="020B0509030403020204" pitchFamily="49" charset="0"/>
              </a:rPr>
              <a:t>  //...</a:t>
            </a: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b="0" i="0" u="none" strike="noStrike" dirty="0">
                <a:solidFill>
                  <a:srgbClr val="1F7199"/>
                </a:solidFill>
                <a:effectLst/>
                <a:latin typeface="Source Code Pro" panose="020B0509030403020204" pitchFamily="49" charset="0"/>
              </a:rPr>
              <a:t>  @</a:t>
            </a:r>
            <a:r>
              <a:rPr lang="en-US" sz="1400" b="0" i="0" u="none" strike="noStrike" dirty="0" err="1">
                <a:solidFill>
                  <a:srgbClr val="1F7199"/>
                </a:solidFill>
                <a:effectLst/>
                <a:latin typeface="Source Code Pro" panose="020B0509030403020204" pitchFamily="49" charset="0"/>
              </a:rPr>
              <a:t>ExceptionHandler</a:t>
            </a:r>
            <a:r>
              <a:rPr lang="en-US" sz="1400" b="0" i="0" u="none" strike="noStrike" dirty="0">
                <a:solidFill>
                  <a:srgbClr val="1F7199"/>
                </a:solidFill>
                <a:effectLst/>
                <a:latin typeface="Source Code Pro" panose="020B0509030403020204" pitchFamily="49" charset="0"/>
              </a:rPr>
              <a:t>({ CustomException1.class, CustomException2.class })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b="1" i="0" u="none" strike="noStrike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  public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600" b="1" i="0" u="none" strike="noStrike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600" b="1" i="0" u="none" strike="noStrike" dirty="0" err="1">
                <a:solidFill>
                  <a:srgbClr val="267438"/>
                </a:solidFill>
                <a:effectLst/>
                <a:latin typeface="Source Code Pro" panose="020B0509030403020204" pitchFamily="49" charset="0"/>
              </a:rPr>
              <a:t>handleException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 { </a:t>
            </a:r>
            <a:r>
              <a:rPr lang="en-US" sz="1600" b="0" i="0" u="none" strike="noStrike" dirty="0">
                <a:solidFill>
                  <a:srgbClr val="888888"/>
                </a:solidFill>
                <a:effectLst/>
                <a:latin typeface="Source Code Pro" panose="020B0509030403020204" pitchFamily="49" charset="0"/>
              </a:rPr>
              <a:t>//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If we will enter this </a:t>
            </a:r>
            <a:r>
              <a:rPr lang="en-US" sz="2000" dirty="0">
                <a:solidFill>
                  <a:srgbClr val="000000"/>
                </a:solidFill>
              </a:rPr>
              <a:t>annotation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on methods of controller classes, it will serve as the entry point for handling exceptions thrown within this controller only.</a:t>
            </a:r>
            <a:endParaRPr lang="en-IL" sz="2000" dirty="0"/>
          </a:p>
        </p:txBody>
      </p:sp>
    </p:spTree>
    <p:extLst>
      <p:ext uri="{BB962C8B-B14F-4D97-AF65-F5344CB8AC3E}">
        <p14:creationId xmlns:p14="http://schemas.microsoft.com/office/powerpoint/2010/main" val="6153236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8d5390-0f7b-4213-8bcd-0cd5cf778ba6">
      <Terms xmlns="http://schemas.microsoft.com/office/infopath/2007/PartnerControls"/>
    </lcf76f155ced4ddcb4097134ff3c332f>
    <TaxCatchAll xmlns="e5f39eeb-dc9c-40bf-a733-e74d7baf73b9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80062C165A384BBE4202BE72680A0C" ma:contentTypeVersion="16" ma:contentTypeDescription="Create a new document." ma:contentTypeScope="" ma:versionID="ad4a4175eb2c3e09fcddefcd48156f8d">
  <xsd:schema xmlns:xsd="http://www.w3.org/2001/XMLSchema" xmlns:xs="http://www.w3.org/2001/XMLSchema" xmlns:p="http://schemas.microsoft.com/office/2006/metadata/properties" xmlns:ns2="858d5390-0f7b-4213-8bcd-0cd5cf778ba6" xmlns:ns3="48da0e76-8a7c-448c-bc5b-f1ed517f7411" xmlns:ns4="e5f39eeb-dc9c-40bf-a733-e74d7baf73b9" targetNamespace="http://schemas.microsoft.com/office/2006/metadata/properties" ma:root="true" ma:fieldsID="ea247dcd7b1180b70e9ff4f92c286293" ns2:_="" ns3:_="" ns4:_="">
    <xsd:import namespace="858d5390-0f7b-4213-8bcd-0cd5cf778ba6"/>
    <xsd:import namespace="48da0e76-8a7c-448c-bc5b-f1ed517f7411"/>
    <xsd:import namespace="e5f39eeb-dc9c-40bf-a733-e74d7baf73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4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8d5390-0f7b-4213-8bcd-0cd5cf778b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3403bee6-18b9-4adc-a956-fe59d3db99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da0e76-8a7c-448c-bc5b-f1ed517f741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f39eeb-dc9c-40bf-a733-e74d7baf73b9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d34ca88-2e70-4bb1-821d-c885e9bbd7c1}" ma:internalName="TaxCatchAll" ma:showField="CatchAllData" ma:web="48da0e76-8a7c-448c-bc5b-f1ed517f741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3349A31-E13C-476A-88C6-FE88A1835AD9}">
  <ds:schemaRefs>
    <ds:schemaRef ds:uri="http://schemas.microsoft.com/office/2006/metadata/properties"/>
    <ds:schemaRef ds:uri="http://schemas.microsoft.com/office/infopath/2007/PartnerControls"/>
    <ds:schemaRef ds:uri="858d5390-0f7b-4213-8bcd-0cd5cf778ba6"/>
    <ds:schemaRef ds:uri="e5f39eeb-dc9c-40bf-a733-e74d7baf73b9"/>
  </ds:schemaRefs>
</ds:datastoreItem>
</file>

<file path=customXml/itemProps2.xml><?xml version="1.0" encoding="utf-8"?>
<ds:datastoreItem xmlns:ds="http://schemas.openxmlformats.org/officeDocument/2006/customXml" ds:itemID="{95C1E331-1539-4B37-8C70-2591DCB1C6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8d5390-0f7b-4213-8bcd-0cd5cf778ba6"/>
    <ds:schemaRef ds:uri="48da0e76-8a7c-448c-bc5b-f1ed517f7411"/>
    <ds:schemaRef ds:uri="e5f39eeb-dc9c-40bf-a733-e74d7baf73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1C09B18-7530-4142-9483-30D82F693F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41896</TotalTime>
  <Words>4101</Words>
  <Application>Microsoft Macintosh PowerPoint</Application>
  <PresentationFormat>Widescreen</PresentationFormat>
  <Paragraphs>442</Paragraphs>
  <Slides>48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61" baseType="lpstr">
      <vt:lpstr>Arial</vt:lpstr>
      <vt:lpstr>Arial</vt:lpstr>
      <vt:lpstr>Calibri</vt:lpstr>
      <vt:lpstr>Consolas</vt:lpstr>
      <vt:lpstr>Courier New</vt:lpstr>
      <vt:lpstr>JetBrains Mono</vt:lpstr>
      <vt:lpstr>Raleway</vt:lpstr>
      <vt:lpstr>Source Code Pro</vt:lpstr>
      <vt:lpstr>system-ui</vt:lpstr>
      <vt:lpstr>Trebuchet MS</vt:lpstr>
      <vt:lpstr>Wingdings</vt:lpstr>
      <vt:lpstr>Wingdings 3</vt:lpstr>
      <vt:lpstr>Facet</vt:lpstr>
      <vt:lpstr>Spring actuator</vt:lpstr>
      <vt:lpstr>Part 2: Testing with Spring Boot</vt:lpstr>
      <vt:lpstr>Testing with @SpringBootTest </vt:lpstr>
      <vt:lpstr>Testing With a Mock Environment</vt:lpstr>
      <vt:lpstr>Testing with @WebMvcTest</vt:lpstr>
      <vt:lpstr>@MockBean</vt:lpstr>
      <vt:lpstr>Hands-on - Calculator</vt:lpstr>
      <vt:lpstr>Part 3: Error handling in REST with Spring</vt:lpstr>
      <vt:lpstr>@ExceptionHandler </vt:lpstr>
      <vt:lpstr>@RestControllerAdvice </vt:lpstr>
      <vt:lpstr>@ResponseStatus</vt:lpstr>
      <vt:lpstr>Error Handling – handle custom exception</vt:lpstr>
      <vt:lpstr>How does Spring process the exception</vt:lpstr>
      <vt:lpstr>Hands On – Calculator – error handling</vt:lpstr>
      <vt:lpstr>Part 4: Configuration in Spring Boot applications</vt:lpstr>
      <vt:lpstr>Spring Boot – properties sources</vt:lpstr>
      <vt:lpstr>Spring Boot – externalized configuration</vt:lpstr>
      <vt:lpstr>Spring Boot Configuration - Demo</vt:lpstr>
      <vt:lpstr>Configuration in Spring Boot applications</vt:lpstr>
      <vt:lpstr>Load configuration values in the code: @Value</vt:lpstr>
      <vt:lpstr>Load configuration values in the code: @ConfigurationProperties</vt:lpstr>
      <vt:lpstr>Load configuration values in the code: @ConfigurationProperties (cont.)</vt:lpstr>
      <vt:lpstr>@ConfigurationPropertiesScan</vt:lpstr>
      <vt:lpstr>@ConfigurationPropertiesScan: code sample</vt:lpstr>
      <vt:lpstr>More about @ConfigurationProperties: relaxed binding</vt:lpstr>
      <vt:lpstr>Environment variables</vt:lpstr>
      <vt:lpstr>Spring Boot Configuration – Using/Injecting Properties - Demo</vt:lpstr>
      <vt:lpstr>Hands-On – Configuration</vt:lpstr>
      <vt:lpstr>Hands On - Configuration (cont.)</vt:lpstr>
      <vt:lpstr>Part 5: Validation with Spring Boot</vt:lpstr>
      <vt:lpstr>Java Bean Validation </vt:lpstr>
      <vt:lpstr>Validator, @Validated and @Valid</vt:lpstr>
      <vt:lpstr>@RestController validation</vt:lpstr>
      <vt:lpstr>@RestController validation: validate path variables</vt:lpstr>
      <vt:lpstr>@RestController validation: validate request parameters</vt:lpstr>
      <vt:lpstr>@RestController validation: validate a request body</vt:lpstr>
      <vt:lpstr>Validation failure handling</vt:lpstr>
      <vt:lpstr>Configuration properties validation</vt:lpstr>
      <vt:lpstr>Hands-On – Validation</vt:lpstr>
      <vt:lpstr>Beans Scope</vt:lpstr>
      <vt:lpstr>Beans Scope</vt:lpstr>
      <vt:lpstr>Beans Scope: examples</vt:lpstr>
      <vt:lpstr>@PostConstruct</vt:lpstr>
      <vt:lpstr>@PreDestroy</vt:lpstr>
      <vt:lpstr>@PostConstruct and @PreDestroy</vt:lpstr>
      <vt:lpstr>Part 4: Lazy initialization</vt:lpstr>
      <vt:lpstr>Lazy initialization</vt:lpstr>
      <vt:lpstr>Lazy initialization and @Autowired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Bensman, Julia</dc:creator>
  <cp:lastModifiedBy>Shalom, Idan</cp:lastModifiedBy>
  <cp:revision>60</cp:revision>
  <dcterms:created xsi:type="dcterms:W3CDTF">2022-12-26T21:13:42Z</dcterms:created>
  <dcterms:modified xsi:type="dcterms:W3CDTF">2024-07-22T09:48:58Z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0x0101001980062C165A384BBE4202BE72680A0C</vt:lpwstr>
  </property>
</Properties>
</file>