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4"/>
  </p:notesMasterIdLst>
  <p:sldIdLst>
    <p:sldId id="298" r:id="rId5"/>
    <p:sldId id="295" r:id="rId6"/>
    <p:sldId id="299" r:id="rId7"/>
    <p:sldId id="296" r:id="rId8"/>
    <p:sldId id="300" r:id="rId9"/>
    <p:sldId id="291" r:id="rId10"/>
    <p:sldId id="333" r:id="rId11"/>
    <p:sldId id="334" r:id="rId12"/>
    <p:sldId id="33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44"/>
    <p:restoredTop sz="90229"/>
  </p:normalViewPr>
  <p:slideViewPr>
    <p:cSldViewPr snapToGrid="0">
      <p:cViewPr varScale="1">
        <p:scale>
          <a:sx n="153" d="100"/>
          <a:sy n="153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DD0C7-8A07-F849-88A5-0669AD1415C9}" type="datetimeFigureOut">
              <a:rPr lang="en-IL" smtClean="0"/>
              <a:t>24/07/2024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4712D-AA0B-BB4E-9DB3-A62319D253A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84013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03806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39138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Note: </a:t>
            </a:r>
            <a:r>
              <a:rPr lang="en-US" sz="1200" dirty="0">
                <a:solidFill>
                  <a:schemeClr val="accent1"/>
                </a:solidFill>
              </a:rPr>
              <a:t>@</a:t>
            </a:r>
            <a:r>
              <a:rPr lang="en-US" sz="1200" dirty="0" err="1">
                <a:solidFill>
                  <a:schemeClr val="accent1"/>
                </a:solidFill>
              </a:rPr>
              <a:t>WebMvcTest</a:t>
            </a:r>
            <a:r>
              <a:rPr lang="en-US" sz="1200" dirty="0">
                <a:solidFill>
                  <a:schemeClr val="accent1"/>
                </a:solidFill>
              </a:rPr>
              <a:t> </a:t>
            </a:r>
            <a:r>
              <a:rPr lang="en-US" sz="1200" dirty="0"/>
              <a:t>also auto-configures </a:t>
            </a:r>
            <a:r>
              <a:rPr lang="en-US" sz="1200" dirty="0" err="1"/>
              <a:t>MockMvc</a:t>
            </a:r>
            <a:r>
              <a:rPr lang="en-US" sz="1200" dirty="0"/>
              <a:t>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43178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solidFill>
                  <a:schemeClr val="tx1"/>
                </a:solidFill>
              </a:rPr>
              <a:t>Note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dirty="0"/>
              <a:t>Default is </a:t>
            </a:r>
            <a:r>
              <a:rPr lang="en-US" sz="1200" dirty="0">
                <a:solidFill>
                  <a:srgbClr val="00B0F0"/>
                </a:solidFill>
              </a:rPr>
              <a:t>false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dirty="0"/>
              <a:t>In case the bean is needed for another non-lazy bean – it will still be created eagerly…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b="1" dirty="0"/>
              <a:t>Prototype</a:t>
            </a:r>
            <a:r>
              <a:rPr lang="en-US" sz="1200" dirty="0"/>
              <a:t> beans are lazy by definition…</a:t>
            </a:r>
            <a:endParaRPr lang="he-IL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35832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add/?num1=%7bvalue%7d&amp;num2=%7bvalue%7d" TargetMode="External"/><Relationship Id="rId2" Type="http://schemas.openxmlformats.org/officeDocument/2006/relationships/hyperlink" Target="http://localhost:8080/add/%7bnum1%7d/%7bnum2%7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80/universalAdd?numeralSystem=%7bDEC_or_HEX%7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CC4D-9504-FC2B-8D30-2A617BDB6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Testing with 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84DD0-4B22-392D-D7AF-ABC8A2954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0957" y="1509958"/>
            <a:ext cx="9755970" cy="3920171"/>
          </a:xfrm>
        </p:spPr>
        <p:txBody>
          <a:bodyPr>
            <a:normAutofit/>
          </a:bodyPr>
          <a:lstStyle/>
          <a:p>
            <a:r>
              <a:rPr lang="en-US" sz="2100" dirty="0"/>
              <a:t>Spring Boot provides several utilities and annotations to help when testing your application. Most developers use the </a:t>
            </a:r>
            <a:r>
              <a:rPr lang="en-US" sz="2100" dirty="0">
                <a:solidFill>
                  <a:srgbClr val="92D050"/>
                </a:solidFill>
              </a:rPr>
              <a:t>spring-boot-starter-test</a:t>
            </a:r>
            <a:r>
              <a:rPr lang="en-US" sz="2100" dirty="0"/>
              <a:t> “Starter”, which imports (in the test scope):</a:t>
            </a:r>
          </a:p>
          <a:p>
            <a:pPr lvl="1"/>
            <a:r>
              <a:rPr lang="en-US" sz="1800" dirty="0">
                <a:solidFill>
                  <a:srgbClr val="92D050"/>
                </a:solidFill>
              </a:rPr>
              <a:t>Spring Test &amp; Spring Boot Test</a:t>
            </a:r>
            <a:r>
              <a:rPr lang="en-US" sz="1800" dirty="0">
                <a:solidFill>
                  <a:schemeClr val="tx1"/>
                </a:solidFill>
              </a:rPr>
              <a:t> - utilities and integration test support for Spring Boot applications.</a:t>
            </a:r>
          </a:p>
          <a:p>
            <a:pPr lvl="1"/>
            <a:r>
              <a:rPr lang="en-US" sz="1800" dirty="0">
                <a:solidFill>
                  <a:srgbClr val="00B0F0"/>
                </a:solidFill>
              </a:rPr>
              <a:t>Junit - </a:t>
            </a:r>
            <a:r>
              <a:rPr lang="en-US" sz="1800" dirty="0">
                <a:solidFill>
                  <a:schemeClr val="tx1"/>
                </a:solidFill>
              </a:rPr>
              <a:t>the de-facto standard for unit testing Java applications.</a:t>
            </a:r>
          </a:p>
          <a:p>
            <a:pPr lvl="1"/>
            <a:r>
              <a:rPr lang="en-US" sz="1800" dirty="0" err="1">
                <a:solidFill>
                  <a:srgbClr val="00B0F0"/>
                </a:solidFill>
              </a:rPr>
              <a:t>AssertJ</a:t>
            </a:r>
            <a:r>
              <a:rPr lang="en-US" sz="1800" dirty="0"/>
              <a:t> - a fluent assertion library.</a:t>
            </a:r>
          </a:p>
          <a:p>
            <a:pPr lvl="1"/>
            <a:r>
              <a:rPr lang="en-US" sz="1800" dirty="0">
                <a:solidFill>
                  <a:srgbClr val="00B0F0"/>
                </a:solidFill>
              </a:rPr>
              <a:t>Mockito - a Java mocking framework.</a:t>
            </a:r>
          </a:p>
          <a:p>
            <a:pPr lvl="1"/>
            <a:r>
              <a:rPr lang="en-US" sz="1800" dirty="0" err="1">
                <a:solidFill>
                  <a:srgbClr val="00B0F0"/>
                </a:solidFill>
              </a:rPr>
              <a:t>Hamcrest</a:t>
            </a:r>
            <a:r>
              <a:rPr lang="en-US" sz="1800" dirty="0"/>
              <a:t> - a library of matcher objects</a:t>
            </a:r>
          </a:p>
          <a:p>
            <a:pPr lvl="1"/>
            <a:r>
              <a:rPr lang="en-US" sz="1800" dirty="0"/>
              <a:t>a number of other useful testing libraries.</a:t>
            </a:r>
          </a:p>
          <a:p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1074B-1BC6-4DAF-95D3-B5A8D03DB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03388" y="4848376"/>
            <a:ext cx="4306824" cy="1831848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&lt;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lang="en-US" sz="1600" dirty="0" err="1">
                <a:solidFill>
                  <a:srgbClr val="080808"/>
                </a:solidFill>
                <a:effectLst/>
                <a:latin typeface="JetBrains Mono"/>
              </a:rPr>
              <a:t>org.springframework.boot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&gt;spring-boot-starter-test&lt;/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scope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&gt;test&lt;/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scope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4354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60C3-15A9-CBE7-D0C3-A830B2DA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Testing with </a:t>
            </a:r>
            <a:r>
              <a:rPr lang="en-US" sz="3600" dirty="0">
                <a:solidFill>
                  <a:schemeClr val="accent1"/>
                </a:solidFill>
              </a:rPr>
              <a:t>@</a:t>
            </a:r>
            <a:r>
              <a:rPr lang="en-US" sz="3600" dirty="0" err="1">
                <a:solidFill>
                  <a:schemeClr val="accent1"/>
                </a:solidFill>
              </a:rPr>
              <a:t>SpringBootTest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5F3AC-07A0-6B46-6A24-05ABC310C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8321"/>
            <a:ext cx="8596668" cy="424304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The </a:t>
            </a:r>
            <a:r>
              <a:rPr lang="en-US" sz="2800" dirty="0">
                <a:solidFill>
                  <a:srgbClr val="92D050"/>
                </a:solidFill>
              </a:rPr>
              <a:t>@</a:t>
            </a:r>
            <a:r>
              <a:rPr lang="en-US" sz="2800" dirty="0" err="1">
                <a:solidFill>
                  <a:srgbClr val="92D050"/>
                </a:solidFill>
              </a:rPr>
              <a:t>SpringBootTest</a:t>
            </a:r>
            <a:r>
              <a:rPr lang="en-US" sz="2800" dirty="0">
                <a:solidFill>
                  <a:srgbClr val="92D050"/>
                </a:solidFill>
              </a:rPr>
              <a:t> </a:t>
            </a:r>
            <a:r>
              <a:rPr lang="en-US" sz="2800" dirty="0">
                <a:solidFill>
                  <a:schemeClr val="tx1"/>
                </a:solidFill>
              </a:rPr>
              <a:t>annotation is useful when we need to bootstrap the entire Spring application container. </a:t>
            </a:r>
          </a:p>
          <a:p>
            <a:r>
              <a:rPr lang="en-US" sz="2800" dirty="0"/>
              <a:t>This annotation creates an application context and loads all beans of the application. It means we can </a:t>
            </a:r>
            <a:r>
              <a:rPr lang="en-US" sz="2800" dirty="0">
                <a:solidFill>
                  <a:srgbClr val="92D050"/>
                </a:solidFill>
              </a:rPr>
              <a:t>@</a:t>
            </a:r>
            <a:r>
              <a:rPr lang="en-US" sz="2800" dirty="0" err="1">
                <a:solidFill>
                  <a:srgbClr val="92D050"/>
                </a:solidFill>
              </a:rPr>
              <a:t>Autowire</a:t>
            </a:r>
            <a:r>
              <a:rPr lang="en-US" sz="2800" dirty="0">
                <a:solidFill>
                  <a:srgbClr val="92D050"/>
                </a:solidFill>
              </a:rPr>
              <a:t> </a:t>
            </a:r>
            <a:r>
              <a:rPr lang="en-US" sz="2800" dirty="0"/>
              <a:t>any bean that's picked up by component scanning into our test.</a:t>
            </a:r>
          </a:p>
          <a:p>
            <a:r>
              <a:rPr lang="en-US" sz="2800" dirty="0">
                <a:solidFill>
                  <a:srgbClr val="92D050"/>
                </a:solidFill>
              </a:rPr>
              <a:t>@</a:t>
            </a:r>
            <a:r>
              <a:rPr lang="en-US" sz="2800" dirty="0" err="1">
                <a:solidFill>
                  <a:srgbClr val="92D050"/>
                </a:solidFill>
              </a:rPr>
              <a:t>SpringBootTest</a:t>
            </a:r>
            <a:r>
              <a:rPr lang="en-US" sz="2800" dirty="0">
                <a:solidFill>
                  <a:srgbClr val="92D050"/>
                </a:solidFill>
              </a:rPr>
              <a:t> </a:t>
            </a:r>
            <a:r>
              <a:rPr lang="en-US" sz="2800" dirty="0"/>
              <a:t>starts the embedded server and creates a web environment. 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93536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6CFF7-4C9B-CC4B-6518-695E5341F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With a Mock Environment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51A3-0C03-3ECE-D689-6C09ACD1C0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488614"/>
            <a:ext cx="8859858" cy="1199722"/>
          </a:xfrm>
        </p:spPr>
        <p:txBody>
          <a:bodyPr>
            <a:normAutofit fontScale="77500" lnSpcReduction="20000"/>
          </a:bodyPr>
          <a:lstStyle/>
          <a:p>
            <a:r>
              <a:rPr lang="en-US" sz="2100" dirty="0"/>
              <a:t>By default, </a:t>
            </a:r>
            <a:r>
              <a:rPr lang="en-US" sz="2100" dirty="0">
                <a:solidFill>
                  <a:srgbClr val="92D050"/>
                </a:solidFill>
              </a:rPr>
              <a:t>@</a:t>
            </a:r>
            <a:r>
              <a:rPr lang="en-US" sz="2100" dirty="0" err="1">
                <a:solidFill>
                  <a:srgbClr val="92D050"/>
                </a:solidFill>
              </a:rPr>
              <a:t>SpringBootTest</a:t>
            </a:r>
            <a:r>
              <a:rPr lang="en-US" sz="2100" dirty="0">
                <a:solidFill>
                  <a:srgbClr val="92D050"/>
                </a:solidFill>
              </a:rPr>
              <a:t> </a:t>
            </a:r>
            <a:r>
              <a:rPr lang="en-US" sz="2100" dirty="0"/>
              <a:t>does not start the server but instead sets up a mock environment for testing web endpoints.</a:t>
            </a:r>
          </a:p>
          <a:p>
            <a:r>
              <a:rPr lang="en-US" sz="2100" dirty="0"/>
              <a:t>With Spring, we can query our web endpoints using class </a:t>
            </a:r>
            <a:r>
              <a:rPr lang="en-US" sz="2100" dirty="0" err="1">
                <a:solidFill>
                  <a:srgbClr val="00B0F0"/>
                </a:solidFill>
              </a:rPr>
              <a:t>MockMvc</a:t>
            </a:r>
            <a:r>
              <a:rPr lang="en-US" sz="2100" dirty="0"/>
              <a:t>, as shown in the following example:</a:t>
            </a:r>
          </a:p>
          <a:p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C3B75-FE70-9F98-9C36-99C14FEB4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4583" y="2688336"/>
            <a:ext cx="4222680" cy="3560064"/>
          </a:xfrm>
          <a:noFill/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lang="en-US" b="1" dirty="0" err="1">
                <a:solidFill>
                  <a:srgbClr val="9E880D"/>
                </a:solidFill>
                <a:effectLst/>
                <a:latin typeface="JetBrains Mono"/>
              </a:rPr>
              <a:t>AutoConfigureMockMvc</a:t>
            </a:r>
            <a:br>
              <a:rPr lang="en-US" b="1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b="1" dirty="0"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lang="en-US" b="1" dirty="0" err="1">
                <a:solidFill>
                  <a:srgbClr val="9E880D"/>
                </a:solidFill>
                <a:effectLst/>
                <a:latin typeface="JetBrains Mono"/>
              </a:rPr>
              <a:t>SpringBootTest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SpringMicroserviceDemoApplicationTests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  <a:latin typeface="JetBrains Mono"/>
              </a:rPr>
              <a:t>Autowired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b="1" dirty="0" err="1">
                <a:solidFill>
                  <a:srgbClr val="000000"/>
                </a:solidFill>
                <a:effectLst/>
                <a:latin typeface="JetBrains Mono"/>
              </a:rPr>
              <a:t>MockMvc</a:t>
            </a:r>
            <a:r>
              <a:rPr lang="en-US" b="1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b="1" dirty="0" err="1">
                <a:solidFill>
                  <a:srgbClr val="871094"/>
                </a:solidFill>
                <a:effectLst/>
                <a:latin typeface="JetBrains Mono"/>
              </a:rPr>
              <a:t>mockMvc</a:t>
            </a:r>
            <a:r>
              <a:rPr lang="en-US" b="1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@Test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testWithMockMvc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throws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Exception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mockMvc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.perform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i="1" dirty="0">
                <a:solidFill>
                  <a:srgbClr val="080808"/>
                </a:solidFill>
                <a:effectLst/>
                <a:latin typeface="JetBrains Mono"/>
              </a:rPr>
              <a:t>get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"/hello/index"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andExpect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i="1" dirty="0">
                <a:solidFill>
                  <a:srgbClr val="080808"/>
                </a:solidFill>
                <a:effectLst/>
                <a:latin typeface="JetBrains Mono"/>
              </a:rPr>
              <a:t>status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isOk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andReturn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getResponse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getContentAsString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</a:t>
            </a:r>
            <a:r>
              <a:rPr lang="en-US" i="1" dirty="0" err="1">
                <a:solidFill>
                  <a:srgbClr val="080808"/>
                </a:solidFill>
                <a:effectLst/>
                <a:latin typeface="JetBrains Mono"/>
              </a:rPr>
              <a:t>assertThat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i="1" dirty="0">
                <a:solidFill>
                  <a:srgbClr val="080808"/>
                </a:solidFill>
                <a:effectLst/>
                <a:latin typeface="JetBrains Mono"/>
              </a:rPr>
              <a:t>is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i="1" dirty="0" err="1">
                <a:solidFill>
                  <a:srgbClr val="080808"/>
                </a:solidFill>
                <a:effectLst/>
                <a:latin typeface="JetBrains Mono"/>
              </a:rPr>
              <a:t>equalTo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"Hello, 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3FAB8B-3153-F694-14D4-C1BE519A29B2}"/>
              </a:ext>
            </a:extLst>
          </p:cNvPr>
          <p:cNvSpPr txBox="1"/>
          <p:nvPr/>
        </p:nvSpPr>
        <p:spPr>
          <a:xfrm>
            <a:off x="5991306" y="4199835"/>
            <a:ext cx="3081528" cy="1169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L" sz="1400" i="1" dirty="0"/>
              <a:t>In this test </a:t>
            </a:r>
            <a:r>
              <a:rPr lang="en-IL" sz="1400" b="1" i="1" dirty="0">
                <a:solidFill>
                  <a:srgbClr val="00B0F0"/>
                </a:solidFill>
              </a:rPr>
              <a:t>mockMvc</a:t>
            </a:r>
            <a:r>
              <a:rPr lang="en-IL" sz="1400" i="1" dirty="0"/>
              <a:t> calls endPoint (“/hello/index”), implemented in the tested application, and verifies that it returns HTTP 200 OK and body “Hello World”.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0AA868-9532-D9EE-2774-198CFB55336F}"/>
              </a:ext>
            </a:extLst>
          </p:cNvPr>
          <p:cNvSpPr txBox="1"/>
          <p:nvPr/>
        </p:nvSpPr>
        <p:spPr>
          <a:xfrm>
            <a:off x="5991306" y="2923251"/>
            <a:ext cx="3282696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L" sz="1400" dirty="0"/>
              <a:t>Use annotation </a:t>
            </a:r>
            <a:r>
              <a:rPr lang="en-US" sz="1400" b="1" dirty="0"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lang="en-US" sz="1400" b="1" dirty="0" err="1">
                <a:solidFill>
                  <a:srgbClr val="9E880D"/>
                </a:solidFill>
                <a:effectLst/>
                <a:latin typeface="JetBrains Mono"/>
              </a:rPr>
              <a:t>AutoConfigureMockMvc</a:t>
            </a:r>
            <a:r>
              <a:rPr lang="en-US" sz="1400" b="1" dirty="0">
                <a:solidFill>
                  <a:srgbClr val="9E880D"/>
                </a:solidFill>
                <a:effectLst/>
                <a:latin typeface="JetBrains Mono"/>
              </a:rPr>
              <a:t> </a:t>
            </a:r>
            <a:r>
              <a:rPr lang="en-US" sz="1400" dirty="0"/>
              <a:t>for operations with </a:t>
            </a:r>
            <a:r>
              <a:rPr lang="en-US" sz="1400" b="1" dirty="0" err="1">
                <a:solidFill>
                  <a:srgbClr val="00B0F0"/>
                </a:solidFill>
              </a:rPr>
              <a:t>MockMvc</a:t>
            </a:r>
            <a:r>
              <a:rPr lang="en-IL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3854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60C3-15A9-CBE7-D0C3-A830B2DA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Testing with </a:t>
            </a:r>
            <a:r>
              <a:rPr lang="en-US" sz="3600" dirty="0">
                <a:solidFill>
                  <a:schemeClr val="accent1"/>
                </a:solidFill>
              </a:rPr>
              <a:t>@</a:t>
            </a:r>
            <a:r>
              <a:rPr lang="en-US" sz="3600" dirty="0" err="1">
                <a:solidFill>
                  <a:schemeClr val="accent1"/>
                </a:solidFill>
              </a:rPr>
              <a:t>WebMvcTest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5F3AC-07A0-6B46-6A24-05ABC310C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If you want to focus only on the web layer and not start a complete </a:t>
            </a:r>
            <a:r>
              <a:rPr lang="en-US" sz="2400" dirty="0" err="1">
                <a:solidFill>
                  <a:schemeClr val="tx1"/>
                </a:solidFill>
              </a:rPr>
              <a:t>ApplicationContext</a:t>
            </a:r>
            <a:r>
              <a:rPr lang="en-US" sz="2400" dirty="0">
                <a:solidFill>
                  <a:schemeClr val="tx1"/>
                </a:solidFill>
              </a:rPr>
              <a:t>, consider using </a:t>
            </a:r>
            <a:r>
              <a:rPr lang="en-US" sz="2400" dirty="0">
                <a:solidFill>
                  <a:schemeClr val="accent1"/>
                </a:solidFill>
              </a:rPr>
              <a:t>@</a:t>
            </a:r>
            <a:r>
              <a:rPr lang="en-US" sz="2400" dirty="0" err="1">
                <a:solidFill>
                  <a:schemeClr val="accent1"/>
                </a:solidFill>
              </a:rPr>
              <a:t>WebMvcTest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instead.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@</a:t>
            </a:r>
            <a:r>
              <a:rPr lang="en-US" sz="2400" dirty="0" err="1">
                <a:solidFill>
                  <a:schemeClr val="accent1"/>
                </a:solidFill>
              </a:rPr>
              <a:t>WebMvcTest</a:t>
            </a:r>
            <a:r>
              <a:rPr lang="en-US" sz="2400" dirty="0">
                <a:solidFill>
                  <a:schemeClr val="accent1"/>
                </a:solidFill>
              </a:rPr>
              <a:t> </a:t>
            </a:r>
            <a:r>
              <a:rPr lang="en-US" sz="2400" dirty="0">
                <a:solidFill>
                  <a:schemeClr val="tx1"/>
                </a:solidFill>
              </a:rPr>
              <a:t>auto-configures the Spring MVC infrastructure and limits scanned beans to @Controller-related beans. 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So, if your controller has some dependency to other beans from your service layer, the test won't start until you either load that config yourself or provide a mock for it. 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65026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46CE2-FD8A-CAE1-49E3-B99CBACAD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@MockBean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0F62-CD9D-AB2D-0F5F-8A4742160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750" y="1545127"/>
            <a:ext cx="8596668" cy="3880773"/>
          </a:xfrm>
        </p:spPr>
        <p:txBody>
          <a:bodyPr/>
          <a:lstStyle/>
          <a:p>
            <a:r>
              <a:rPr lang="en-US" sz="2800" dirty="0"/>
              <a:t>Use </a:t>
            </a:r>
            <a:r>
              <a:rPr lang="en-US" sz="2800" dirty="0">
                <a:solidFill>
                  <a:schemeClr val="accent1"/>
                </a:solidFill>
              </a:rPr>
              <a:t>@</a:t>
            </a:r>
            <a:r>
              <a:rPr lang="en-US" sz="2800" dirty="0" err="1">
                <a:solidFill>
                  <a:schemeClr val="accent1"/>
                </a:solidFill>
              </a:rPr>
              <a:t>MockBean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/>
              <a:t>annotation to mock a bean object.</a:t>
            </a:r>
          </a:p>
          <a:p>
            <a:r>
              <a:rPr lang="en-US" sz="2800" dirty="0"/>
              <a:t>Often, </a:t>
            </a:r>
            <a:r>
              <a:rPr lang="en-US" sz="3200" dirty="0">
                <a:solidFill>
                  <a:schemeClr val="accent1"/>
                </a:solidFill>
              </a:rPr>
              <a:t>@</a:t>
            </a:r>
            <a:r>
              <a:rPr lang="en-US" sz="3200" dirty="0" err="1">
                <a:solidFill>
                  <a:schemeClr val="accent1"/>
                </a:solidFill>
              </a:rPr>
              <a:t>WebMvcTest</a:t>
            </a:r>
            <a:r>
              <a:rPr lang="en-US" sz="3200" dirty="0">
                <a:solidFill>
                  <a:schemeClr val="accent1"/>
                </a:solidFill>
              </a:rPr>
              <a:t> </a:t>
            </a:r>
            <a:r>
              <a:rPr lang="en-US" sz="2800" dirty="0"/>
              <a:t>is limited to a </a:t>
            </a:r>
            <a:r>
              <a:rPr lang="en-US" sz="2800" i="1" dirty="0"/>
              <a:t>single controller </a:t>
            </a:r>
            <a:r>
              <a:rPr lang="en-US" sz="2800" dirty="0"/>
              <a:t>and is used in combination with </a:t>
            </a:r>
            <a:r>
              <a:rPr lang="en-US" sz="3200" dirty="0">
                <a:solidFill>
                  <a:schemeClr val="accent1"/>
                </a:solidFill>
              </a:rPr>
              <a:t>@</a:t>
            </a:r>
            <a:r>
              <a:rPr lang="en-US" sz="3200" dirty="0" err="1">
                <a:solidFill>
                  <a:schemeClr val="accent1"/>
                </a:solidFill>
              </a:rPr>
              <a:t>MockBean</a:t>
            </a:r>
            <a:r>
              <a:rPr lang="en-US" sz="3200" dirty="0">
                <a:solidFill>
                  <a:schemeClr val="accent1"/>
                </a:solidFill>
              </a:rPr>
              <a:t> </a:t>
            </a:r>
            <a:r>
              <a:rPr lang="en-US" sz="2800" dirty="0"/>
              <a:t>to provide mock implementations for required dependencies.</a:t>
            </a:r>
          </a:p>
          <a:p>
            <a:endParaRPr lang="en-US" sz="1800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60240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2650E-704A-05BA-C44D-B60D833A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Hands-on - 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CD13F-FA6F-3E8C-F9AE-F29C9B5DF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0931"/>
            <a:ext cx="8596668" cy="4560432"/>
          </a:xfrm>
        </p:spPr>
        <p:txBody>
          <a:bodyPr>
            <a:normAutofit lnSpcReduction="10000"/>
          </a:bodyPr>
          <a:lstStyle/>
          <a:p>
            <a: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lang="en-IL" dirty="0"/>
              <a:t>Implement the following APIs:</a:t>
            </a:r>
          </a:p>
          <a:p>
            <a:r>
              <a:rPr lang="en-IL" dirty="0"/>
              <a:t>GET </a:t>
            </a:r>
            <a:r>
              <a:rPr lang="en-US" u="sng" dirty="0">
                <a:solidFill>
                  <a:srgbClr val="99CA3C"/>
                </a:solidFill>
                <a:hlinkClick r:id="rId2"/>
              </a:rPr>
              <a:t>http://localhost</a:t>
            </a:r>
            <a:r>
              <a:rPr lang="en-US" u="sng" dirty="0">
                <a:solidFill>
                  <a:srgbClr val="92D050"/>
                </a:solidFill>
                <a:hlinkClick r:id="rId2"/>
              </a:rPr>
              <a:t>:8080/add/{num1}/{num2}</a:t>
            </a:r>
            <a:endParaRPr lang="en-US" u="sng" dirty="0">
              <a:solidFill>
                <a:srgbClr val="92D050"/>
              </a:solidFill>
            </a:endParaRPr>
          </a:p>
          <a:p>
            <a:r>
              <a:rPr lang="en-IL" dirty="0"/>
              <a:t>GET</a:t>
            </a:r>
            <a:r>
              <a:rPr lang="en-IL" u="sng" dirty="0">
                <a:solidFill>
                  <a:srgbClr val="92D050"/>
                </a:solidFill>
              </a:rPr>
              <a:t> </a:t>
            </a:r>
            <a:r>
              <a:rPr lang="en-US" u="sng" dirty="0">
                <a:solidFill>
                  <a:srgbClr val="99CA3C"/>
                </a:solidFill>
                <a:hlinkClick r:id="rId3"/>
              </a:rPr>
              <a:t>http://localhost</a:t>
            </a:r>
            <a:r>
              <a:rPr lang="en-US" u="sng" dirty="0">
                <a:solidFill>
                  <a:srgbClr val="92D050"/>
                </a:solidFill>
                <a:hlinkClick r:id="rId3"/>
              </a:rPr>
              <a:t>:8080/add/?num1={value}&amp;num2={value}</a:t>
            </a:r>
            <a:r>
              <a:rPr lang="en-US" u="sng" dirty="0">
                <a:solidFill>
                  <a:srgbClr val="92D050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where num2 is optional</a:t>
            </a:r>
            <a:endParaRPr lang="en-IL" u="sng" dirty="0">
              <a:solidFill>
                <a:srgbClr val="92D050"/>
              </a:solidFill>
            </a:endParaRPr>
          </a:p>
          <a:p>
            <a:r>
              <a:rPr lang="en-IL" dirty="0"/>
              <a:t>POST </a:t>
            </a:r>
            <a:r>
              <a:rPr lang="en-US" dirty="0">
                <a:hlinkClick r:id="rId4"/>
              </a:rPr>
              <a:t>http://localhost:8080/universalAdd?</a:t>
            </a:r>
            <a:r>
              <a:rPr lang="en-US" dirty="0">
                <a:solidFill>
                  <a:srgbClr val="080808"/>
                </a:solidFill>
                <a:hlinkClick r:id="rId4"/>
              </a:rPr>
              <a:t>numeralSystem={DEC_or_HEX}</a:t>
            </a:r>
            <a:r>
              <a:rPr lang="en-US" dirty="0">
                <a:solidFill>
                  <a:srgbClr val="080808"/>
                </a:solidFill>
              </a:rPr>
              <a:t>, default value is DEC</a:t>
            </a:r>
          </a:p>
          <a:p>
            <a:pPr lvl="1"/>
            <a:r>
              <a:rPr lang="en-US" dirty="0">
                <a:solidFill>
                  <a:srgbClr val="080808"/>
                </a:solidFill>
              </a:rPr>
              <a:t>The endpoint receives a JSON structure with two fields: num1 and num2 (of type String).</a:t>
            </a:r>
          </a:p>
          <a:p>
            <a:pPr lvl="1"/>
            <a:r>
              <a:rPr lang="en-US" dirty="0">
                <a:solidFill>
                  <a:srgbClr val="080808"/>
                </a:solidFill>
              </a:rPr>
              <a:t>Converts them to integer, summarize and returns another structure – JSON with one field: result.</a:t>
            </a:r>
          </a:p>
          <a:p>
            <a:pPr lvl="1"/>
            <a:r>
              <a:rPr lang="en-US" dirty="0">
                <a:solidFill>
                  <a:srgbClr val="080808"/>
                </a:solidFill>
              </a:rPr>
              <a:t>Recommendations: create a class </a:t>
            </a:r>
            <a:r>
              <a:rPr lang="en-US" i="1" dirty="0" err="1">
                <a:solidFill>
                  <a:srgbClr val="00B0F0"/>
                </a:solidFill>
              </a:rPr>
              <a:t>CalculationService</a:t>
            </a:r>
            <a:r>
              <a:rPr lang="en-US" dirty="0">
                <a:solidFill>
                  <a:srgbClr val="080808"/>
                </a:solidFill>
              </a:rPr>
              <a:t> that has a field radix. Use the functions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800" i="1" dirty="0" err="1">
                <a:solidFill>
                  <a:srgbClr val="080808"/>
                </a:solidFill>
                <a:effectLst/>
                <a:latin typeface="JetBrains Mono"/>
              </a:rPr>
              <a:t>parseInt</a:t>
            </a:r>
            <a:r>
              <a:rPr lang="en-US" sz="1800" i="1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</a:rPr>
              <a:t>and</a:t>
            </a:r>
            <a:r>
              <a:rPr lang="en-US" sz="1800" i="1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800" i="1" dirty="0" err="1">
                <a:solidFill>
                  <a:srgbClr val="080808"/>
                </a:solidFill>
                <a:effectLst/>
                <a:latin typeface="JetBrains Mono"/>
              </a:rPr>
              <a:t>toString</a:t>
            </a:r>
            <a:r>
              <a:rPr lang="en-US" sz="1800" i="1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to calculate result according to the radix.</a:t>
            </a:r>
            <a:endParaRPr lang="en-US" dirty="0">
              <a:solidFill>
                <a:srgbClr val="080808"/>
              </a:solidFill>
            </a:endParaRPr>
          </a:p>
          <a:p>
            <a:r>
              <a:rPr lang="en-US" dirty="0"/>
              <a:t>Write tests.</a:t>
            </a:r>
          </a:p>
          <a:p>
            <a: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238921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22D6-DF23-BFB7-8189-723B3A899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Lazy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001EF-9E39-B87D-D8D1-880112287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485" y="1435760"/>
            <a:ext cx="8596668" cy="3880773"/>
          </a:xfrm>
        </p:spPr>
        <p:txBody>
          <a:bodyPr/>
          <a:lstStyle/>
          <a:p>
            <a:r>
              <a:rPr lang="en-US" sz="2400" dirty="0"/>
              <a:t>By default, </a:t>
            </a:r>
            <a:r>
              <a:rPr lang="en-US" sz="2400" dirty="0">
                <a:solidFill>
                  <a:schemeClr val="accent1"/>
                </a:solidFill>
              </a:rPr>
              <a:t>Spring’s</a:t>
            </a:r>
            <a:r>
              <a:rPr lang="en-US" sz="2400" dirty="0"/>
              <a:t> container is created eagerly: it immediately aims to create </a:t>
            </a:r>
            <a:r>
              <a:rPr lang="en-US" sz="2400" b="1" u="sng" dirty="0"/>
              <a:t>all</a:t>
            </a:r>
            <a:r>
              <a:rPr lang="en-US" sz="2400" dirty="0"/>
              <a:t> beans along with their relationships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Pros: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2400" b="1" dirty="0"/>
              <a:t>Fail fast</a:t>
            </a:r>
            <a:r>
              <a:rPr lang="en-US" sz="2400" dirty="0"/>
              <a:t>: If there are any problems with wiring – they are discovered immediately when the app comes up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2400" b="1" dirty="0"/>
              <a:t>Performance</a:t>
            </a:r>
            <a:r>
              <a:rPr lang="en-US" sz="2400" dirty="0"/>
              <a:t>: all beans are up and ready to use during the application lifecycle. No time will be spent for creating a bean </a:t>
            </a:r>
            <a:r>
              <a:rPr lang="en-US" sz="2400" u="sng" dirty="0"/>
              <a:t>as part of the runtime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6525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BF61E-60DB-6A41-F727-DD5350164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Lazy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BAF5A-6C9A-E23A-45BF-6BEA10857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8538"/>
            <a:ext cx="8596668" cy="203132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For heavily created beans, and\or ones that are not sure to encounter during the application lifetime, </a:t>
            </a:r>
            <a:r>
              <a:rPr lang="en-US" sz="2400" dirty="0">
                <a:solidFill>
                  <a:schemeClr val="accent1"/>
                </a:solidFill>
              </a:rPr>
              <a:t>Spring</a:t>
            </a:r>
            <a:r>
              <a:rPr lang="en-US" sz="2400" dirty="0">
                <a:solidFill>
                  <a:srgbClr val="008E40"/>
                </a:solidFill>
              </a:rPr>
              <a:t> </a:t>
            </a:r>
            <a:r>
              <a:rPr lang="en-US" sz="2400" dirty="0"/>
              <a:t>offers lazy bean creation. </a:t>
            </a:r>
          </a:p>
          <a:p>
            <a:r>
              <a:rPr lang="en-US" sz="2400" dirty="0"/>
              <a:t>If the bean is defined as Lazy, </a:t>
            </a:r>
            <a:r>
              <a:rPr lang="en-US" sz="2400" dirty="0">
                <a:solidFill>
                  <a:schemeClr val="accent1"/>
                </a:solidFill>
              </a:rPr>
              <a:t>Spring</a:t>
            </a:r>
            <a:r>
              <a:rPr lang="en-US" sz="2400" dirty="0"/>
              <a:t> will create it only when needed.</a:t>
            </a:r>
          </a:p>
          <a:p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0F8A78-8D55-3355-188E-5B79828AEA57}"/>
              </a:ext>
            </a:extLst>
          </p:cNvPr>
          <p:cNvSpPr txBox="1"/>
          <p:nvPr/>
        </p:nvSpPr>
        <p:spPr>
          <a:xfrm>
            <a:off x="677334" y="3758683"/>
            <a:ext cx="8596668" cy="2031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@Lazy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MyLazyBean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//…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AnnotationConfigApplicationContext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AnnotationConfigApplicationContext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MyLazyBean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theBean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MyLazyBean.class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2AC5AE86-EB5B-F23D-6A5C-531E113903DC}"/>
              </a:ext>
            </a:extLst>
          </p:cNvPr>
          <p:cNvSpPr/>
          <p:nvPr/>
        </p:nvSpPr>
        <p:spPr>
          <a:xfrm>
            <a:off x="7074526" y="5499462"/>
            <a:ext cx="775063" cy="228599"/>
          </a:xfrm>
          <a:prstGeom prst="lef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018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B06D3-67B7-5AD4-EEBB-A8EB3169F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8937"/>
          </a:xfrm>
        </p:spPr>
        <p:txBody>
          <a:bodyPr/>
          <a:lstStyle/>
          <a:p>
            <a:r>
              <a:rPr lang="en-IL" dirty="0"/>
              <a:t>Lazy initialization and @Autowired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FAF15-3C01-3E8D-EC89-2D74013AA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1" y="1515292"/>
            <a:ext cx="9064998" cy="4476206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@Lazy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MyLazyBean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//…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L" dirty="0"/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AnotherBean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@Lazy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MyLazyBean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theLazyBean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MyLazyBean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getLazyBean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theLazyBean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40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AnotherBean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anotherBean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AnotherBean.class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anotherBean.getLazyBean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40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L" dirty="0"/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C4E9DE4F-11F4-1F16-79AF-F7D1FFE58DE6}"/>
              </a:ext>
            </a:extLst>
          </p:cNvPr>
          <p:cNvSpPr/>
          <p:nvPr/>
        </p:nvSpPr>
        <p:spPr>
          <a:xfrm>
            <a:off x="4075611" y="5512525"/>
            <a:ext cx="775063" cy="228599"/>
          </a:xfrm>
          <a:prstGeom prst="lef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4779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80062C165A384BBE4202BE72680A0C" ma:contentTypeVersion="16" ma:contentTypeDescription="Create a new document." ma:contentTypeScope="" ma:versionID="ad4a4175eb2c3e09fcddefcd48156f8d">
  <xsd:schema xmlns:xsd="http://www.w3.org/2001/XMLSchema" xmlns:xs="http://www.w3.org/2001/XMLSchema" xmlns:p="http://schemas.microsoft.com/office/2006/metadata/properties" xmlns:ns2="858d5390-0f7b-4213-8bcd-0cd5cf778ba6" xmlns:ns3="48da0e76-8a7c-448c-bc5b-f1ed517f7411" xmlns:ns4="e5f39eeb-dc9c-40bf-a733-e74d7baf73b9" targetNamespace="http://schemas.microsoft.com/office/2006/metadata/properties" ma:root="true" ma:fieldsID="ea247dcd7b1180b70e9ff4f92c286293" ns2:_="" ns3:_="" ns4:_="">
    <xsd:import namespace="858d5390-0f7b-4213-8bcd-0cd5cf778ba6"/>
    <xsd:import namespace="48da0e76-8a7c-448c-bc5b-f1ed517f7411"/>
    <xsd:import namespace="e5f39eeb-dc9c-40bf-a733-e74d7baf73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4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8d5390-0f7b-4213-8bcd-0cd5cf778b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3403bee6-18b9-4adc-a956-fe59d3db99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da0e76-8a7c-448c-bc5b-f1ed517f741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f39eeb-dc9c-40bf-a733-e74d7baf73b9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d34ca88-2e70-4bb1-821d-c885e9bbd7c1}" ma:internalName="TaxCatchAll" ma:showField="CatchAllData" ma:web="48da0e76-8a7c-448c-bc5b-f1ed517f741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8d5390-0f7b-4213-8bcd-0cd5cf778ba6">
      <Terms xmlns="http://schemas.microsoft.com/office/infopath/2007/PartnerControls"/>
    </lcf76f155ced4ddcb4097134ff3c332f>
    <TaxCatchAll xmlns="e5f39eeb-dc9c-40bf-a733-e74d7baf73b9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C1E331-1539-4B37-8C70-2591DCB1C6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8d5390-0f7b-4213-8bcd-0cd5cf778ba6"/>
    <ds:schemaRef ds:uri="48da0e76-8a7c-448c-bc5b-f1ed517f7411"/>
    <ds:schemaRef ds:uri="e5f39eeb-dc9c-40bf-a733-e74d7baf73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3349A31-E13C-476A-88C6-FE88A1835AD9}">
  <ds:schemaRefs>
    <ds:schemaRef ds:uri="http://schemas.microsoft.com/office/2006/metadata/properties"/>
    <ds:schemaRef ds:uri="http://schemas.microsoft.com/office/infopath/2007/PartnerControls"/>
    <ds:schemaRef ds:uri="858d5390-0f7b-4213-8bcd-0cd5cf778ba6"/>
    <ds:schemaRef ds:uri="e5f39eeb-dc9c-40bf-a733-e74d7baf73b9"/>
  </ds:schemaRefs>
</ds:datastoreItem>
</file>

<file path=customXml/itemProps3.xml><?xml version="1.0" encoding="utf-8"?>
<ds:datastoreItem xmlns:ds="http://schemas.openxmlformats.org/officeDocument/2006/customXml" ds:itemID="{A1C09B18-7530-4142-9483-30D82F693F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42611</TotalTime>
  <Words>866</Words>
  <Application>Microsoft Macintosh PowerPoint</Application>
  <PresentationFormat>Widescreen</PresentationFormat>
  <Paragraphs>79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Courier New</vt:lpstr>
      <vt:lpstr>JetBrains Mono</vt:lpstr>
      <vt:lpstr>Trebuchet MS</vt:lpstr>
      <vt:lpstr>Wingdings 3</vt:lpstr>
      <vt:lpstr>Facet</vt:lpstr>
      <vt:lpstr>Testing with Spring Boot</vt:lpstr>
      <vt:lpstr>Testing with @SpringBootTest </vt:lpstr>
      <vt:lpstr>Testing With a Mock Environment</vt:lpstr>
      <vt:lpstr>Testing with @WebMvcTest</vt:lpstr>
      <vt:lpstr>@MockBean</vt:lpstr>
      <vt:lpstr>Hands-on - Calculator</vt:lpstr>
      <vt:lpstr>Lazy initialization</vt:lpstr>
      <vt:lpstr>Lazy initialization</vt:lpstr>
      <vt:lpstr>Lazy initialization and @Autowired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Bensman, Julia</dc:creator>
  <cp:lastModifiedBy>Shalom, Idan</cp:lastModifiedBy>
  <cp:revision>65</cp:revision>
  <dcterms:created xsi:type="dcterms:W3CDTF">2022-12-26T21:13:42Z</dcterms:created>
  <dcterms:modified xsi:type="dcterms:W3CDTF">2024-07-24T12:08:14Z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0x0101001980062C165A384BBE4202BE72680A0C</vt:lpwstr>
  </property>
</Properties>
</file>