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38"/>
  </p:notesMasterIdLst>
  <p:sldIdLst>
    <p:sldId id="268" r:id="rId5"/>
    <p:sldId id="298" r:id="rId6"/>
    <p:sldId id="295" r:id="rId7"/>
    <p:sldId id="299" r:id="rId8"/>
    <p:sldId id="296" r:id="rId9"/>
    <p:sldId id="300" r:id="rId10"/>
    <p:sldId id="291" r:id="rId11"/>
    <p:sldId id="259" r:id="rId12"/>
    <p:sldId id="261" r:id="rId13"/>
    <p:sldId id="306" r:id="rId14"/>
    <p:sldId id="281" r:id="rId15"/>
    <p:sldId id="282" r:id="rId16"/>
    <p:sldId id="283" r:id="rId17"/>
    <p:sldId id="285" r:id="rId18"/>
    <p:sldId id="323" r:id="rId19"/>
    <p:sldId id="313" r:id="rId20"/>
    <p:sldId id="325" r:id="rId21"/>
    <p:sldId id="311" r:id="rId22"/>
    <p:sldId id="287" r:id="rId23"/>
    <p:sldId id="312" r:id="rId24"/>
    <p:sldId id="288" r:id="rId25"/>
    <p:sldId id="314" r:id="rId26"/>
    <p:sldId id="284" r:id="rId27"/>
    <p:sldId id="324" r:id="rId28"/>
    <p:sldId id="326" r:id="rId29"/>
    <p:sldId id="327" r:id="rId30"/>
    <p:sldId id="328" r:id="rId31"/>
    <p:sldId id="330" r:id="rId32"/>
    <p:sldId id="331" r:id="rId33"/>
    <p:sldId id="332" r:id="rId34"/>
    <p:sldId id="333" r:id="rId35"/>
    <p:sldId id="334" r:id="rId36"/>
    <p:sldId id="33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144"/>
    <p:restoredTop sz="90229"/>
  </p:normalViewPr>
  <p:slideViewPr>
    <p:cSldViewPr snapToGrid="0">
      <p:cViewPr varScale="1">
        <p:scale>
          <a:sx n="153" d="100"/>
          <a:sy n="153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D0C7-8A07-F849-88A5-0669AD1415C9}" type="datetimeFigureOut">
              <a:rPr lang="en-IL" smtClean="0"/>
              <a:t>24/07/2024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4712D-AA0B-BB4E-9DB3-A62319D253AA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401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03806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39138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Note: </a:t>
            </a:r>
            <a:r>
              <a:rPr lang="en-US" sz="1200" dirty="0">
                <a:solidFill>
                  <a:schemeClr val="accent1"/>
                </a:solidFill>
              </a:rPr>
              <a:t>@</a:t>
            </a:r>
            <a:r>
              <a:rPr lang="en-US" sz="1200" dirty="0" err="1">
                <a:solidFill>
                  <a:schemeClr val="accent1"/>
                </a:solidFill>
              </a:rPr>
              <a:t>WebMvcTest</a:t>
            </a:r>
            <a:r>
              <a:rPr lang="en-US" sz="1200" dirty="0">
                <a:solidFill>
                  <a:schemeClr val="accent1"/>
                </a:solidFill>
              </a:rPr>
              <a:t> </a:t>
            </a:r>
            <a:r>
              <a:rPr lang="en-US" sz="1200" dirty="0"/>
              <a:t>also auto-configures </a:t>
            </a:r>
            <a:r>
              <a:rPr lang="en-US" sz="1200" dirty="0" err="1"/>
              <a:t>MockMvc</a:t>
            </a:r>
            <a:r>
              <a:rPr lang="en-US" sz="1200" dirty="0"/>
              <a:t>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43178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L" sz="1200" dirty="0">
                <a:solidFill>
                  <a:schemeClr val="accent1"/>
                </a:solidFill>
              </a:rPr>
              <a:t>@ConfigurationPropertiesScan </a:t>
            </a:r>
            <a:r>
              <a:rPr lang="en-US" sz="1200" dirty="0"/>
              <a:t>c</a:t>
            </a:r>
            <a:r>
              <a:rPr lang="en-IL" sz="1200" dirty="0"/>
              <a:t>an be used to scan custom locations for configuration properties classes, for example, </a:t>
            </a:r>
            <a:r>
              <a:rPr lang="en-IL" sz="1200" dirty="0">
                <a:solidFill>
                  <a:schemeClr val="accent1"/>
                </a:solidFill>
              </a:rPr>
              <a:t>@ConfigurationPropertiesScan(“server.security”)</a:t>
            </a:r>
            <a:endParaRPr lang="en-IL" sz="1200" dirty="0"/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13929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649353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docs.spring.io</a:t>
            </a:r>
            <a:r>
              <a:rPr lang="en-US" dirty="0"/>
              <a:t>/spring-boot/docs/current/reference/html/application-properties.html#appendix.application-properties.actuator</a:t>
            </a:r>
          </a:p>
          <a:p>
            <a:r>
              <a:rPr lang="en-US" dirty="0"/>
              <a:t>https://</a:t>
            </a:r>
            <a:r>
              <a:rPr lang="en-US" dirty="0" err="1"/>
              <a:t>www.baeldung.com</a:t>
            </a:r>
            <a:r>
              <a:rPr lang="en-US" dirty="0"/>
              <a:t>/spring-boot-actuators</a:t>
            </a:r>
          </a:p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54527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01730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4712D-AA0B-BB4E-9DB3-A62319D253AA}" type="slidenum">
              <a:rPr lang="en-IL" smtClean="0"/>
              <a:t>24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67767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>
                <a:solidFill>
                  <a:schemeClr val="tx1"/>
                </a:solidFill>
              </a:rPr>
              <a:t>Note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Default is </a:t>
            </a:r>
            <a:r>
              <a:rPr lang="en-US" sz="1200" dirty="0">
                <a:solidFill>
                  <a:srgbClr val="00B0F0"/>
                </a:solidFill>
              </a:rPr>
              <a:t>false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dirty="0"/>
              <a:t>In case the bean is needed for another non-lazy bean – it will still be created eagerly…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200" b="1" dirty="0"/>
              <a:t>Prototype</a:t>
            </a:r>
            <a:r>
              <a:rPr lang="en-US" sz="1200" dirty="0"/>
              <a:t> beans are lazy by definition…</a:t>
            </a:r>
            <a:endParaRPr lang="he-IL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FEB3D3-3C4F-5E4D-9290-0C0B5A2442F8}" type="slidenum">
              <a:rPr lang="en-IL" smtClean="0"/>
              <a:t>32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35832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7/24/24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8080/actuator/health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add/?num1=%7bvalue%7d&amp;num2=%7bvalue%7d" TargetMode="External"/><Relationship Id="rId2" Type="http://schemas.openxmlformats.org/officeDocument/2006/relationships/hyperlink" Target="http://localhost:8080/add/%7bnum1%7d/%7bnum2%7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universalAdd?numeralSystem=%7bDEC_or_HEX%7d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D095-9814-0D45-E3E9-2BD959A32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Spring actuator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1A864-3E80-FB46-B0CB-839298E5B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39" y="1435759"/>
            <a:ext cx="8596668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Let’s add something that we can get back without any code…</a:t>
            </a:r>
            <a:br>
              <a:rPr lang="en-US" sz="1800" dirty="0"/>
            </a:br>
            <a:r>
              <a:rPr lang="en-US" sz="1800" dirty="0"/>
              <a:t>In </a:t>
            </a:r>
            <a:r>
              <a:rPr lang="en-US" sz="1800" dirty="0" err="1"/>
              <a:t>pom.xml</a:t>
            </a:r>
            <a:r>
              <a:rPr lang="en-US" sz="1800" dirty="0"/>
              <a:t> add: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org.springframework.boot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	&lt;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spring-boot-starter-actuator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495300" lvl="1" indent="0">
              <a:buNone/>
              <a:tabLst>
                <a:tab pos="358775" algn="l"/>
              </a:tabLst>
            </a:pP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dirty="0"/>
              <a:t>Going now to </a:t>
            </a:r>
            <a:r>
              <a:rPr lang="en-US" sz="1800" dirty="0">
                <a:hlinkClick r:id="rId2"/>
              </a:rPr>
              <a:t>http://localhost:8080/actuator/health</a:t>
            </a:r>
            <a:endParaRPr lang="en-US" sz="1800" dirty="0"/>
          </a:p>
          <a:p>
            <a:pPr marL="0" indent="0">
              <a:buNone/>
            </a:pPr>
            <a:r>
              <a:rPr lang="en-US" sz="1800" dirty="0"/>
              <a:t>Should result with: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{"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status":"UP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"}</a:t>
            </a:r>
          </a:p>
          <a:p>
            <a:pPr marL="0" indent="0">
              <a:buNone/>
            </a:pPr>
            <a:r>
              <a:rPr lang="en-US" sz="1800" u="sng" dirty="0"/>
              <a:t>Note</a:t>
            </a:r>
            <a:r>
              <a:rPr lang="en-US" sz="1800" dirty="0"/>
              <a:t>: adding to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src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/main/resources/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application.properties</a:t>
            </a:r>
            <a:r>
              <a:rPr lang="en-US" sz="1800" dirty="0"/>
              <a:t> the line:</a:t>
            </a:r>
            <a:br>
              <a:rPr lang="en-US" sz="1800" dirty="0"/>
            </a:br>
            <a:r>
              <a:rPr lang="en-US" sz="1800" dirty="0"/>
              <a:t>	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management.endpoint.health.show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-details=</a:t>
            </a:r>
            <a:r>
              <a:rPr lang="en-US" sz="1800" b="1" dirty="0">
                <a:latin typeface="Consolas" panose="020B0609020204030204" pitchFamily="49" charset="0"/>
                <a:cs typeface="Consolas" panose="020B0609020204030204" pitchFamily="49" charset="0"/>
              </a:rPr>
              <a:t>always</a:t>
            </a:r>
            <a:br>
              <a:rPr lang="en-US" sz="1800" dirty="0"/>
            </a:br>
            <a:r>
              <a:rPr lang="en-US" sz="1800" dirty="0"/>
              <a:t>will show more info for actuator/health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332358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93538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erver.servlet.context-path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/demo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erver.servlet.session.persistent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false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2142515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568538"/>
            <a:ext cx="5250321" cy="395153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IL" sz="1600" dirty="0">
                <a:latin typeface="+mj-lt"/>
              </a:rPr>
              <a:t> Servlet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servlet</a:t>
            </a:r>
            <a:r>
              <a:rPr lang="en-IL" sz="1600" dirty="0">
                <a:latin typeface="+mj-lt"/>
              </a:rPr>
              <a:t>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latin typeface="+mj-lt"/>
              </a:rPr>
              <a:t> Servlet();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Servlet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String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contextPath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solidFill>
                  <a:srgbClr val="0033B3"/>
                </a:solidFill>
                <a:effectLst/>
                <a:latin typeface="+mj-lt"/>
              </a:rPr>
              <a:t>           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public static class </a:t>
            </a:r>
            <a:r>
              <a:rPr lang="en-US" sz="1600" dirty="0">
                <a:solidFill>
                  <a:srgbClr val="000000"/>
                </a:solidFill>
                <a:effectLst/>
                <a:latin typeface="+mj-lt"/>
              </a:rPr>
              <a:t>Session 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{</a:t>
            </a:r>
            <a:br>
              <a:rPr lang="en-US" sz="1600" dirty="0">
                <a:solidFill>
                  <a:srgbClr val="080808"/>
                </a:solidFill>
                <a:effectLst/>
                <a:latin typeface="+mj-lt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              </a:t>
            </a:r>
            <a:r>
              <a:rPr lang="en-US" sz="1600" dirty="0" err="1">
                <a:solidFill>
                  <a:srgbClr val="0033B3"/>
                </a:solidFill>
                <a:effectLst/>
                <a:latin typeface="+mj-lt"/>
              </a:rPr>
              <a:t>boolean</a:t>
            </a:r>
            <a:r>
              <a:rPr lang="en-US" sz="1600" dirty="0">
                <a:solidFill>
                  <a:srgbClr val="0033B3"/>
                </a:solidFill>
                <a:effectLst/>
                <a:latin typeface="+mj-lt"/>
              </a:rPr>
              <a:t> </a:t>
            </a:r>
            <a:r>
              <a:rPr lang="en-US" sz="1600" dirty="0">
                <a:solidFill>
                  <a:srgbClr val="871094"/>
                </a:solidFill>
                <a:effectLst/>
                <a:latin typeface="+mj-lt"/>
              </a:rPr>
              <a:t>persistent</a:t>
            </a:r>
            <a:r>
              <a:rPr lang="en-US" sz="1600" dirty="0">
                <a:solidFill>
                  <a:srgbClr val="080808"/>
                </a:solidFill>
                <a:effectLst/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latin typeface="+mj-lt"/>
              </a:rPr>
              <a:t>           }</a:t>
            </a:r>
            <a:endParaRPr lang="en-IL" sz="1600" dirty="0">
              <a:latin typeface="+mj-lt"/>
            </a:endParaRP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Session </a:t>
            </a:r>
            <a:r>
              <a:rPr lang="en-US" sz="1600" dirty="0">
                <a:solidFill>
                  <a:srgbClr val="871094"/>
                </a:solidFill>
                <a:latin typeface="+mj-lt"/>
              </a:rPr>
              <a:t>session</a:t>
            </a:r>
            <a:r>
              <a:rPr lang="en-US" sz="1600" dirty="0">
                <a:latin typeface="+mj-lt"/>
              </a:rPr>
              <a:t>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Session();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7858941" y="1565774"/>
            <a:ext cx="3695385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</p:spTree>
    <p:extLst>
      <p:ext uri="{BB962C8B-B14F-4D97-AF65-F5344CB8AC3E}">
        <p14:creationId xmlns:p14="http://schemas.microsoft.com/office/powerpoint/2010/main" val="19295153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E0C33-58C1-1A76-B448-E45C45845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80661"/>
          </a:xfrm>
        </p:spPr>
        <p:txBody>
          <a:bodyPr/>
          <a:lstStyle/>
          <a:p>
            <a:r>
              <a:rPr lang="en-IL" dirty="0"/>
              <a:t>@ConfigurationPropertiesScan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FB431D-4F92-C886-2FA9-561C48BEA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713"/>
            <a:ext cx="8596668" cy="4361649"/>
          </a:xfrm>
        </p:spPr>
        <p:txBody>
          <a:bodyPr>
            <a:normAutofit/>
          </a:bodyPr>
          <a:lstStyle/>
          <a:p>
            <a:r>
              <a:rPr lang="en-IL" sz="2200" dirty="0"/>
              <a:t>The class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 </a:t>
            </a:r>
            <a:r>
              <a:rPr lang="en-IL" sz="2200" dirty="0"/>
              <a:t>can be injected as </a:t>
            </a:r>
            <a:r>
              <a:rPr lang="en-IL" sz="2200" b="1" dirty="0"/>
              <a:t>any regular Spring bean</a:t>
            </a:r>
            <a:r>
              <a:rPr lang="en-IL" sz="2200" dirty="0"/>
              <a:t>. For this, use annotation </a:t>
            </a:r>
            <a:r>
              <a:rPr lang="en-IL" sz="2200" b="1" dirty="0">
                <a:solidFill>
                  <a:schemeClr val="accent1"/>
                </a:solidFill>
              </a:rPr>
              <a:t>@ConfigurationPropertiesScan</a:t>
            </a:r>
            <a:endParaRPr lang="en-IL" sz="2200" dirty="0"/>
          </a:p>
          <a:p>
            <a:r>
              <a:rPr lang="en-IL" sz="2200" dirty="0"/>
              <a:t>When some class is annotated with </a:t>
            </a:r>
            <a:r>
              <a:rPr lang="en-IL" sz="2200" dirty="0">
                <a:solidFill>
                  <a:schemeClr val="accent1"/>
                </a:solidFill>
              </a:rPr>
              <a:t>@ConfigurationPropertiesScan</a:t>
            </a:r>
            <a:r>
              <a:rPr lang="en-IL" sz="2200" dirty="0"/>
              <a:t>, Spring will:</a:t>
            </a:r>
          </a:p>
          <a:p>
            <a:pPr lvl="1"/>
            <a:r>
              <a:rPr lang="en-IL" sz="2000" dirty="0"/>
              <a:t>Scan all </a:t>
            </a:r>
            <a:r>
              <a:rPr lang="en-IL" sz="2000" dirty="0">
                <a:solidFill>
                  <a:schemeClr val="accent1"/>
                </a:solidFill>
              </a:rPr>
              <a:t>@ConfigurationProperties </a:t>
            </a:r>
            <a:r>
              <a:rPr lang="en-IL" sz="2000" dirty="0"/>
              <a:t>classes from the current package and its subpackages, and -</a:t>
            </a:r>
          </a:p>
          <a:p>
            <a:pPr lvl="1"/>
            <a:r>
              <a:rPr lang="en-IL" sz="2000" dirty="0"/>
              <a:t>Register them as Beans. </a:t>
            </a:r>
          </a:p>
          <a:p>
            <a:pPr lvl="1"/>
            <a:r>
              <a:rPr lang="en-IL" sz="2000" dirty="0"/>
              <a:t>Note: </a:t>
            </a:r>
            <a:r>
              <a:rPr lang="en-IL" sz="2000" dirty="0">
                <a:solidFill>
                  <a:schemeClr val="accent1"/>
                </a:solidFill>
              </a:rPr>
              <a:t>@ConfigurationPropertiesScan </a:t>
            </a:r>
            <a:r>
              <a:rPr lang="en-US" sz="2000" dirty="0"/>
              <a:t>is often used </a:t>
            </a:r>
            <a:r>
              <a:rPr lang="en-US" sz="2000" b="1" dirty="0"/>
              <a:t>together</a:t>
            </a:r>
            <a:r>
              <a:rPr lang="en-US" sz="2000" dirty="0"/>
              <a:t> with </a:t>
            </a:r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SpringBootApplication</a:t>
            </a:r>
            <a:r>
              <a:rPr lang="en-US" sz="2000" dirty="0"/>
              <a:t>, to activate it for all application classes.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9756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B2DE-F32F-1207-4DC8-CA16CA28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96389"/>
          </a:xfrm>
        </p:spPr>
        <p:txBody>
          <a:bodyPr>
            <a:normAutofit fontScale="90000"/>
          </a:bodyPr>
          <a:lstStyle/>
          <a:p>
            <a:r>
              <a:rPr lang="en-IL" dirty="0"/>
              <a:t>@ConfigurationProperties</a:t>
            </a:r>
            <a:r>
              <a:rPr lang="en-US" dirty="0"/>
              <a:t>Scan</a:t>
            </a:r>
            <a:r>
              <a:rPr lang="en-IL" dirty="0"/>
              <a:t>:</a:t>
            </a:r>
            <a:r>
              <a:rPr lang="en-IL" dirty="0">
                <a:sym typeface="Wingdings" pitchFamily="2" charset="2"/>
              </a:rPr>
              <a:t> </a:t>
            </a:r>
            <a:r>
              <a:rPr lang="en-IL" dirty="0"/>
              <a:t>code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3F691-75D3-6317-8CA9-AE0CB6168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2411"/>
            <a:ext cx="5209660" cy="4708951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@Service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final</a:t>
            </a:r>
            <a:r>
              <a:rPr lang="en-US" dirty="0"/>
              <a:t> 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/>
              <a:t>MyService</a:t>
            </a:r>
            <a:r>
              <a:rPr lang="en-US" dirty="0"/>
              <a:t>(</a:t>
            </a:r>
            <a:r>
              <a:rPr lang="en-US" dirty="0" err="1"/>
              <a:t>ServerConfiguration</a:t>
            </a:r>
            <a:r>
              <a:rPr lang="en-US" dirty="0"/>
              <a:t> </a:t>
            </a:r>
            <a:r>
              <a:rPr lang="en-US" dirty="0" err="1"/>
              <a:t>serverConfig</a:t>
            </a:r>
            <a:r>
              <a:rPr lang="en-US" dirty="0"/>
              <a:t>) {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</a:rPr>
              <a:t>    </a:t>
            </a:r>
            <a:r>
              <a:rPr lang="en-US" b="1" dirty="0">
                <a:solidFill>
                  <a:srgbClr val="0070C0"/>
                </a:solidFill>
              </a:rPr>
              <a:t>this</a:t>
            </a:r>
            <a:r>
              <a:rPr lang="en-US" dirty="0"/>
              <a:t>. 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/>
              <a:t> = </a:t>
            </a:r>
            <a:r>
              <a:rPr lang="en-US" dirty="0" err="1"/>
              <a:t>serverConfig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//...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b="1" i="1" dirty="0" err="1">
                <a:solidFill>
                  <a:schemeClr val="accent3">
                    <a:lumMod val="75000"/>
                  </a:schemeClr>
                </a:solidFill>
              </a:rPr>
              <a:t>PostConstruct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</a:t>
            </a:r>
            <a:r>
              <a:rPr lang="en-US" dirty="0" err="1"/>
              <a:t>openConnection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    Server server = </a:t>
            </a:r>
            <a:r>
              <a:rPr lang="en-US" b="1" dirty="0">
                <a:solidFill>
                  <a:srgbClr val="0070C0"/>
                </a:solidFill>
              </a:rPr>
              <a:t>new</a:t>
            </a:r>
            <a:r>
              <a:rPr lang="en-US" dirty="0"/>
              <a:t> Server(</a:t>
            </a:r>
            <a:r>
              <a:rPr lang="en-US" dirty="0" err="1">
                <a:solidFill>
                  <a:srgbClr val="7030A0"/>
                </a:solidFill>
              </a:rPr>
              <a:t>serverConfig</a:t>
            </a:r>
            <a:r>
              <a:rPr lang="en-US" dirty="0" err="1"/>
              <a:t>.getAddress</a:t>
            </a:r>
            <a:r>
              <a:rPr lang="en-US" dirty="0"/>
              <a:t>());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// 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5F3AA-6BBE-813C-A1F5-0A5B8BB137BA}"/>
              </a:ext>
            </a:extLst>
          </p:cNvPr>
          <p:cNvSpPr txBox="1">
            <a:spLocks/>
          </p:cNvSpPr>
          <p:nvPr/>
        </p:nvSpPr>
        <p:spPr>
          <a:xfrm>
            <a:off x="4844386" y="1249680"/>
            <a:ext cx="5418666" cy="4708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BE22FB-CBA9-B6EB-30DF-01E2E5AE50B4}"/>
              </a:ext>
            </a:extLst>
          </p:cNvPr>
          <p:cNvSpPr txBox="1">
            <a:spLocks/>
          </p:cNvSpPr>
          <p:nvPr/>
        </p:nvSpPr>
        <p:spPr>
          <a:xfrm>
            <a:off x="5460275" y="1689463"/>
            <a:ext cx="4911634" cy="23968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ConfigurationPropertiesScan</a:t>
            </a:r>
            <a:b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600" b="1" i="1" dirty="0">
                <a:solidFill>
                  <a:schemeClr val="accent3">
                    <a:lumMod val="75000"/>
                  </a:schemeClr>
                </a:solidFill>
              </a:rPr>
              <a:t>@</a:t>
            </a:r>
            <a:r>
              <a:rPr lang="en-US" sz="1600" b="1" i="1" dirty="0" err="1">
                <a:solidFill>
                  <a:schemeClr val="accent3">
                    <a:lumMod val="75000"/>
                  </a:schemeClr>
                </a:solidFill>
              </a:rPr>
              <a:t>SpringBootApplication</a:t>
            </a:r>
            <a:br>
              <a:rPr lang="en-US" dirty="0"/>
            </a:b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MyApp</a:t>
            </a:r>
            <a:r>
              <a:rPr lang="en-US" dirty="0"/>
              <a:t> 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sz="1600" b="1" dirty="0">
                <a:solidFill>
                  <a:srgbClr val="0070C0"/>
                </a:solidFill>
              </a:rPr>
              <a:t>public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static</a:t>
            </a:r>
            <a:r>
              <a:rPr lang="en-US" dirty="0"/>
              <a:t> </a:t>
            </a:r>
            <a:r>
              <a:rPr lang="en-US" sz="1600" b="1" dirty="0">
                <a:solidFill>
                  <a:srgbClr val="0070C0"/>
                </a:solidFill>
              </a:rPr>
              <a:t>void</a:t>
            </a:r>
            <a:r>
              <a:rPr lang="en-US" dirty="0"/>
              <a:t>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SpringApplication.run</a:t>
            </a:r>
            <a:r>
              <a:rPr lang="en-US" dirty="0"/>
              <a:t>(</a:t>
            </a:r>
            <a:r>
              <a:rPr lang="en-US" dirty="0" err="1"/>
              <a:t>MyApp.class</a:t>
            </a:r>
            <a:r>
              <a:rPr lang="en-US" dirty="0"/>
              <a:t>, </a:t>
            </a:r>
            <a:r>
              <a:rPr lang="en-US" dirty="0" err="1"/>
              <a:t>args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    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570293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2D5-A1C9-B199-B3EA-00FBD242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L" dirty="0"/>
              <a:t>More about @ConfigurationProperties: relaxed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2155C-7B22-70EA-08AB-56E5C83CF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n-US" sz="2000" dirty="0">
                <a:solidFill>
                  <a:srgbClr val="92D050"/>
                </a:solidFill>
              </a:rPr>
              <a:t>Spring Boot </a:t>
            </a:r>
            <a:r>
              <a:rPr lang="en-US" sz="2000" dirty="0"/>
              <a:t>supports </a:t>
            </a:r>
            <a:r>
              <a:rPr lang="en-US" sz="2000" i="1" dirty="0"/>
              <a:t>relaxed binding </a:t>
            </a:r>
            <a:r>
              <a:rPr lang="en-US" sz="2000" dirty="0"/>
              <a:t>while mapping properties using </a:t>
            </a:r>
            <a:r>
              <a:rPr lang="en-US" sz="2000" dirty="0">
                <a:solidFill>
                  <a:srgbClr val="92D050"/>
                </a:solidFill>
              </a:rPr>
              <a:t>@</a:t>
            </a:r>
            <a:r>
              <a:rPr lang="en-US" sz="2000" dirty="0" err="1">
                <a:solidFill>
                  <a:srgbClr val="92D050"/>
                </a:solidFill>
              </a:rPr>
              <a:t>ConfigurationProperties</a:t>
            </a:r>
            <a:r>
              <a:rPr lang="en-US" sz="2000" dirty="0">
                <a:solidFill>
                  <a:srgbClr val="92D050"/>
                </a:solidFill>
              </a:rPr>
              <a:t> </a:t>
            </a:r>
            <a:r>
              <a:rPr lang="en-US" sz="2000" dirty="0"/>
              <a:t>beans, so there is no need to be an exact match between property names and bean properties.</a:t>
            </a:r>
          </a:p>
          <a:p>
            <a:pPr algn="l"/>
            <a:r>
              <a:rPr lang="en-US" dirty="0"/>
              <a:t>For example, </a:t>
            </a: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Kebab case variables can be mapped to the camel case.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app-name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 err="1">
                <a:solidFill>
                  <a:srgbClr val="222222"/>
                </a:solidFill>
                <a:effectLst/>
              </a:rPr>
              <a:t>appName</a:t>
            </a:r>
            <a:br>
              <a:rPr lang="en-US" sz="1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Case insensitive mapping</a:t>
            </a:r>
          </a:p>
          <a:p>
            <a:pPr marL="457200" lvl="1" indent="0">
              <a:buNone/>
            </a:pPr>
            <a:r>
              <a:rPr lang="ru-RU" sz="1800" b="0" i="0" u="none" strike="noStrike" dirty="0">
                <a:solidFill>
                  <a:srgbClr val="222222"/>
                </a:solidFill>
                <a:effectLst/>
              </a:rPr>
              <a:t>   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  <a:r>
              <a:rPr lang="en-US" sz="1800" b="0" i="0" u="none" strike="noStrike" dirty="0">
                <a:solidFill>
                  <a:srgbClr val="222222"/>
                </a:solidFill>
                <a:effectLst/>
              </a:rPr>
              <a:t> can be mapped to </a:t>
            </a:r>
            <a:r>
              <a:rPr lang="en-US" sz="1800" b="0" i="1" u="none" strike="noStrike" dirty="0">
                <a:solidFill>
                  <a:srgbClr val="222222"/>
                </a:solidFill>
                <a:effectLst/>
              </a:rPr>
              <a:t>port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33498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A9500-8386-64E8-9F0E-B7241AB3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Environment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0A3050-51BE-A29B-A574-AA7AB5309077}"/>
              </a:ext>
            </a:extLst>
          </p:cNvPr>
          <p:cNvSpPr/>
          <p:nvPr/>
        </p:nvSpPr>
        <p:spPr>
          <a:xfrm>
            <a:off x="677334" y="2786744"/>
            <a:ext cx="7247466" cy="3230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E857-82BF-45BD-4A7B-0A8BE8A4D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2377"/>
            <a:ext cx="8596668" cy="448491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92D050"/>
                </a:solidFill>
              </a:rPr>
              <a:t>Spring Boot </a:t>
            </a:r>
            <a:r>
              <a:rPr lang="en-US" sz="2100" dirty="0"/>
              <a:t>provides a pre-made bean of type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. This bean can be used to get environment variables.</a:t>
            </a:r>
          </a:p>
          <a:p>
            <a:pPr marL="0" indent="0">
              <a:buNone/>
            </a:pPr>
            <a:r>
              <a:rPr lang="en-US" sz="2100" dirty="0"/>
              <a:t>By default, </a:t>
            </a:r>
            <a:r>
              <a:rPr lang="en-US" sz="2100" dirty="0" err="1"/>
              <a:t>SpringApplication</a:t>
            </a:r>
            <a:r>
              <a:rPr lang="en-US" sz="2100" dirty="0"/>
              <a:t> converts any command line option arguments 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and adds them to the Spring </a:t>
            </a:r>
            <a:r>
              <a:rPr lang="en-US" sz="2100" dirty="0">
                <a:solidFill>
                  <a:srgbClr val="00B0F0"/>
                </a:solidFill>
              </a:rPr>
              <a:t>Environment</a:t>
            </a:r>
            <a:r>
              <a:rPr lang="en-US" sz="2100" dirty="0"/>
              <a:t> as well</a:t>
            </a:r>
            <a:r>
              <a:rPr lang="en-US" sz="2100" b="0" i="0" u="none" strike="noStrike" dirty="0">
                <a:solidFill>
                  <a:srgbClr val="333333"/>
                </a:solidFill>
                <a:effectLst/>
              </a:rPr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70000"/>
              </a:lnSpc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/>
              <a:t>MyService</a:t>
            </a:r>
            <a:r>
              <a:rPr lang="en-US" dirty="0"/>
              <a:t> {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dirty="0">
                <a:solidFill>
                  <a:srgbClr val="000000"/>
                </a:solidFill>
                <a:effectLst/>
              </a:rPr>
              <a:t>Environment </a:t>
            </a:r>
            <a:r>
              <a:rPr lang="en-US" dirty="0">
                <a:solidFill>
                  <a:srgbClr val="871094"/>
                </a:solidFill>
                <a:effectLst/>
              </a:rPr>
              <a:t>environment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MyService</a:t>
            </a:r>
            <a:r>
              <a:rPr lang="en-US" dirty="0"/>
              <a:t>(Environment env) {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 err="1"/>
              <a:t>this.</a:t>
            </a:r>
            <a:r>
              <a:rPr lang="en-US" dirty="0" err="1">
                <a:solidFill>
                  <a:srgbClr val="871094"/>
                </a:solidFill>
              </a:rPr>
              <a:t>environment</a:t>
            </a:r>
            <a:r>
              <a:rPr lang="en-US" dirty="0"/>
              <a:t> = env;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void</a:t>
            </a:r>
            <a:r>
              <a:rPr lang="en-US" dirty="0"/>
              <a:t> </a:t>
            </a:r>
            <a:r>
              <a:rPr lang="en-US" dirty="0" err="1"/>
              <a:t>myFunc</a:t>
            </a:r>
            <a:r>
              <a:rPr lang="en-US" dirty="0"/>
              <a:t>() {</a:t>
            </a:r>
          </a:p>
          <a:p>
            <a:pPr marL="0" indent="0">
              <a:buNone/>
            </a:pPr>
            <a:r>
              <a:rPr lang="en-US" dirty="0"/>
              <a:t>       String s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"JAVA_HOME"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Integer </a:t>
            </a:r>
            <a:r>
              <a:rPr lang="en-US" dirty="0" err="1"/>
              <a:t>ver</a:t>
            </a:r>
            <a:r>
              <a:rPr lang="en-US" dirty="0"/>
              <a:t> = </a:t>
            </a:r>
            <a:r>
              <a:rPr lang="en-US" dirty="0" err="1">
                <a:solidFill>
                  <a:srgbClr val="871094"/>
                </a:solidFill>
                <a:effectLst/>
              </a:rPr>
              <a:t>environment</a:t>
            </a:r>
            <a:r>
              <a:rPr lang="en-US" dirty="0" err="1"/>
              <a:t>.getProperty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 err="1">
                <a:solidFill>
                  <a:srgbClr val="067D17"/>
                </a:solidFill>
                <a:effectLst/>
              </a:rPr>
              <a:t>demo.course</a:t>
            </a:r>
            <a:r>
              <a:rPr lang="en-US" dirty="0">
                <a:solidFill>
                  <a:srgbClr val="067D17"/>
                </a:solidFill>
                <a:effectLst/>
              </a:rPr>
              <a:t>"</a:t>
            </a:r>
            <a:r>
              <a:rPr lang="en-US" dirty="0"/>
              <a:t>, </a:t>
            </a:r>
            <a:r>
              <a:rPr lang="en-US" dirty="0" err="1">
                <a:solidFill>
                  <a:srgbClr val="000000"/>
                </a:solidFill>
                <a:effectLst/>
              </a:rPr>
              <a:t>Integer</a:t>
            </a:r>
            <a:r>
              <a:rPr lang="en-US" dirty="0" err="1"/>
              <a:t>.</a:t>
            </a:r>
            <a:r>
              <a:rPr lang="en-US" dirty="0" err="1">
                <a:solidFill>
                  <a:srgbClr val="0033B3"/>
                </a:solidFill>
                <a:effectLst/>
              </a:rPr>
              <a:t>class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71389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0197-C973-B930-E0FA-B03C27830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67" y="2700867"/>
            <a:ext cx="6529272" cy="1826581"/>
          </a:xfrm>
        </p:spPr>
        <p:txBody>
          <a:bodyPr>
            <a:normAutofit fontScale="90000"/>
          </a:bodyPr>
          <a:lstStyle/>
          <a:p>
            <a:r>
              <a:rPr lang="en-IL" dirty="0"/>
              <a:t>Spring Boot Configuration – Using/Injecting Properties - Demo</a:t>
            </a:r>
          </a:p>
        </p:txBody>
      </p:sp>
    </p:spTree>
    <p:extLst>
      <p:ext uri="{BB962C8B-B14F-4D97-AF65-F5344CB8AC3E}">
        <p14:creationId xmlns:p14="http://schemas.microsoft.com/office/powerpoint/2010/main" val="263631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L" sz="2400" dirty="0"/>
              <a:t>Configure if the function </a:t>
            </a:r>
            <a:r>
              <a:rPr lang="en-IL" sz="2400" i="1" dirty="0"/>
              <a:t>universalAdd</a:t>
            </a:r>
            <a:r>
              <a:rPr lang="en-IL" sz="2400" dirty="0"/>
              <a:t> is available or not. If </a:t>
            </a:r>
            <a:r>
              <a:rPr lang="en-IL" sz="2400" i="1" dirty="0"/>
              <a:t>universalAdd</a:t>
            </a:r>
            <a:r>
              <a:rPr lang="en-IL" sz="2400" dirty="0"/>
              <a:t> is not available, and the endpoint is being called, return error </a:t>
            </a:r>
            <a:r>
              <a:rPr lang="en-IL" sz="2400" i="1" dirty="0"/>
              <a:t>400 B</a:t>
            </a:r>
            <a:r>
              <a:rPr lang="en-US" sz="2400" i="1" dirty="0"/>
              <a:t>a</a:t>
            </a:r>
            <a:r>
              <a:rPr lang="en-IL" sz="2400" i="1" dirty="0"/>
              <a:t>d Request </a:t>
            </a:r>
            <a:r>
              <a:rPr lang="en-IL" sz="2400" dirty="0"/>
              <a:t>and a message “</a:t>
            </a:r>
            <a:r>
              <a:rPr lang="en-IL" sz="2400" i="1" dirty="0"/>
              <a:t>The feature is not available</a:t>
            </a:r>
            <a:r>
              <a:rPr lang="en-IL" sz="2400" dirty="0"/>
              <a:t>”.</a:t>
            </a:r>
          </a:p>
          <a:p>
            <a:r>
              <a:rPr lang="en-IL" sz="2400" dirty="0"/>
              <a:t>Configure minimal and maximal limits of numbers in </a:t>
            </a:r>
            <a:r>
              <a:rPr lang="en-US" sz="2400" i="1" dirty="0" err="1"/>
              <a:t>UniversalCalculateRequest</a:t>
            </a:r>
            <a:r>
              <a:rPr lang="en-IL" sz="2400" dirty="0"/>
              <a:t>. </a:t>
            </a:r>
            <a:r>
              <a:rPr lang="en-US" sz="2400" dirty="0"/>
              <a:t>If a number that is not in the range </a:t>
            </a:r>
            <a:r>
              <a:rPr lang="en-IL" sz="2400" dirty="0"/>
              <a:t>was received, return error 400 and a message “</a:t>
            </a:r>
            <a:r>
              <a:rPr lang="en-IL" sz="2400" i="1" dirty="0"/>
              <a:t>B</a:t>
            </a:r>
            <a:r>
              <a:rPr lang="en-US" sz="2400" i="1" dirty="0"/>
              <a:t>a</a:t>
            </a:r>
            <a:r>
              <a:rPr lang="en-IL" sz="2400" i="1" dirty="0"/>
              <a:t>d request: The parameter {num1} must be in the range from {min} to {max}</a:t>
            </a:r>
            <a:r>
              <a:rPr lang="en-IL" sz="2400" dirty="0"/>
              <a:t>”.</a:t>
            </a:r>
          </a:p>
          <a:p>
            <a:pPr lvl="1"/>
            <a:r>
              <a:rPr lang="en-IL" sz="2200" dirty="0"/>
              <a:t>Note: for all these properties, create a section with the same prefix </a:t>
            </a:r>
            <a:r>
              <a:rPr lang="en-IL" sz="2200" i="1" dirty="0"/>
              <a:t>app.universal-add.&lt;&gt;</a:t>
            </a:r>
            <a:r>
              <a:rPr lang="en-IL" sz="2200" dirty="0"/>
              <a:t>; use @ConfigurationProperties </a:t>
            </a:r>
          </a:p>
        </p:txBody>
      </p:sp>
    </p:spTree>
    <p:extLst>
      <p:ext uri="{BB962C8B-B14F-4D97-AF65-F5344CB8AC3E}">
        <p14:creationId xmlns:p14="http://schemas.microsoft.com/office/powerpoint/2010/main" val="2984827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CEB-B3D6-2CE4-A303-020F70AF9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 On - Configuration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55491-17D4-D9A9-0D25-58FF46BD8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L" sz="2400" dirty="0"/>
              <a:t>Add Spring Actuator to your service (page 7). Check how it works.</a:t>
            </a:r>
          </a:p>
          <a:p>
            <a:r>
              <a:rPr lang="en-IL" sz="2400" dirty="0"/>
              <a:t>Try to expose other Actuator endponts using the configuration </a:t>
            </a:r>
            <a:r>
              <a:rPr lang="en-US" sz="1800" dirty="0" err="1">
                <a:solidFill>
                  <a:srgbClr val="083080"/>
                </a:solidFill>
                <a:effectLst/>
                <a:latin typeface="JetBrains Mono"/>
              </a:rPr>
              <a:t>management.endpoints.web.exposure.include</a:t>
            </a:r>
            <a:r>
              <a:rPr lang="en-US" sz="1800" dirty="0">
                <a:solidFill>
                  <a:srgbClr val="080808"/>
                </a:solidFill>
                <a:effectLst/>
                <a:latin typeface="JetBrains Mono"/>
              </a:rPr>
              <a:t>=</a:t>
            </a:r>
            <a:r>
              <a:rPr lang="en-US" sz="1800" dirty="0">
                <a:solidFill>
                  <a:srgbClr val="067D17"/>
                </a:solidFill>
                <a:effectLst/>
                <a:latin typeface="JetBrains Mono"/>
              </a:rPr>
              <a:t>*</a:t>
            </a:r>
            <a:endParaRPr lang="en-US" sz="18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IL" sz="2400" dirty="0"/>
              <a:t>Check the endpoint /actuator/health, </a:t>
            </a:r>
            <a:r>
              <a:rPr lang="en-IL" sz="2400" i="1" dirty="0"/>
              <a:t>/actuator/env,</a:t>
            </a:r>
            <a:r>
              <a:rPr lang="en-IL" sz="2400" dirty="0"/>
              <a:t> </a:t>
            </a:r>
            <a:r>
              <a:rPr lang="en-IL" sz="2400" i="1" dirty="0"/>
              <a:t>/actuator/beans</a:t>
            </a:r>
            <a:r>
              <a:rPr lang="en-IL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53770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66126-28F2-1253-E4C6-590BC8DF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3443"/>
          </a:xfrm>
        </p:spPr>
        <p:txBody>
          <a:bodyPr/>
          <a:lstStyle/>
          <a:p>
            <a:r>
              <a:rPr lang="en-IL" dirty="0"/>
              <a:t>@RestController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7475A-9CA7-D6E6-17A7-F423B9843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3043"/>
            <a:ext cx="8596668" cy="4428319"/>
          </a:xfrm>
        </p:spPr>
        <p:txBody>
          <a:bodyPr/>
          <a:lstStyle/>
          <a:p>
            <a:r>
              <a:rPr lang="en-US" sz="2800" dirty="0"/>
              <a:t>In this way, we can validate a </a:t>
            </a:r>
            <a:r>
              <a:rPr lang="en-US" sz="2800" dirty="0" err="1">
                <a:solidFill>
                  <a:srgbClr val="0070C0"/>
                </a:solidFill>
              </a:rPr>
              <a:t>RestController</a:t>
            </a:r>
            <a:r>
              <a:rPr lang="en-US" sz="2800" dirty="0"/>
              <a:t> user input.</a:t>
            </a:r>
          </a:p>
          <a:p>
            <a:r>
              <a:rPr lang="en-US" sz="2800" dirty="0"/>
              <a:t>There are three things we can validate for any incoming HTTP request:</a:t>
            </a:r>
          </a:p>
          <a:p>
            <a:pPr lvl="1"/>
            <a:r>
              <a:rPr lang="en-US" sz="2400" dirty="0"/>
              <a:t>Request body,</a:t>
            </a:r>
          </a:p>
          <a:p>
            <a:pPr lvl="1"/>
            <a:r>
              <a:rPr lang="en-US" sz="2400" dirty="0"/>
              <a:t>Path variables,</a:t>
            </a:r>
          </a:p>
          <a:p>
            <a:pPr lvl="1"/>
            <a:r>
              <a:rPr lang="en-US" sz="2400" dirty="0"/>
              <a:t>Query parameters.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85731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path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"/add/{num1}/{num2}"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@Min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num1, </a:t>
            </a: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                  @</a:t>
            </a:r>
            <a:r>
              <a:rPr lang="en-US" dirty="0" err="1">
                <a:solidFill>
                  <a:srgbClr val="9E880D"/>
                </a:solidFill>
                <a:effectLst/>
              </a:rPr>
              <a:t>PathVariable</a:t>
            </a:r>
            <a:r>
              <a:rPr lang="en-US" dirty="0">
                <a:solidFill>
                  <a:srgbClr val="9E880D"/>
                </a:solidFill>
                <a:effectLst/>
              </a:rPr>
              <a:t>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num2)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rgbClr val="0033B3"/>
                </a:solidFill>
                <a:effectLst/>
              </a:rPr>
              <a:t>return </a:t>
            </a:r>
            <a:r>
              <a:rPr lang="en-US" dirty="0"/>
              <a:t>num1 + num2;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5819757" y="453935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301487" y="460326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9151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CC4D-9504-FC2B-8D30-2A617BDB6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84DD0-4B22-392D-D7AF-ABC8A2954B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0957" y="1509958"/>
            <a:ext cx="9755970" cy="3920171"/>
          </a:xfrm>
        </p:spPr>
        <p:txBody>
          <a:bodyPr>
            <a:normAutofit/>
          </a:bodyPr>
          <a:lstStyle/>
          <a:p>
            <a:r>
              <a:rPr lang="en-US" sz="2100" dirty="0"/>
              <a:t>Spring Boot provides several utilities and annotations to help when testing your application. Most developers use the </a:t>
            </a:r>
            <a:r>
              <a:rPr lang="en-US" sz="2100" dirty="0">
                <a:solidFill>
                  <a:srgbClr val="92D050"/>
                </a:solidFill>
              </a:rPr>
              <a:t>spring-boot-starter-test</a:t>
            </a:r>
            <a:r>
              <a:rPr lang="en-US" sz="2100" dirty="0"/>
              <a:t> “Starter”, which imports (in the test scope):</a:t>
            </a:r>
          </a:p>
          <a:p>
            <a:pPr lvl="1"/>
            <a:r>
              <a:rPr lang="en-US" sz="1800" dirty="0">
                <a:solidFill>
                  <a:srgbClr val="92D050"/>
                </a:solidFill>
              </a:rPr>
              <a:t>Spring Test &amp; Spring Boot Test</a:t>
            </a:r>
            <a:r>
              <a:rPr lang="en-US" sz="1800" dirty="0">
                <a:solidFill>
                  <a:schemeClr val="tx1"/>
                </a:solidFill>
              </a:rPr>
              <a:t> - utilities and integration test support for Spring Boot applications.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Junit - </a:t>
            </a:r>
            <a:r>
              <a:rPr lang="en-US" sz="1800" dirty="0">
                <a:solidFill>
                  <a:schemeClr val="tx1"/>
                </a:solidFill>
              </a:rPr>
              <a:t>the de-facto standard for unit testing Java applications.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AssertJ</a:t>
            </a:r>
            <a:r>
              <a:rPr lang="en-US" sz="1800" dirty="0"/>
              <a:t> - a fluent assertion library.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</a:rPr>
              <a:t>Mockito - a Java mocking framework.</a:t>
            </a:r>
          </a:p>
          <a:p>
            <a:pPr lvl="1"/>
            <a:r>
              <a:rPr lang="en-US" sz="1800" dirty="0" err="1">
                <a:solidFill>
                  <a:srgbClr val="00B0F0"/>
                </a:solidFill>
              </a:rPr>
              <a:t>Hamcrest</a:t>
            </a:r>
            <a:r>
              <a:rPr lang="en-US" sz="1800" dirty="0"/>
              <a:t> - a library of matcher objects</a:t>
            </a:r>
          </a:p>
          <a:p>
            <a:pPr lvl="1"/>
            <a:r>
              <a:rPr lang="en-US" sz="1800" dirty="0"/>
              <a:t>a number of other useful testing libraries.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1074B-1BC6-4DAF-95D3-B5A8D03DB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3388" y="4848376"/>
            <a:ext cx="4306824" cy="1831848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r>
              <a:rPr lang="en-US" sz="1600" dirty="0" err="1">
                <a:solidFill>
                  <a:srgbClr val="080808"/>
                </a:solidFill>
                <a:effectLst/>
                <a:latin typeface="JetBrains Mono"/>
              </a:rPr>
              <a:t>org.springframework.boot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groupId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&gt;spring-boot-starter-test&lt;/</a:t>
            </a:r>
            <a:r>
              <a:rPr lang="en-US" sz="1600" dirty="0" err="1">
                <a:solidFill>
                  <a:srgbClr val="0033B3"/>
                </a:solidFill>
                <a:effectLst/>
                <a:latin typeface="JetBrains Mono"/>
              </a:rPr>
              <a:t>artifactId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    &lt;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&gt;test&lt;/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scope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&lt;/</a:t>
            </a:r>
            <a:r>
              <a:rPr lang="en-US" sz="1600" dirty="0">
                <a:solidFill>
                  <a:srgbClr val="0033B3"/>
                </a:solidFill>
                <a:effectLst/>
                <a:latin typeface="JetBrains Mono"/>
              </a:rPr>
              <a:t>dependency</a:t>
            </a:r>
            <a:r>
              <a:rPr lang="en-US" sz="16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14354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5082F-A24F-2485-0A39-F6BC234B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request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62B5-6B08-9205-9D5E-F87BB774C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org.springframework.validation.annotation.</a:t>
            </a:r>
            <a:r>
              <a:rPr lang="en-US" dirty="0" err="1">
                <a:solidFill>
                  <a:srgbClr val="9E880D"/>
                </a:solidFill>
                <a:effectLst/>
              </a:rPr>
              <a:t>Validated</a:t>
            </a:r>
            <a:r>
              <a:rPr lang="en-US" dirty="0"/>
              <a:t>;</a:t>
            </a: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dirty="0" err="1">
                <a:solidFill>
                  <a:srgbClr val="000000"/>
                </a:solidFill>
                <a:effectLst/>
              </a:rPr>
              <a:t>javax.validation.constraints.</a:t>
            </a:r>
            <a:r>
              <a:rPr lang="en-US" dirty="0" err="1">
                <a:solidFill>
                  <a:srgbClr val="9E880D"/>
                </a:solidFill>
                <a:effectLst/>
              </a:rPr>
              <a:t>Min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dirty="0"/>
              <a:t>)</a:t>
            </a:r>
            <a:br>
              <a:rPr lang="en-US" dirty="0"/>
            </a:br>
            <a:r>
              <a:rPr lang="en-US" b="1" dirty="0">
                <a:solidFill>
                  <a:srgbClr val="9E880D"/>
                </a:solidFill>
                <a:effectLst/>
              </a:rPr>
              <a:t>@Validated   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9E880D"/>
                </a:solidFill>
                <a:effectLst/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Get</a:t>
            </a:r>
            <a:r>
              <a:rPr lang="en-US" dirty="0" err="1">
                <a:solidFill>
                  <a:srgbClr val="9E880D"/>
                </a:solidFill>
                <a:effectLst/>
              </a:rPr>
              <a:t>Mapping</a:t>
            </a:r>
            <a:r>
              <a:rPr lang="en-US" dirty="0"/>
              <a:t>(</a:t>
            </a:r>
            <a:r>
              <a:rPr lang="en-US" dirty="0">
                <a:solidFill>
                  <a:srgbClr val="067D17"/>
                </a:solidFill>
                <a:effectLst/>
              </a:rPr>
              <a:t>"/add"</a:t>
            </a:r>
            <a:r>
              <a:rPr lang="en-US" dirty="0"/>
              <a:t>)</a:t>
            </a:r>
            <a:br>
              <a:rPr lang="en-US" i="1" dirty="0">
                <a:solidFill>
                  <a:srgbClr val="8C8C8C"/>
                </a:solidFill>
                <a:effectLst/>
              </a:rPr>
            </a:br>
            <a:r>
              <a:rPr lang="en-US" i="1" dirty="0">
                <a:solidFill>
                  <a:srgbClr val="8C8C8C"/>
                </a:solidFill>
                <a:effectLst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>
                <a:solidFill>
                  <a:srgbClr val="00627A"/>
                </a:solidFill>
                <a:effectLst/>
              </a:rPr>
              <a:t>add1</a:t>
            </a:r>
            <a:r>
              <a:rPr lang="en-US" dirty="0"/>
              <a:t>(</a:t>
            </a:r>
            <a:r>
              <a:rPr lang="en-US" dirty="0">
                <a:solidFill>
                  <a:srgbClr val="9E880D"/>
                </a:solidFill>
              </a:rPr>
              <a:t>@</a:t>
            </a:r>
            <a:r>
              <a:rPr lang="en-US" dirty="0" err="1">
                <a:solidFill>
                  <a:srgbClr val="9E880D"/>
                </a:solidFill>
              </a:rPr>
              <a:t>RequestParam</a:t>
            </a:r>
            <a:r>
              <a:rPr lang="en-US" dirty="0">
                <a:solidFill>
                  <a:srgbClr val="9E880D"/>
                </a:solidFill>
              </a:rPr>
              <a:t>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b="1" dirty="0"/>
              <a:t>(</a:t>
            </a:r>
            <a:r>
              <a:rPr lang="en-US" b="1" dirty="0">
                <a:solidFill>
                  <a:srgbClr val="1750EB"/>
                </a:solidFill>
                <a:effectLst/>
              </a:rPr>
              <a:t>100</a:t>
            </a:r>
            <a:r>
              <a:rPr lang="en-US" b="1" dirty="0"/>
              <a:t>) </a:t>
            </a:r>
            <a:r>
              <a:rPr lang="en-US" dirty="0">
                <a:solidFill>
                  <a:srgbClr val="0033B3"/>
                </a:solidFill>
                <a:effectLst/>
              </a:rPr>
              <a:t>int </a:t>
            </a:r>
            <a:r>
              <a:rPr lang="en-US" dirty="0"/>
              <a:t>num) {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//…</a:t>
            </a:r>
            <a:br>
              <a:rPr lang="en-US" dirty="0"/>
            </a:b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C30773-A1B8-4677-36EE-2208DB85B34E}"/>
              </a:ext>
            </a:extLst>
          </p:cNvPr>
          <p:cNvSpPr txBox="1"/>
          <p:nvPr/>
        </p:nvSpPr>
        <p:spPr>
          <a:xfrm>
            <a:off x="4099525" y="3489361"/>
            <a:ext cx="3094950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i="1" dirty="0"/>
              <a:t> a</a:t>
            </a:r>
            <a:r>
              <a:rPr lang="en-IL" sz="1400" i="1" dirty="0"/>
              <a:t>pply @Validated on the class level</a:t>
            </a: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7D7CE892-7B97-67D0-2801-1AA483764050}"/>
              </a:ext>
            </a:extLst>
          </p:cNvPr>
          <p:cNvSpPr/>
          <p:nvPr/>
        </p:nvSpPr>
        <p:spPr>
          <a:xfrm>
            <a:off x="3408500" y="3557687"/>
            <a:ext cx="691025" cy="17112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5D723-8650-2F37-3BA2-904992C466BD}"/>
              </a:ext>
            </a:extLst>
          </p:cNvPr>
          <p:cNvSpPr txBox="1"/>
          <p:nvPr/>
        </p:nvSpPr>
        <p:spPr>
          <a:xfrm rot="10800000" flipV="1">
            <a:off x="6505557" y="4457584"/>
            <a:ext cx="435518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on path variables</a:t>
            </a:r>
            <a:endParaRPr lang="en-IL" sz="1400" i="1" dirty="0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9A529C00-F8C1-CFB0-FAC8-382AE3495BD5}"/>
              </a:ext>
            </a:extLst>
          </p:cNvPr>
          <p:cNvSpPr/>
          <p:nvPr/>
        </p:nvSpPr>
        <p:spPr>
          <a:xfrm>
            <a:off x="5987287" y="4521499"/>
            <a:ext cx="518270" cy="24386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5442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9D089-CCC2-DFF3-B375-5A1C3BF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@RestController validation: validate a request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3A721-3159-BCFC-A8CD-F99B50778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3607795" cy="276701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Max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>
                <a:solidFill>
                  <a:srgbClr val="0033B3"/>
                </a:solidFill>
                <a:effectLst/>
              </a:rPr>
              <a:t>import </a:t>
            </a:r>
            <a:r>
              <a:rPr lang="en-US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dirty="0" err="1">
                <a:solidFill>
                  <a:srgbClr val="000000"/>
                </a:solidFill>
                <a:effectLst/>
              </a:rPr>
              <a:t>.</a:t>
            </a:r>
            <a:r>
              <a:rPr lang="en-US" dirty="0" err="1">
                <a:solidFill>
                  <a:srgbClr val="9E880D"/>
                </a:solidFill>
                <a:effectLst/>
              </a:rPr>
              <a:t>Positive</a:t>
            </a:r>
            <a:r>
              <a:rPr lang="en-US" dirty="0"/>
              <a:t>;</a:t>
            </a:r>
            <a:br>
              <a:rPr lang="en-US" dirty="0"/>
            </a:br>
            <a:endParaRPr lang="en-US" dirty="0">
              <a:solidFill>
                <a:srgbClr val="0033B3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dirty="0">
                <a:solidFill>
                  <a:srgbClr val="000000"/>
                </a:solidFill>
                <a:effectLst/>
              </a:rPr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num1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@Positive</a:t>
            </a:r>
            <a:br>
              <a:rPr lang="en-US" dirty="0">
                <a:solidFill>
                  <a:srgbClr val="9E880D"/>
                </a:solidFill>
                <a:effectLst/>
              </a:rPr>
            </a:br>
            <a:r>
              <a:rPr lang="en-US" dirty="0">
                <a:solidFill>
                  <a:srgbClr val="9E880D"/>
                </a:solidFill>
                <a:effectLst/>
              </a:rPr>
              <a:t>    </a:t>
            </a:r>
            <a:r>
              <a:rPr lang="en-US" b="1" dirty="0">
                <a:solidFill>
                  <a:srgbClr val="9E880D"/>
                </a:solidFill>
                <a:effectLst/>
              </a:rPr>
              <a:t>@Max</a:t>
            </a:r>
            <a:r>
              <a:rPr lang="en-US" dirty="0"/>
              <a:t>(</a:t>
            </a:r>
            <a:r>
              <a:rPr lang="en-US" dirty="0">
                <a:solidFill>
                  <a:srgbClr val="1750EB"/>
                </a:solidFill>
                <a:effectLst/>
              </a:rPr>
              <a:t>100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olidFill>
                  <a:srgbClr val="0033B3"/>
                </a:solidFill>
                <a:effectLst/>
              </a:rPr>
              <a:t>public int </a:t>
            </a:r>
            <a:r>
              <a:rPr lang="en-US" dirty="0">
                <a:solidFill>
                  <a:srgbClr val="871094"/>
                </a:solidFill>
                <a:effectLst/>
              </a:rPr>
              <a:t>num2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}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E96A6A-823A-5D5D-7325-8ACE6BE44F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62098" y="3544094"/>
            <a:ext cx="7592773" cy="2390541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600" b="1" dirty="0" err="1">
                <a:solidFill>
                  <a:srgbClr val="000000"/>
                </a:solidFill>
                <a:effectLst/>
              </a:rPr>
              <a:t>javax.validation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Valid</a:t>
            </a:r>
            <a:r>
              <a:rPr lang="en-US" sz="1600" dirty="0"/>
              <a:t>;</a:t>
            </a:r>
            <a:endParaRPr lang="en-US" sz="1600" dirty="0">
              <a:solidFill>
                <a:srgbClr val="9E880D"/>
              </a:solidFill>
              <a:effectLst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RestController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"calculate"</a:t>
            </a:r>
            <a:r>
              <a:rPr lang="en-US" sz="1600" dirty="0"/>
              <a:t>)</a:t>
            </a:r>
            <a:br>
              <a:rPr lang="en-US" sz="1600" dirty="0">
                <a:solidFill>
                  <a:srgbClr val="9E880D"/>
                </a:solidFill>
                <a:effectLst/>
              </a:rPr>
            </a:br>
            <a:r>
              <a:rPr lang="en-US" sz="1600" dirty="0">
                <a:solidFill>
                  <a:srgbClr val="0033B3"/>
                </a:solidFill>
                <a:effectLst/>
              </a:rPr>
              <a:t>public class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CalculateController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effectLst/>
              </a:rPr>
              <a:t>  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PostMapping</a:t>
            </a:r>
            <a:r>
              <a:rPr lang="en-US" sz="1600" dirty="0"/>
              <a:t>(</a:t>
            </a:r>
            <a:r>
              <a:rPr lang="en-US" sz="1600" dirty="0">
                <a:solidFill>
                  <a:srgbClr val="067D17"/>
                </a:solidFill>
                <a:effectLst/>
              </a:rPr>
              <a:t>"/add"</a:t>
            </a:r>
            <a:r>
              <a:rPr lang="en-US" sz="1600" dirty="0"/>
              <a:t>)</a:t>
            </a:r>
            <a:br>
              <a:rPr lang="en-US" sz="1600" dirty="0"/>
            </a:br>
            <a:r>
              <a:rPr lang="en-US" sz="1600" dirty="0"/>
              <a:t>  </a:t>
            </a:r>
            <a:r>
              <a:rPr lang="en-US" sz="1600" dirty="0">
                <a:solidFill>
                  <a:srgbClr val="0033B3"/>
                </a:solidFill>
                <a:effectLst/>
              </a:rPr>
              <a:t>public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CalculateResponse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27A"/>
                </a:solidFill>
                <a:effectLst/>
              </a:rPr>
              <a:t>create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9E880D"/>
                </a:solidFill>
                <a:effectLst/>
              </a:rPr>
              <a:t>@Valid </a:t>
            </a:r>
            <a:r>
              <a:rPr lang="en-US" sz="1600" dirty="0">
                <a:solidFill>
                  <a:srgbClr val="9E880D"/>
                </a:solidFill>
                <a:effectLst/>
              </a:rPr>
              <a:t>@</a:t>
            </a:r>
            <a:r>
              <a:rPr lang="en-US" sz="1600" dirty="0" err="1">
                <a:solidFill>
                  <a:srgbClr val="9E880D"/>
                </a:solidFill>
                <a:effectLst/>
              </a:rPr>
              <a:t>RequestBody</a:t>
            </a:r>
            <a:r>
              <a:rPr lang="en-US" sz="1600" dirty="0">
                <a:solidFill>
                  <a:srgbClr val="9E880D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000000"/>
                </a:solidFill>
                <a:effectLst/>
              </a:rPr>
              <a:t>CalculateRequest</a:t>
            </a:r>
            <a:r>
              <a:rPr lang="en-US" sz="1600" dirty="0">
                <a:solidFill>
                  <a:srgbClr val="000000"/>
                </a:solidFill>
                <a:effectLst/>
              </a:rPr>
              <a:t> </a:t>
            </a:r>
            <a:r>
              <a:rPr lang="en-US" sz="1600" dirty="0"/>
              <a:t>req) {</a:t>
            </a:r>
            <a:br>
              <a:rPr lang="en-US" sz="1600" dirty="0"/>
            </a:br>
            <a:r>
              <a:rPr lang="en-US" sz="1600" dirty="0"/>
              <a:t>    </a:t>
            </a:r>
            <a:r>
              <a:rPr lang="en-US" sz="1600" dirty="0">
                <a:solidFill>
                  <a:srgbClr val="0033B3"/>
                </a:solidFill>
                <a:effectLst/>
              </a:rPr>
              <a:t>return new </a:t>
            </a:r>
            <a:r>
              <a:rPr lang="en-US" sz="1600" dirty="0" err="1"/>
              <a:t>CalculateResponse</a:t>
            </a:r>
            <a:r>
              <a:rPr lang="en-US" sz="1600" dirty="0"/>
              <a:t>(req.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num1 </a:t>
            </a:r>
            <a:r>
              <a:rPr lang="en-US" sz="1600" dirty="0"/>
              <a:t>+ req.</a:t>
            </a:r>
            <a:r>
              <a:rPr lang="en-US" sz="1600" dirty="0">
                <a:solidFill>
                  <a:srgbClr val="871094"/>
                </a:solidFill>
                <a:effectLst/>
              </a:rPr>
              <a:t>num2</a:t>
            </a:r>
            <a:r>
              <a:rPr lang="en-US" sz="1600" dirty="0"/>
              <a:t>);</a:t>
            </a:r>
            <a:br>
              <a:rPr lang="en-US" sz="1600" dirty="0"/>
            </a:br>
            <a:r>
              <a:rPr lang="en-US" sz="1600" dirty="0"/>
              <a:t>}</a:t>
            </a:r>
            <a:endParaRPr lang="en-IL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2FA35-6BE3-B509-B68A-B367045E25B5}"/>
              </a:ext>
            </a:extLst>
          </p:cNvPr>
          <p:cNvSpPr txBox="1"/>
          <p:nvPr/>
        </p:nvSpPr>
        <p:spPr>
          <a:xfrm rot="10800000" flipV="1">
            <a:off x="4817569" y="2255804"/>
            <a:ext cx="5419358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 the </a:t>
            </a:r>
            <a:r>
              <a:rPr lang="en-US" sz="1400" i="1" dirty="0"/>
              <a:t>Beans Validation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 annotations before the verified fields</a:t>
            </a:r>
            <a:endParaRPr lang="en-IL" sz="1400" i="1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156062CB-9EC4-1088-018F-A426AE8290D2}"/>
              </a:ext>
            </a:extLst>
          </p:cNvPr>
          <p:cNvSpPr/>
          <p:nvPr/>
        </p:nvSpPr>
        <p:spPr>
          <a:xfrm>
            <a:off x="6858000" y="3083867"/>
            <a:ext cx="187837" cy="19363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F97B257A-6844-CA89-E9D3-9C3B248D64CB}"/>
              </a:ext>
            </a:extLst>
          </p:cNvPr>
          <p:cNvSpPr/>
          <p:nvPr/>
        </p:nvSpPr>
        <p:spPr>
          <a:xfrm>
            <a:off x="4285129" y="2353364"/>
            <a:ext cx="532440" cy="147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81408E-10C4-E2B3-C18D-F829C8ED4111}"/>
              </a:ext>
            </a:extLst>
          </p:cNvPr>
          <p:cNvSpPr txBox="1"/>
          <p:nvPr/>
        </p:nvSpPr>
        <p:spPr>
          <a:xfrm rot="10800000" flipV="1">
            <a:off x="5791906" y="2776090"/>
            <a:ext cx="4229934" cy="30777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Add </a:t>
            </a:r>
            <a:r>
              <a:rPr lang="en-US" sz="1400" b="1" i="1" dirty="0"/>
              <a:t>@Valid</a:t>
            </a:r>
            <a:r>
              <a:rPr lang="en-US" sz="1400" b="1" i="1" u="none" strike="noStrike" dirty="0">
                <a:solidFill>
                  <a:srgbClr val="212529"/>
                </a:solidFill>
                <a:effectLst/>
                <a:latin typeface="system-ui"/>
              </a:rPr>
              <a:t> </a:t>
            </a:r>
            <a:r>
              <a:rPr lang="en-US" sz="1400" b="0" i="1" u="none" strike="noStrike" dirty="0">
                <a:solidFill>
                  <a:srgbClr val="212529"/>
                </a:solidFill>
                <a:effectLst/>
                <a:latin typeface="system-ui"/>
              </a:rPr>
              <a:t>to </a:t>
            </a:r>
            <a:r>
              <a:rPr lang="en-US" sz="1400" i="1" dirty="0"/>
              <a:t>@</a:t>
            </a:r>
            <a:r>
              <a:rPr lang="en-US" sz="1400" i="1" dirty="0" err="1"/>
              <a:t>RequestBody</a:t>
            </a:r>
            <a:endParaRPr lang="en-IL" sz="1400" i="1" dirty="0"/>
          </a:p>
        </p:txBody>
      </p:sp>
    </p:spTree>
    <p:extLst>
      <p:ext uri="{BB962C8B-B14F-4D97-AF65-F5344CB8AC3E}">
        <p14:creationId xmlns:p14="http://schemas.microsoft.com/office/powerpoint/2010/main" val="142879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B7AC-CAB2-1E68-9F0D-ECEF99753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Validation failure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1C0EB-38D6-B3F9-6672-1551D9D0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710" y="1483581"/>
            <a:ext cx="8596668" cy="3880773"/>
          </a:xfrm>
        </p:spPr>
        <p:txBody>
          <a:bodyPr/>
          <a:lstStyle/>
          <a:p>
            <a:r>
              <a:rPr lang="en-US" sz="2000" dirty="0"/>
              <a:t>If a validation of request body fails, a </a:t>
            </a:r>
            <a:r>
              <a:rPr lang="en-US" sz="2000" dirty="0" err="1">
                <a:solidFill>
                  <a:srgbClr val="0070C0"/>
                </a:solidFill>
              </a:rPr>
              <a:t>MethodArgumentNotValidException</a:t>
            </a:r>
            <a:r>
              <a:rPr lang="en-US" sz="2000" dirty="0"/>
              <a:t> will be triggered. By default, Spring will translate this exception to a HTTP status </a:t>
            </a:r>
            <a:r>
              <a:rPr lang="en-US" sz="2000" i="1" dirty="0"/>
              <a:t>400 (Bad Request)</a:t>
            </a:r>
            <a:r>
              <a:rPr lang="en-US" sz="2000" dirty="0"/>
              <a:t>.</a:t>
            </a:r>
          </a:p>
          <a:p>
            <a:r>
              <a:rPr lang="en-US" sz="2000" dirty="0"/>
              <a:t>If a validation of path variables or request parameters fails, a </a:t>
            </a:r>
            <a:r>
              <a:rPr lang="en-US" sz="2000" dirty="0" err="1">
                <a:solidFill>
                  <a:srgbClr val="0070C0"/>
                </a:solidFill>
              </a:rPr>
              <a:t>ConstraintViolationException</a:t>
            </a:r>
            <a:r>
              <a:rPr lang="en-US" sz="2000" dirty="0"/>
              <a:t> will be triggered. By default, Spring will translate it to a Http status </a:t>
            </a:r>
            <a:r>
              <a:rPr lang="en-US" sz="2000" i="1" dirty="0"/>
              <a:t>500 (Internal Server Error)</a:t>
            </a:r>
            <a:r>
              <a:rPr lang="en-US" sz="2000" dirty="0"/>
              <a:t>.</a:t>
            </a:r>
          </a:p>
          <a:p>
            <a:pPr lvl="1"/>
            <a:r>
              <a:rPr lang="en-US" sz="1800" dirty="0"/>
              <a:t>If we want to return a HTTP status 400 instead (which makes sense, since the client provided an invalid parameter, making it a bad request), we can add a custom exception handler.</a:t>
            </a:r>
            <a:br>
              <a:rPr lang="en-US" dirty="0"/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6335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BF276-419A-42CD-33D6-99D072643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2706"/>
          </a:xfrm>
        </p:spPr>
        <p:txBody>
          <a:bodyPr>
            <a:normAutofit fontScale="90000"/>
          </a:bodyPr>
          <a:lstStyle/>
          <a:p>
            <a:r>
              <a:rPr lang="en-IL" dirty="0"/>
              <a:t>Configuration properties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F821E-54E5-BB80-B89D-9407A38A2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4024"/>
            <a:ext cx="8954346" cy="5458993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@</a:t>
            </a:r>
            <a:r>
              <a:rPr lang="en-US" sz="2000" dirty="0" err="1">
                <a:solidFill>
                  <a:schemeClr val="accent1"/>
                </a:solidFill>
              </a:rPr>
              <a:t>ConfigurationProperties</a:t>
            </a:r>
            <a:r>
              <a:rPr lang="en-US" sz="2000" dirty="0">
                <a:solidFill>
                  <a:schemeClr val="accent1"/>
                </a:solidFill>
              </a:rPr>
              <a:t> </a:t>
            </a:r>
            <a:r>
              <a:rPr lang="en-US" sz="2000" dirty="0"/>
              <a:t>properties also can be validated whenever they are annotated with Spring’s </a:t>
            </a:r>
            <a:r>
              <a:rPr lang="en-US" sz="2000" b="1" dirty="0">
                <a:solidFill>
                  <a:schemeClr val="accent1"/>
                </a:solidFill>
              </a:rPr>
              <a:t>@Validated </a:t>
            </a:r>
            <a:r>
              <a:rPr lang="en-US" sz="2000" dirty="0"/>
              <a:t>annotation.</a:t>
            </a:r>
          </a:p>
          <a:p>
            <a:r>
              <a:rPr lang="en-US" sz="2000" dirty="0"/>
              <a:t>Use </a:t>
            </a:r>
            <a:r>
              <a:rPr lang="en-US" sz="2000" dirty="0">
                <a:solidFill>
                  <a:srgbClr val="0070C0"/>
                </a:solidFill>
              </a:rPr>
              <a:t>Bean Validation </a:t>
            </a:r>
            <a:r>
              <a:rPr lang="en-US" sz="2000" dirty="0"/>
              <a:t>annotations directly on your configuration class:</a:t>
            </a:r>
            <a:endParaRPr lang="en-IL" sz="2000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53E56C0-922C-B2C2-A903-3365BE149131}"/>
              </a:ext>
            </a:extLst>
          </p:cNvPr>
          <p:cNvSpPr txBox="1">
            <a:spLocks/>
          </p:cNvSpPr>
          <p:nvPr/>
        </p:nvSpPr>
        <p:spPr>
          <a:xfrm>
            <a:off x="677334" y="2599765"/>
            <a:ext cx="6043747" cy="4194970"/>
          </a:xfrm>
          <a:prstGeom prst="rect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NotNull</a:t>
            </a:r>
            <a:r>
              <a:rPr lang="en-US" sz="1200" dirty="0"/>
              <a:t>;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  <a:effectLst/>
              </a:rPr>
              <a:t>import </a:t>
            </a:r>
            <a:r>
              <a:rPr lang="en-US" sz="1200" b="1" dirty="0" err="1">
                <a:solidFill>
                  <a:srgbClr val="000000"/>
                </a:solidFill>
                <a:effectLst/>
              </a:rPr>
              <a:t>javax.validation.constraints</a:t>
            </a:r>
            <a:r>
              <a:rPr lang="en-US" sz="1200" dirty="0" err="1">
                <a:solidFill>
                  <a:srgbClr val="000000"/>
                </a:solidFill>
                <a:effectLst/>
              </a:rPr>
              <a:t>.</a:t>
            </a:r>
            <a:r>
              <a:rPr lang="en-US" sz="1200" dirty="0" err="1">
                <a:solidFill>
                  <a:srgbClr val="9E880D"/>
                </a:solidFill>
                <a:effectLst/>
              </a:rPr>
              <a:t>NotEmpty</a:t>
            </a:r>
            <a:r>
              <a:rPr lang="en-US" sz="1200" dirty="0"/>
              <a:t>;</a:t>
            </a:r>
            <a:endParaRPr lang="en-US" sz="1200" b="1" dirty="0">
              <a:solidFill>
                <a:srgbClr val="0070C0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ConfigurationProperties</a:t>
            </a:r>
            <a:r>
              <a:rPr lang="en-US" sz="1200" dirty="0">
                <a:solidFill>
                  <a:schemeClr val="tx2"/>
                </a:solidFill>
              </a:rPr>
              <a:t>(</a:t>
            </a:r>
            <a:r>
              <a:rPr lang="en-US" sz="1200" dirty="0">
                <a:solidFill>
                  <a:srgbClr val="92D050"/>
                </a:solidFill>
              </a:rPr>
              <a:t>“server”</a:t>
            </a:r>
            <a:r>
              <a:rPr lang="en-US" sz="1200" dirty="0">
                <a:solidFill>
                  <a:schemeClr val="tx2"/>
                </a:solidFill>
              </a:rPr>
              <a:t>)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9E880D"/>
                </a:solidFill>
              </a:rPr>
              <a:t>@Validated</a:t>
            </a:r>
          </a:p>
          <a:p>
            <a:pPr marL="0" indent="0">
              <a:buFont typeface="Wingdings 3" charset="2"/>
              <a:buNone/>
            </a:pPr>
            <a:r>
              <a:rPr lang="en-US" sz="1200" dirty="0">
                <a:solidFill>
                  <a:srgbClr val="0033B3"/>
                </a:solidFill>
              </a:rPr>
              <a:t>p</a:t>
            </a:r>
            <a:r>
              <a:rPr lang="en-IL" sz="1200" dirty="0">
                <a:solidFill>
                  <a:srgbClr val="0033B3"/>
                </a:solidFill>
              </a:rPr>
              <a:t>ublic class</a:t>
            </a:r>
            <a:r>
              <a:rPr lang="en-IL" sz="1200" dirty="0"/>
              <a:t> ServerConfiguration {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@NotNull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US" sz="1200" dirty="0" err="1"/>
              <a:t>InetAddress</a:t>
            </a:r>
            <a:r>
              <a:rPr lang="en-IL" sz="1200" dirty="0"/>
              <a:t> address;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int</a:t>
            </a:r>
            <a:r>
              <a:rPr lang="en-IL" sz="1200" dirty="0"/>
              <a:t> port;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9E880D"/>
                </a:solidFill>
              </a:rPr>
              <a:t>@Valid</a:t>
            </a:r>
          </a:p>
          <a:p>
            <a:pPr marL="0" indent="0">
              <a:buFont typeface="Wingdings 3" charset="2"/>
              <a:buNone/>
            </a:pP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   </a:t>
            </a:r>
            <a:r>
              <a:rPr lang="en-IL" sz="1200" dirty="0">
                <a:solidFill>
                  <a:srgbClr val="0033B3"/>
                </a:solidFill>
              </a:rPr>
              <a:t>private</a:t>
            </a:r>
            <a:r>
              <a:rPr lang="en-IL" sz="1200" dirty="0"/>
              <a:t> </a:t>
            </a:r>
            <a:r>
              <a:rPr lang="en-IL" sz="1200" dirty="0">
                <a:solidFill>
                  <a:srgbClr val="0033B3"/>
                </a:solidFill>
              </a:rPr>
              <a:t>final</a:t>
            </a:r>
            <a:r>
              <a:rPr lang="en-IL" sz="1200" dirty="0"/>
              <a:t> Security security = </a:t>
            </a:r>
            <a:r>
              <a:rPr lang="en-IL" sz="1200" dirty="0">
                <a:solidFill>
                  <a:srgbClr val="0033B3"/>
                </a:solidFill>
              </a:rPr>
              <a:t>new</a:t>
            </a:r>
            <a:r>
              <a:rPr lang="en-IL" sz="1200" dirty="0"/>
              <a:t> Security();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    </a:t>
            </a:r>
            <a:r>
              <a:rPr lang="en-IL" sz="1200" dirty="0">
                <a:solidFill>
                  <a:srgbClr val="0033B3"/>
                </a:solidFill>
              </a:rPr>
              <a:t>public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static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>
                <a:solidFill>
                  <a:srgbClr val="0033B3"/>
                </a:solidFill>
              </a:rPr>
              <a:t>class</a:t>
            </a:r>
            <a:r>
              <a:rPr lang="en-IL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L" sz="1200" dirty="0"/>
              <a:t>Security {</a:t>
            </a:r>
          </a:p>
          <a:p>
            <a:pPr marL="0" indent="0">
              <a:buFont typeface="Wingdings 3" charset="2"/>
              <a:buNone/>
            </a:pPr>
            <a:r>
              <a:rPr lang="en-US" sz="1200" i="1" dirty="0">
                <a:solidFill>
                  <a:srgbClr val="808080"/>
                </a:solidFill>
                <a:effectLst/>
              </a:rPr>
              <a:t> </a:t>
            </a:r>
            <a:r>
              <a:rPr lang="en-US" sz="1200" i="1" dirty="0">
                <a:solidFill>
                  <a:srgbClr val="808080"/>
                </a:solidFill>
              </a:rPr>
              <a:t>         </a:t>
            </a:r>
            <a:r>
              <a:rPr lang="en-US" sz="1200" dirty="0">
                <a:solidFill>
                  <a:srgbClr val="9E880D"/>
                </a:solidFill>
              </a:rPr>
              <a:t>@</a:t>
            </a:r>
            <a:r>
              <a:rPr lang="en-US" sz="1200" dirty="0" err="1">
                <a:solidFill>
                  <a:srgbClr val="9E880D"/>
                </a:solidFill>
              </a:rPr>
              <a:t>NotEmpty</a:t>
            </a:r>
            <a:r>
              <a:rPr lang="en-US" sz="1200" dirty="0">
                <a:solidFill>
                  <a:srgbClr val="9E880D"/>
                </a:solidFill>
              </a:rPr>
              <a:t> </a:t>
            </a:r>
          </a:p>
          <a:p>
            <a:pPr marL="0" indent="0">
              <a:buFont typeface="Wingdings 3" charset="2"/>
              <a:buNone/>
            </a:pPr>
            <a:r>
              <a:rPr lang="en-US" sz="1200" b="1" dirty="0">
                <a:solidFill>
                  <a:srgbClr val="7F0055"/>
                </a:solidFill>
                <a:effectLst/>
              </a:rPr>
              <a:t>           </a:t>
            </a:r>
            <a:r>
              <a:rPr lang="en-US" sz="1200" dirty="0">
                <a:solidFill>
                  <a:srgbClr val="0033B3"/>
                </a:solidFill>
              </a:rPr>
              <a:t>public</a:t>
            </a:r>
            <a:r>
              <a:rPr lang="en-US" sz="1200" dirty="0"/>
              <a:t> String username;</a:t>
            </a:r>
            <a:r>
              <a:rPr lang="en-IL" sz="1200" dirty="0"/>
              <a:t>    }</a:t>
            </a:r>
          </a:p>
          <a:p>
            <a:pPr marL="0" indent="0">
              <a:buFont typeface="Wingdings 3" charset="2"/>
              <a:buNone/>
            </a:pPr>
            <a:r>
              <a:rPr lang="en-IL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94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5AEF-6658-E1F7-C0FD-0CD4476C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–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4E086-3A55-F67F-4A78-804A38B9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0443"/>
            <a:ext cx="8596668" cy="4480919"/>
          </a:xfrm>
        </p:spPr>
        <p:txBody>
          <a:bodyPr>
            <a:normAutofit lnSpcReduction="10000"/>
          </a:bodyPr>
          <a:lstStyle/>
          <a:p>
            <a:r>
              <a:rPr lang="en-IL" sz="2400" dirty="0"/>
              <a:t>Add validation for all endpoints: input parametes must be numbers and in the range from 1 to 100. </a:t>
            </a:r>
          </a:p>
          <a:p>
            <a:r>
              <a:rPr lang="en-IL" sz="2400" dirty="0"/>
              <a:t>Add error handling for all endpoints: if the numbers are not specified or not in the range, the service should return </a:t>
            </a:r>
            <a:r>
              <a:rPr lang="en-IL" sz="2400" i="1" dirty="0"/>
              <a:t>400 Bad Request </a:t>
            </a:r>
            <a:r>
              <a:rPr lang="en-IL" sz="2400" dirty="0"/>
              <a:t>and error message “</a:t>
            </a:r>
            <a:r>
              <a:rPr lang="en-US" sz="2400" i="1" dirty="0"/>
              <a:t>Input validation failed: &lt;error reason&gt;</a:t>
            </a:r>
            <a:r>
              <a:rPr lang="en-US" sz="2400" dirty="0"/>
              <a:t>”.</a:t>
            </a:r>
          </a:p>
          <a:p>
            <a:r>
              <a:rPr lang="en-IL" sz="2400" dirty="0"/>
              <a:t>Add tests validating proper handling of validation errors. (At least two tests for every endpoint).</a:t>
            </a:r>
          </a:p>
          <a:p>
            <a:r>
              <a:rPr lang="en-IL" sz="2400" dirty="0"/>
              <a:t>Add configuration validation for </a:t>
            </a:r>
            <a:r>
              <a:rPr lang="en-IL" sz="2400" i="1" dirty="0"/>
              <a:t>app.universal-add: </a:t>
            </a:r>
            <a:r>
              <a:rPr lang="en-IL" sz="2400" dirty="0"/>
              <a:t>all properties should be </a:t>
            </a:r>
            <a:r>
              <a:rPr lang="en-US" sz="2400" dirty="0"/>
              <a:t>specified;</a:t>
            </a:r>
            <a:r>
              <a:rPr lang="en-IL" sz="2400" dirty="0"/>
              <a:t> min and max values should be positive numbers.</a:t>
            </a:r>
          </a:p>
          <a:p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365778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551C-ABF5-B32D-11EC-36AA7C1BC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4" name="Flowchart: Magnetic Disk 4">
            <a:extLst>
              <a:ext uri="{FF2B5EF4-FFF2-40B4-BE49-F238E27FC236}">
                <a16:creationId xmlns:a16="http://schemas.microsoft.com/office/drawing/2014/main" id="{914664F1-3C1E-84ED-FEE8-81325AE1AE9B}"/>
              </a:ext>
            </a:extLst>
          </p:cNvPr>
          <p:cNvSpPr/>
          <p:nvPr/>
        </p:nvSpPr>
        <p:spPr>
          <a:xfrm>
            <a:off x="1246907" y="2402098"/>
            <a:ext cx="3138055" cy="2119745"/>
          </a:xfrm>
          <a:prstGeom prst="flowChartMagneticDisk">
            <a:avLst/>
          </a:prstGeom>
          <a:solidFill>
            <a:srgbClr val="008E4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Rectangle: Rounded Corners 5">
            <a:extLst>
              <a:ext uri="{FF2B5EF4-FFF2-40B4-BE49-F238E27FC236}">
                <a16:creationId xmlns:a16="http://schemas.microsoft.com/office/drawing/2014/main" id="{31426964-E576-FA45-3693-322795139886}"/>
              </a:ext>
            </a:extLst>
          </p:cNvPr>
          <p:cNvSpPr/>
          <p:nvPr/>
        </p:nvSpPr>
        <p:spPr>
          <a:xfrm>
            <a:off x="3346522" y="3384837"/>
            <a:ext cx="758536" cy="727363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u="sng" dirty="0"/>
              <a:t>Bean</a:t>
            </a:r>
          </a:p>
          <a:p>
            <a:pPr algn="ctr"/>
            <a:r>
              <a:rPr lang="en-US" dirty="0" err="1"/>
              <a:t>xyz</a:t>
            </a:r>
            <a:endParaRPr lang="he-I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507F59-15AD-2C09-E555-63E602CFF502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4105058" y="3026910"/>
            <a:ext cx="1424204" cy="7216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B381C2-AB32-EFDD-DDB0-0EE50A9158F3}"/>
              </a:ext>
            </a:extLst>
          </p:cNvPr>
          <p:cNvSpPr txBox="1"/>
          <p:nvPr/>
        </p:nvSpPr>
        <p:spPr>
          <a:xfrm>
            <a:off x="1719694" y="2439473"/>
            <a:ext cx="2192483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1600" b="1" dirty="0"/>
              <a:t>Application Context</a:t>
            </a:r>
          </a:p>
          <a:p>
            <a:pPr algn="ctr"/>
            <a:r>
              <a:rPr lang="en-US" sz="1600" b="1" dirty="0"/>
              <a:t>(container)</a:t>
            </a:r>
            <a:endParaRPr lang="he-IL" sz="1600" b="1" dirty="0"/>
          </a:p>
        </p:txBody>
      </p:sp>
      <p:sp>
        <p:nvSpPr>
          <p:cNvPr id="8" name="Rectangle: Rounded Corners 11">
            <a:extLst>
              <a:ext uri="{FF2B5EF4-FFF2-40B4-BE49-F238E27FC236}">
                <a16:creationId xmlns:a16="http://schemas.microsoft.com/office/drawing/2014/main" id="{24754504-606A-1DE1-5A32-FC4EC893AB3A}"/>
              </a:ext>
            </a:extLst>
          </p:cNvPr>
          <p:cNvSpPr/>
          <p:nvPr/>
        </p:nvSpPr>
        <p:spPr>
          <a:xfrm>
            <a:off x="1719694" y="3120874"/>
            <a:ext cx="501362" cy="346501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9" name="Rectangle: Rounded Corners 12">
            <a:extLst>
              <a:ext uri="{FF2B5EF4-FFF2-40B4-BE49-F238E27FC236}">
                <a16:creationId xmlns:a16="http://schemas.microsoft.com/office/drawing/2014/main" id="{02022C73-00DB-929D-19E7-CD44AC048C94}"/>
              </a:ext>
            </a:extLst>
          </p:cNvPr>
          <p:cNvSpPr/>
          <p:nvPr/>
        </p:nvSpPr>
        <p:spPr>
          <a:xfrm>
            <a:off x="2391207" y="3352766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0" name="Rectangle: Rounded Corners 13">
            <a:extLst>
              <a:ext uri="{FF2B5EF4-FFF2-40B4-BE49-F238E27FC236}">
                <a16:creationId xmlns:a16="http://schemas.microsoft.com/office/drawing/2014/main" id="{93C38401-CB22-1CBD-4EE0-15C82B07B541}"/>
              </a:ext>
            </a:extLst>
          </p:cNvPr>
          <p:cNvSpPr/>
          <p:nvPr/>
        </p:nvSpPr>
        <p:spPr>
          <a:xfrm>
            <a:off x="280034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1" name="Rectangle: Rounded Corners 14">
            <a:extLst>
              <a:ext uri="{FF2B5EF4-FFF2-40B4-BE49-F238E27FC236}">
                <a16:creationId xmlns:a16="http://schemas.microsoft.com/office/drawing/2014/main" id="{FE1645C6-0A16-F9AB-8F05-83A79CF4982C}"/>
              </a:ext>
            </a:extLst>
          </p:cNvPr>
          <p:cNvSpPr/>
          <p:nvPr/>
        </p:nvSpPr>
        <p:spPr>
          <a:xfrm>
            <a:off x="1841788" y="3983317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12" name="Rectangle: Rounded Corners 15">
            <a:extLst>
              <a:ext uri="{FF2B5EF4-FFF2-40B4-BE49-F238E27FC236}">
                <a16:creationId xmlns:a16="http://schemas.microsoft.com/office/drawing/2014/main" id="{B35727CB-BB51-6AAA-3487-F769208C5CA0}"/>
              </a:ext>
            </a:extLst>
          </p:cNvPr>
          <p:cNvSpPr/>
          <p:nvPr/>
        </p:nvSpPr>
        <p:spPr>
          <a:xfrm>
            <a:off x="1462520" y="3566678"/>
            <a:ext cx="455902" cy="346500"/>
          </a:xfrm>
          <a:prstGeom prst="round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BE18E2A-0BF8-AFA5-D3C5-E6D9C18C1255}"/>
              </a:ext>
            </a:extLst>
          </p:cNvPr>
          <p:cNvGrpSpPr/>
          <p:nvPr/>
        </p:nvGrpSpPr>
        <p:grpSpPr>
          <a:xfrm>
            <a:off x="5529262" y="2586445"/>
            <a:ext cx="3475401" cy="880929"/>
            <a:chOff x="6477002" y="1652153"/>
            <a:chExt cx="4132116" cy="1330037"/>
          </a:xfrm>
        </p:grpSpPr>
        <p:sp>
          <p:nvSpPr>
            <p:cNvPr id="14" name="Rectangle: Rounded Corners 6">
              <a:extLst>
                <a:ext uri="{FF2B5EF4-FFF2-40B4-BE49-F238E27FC236}">
                  <a16:creationId xmlns:a16="http://schemas.microsoft.com/office/drawing/2014/main" id="{79DBCD2B-0311-FB21-681F-F1F9D85237CE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sz="1600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11EB8CE-5939-40FB-6FF1-8250A7A41302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A</a:t>
              </a:r>
              <a:endParaRPr lang="he-IL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3BBD2D4-5F82-F3E1-0399-102CF2042EBD}"/>
              </a:ext>
            </a:extLst>
          </p:cNvPr>
          <p:cNvGrpSpPr/>
          <p:nvPr/>
        </p:nvGrpSpPr>
        <p:grpSpPr>
          <a:xfrm>
            <a:off x="5529262" y="4017792"/>
            <a:ext cx="3475401" cy="880929"/>
            <a:chOff x="6477002" y="1652153"/>
            <a:chExt cx="4132116" cy="1330037"/>
          </a:xfrm>
        </p:grpSpPr>
        <p:sp>
          <p:nvSpPr>
            <p:cNvPr id="17" name="Rectangle: Rounded Corners 23">
              <a:extLst>
                <a:ext uri="{FF2B5EF4-FFF2-40B4-BE49-F238E27FC236}">
                  <a16:creationId xmlns:a16="http://schemas.microsoft.com/office/drawing/2014/main" id="{77BAFC8C-BDB0-041A-3E43-9A5A3CC7A257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26309F-446C-71A7-42E4-2EE44B6EF967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B</a:t>
              </a:r>
              <a:endParaRPr lang="he-IL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2BB38E2-6D12-4187-8606-37D1AC916D82}"/>
              </a:ext>
            </a:extLst>
          </p:cNvPr>
          <p:cNvGrpSpPr/>
          <p:nvPr/>
        </p:nvGrpSpPr>
        <p:grpSpPr>
          <a:xfrm>
            <a:off x="5529261" y="5449139"/>
            <a:ext cx="3475401" cy="880929"/>
            <a:chOff x="6477002" y="1652153"/>
            <a:chExt cx="4132116" cy="1330037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62A282C8-9716-5E34-CA2C-443E8E959409}"/>
                </a:ext>
              </a:extLst>
            </p:cNvPr>
            <p:cNvSpPr/>
            <p:nvPr/>
          </p:nvSpPr>
          <p:spPr>
            <a:xfrm>
              <a:off x="6477002" y="1652153"/>
              <a:ext cx="4132116" cy="133003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endParaRPr lang="en-US" dirty="0">
                <a:solidFill>
                  <a:sysClr val="windowText" lastClr="000000"/>
                </a:solidFill>
              </a:endParaRP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</a:p>
            <a:p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 = </a:t>
              </a:r>
              <a:r>
                <a:rPr lang="en-US" sz="1400" b="1" dirty="0" err="1">
                  <a:solidFill>
                    <a:srgbClr val="008E40"/>
                  </a:solidFill>
                </a:rPr>
                <a:t>ctx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.getBean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(“</a:t>
              </a:r>
              <a:r>
                <a:rPr lang="en-US" sz="1400" b="1" dirty="0" err="1">
                  <a:solidFill>
                    <a:srgbClr val="0000FF"/>
                  </a:solidFill>
                </a:rPr>
                <a:t>xyz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”, </a:t>
              </a:r>
              <a:r>
                <a:rPr lang="en-US" sz="1400" dirty="0" err="1">
                  <a:solidFill>
                    <a:sysClr val="windowText" lastClr="000000"/>
                  </a:solidFill>
                </a:rPr>
                <a:t>Xyz.class</a:t>
              </a:r>
              <a:r>
                <a:rPr lang="en-US" sz="1400" dirty="0">
                  <a:solidFill>
                    <a:sysClr val="windowText" lastClr="000000"/>
                  </a:solidFill>
                </a:rPr>
                <a:t>)</a:t>
              </a:r>
            </a:p>
            <a:p>
              <a:r>
                <a:rPr lang="en-US" dirty="0">
                  <a:solidFill>
                    <a:sysClr val="windowText" lastClr="000000"/>
                  </a:solidFill>
                </a:rPr>
                <a:t>…</a:t>
              </a:r>
              <a:endParaRPr lang="he-IL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4EB905-CC60-1BB3-6FA2-67803D50CAFF}"/>
                </a:ext>
              </a:extLst>
            </p:cNvPr>
            <p:cNvSpPr txBox="1"/>
            <p:nvPr/>
          </p:nvSpPr>
          <p:spPr>
            <a:xfrm>
              <a:off x="8286751" y="1652153"/>
              <a:ext cx="512617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/>
              <a:r>
                <a:rPr lang="en-US" b="1" dirty="0"/>
                <a:t>C</a:t>
              </a:r>
              <a:endParaRPr lang="he-IL" b="1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743A11-B4C0-0092-A919-C95584464674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4105058" y="3748519"/>
            <a:ext cx="1424204" cy="70973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ED78081-0C8B-B3AD-6020-1716AEB33CE6}"/>
              </a:ext>
            </a:extLst>
          </p:cNvPr>
          <p:cNvCxnSpPr>
            <a:cxnSpLocks/>
            <a:stCxn id="5" idx="3"/>
            <a:endCxn id="20" idx="1"/>
          </p:cNvCxnSpPr>
          <p:nvPr/>
        </p:nvCxnSpPr>
        <p:spPr>
          <a:xfrm>
            <a:off x="4105058" y="3748519"/>
            <a:ext cx="1424203" cy="2141085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26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968FE-5CE8-7245-DF2E-0A434E51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B03CD-D990-D185-70D3-131DF36E3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6251"/>
            <a:ext cx="8596668" cy="4465111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FD2DFF"/>
                </a:solidFill>
              </a:rPr>
              <a:t>Scope</a:t>
            </a:r>
            <a:r>
              <a:rPr lang="en-US" sz="2000" dirty="0"/>
              <a:t> of a bean describes how many instances should the container manage</a:t>
            </a:r>
          </a:p>
          <a:p>
            <a:r>
              <a:rPr lang="en-IL" sz="2000" dirty="0"/>
              <a:t>There are 6 types of beans scope. The most popular are: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Singleton</a:t>
            </a:r>
            <a:r>
              <a:rPr lang="en-US" sz="1800" dirty="0"/>
              <a:t> (default) – the bean’s instance is created </a:t>
            </a:r>
            <a:r>
              <a:rPr lang="en-US" sz="1800" b="1" u="sng" dirty="0"/>
              <a:t>exactly once</a:t>
            </a:r>
            <a:r>
              <a:rPr lang="en-US" sz="1800" dirty="0"/>
              <a:t>, and the </a:t>
            </a:r>
            <a:r>
              <a:rPr lang="en-US" sz="1800" u="sng" dirty="0"/>
              <a:t>same</a:t>
            </a:r>
            <a:r>
              <a:rPr lang="en-US" sz="1800" dirty="0"/>
              <a:t> instance will be injected and used whenever it is requested</a:t>
            </a:r>
          </a:p>
          <a:p>
            <a:pPr lvl="1">
              <a:buFont typeface="+mj-lt"/>
              <a:buAutoNum type="arabicPeriod"/>
            </a:pPr>
            <a:r>
              <a:rPr lang="en-US" sz="1800" dirty="0">
                <a:solidFill>
                  <a:srgbClr val="FD2DFF"/>
                </a:solidFill>
              </a:rPr>
              <a:t>Prototype</a:t>
            </a:r>
            <a:r>
              <a:rPr lang="en-US" sz="1800" dirty="0"/>
              <a:t> – whenever an instance of a certain bean is requested – a </a:t>
            </a:r>
            <a:r>
              <a:rPr lang="en-US" sz="1800" u="sng" dirty="0"/>
              <a:t>new</a:t>
            </a:r>
            <a:r>
              <a:rPr lang="en-US" sz="1800" dirty="0"/>
              <a:t> instance of it will be created</a:t>
            </a:r>
          </a:p>
          <a:p>
            <a:pPr marL="457200" lvl="1" indent="0">
              <a:buNone/>
            </a:pPr>
            <a:r>
              <a:rPr lang="en-US" sz="1800" dirty="0"/>
              <a:t>The last four scopes are only available in a web-aware application:</a:t>
            </a:r>
          </a:p>
          <a:p>
            <a:pPr marL="800100" lvl="1" indent="-342900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Request</a:t>
            </a:r>
            <a:r>
              <a:rPr lang="en-US" sz="1800" dirty="0"/>
              <a:t> – per Http call</a:t>
            </a:r>
            <a:endParaRPr lang="ru-RU" sz="1800" dirty="0"/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Session</a:t>
            </a:r>
            <a:r>
              <a:rPr lang="en-US" sz="1800" dirty="0"/>
              <a:t> – per user session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Application</a:t>
            </a:r>
            <a:r>
              <a:rPr lang="en-US" sz="1800" dirty="0"/>
              <a:t> – per servlet context</a:t>
            </a:r>
          </a:p>
          <a:p>
            <a:pPr lvl="1">
              <a:buFont typeface="+mj-lt"/>
              <a:buAutoNum type="arabicPeriod" startAt="3"/>
            </a:pPr>
            <a:r>
              <a:rPr lang="en-US" sz="1800" dirty="0">
                <a:solidFill>
                  <a:srgbClr val="FD2DFF"/>
                </a:solidFill>
              </a:rPr>
              <a:t>WebSocket</a:t>
            </a:r>
            <a:r>
              <a:rPr lang="en-US" sz="1800" dirty="0"/>
              <a:t> - per web socket connection </a:t>
            </a:r>
          </a:p>
          <a:p>
            <a:pPr lvl="1">
              <a:buFont typeface="+mj-lt"/>
              <a:buAutoNum type="arabicPeriod" startAt="3"/>
            </a:pPr>
            <a:endParaRPr lang="he-IL" sz="1600" dirty="0"/>
          </a:p>
          <a:p>
            <a:pPr lvl="1">
              <a:buFont typeface="+mj-lt"/>
              <a:buAutoNum type="arabicPeriod" startAt="3"/>
            </a:pPr>
            <a:endParaRPr lang="en-US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90973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9436B-EF9C-69FD-BC5B-867134DF2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Beans Scope: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51A8B-51C4-BB36-10BE-555142892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3644537"/>
            <a:ext cx="4184035" cy="2396823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@Scope("singleton")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personSingleton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CD4F2-B702-9DE4-81BE-E1DCF3835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3644537"/>
            <a:ext cx="4184034" cy="239682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@Bean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@Scope("prototype")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personPrototype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Person();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2E938F-43EF-9031-0322-AFFCEE872EC8}"/>
              </a:ext>
            </a:extLst>
          </p:cNvPr>
          <p:cNvSpPr txBox="1">
            <a:spLocks/>
          </p:cNvSpPr>
          <p:nvPr/>
        </p:nvSpPr>
        <p:spPr>
          <a:xfrm>
            <a:off x="2325189" y="1488614"/>
            <a:ext cx="6723017" cy="17248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Person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 name;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code</a:t>
            </a:r>
          </a:p>
          <a:p>
            <a:pPr marL="0" indent="0">
              <a:buFont typeface="Wingdings 3" charset="2"/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542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529C-3D2B-E87D-075A-ADB02E777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IL" dirty="0"/>
              <a:t>@PostConstruct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F54CB-DB54-1999-480E-575944DE1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1087"/>
            <a:ext cx="8596668" cy="4430276"/>
          </a:xfrm>
        </p:spPr>
        <p:txBody>
          <a:bodyPr>
            <a:normAutofit/>
          </a:bodyPr>
          <a:lstStyle/>
          <a:p>
            <a:r>
              <a:rPr lang="en-US" sz="1800" dirty="0"/>
              <a:t>Sometimes you may need access to the bean once it is fully created: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Perform some logical validation and assertions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Setup non-spring dependencies based on injectable beans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Verify </a:t>
            </a:r>
            <a:r>
              <a:rPr lang="en-US" sz="1800" dirty="0" err="1"/>
              <a:t>autowire</a:t>
            </a:r>
            <a:r>
              <a:rPr lang="en-US" sz="1800" dirty="0"/>
              <a:t> decisions</a:t>
            </a:r>
          </a:p>
          <a:p>
            <a:endParaRPr lang="en-US" sz="1800" dirty="0"/>
          </a:p>
          <a:p>
            <a:r>
              <a:rPr lang="en-US" sz="1800" dirty="0"/>
              <a:t>How can you know when a bean is passed through the creation process? 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constructor – setters DI have not been set yet</a:t>
            </a:r>
          </a:p>
          <a:p>
            <a:pPr marL="265113" indent="-265113">
              <a:buFont typeface="Arial" panose="020B0604020202020204" pitchFamily="34" charset="0"/>
              <a:buChar char="•"/>
            </a:pPr>
            <a:r>
              <a:rPr lang="en-US" sz="1800" dirty="0"/>
              <a:t>In each setter – you can’t tell what is the status of other status</a:t>
            </a:r>
          </a:p>
          <a:p>
            <a:endParaRPr lang="en-IL" dirty="0"/>
          </a:p>
          <a:p>
            <a:r>
              <a:rPr lang="en-IL" dirty="0"/>
              <a:t>Solution - </a:t>
            </a:r>
            <a:r>
              <a:rPr lang="en-US" sz="1800" dirty="0"/>
              <a:t>add special annotation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accent1"/>
                </a:solidFill>
              </a:rPr>
              <a:t>@</a:t>
            </a:r>
            <a:r>
              <a:rPr lang="en-US" sz="1800" dirty="0" err="1">
                <a:solidFill>
                  <a:schemeClr val="accent1"/>
                </a:solidFill>
              </a:rPr>
              <a:t>PostConstruct</a:t>
            </a:r>
            <a:r>
              <a:rPr lang="en-US" sz="1800" dirty="0"/>
              <a:t>) to any method you wish (JSR-250)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4256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2D1D8-EDAE-CB31-D6BC-8A46B89AA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@PreDestroy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E08B-FE3F-29F4-9C8D-534030186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41" y="1413457"/>
            <a:ext cx="8596668" cy="1418953"/>
          </a:xfrm>
        </p:spPr>
        <p:txBody>
          <a:bodyPr>
            <a:normAutofit/>
          </a:bodyPr>
          <a:lstStyle/>
          <a:p>
            <a:r>
              <a:rPr lang="en-IL" sz="2000" dirty="0"/>
              <a:t>Similar to @PostConstruct, </a:t>
            </a:r>
            <a:r>
              <a:rPr lang="en-IL" sz="2000" dirty="0">
                <a:solidFill>
                  <a:schemeClr val="accent1"/>
                </a:solidFill>
              </a:rPr>
              <a:t>@PreDestroy </a:t>
            </a:r>
            <a:r>
              <a:rPr lang="en-IL" sz="2000" dirty="0"/>
              <a:t>can be added to a function, and it will be called before the bean is going to be destroyed. </a:t>
            </a:r>
          </a:p>
          <a:p>
            <a:r>
              <a:rPr lang="en-IL" sz="2000" dirty="0"/>
              <a:t>Using </a:t>
            </a:r>
            <a:r>
              <a:rPr lang="en-IL" sz="2000" dirty="0">
                <a:solidFill>
                  <a:schemeClr val="accent1"/>
                </a:solidFill>
              </a:rPr>
              <a:t>@PreDestroy</a:t>
            </a:r>
            <a:r>
              <a:rPr lang="en-IL" sz="2000" dirty="0"/>
              <a:t>, you can supply a graceful shutdown for your bean.</a:t>
            </a:r>
          </a:p>
        </p:txBody>
      </p:sp>
    </p:spTree>
    <p:extLst>
      <p:ext uri="{BB962C8B-B14F-4D97-AF65-F5344CB8AC3E}">
        <p14:creationId xmlns:p14="http://schemas.microsoft.com/office/powerpoint/2010/main" val="331731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SpringBootTest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8321"/>
            <a:ext cx="8596668" cy="4243042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The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>
                <a:solidFill>
                  <a:schemeClr val="tx1"/>
                </a:solidFill>
              </a:rPr>
              <a:t>annotation is useful when we need to bootstrap the entire Spring application container. </a:t>
            </a:r>
          </a:p>
          <a:p>
            <a:r>
              <a:rPr lang="en-US" sz="2800" dirty="0"/>
              <a:t>This annotation creates an application context and loads all beans of the application. It means we can </a:t>
            </a:r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Autowire</a:t>
            </a:r>
            <a:r>
              <a:rPr lang="en-US" sz="2800" dirty="0">
                <a:solidFill>
                  <a:srgbClr val="92D050"/>
                </a:solidFill>
              </a:rPr>
              <a:t> </a:t>
            </a:r>
            <a:r>
              <a:rPr lang="en-US" sz="2800" dirty="0"/>
              <a:t>any bean that's picked up by component scanning into our test.</a:t>
            </a:r>
          </a:p>
          <a:p>
            <a:r>
              <a:rPr lang="en-US" sz="2800" dirty="0">
                <a:solidFill>
                  <a:srgbClr val="92D050"/>
                </a:solidFill>
              </a:rPr>
              <a:t>@</a:t>
            </a:r>
            <a:r>
              <a:rPr lang="en-US" sz="2800" dirty="0" err="1">
                <a:solidFill>
                  <a:srgbClr val="92D050"/>
                </a:solidFill>
              </a:rPr>
              <a:t>SpringBootTest</a:t>
            </a:r>
            <a:r>
              <a:rPr lang="en-US" sz="2800" dirty="0">
                <a:solidFill>
                  <a:srgbClr val="92D050"/>
                </a:solidFill>
              </a:rPr>
              <a:t> </a:t>
            </a:r>
            <a:r>
              <a:rPr lang="en-US" sz="2800" dirty="0"/>
              <a:t>starts the embedded server and creates a web environment. 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3536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543D-F009-3CE9-CDF7-B0B4DA91C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983"/>
          </a:xfrm>
        </p:spPr>
        <p:txBody>
          <a:bodyPr/>
          <a:lstStyle/>
          <a:p>
            <a:r>
              <a:rPr lang="en-US" dirty="0"/>
              <a:t>@</a:t>
            </a:r>
            <a:r>
              <a:rPr lang="en-US" dirty="0" err="1"/>
              <a:t>PostConstruct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 @</a:t>
            </a:r>
            <a:r>
              <a:rPr lang="en-US" dirty="0" err="1"/>
              <a:t>PreDestroy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A9594-6647-F68D-B755-52004E149EB5}"/>
              </a:ext>
            </a:extLst>
          </p:cNvPr>
          <p:cNvSpPr txBox="1"/>
          <p:nvPr/>
        </p:nvSpPr>
        <p:spPr>
          <a:xfrm>
            <a:off x="677334" y="1506583"/>
            <a:ext cx="4748106" cy="464742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Spring</a:t>
            </a:r>
            <a:r>
              <a:rPr lang="en-US" dirty="0"/>
              <a:t> calls the methods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PostConstruct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only once, just after the initialization of bean properties.</a:t>
            </a:r>
            <a:endParaRPr lang="en-IL" dirty="0"/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DbInit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sz="1400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postConstruct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admin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User("admin", "admin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User("user", "user password");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userRepository.save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(admin,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normalUser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B83EA-5DF5-3546-FF69-E06F062B1466}"/>
              </a:ext>
            </a:extLst>
          </p:cNvPr>
          <p:cNvSpPr txBox="1"/>
          <p:nvPr/>
        </p:nvSpPr>
        <p:spPr>
          <a:xfrm>
            <a:off x="6096000" y="1540626"/>
            <a:ext cx="4815841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method annotated with </a:t>
            </a:r>
            <a:r>
              <a:rPr lang="en-US" dirty="0">
                <a:solidFill>
                  <a:schemeClr val="accent1"/>
                </a:solidFill>
              </a:rPr>
              <a:t>@</a:t>
            </a:r>
            <a:r>
              <a:rPr lang="en-US" dirty="0" err="1">
                <a:solidFill>
                  <a:schemeClr val="accent1"/>
                </a:solidFill>
              </a:rPr>
              <a:t>PreDestroy</a:t>
            </a:r>
            <a:r>
              <a:rPr lang="en-US" dirty="0">
                <a:solidFill>
                  <a:schemeClr val="accent1"/>
                </a:solidFill>
              </a:rPr>
              <a:t> </a:t>
            </a:r>
            <a:r>
              <a:rPr lang="en-US" dirty="0"/>
              <a:t>runs only once, just before Spring removes our bean from the application context.</a:t>
            </a:r>
          </a:p>
          <a:p>
            <a:endParaRPr lang="en-IL" dirty="0"/>
          </a:p>
          <a:p>
            <a:r>
              <a:rPr lang="en-US" sz="1400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UserRepository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endParaRPr lang="en-US" sz="1400" b="1" dirty="0">
              <a:solidFill>
                <a:srgbClr val="9E880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preDestroy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dbConnection.close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419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922D6-DF23-BFB7-8189-723B3A899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001EF-9E39-B87D-D8D1-88011228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485" y="1435760"/>
            <a:ext cx="8596668" cy="3880773"/>
          </a:xfrm>
        </p:spPr>
        <p:txBody>
          <a:bodyPr/>
          <a:lstStyle/>
          <a:p>
            <a:r>
              <a:rPr lang="en-US" sz="2400" dirty="0"/>
              <a:t>By default, </a:t>
            </a:r>
            <a:r>
              <a:rPr lang="en-US" sz="2400" dirty="0">
                <a:solidFill>
                  <a:schemeClr val="accent1"/>
                </a:solidFill>
              </a:rPr>
              <a:t>Spring’s</a:t>
            </a:r>
            <a:r>
              <a:rPr lang="en-US" sz="2400" dirty="0"/>
              <a:t> container is created eagerly: it immediately aims to create </a:t>
            </a:r>
            <a:r>
              <a:rPr lang="en-US" sz="2400" b="1" u="sng" dirty="0"/>
              <a:t>all</a:t>
            </a:r>
            <a:r>
              <a:rPr lang="en-US" sz="2400" dirty="0"/>
              <a:t> beans along with their relationships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Pros: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Fail fast</a:t>
            </a:r>
            <a:r>
              <a:rPr lang="en-US" sz="2400" dirty="0"/>
              <a:t>: If there are any problems with wiring – they are discovered immediately when the app comes up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sz="2400" b="1" dirty="0"/>
              <a:t>Performance</a:t>
            </a:r>
            <a:r>
              <a:rPr lang="en-US" sz="2400" dirty="0"/>
              <a:t>: all beans are up and ready to use during the application lifecycle. No time will be spent for creating a bean </a:t>
            </a:r>
            <a:r>
              <a:rPr lang="en-US" sz="2400" u="sng" dirty="0"/>
              <a:t>as part of the runtime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465254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F61E-60DB-6A41-F727-DD535016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AF5A-6C9A-E23A-45BF-6BEA10857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8538"/>
            <a:ext cx="8596668" cy="203132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heavily created beans, and\or ones that are not sure to encounter during the application lifetime,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>
                <a:solidFill>
                  <a:srgbClr val="008E40"/>
                </a:solidFill>
              </a:rPr>
              <a:t> </a:t>
            </a:r>
            <a:r>
              <a:rPr lang="en-US" sz="2400" dirty="0"/>
              <a:t>offers lazy bean creation. </a:t>
            </a:r>
          </a:p>
          <a:p>
            <a:r>
              <a:rPr lang="en-US" sz="2400" dirty="0"/>
              <a:t>If the bean is defined as Lazy, </a:t>
            </a:r>
            <a:r>
              <a:rPr lang="en-US" sz="2400" dirty="0">
                <a:solidFill>
                  <a:schemeClr val="accent1"/>
                </a:solidFill>
              </a:rPr>
              <a:t>Spring</a:t>
            </a:r>
            <a:r>
              <a:rPr lang="en-US" sz="2400" dirty="0"/>
              <a:t> will create it only when needed.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F8A78-8D55-3355-188E-5B79828AEA57}"/>
              </a:ext>
            </a:extLst>
          </p:cNvPr>
          <p:cNvSpPr txBox="1"/>
          <p:nvPr/>
        </p:nvSpPr>
        <p:spPr>
          <a:xfrm>
            <a:off x="677334" y="3758683"/>
            <a:ext cx="8596668" cy="20313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buNone/>
            </a:pPr>
            <a:r>
              <a:rPr lang="en-US" sz="14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AnnotationConfigApplicationContext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MyLazyBean.class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IL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2AC5AE86-EB5B-F23D-6A5C-531E113903DC}"/>
              </a:ext>
            </a:extLst>
          </p:cNvPr>
          <p:cNvSpPr/>
          <p:nvPr/>
        </p:nvSpPr>
        <p:spPr>
          <a:xfrm>
            <a:off x="7074526" y="5499462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0183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B06D3-67B7-5AD4-EEBB-A8EB3169F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937"/>
          </a:xfrm>
        </p:spPr>
        <p:txBody>
          <a:bodyPr/>
          <a:lstStyle/>
          <a:p>
            <a:r>
              <a:rPr lang="en-IL" dirty="0"/>
              <a:t>Lazy initialization and @Autowired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AF15-3C01-3E8D-EC89-2D74013A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1" y="1515292"/>
            <a:ext cx="9064998" cy="4476206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//…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IL" dirty="0"/>
          </a:p>
          <a:p>
            <a:pPr marL="0" indent="0">
              <a:buNone/>
            </a:pPr>
            <a:r>
              <a:rPr lang="en-US" sz="18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@Component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@Lazy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Autowired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ctx.getBean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AnotherBean.class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anotherBean.getLazyBean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4E9DE4F-11F4-1F16-79AF-F7D1FFE58DE6}"/>
              </a:ext>
            </a:extLst>
          </p:cNvPr>
          <p:cNvSpPr/>
          <p:nvPr/>
        </p:nvSpPr>
        <p:spPr>
          <a:xfrm>
            <a:off x="4075611" y="5512525"/>
            <a:ext cx="775063" cy="228599"/>
          </a:xfrm>
          <a:prstGeom prst="left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4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6CFF7-4C9B-CC4B-6518-695E5341F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a Mock Environment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351A3-0C03-3ECE-D689-6C09ACD1C0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488614"/>
            <a:ext cx="8859858" cy="1199722"/>
          </a:xfrm>
        </p:spPr>
        <p:txBody>
          <a:bodyPr>
            <a:normAutofit fontScale="77500" lnSpcReduction="20000"/>
          </a:bodyPr>
          <a:lstStyle/>
          <a:p>
            <a:r>
              <a:rPr lang="en-US" sz="2100" dirty="0"/>
              <a:t>By default, </a:t>
            </a:r>
            <a:r>
              <a:rPr lang="en-US" sz="2100" dirty="0">
                <a:solidFill>
                  <a:srgbClr val="92D050"/>
                </a:solidFill>
              </a:rPr>
              <a:t>@</a:t>
            </a:r>
            <a:r>
              <a:rPr lang="en-US" sz="2100" dirty="0" err="1">
                <a:solidFill>
                  <a:srgbClr val="92D050"/>
                </a:solidFill>
              </a:rPr>
              <a:t>SpringBootTest</a:t>
            </a:r>
            <a:r>
              <a:rPr lang="en-US" sz="2100" dirty="0">
                <a:solidFill>
                  <a:srgbClr val="92D050"/>
                </a:solidFill>
              </a:rPr>
              <a:t> </a:t>
            </a:r>
            <a:r>
              <a:rPr lang="en-US" sz="2100" dirty="0"/>
              <a:t>does not start the server but instead sets up a mock environment for testing web endpoints.</a:t>
            </a:r>
          </a:p>
          <a:p>
            <a:r>
              <a:rPr lang="en-US" sz="2100" dirty="0"/>
              <a:t>With Spring, we can query our web endpoints using class </a:t>
            </a:r>
            <a:r>
              <a:rPr lang="en-US" sz="2100" dirty="0" err="1">
                <a:solidFill>
                  <a:srgbClr val="00B0F0"/>
                </a:solidFill>
              </a:rPr>
              <a:t>MockMvc</a:t>
            </a:r>
            <a:r>
              <a:rPr lang="en-US" sz="2100" dirty="0"/>
              <a:t>, as shown in the following example:</a:t>
            </a:r>
          </a:p>
          <a:p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C3B75-FE70-9F98-9C36-99C14FEB4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4583" y="2688336"/>
            <a:ext cx="4222680" cy="3560064"/>
          </a:xfrm>
          <a:noFill/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br>
              <a:rPr lang="en-US" b="1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b="1" dirty="0" err="1">
                <a:solidFill>
                  <a:srgbClr val="9E880D"/>
                </a:solidFill>
                <a:effectLst/>
                <a:latin typeface="JetBrains Mono"/>
              </a:rPr>
              <a:t>SpringBootTest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lang="en-US" dirty="0" err="1">
                <a:solidFill>
                  <a:srgbClr val="000000"/>
                </a:solidFill>
                <a:effectLst/>
                <a:latin typeface="JetBrains Mono"/>
              </a:rPr>
              <a:t>SpringMicroserviceDemoApplicationTests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dirty="0" err="1">
                <a:solidFill>
                  <a:srgbClr val="9E880D"/>
                </a:solidFill>
                <a:effectLst/>
                <a:latin typeface="JetBrains Mono"/>
              </a:rPr>
              <a:t>Autowired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b="1" dirty="0" err="1">
                <a:solidFill>
                  <a:srgbClr val="000000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lang="en-US" b="1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b="1" dirty="0"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</a:t>
            </a: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@Test</a:t>
            </a:r>
            <a:br>
              <a:rPr lang="en-US" dirty="0">
                <a:solidFill>
                  <a:srgbClr val="9E880D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9E880D"/>
                </a:solidFill>
                <a:effectLst/>
                <a:latin typeface="JetBrains Mono"/>
              </a:rPr>
              <a:t>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lang="en-US" dirty="0" err="1">
                <a:solidFill>
                  <a:srgbClr val="00627A"/>
                </a:solidFill>
                <a:effectLst/>
                <a:latin typeface="JetBrains Mono"/>
              </a:rPr>
              <a:t>testWithMockMvc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throws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Exception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</a:t>
            </a:r>
            <a:r>
              <a:rPr lang="en-US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 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dirty="0" err="1">
                <a:solidFill>
                  <a:srgbClr val="871094"/>
                </a:solidFill>
                <a:effectLst/>
                <a:latin typeface="JetBrains Mono"/>
              </a:rPr>
              <a:t>mockMvc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.perform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get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"/hello/index"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andExpect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status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isOk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andReturn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getResponse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   .</a:t>
            </a:r>
            <a:r>
              <a:rPr lang="en-US" dirty="0" err="1">
                <a:solidFill>
                  <a:srgbClr val="080808"/>
                </a:solidFill>
                <a:effectLst/>
                <a:latin typeface="JetBrains Mono"/>
              </a:rPr>
              <a:t>getContentAsString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assertThat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00000"/>
                </a:solidFill>
                <a:effectLst/>
                <a:latin typeface="JetBrains Mono"/>
              </a:rPr>
              <a:t>result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i="1" dirty="0">
                <a:solidFill>
                  <a:srgbClr val="080808"/>
                </a:solidFill>
                <a:effectLst/>
                <a:latin typeface="JetBrains Mono"/>
              </a:rPr>
              <a:t>is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i="1" dirty="0" err="1">
                <a:solidFill>
                  <a:srgbClr val="080808"/>
                </a:solidFill>
                <a:effectLst/>
                <a:latin typeface="JetBrains Mono"/>
              </a:rPr>
              <a:t>equalTo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dirty="0">
                <a:solidFill>
                  <a:srgbClr val="067D17"/>
                </a:solidFill>
                <a:effectLst/>
                <a:latin typeface="JetBrains Mono"/>
              </a:rPr>
              <a:t>"Hello, world"</a:t>
            </a: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)));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lang="en-US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dirty="0">
                <a:solidFill>
                  <a:srgbClr val="080808"/>
                </a:solidFill>
                <a:effectLst/>
                <a:latin typeface="JetBrains Mono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3FAB8B-3153-F694-14D4-C1BE519A29B2}"/>
              </a:ext>
            </a:extLst>
          </p:cNvPr>
          <p:cNvSpPr txBox="1"/>
          <p:nvPr/>
        </p:nvSpPr>
        <p:spPr>
          <a:xfrm>
            <a:off x="5991306" y="4199835"/>
            <a:ext cx="308152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i="1" dirty="0"/>
              <a:t>In this test </a:t>
            </a:r>
            <a:r>
              <a:rPr lang="en-IL" sz="1400" b="1" i="1" dirty="0">
                <a:solidFill>
                  <a:srgbClr val="00B0F0"/>
                </a:solidFill>
              </a:rPr>
              <a:t>mockMvc</a:t>
            </a:r>
            <a:r>
              <a:rPr lang="en-IL" sz="1400" i="1" dirty="0"/>
              <a:t> calls endPoint (“/hello/index”), implemented in the tested application, and verifies that it returns HTTP 200 OK and body “Hello World”.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0AA868-9532-D9EE-2774-198CFB55336F}"/>
              </a:ext>
            </a:extLst>
          </p:cNvPr>
          <p:cNvSpPr txBox="1"/>
          <p:nvPr/>
        </p:nvSpPr>
        <p:spPr>
          <a:xfrm>
            <a:off x="5991306" y="2923251"/>
            <a:ext cx="3282696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400" dirty="0"/>
              <a:t>Use annotation 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@</a:t>
            </a:r>
            <a:r>
              <a:rPr lang="en-US" sz="1400" b="1" dirty="0" err="1">
                <a:solidFill>
                  <a:srgbClr val="9E880D"/>
                </a:solidFill>
                <a:effectLst/>
                <a:latin typeface="JetBrains Mono"/>
              </a:rPr>
              <a:t>AutoConfigureMockMvc</a:t>
            </a:r>
            <a:r>
              <a:rPr lang="en-US" sz="1400" b="1" dirty="0">
                <a:solidFill>
                  <a:srgbClr val="9E880D"/>
                </a:solidFill>
                <a:effectLst/>
                <a:latin typeface="JetBrains Mono"/>
              </a:rPr>
              <a:t> </a:t>
            </a:r>
            <a:r>
              <a:rPr lang="en-US" sz="1400" dirty="0"/>
              <a:t>for operations with </a:t>
            </a:r>
            <a:r>
              <a:rPr lang="en-US" sz="1400" b="1" dirty="0" err="1">
                <a:solidFill>
                  <a:srgbClr val="00B0F0"/>
                </a:solidFill>
              </a:rPr>
              <a:t>MockMvc</a:t>
            </a:r>
            <a:r>
              <a:rPr lang="en-IL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8385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D60C3-15A9-CBE7-D0C3-A830B2DA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Testing with </a:t>
            </a:r>
            <a:r>
              <a:rPr lang="en-US" sz="3600" dirty="0">
                <a:solidFill>
                  <a:schemeClr val="accent1"/>
                </a:solidFill>
              </a:rPr>
              <a:t>@</a:t>
            </a:r>
            <a:r>
              <a:rPr lang="en-US" sz="3600" dirty="0" err="1">
                <a:solidFill>
                  <a:schemeClr val="accent1"/>
                </a:solidFill>
              </a:rPr>
              <a:t>WebMvcTest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5F3AC-07A0-6B46-6A24-05ABC310C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If you want to focus only on the web layer and not start a complete </a:t>
            </a:r>
            <a:r>
              <a:rPr lang="en-US" sz="2400" dirty="0" err="1">
                <a:solidFill>
                  <a:schemeClr val="tx1"/>
                </a:solidFill>
              </a:rPr>
              <a:t>ApplicationContext</a:t>
            </a:r>
            <a:r>
              <a:rPr lang="en-US" sz="2400" dirty="0">
                <a:solidFill>
                  <a:schemeClr val="tx1"/>
                </a:solidFill>
              </a:rPr>
              <a:t>, consider using </a:t>
            </a:r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instead.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@</a:t>
            </a:r>
            <a:r>
              <a:rPr lang="en-US" sz="2400" dirty="0" err="1">
                <a:solidFill>
                  <a:schemeClr val="accent1"/>
                </a:solidFill>
              </a:rPr>
              <a:t>WebMvcTest</a:t>
            </a:r>
            <a:r>
              <a:rPr lang="en-US" sz="2400" dirty="0">
                <a:solidFill>
                  <a:schemeClr val="accent1"/>
                </a:solidFill>
              </a:rPr>
              <a:t> </a:t>
            </a:r>
            <a:r>
              <a:rPr lang="en-US" sz="2400" dirty="0">
                <a:solidFill>
                  <a:schemeClr val="tx1"/>
                </a:solidFill>
              </a:rPr>
              <a:t>auto-configures the Spring MVC infrastructure and limits scanned beans to @Controller-related beans. </a:t>
            </a:r>
          </a:p>
          <a:p>
            <a:pPr lvl="1"/>
            <a:r>
              <a:rPr lang="en-US" sz="2200" dirty="0">
                <a:solidFill>
                  <a:schemeClr val="tx1"/>
                </a:solidFill>
              </a:rPr>
              <a:t>So, if your controller has some dependency to other beans from your service layer, the test won't start until you either load that config yourself or provide a mock for it. 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65026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46CE2-FD8A-CAE1-49E3-B99CBACA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@MockBean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E0F62-CD9D-AB2D-0F5F-8A4742160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750" y="1545127"/>
            <a:ext cx="8596668" cy="3880773"/>
          </a:xfrm>
        </p:spPr>
        <p:txBody>
          <a:bodyPr/>
          <a:lstStyle/>
          <a:p>
            <a:r>
              <a:rPr lang="en-US" sz="2800" dirty="0"/>
              <a:t>Use </a:t>
            </a:r>
            <a:r>
              <a:rPr lang="en-US" sz="2800" dirty="0">
                <a:solidFill>
                  <a:schemeClr val="accent1"/>
                </a:solidFill>
              </a:rPr>
              <a:t>@</a:t>
            </a:r>
            <a:r>
              <a:rPr lang="en-US" sz="2800" dirty="0" err="1">
                <a:solidFill>
                  <a:schemeClr val="accent1"/>
                </a:solidFill>
              </a:rPr>
              <a:t>MockBean</a:t>
            </a:r>
            <a:r>
              <a:rPr lang="en-US" sz="2800" dirty="0">
                <a:solidFill>
                  <a:schemeClr val="accent1"/>
                </a:solidFill>
              </a:rPr>
              <a:t> </a:t>
            </a:r>
            <a:r>
              <a:rPr lang="en-US" sz="2800" dirty="0"/>
              <a:t>annotation to mock a bean object.</a:t>
            </a:r>
          </a:p>
          <a:p>
            <a:r>
              <a:rPr lang="en-US" sz="2800" dirty="0"/>
              <a:t>Often,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WebMvcTest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is limited to a </a:t>
            </a:r>
            <a:r>
              <a:rPr lang="en-US" sz="2800" i="1" dirty="0"/>
              <a:t>single controller </a:t>
            </a:r>
            <a:r>
              <a:rPr lang="en-US" sz="2800" dirty="0"/>
              <a:t>and is used in combination with </a:t>
            </a:r>
            <a:r>
              <a:rPr lang="en-US" sz="3200" dirty="0">
                <a:solidFill>
                  <a:schemeClr val="accent1"/>
                </a:solidFill>
              </a:rPr>
              <a:t>@</a:t>
            </a:r>
            <a:r>
              <a:rPr lang="en-US" sz="3200" dirty="0" err="1">
                <a:solidFill>
                  <a:schemeClr val="accent1"/>
                </a:solidFill>
              </a:rPr>
              <a:t>MockBean</a:t>
            </a:r>
            <a:r>
              <a:rPr lang="en-US" sz="3200" dirty="0">
                <a:solidFill>
                  <a:schemeClr val="accent1"/>
                </a:solidFill>
              </a:rPr>
              <a:t> </a:t>
            </a:r>
            <a:r>
              <a:rPr lang="en-US" sz="2800" dirty="0"/>
              <a:t>to provide mock implementations for required dependencies.</a:t>
            </a:r>
          </a:p>
          <a:p>
            <a:endParaRPr lang="en-US" sz="1800" dirty="0"/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0240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2650E-704A-05BA-C44D-B60D833AD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Hands-on - Calculator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CD13F-FA6F-3E8C-F9AE-F29C9B5DF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0931"/>
            <a:ext cx="8596668" cy="4560432"/>
          </a:xfrm>
        </p:spPr>
        <p:txBody>
          <a:bodyPr>
            <a:normAutofit lnSpcReduction="10000"/>
          </a:bodyPr>
          <a:lstStyle/>
          <a:p>
            <a: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None/>
            </a:pPr>
            <a:r>
              <a:rPr lang="en-IL" dirty="0"/>
              <a:t>Implement the following APIs:</a:t>
            </a:r>
          </a:p>
          <a:p>
            <a:r>
              <a:rPr lang="en-IL" dirty="0"/>
              <a:t>GET </a:t>
            </a:r>
            <a:r>
              <a:rPr lang="en-US" u="sng" dirty="0">
                <a:solidFill>
                  <a:srgbClr val="99CA3C"/>
                </a:solidFill>
                <a:hlinkClick r:id="rId2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2"/>
              </a:rPr>
              <a:t>:8080/add/{num1}/{num2}</a:t>
            </a:r>
            <a:endParaRPr lang="en-US" u="sng" dirty="0">
              <a:solidFill>
                <a:srgbClr val="92D050"/>
              </a:solidFill>
            </a:endParaRPr>
          </a:p>
          <a:p>
            <a:r>
              <a:rPr lang="en-IL" dirty="0"/>
              <a:t>GET</a:t>
            </a:r>
            <a:r>
              <a:rPr lang="en-IL" u="sng" dirty="0">
                <a:solidFill>
                  <a:srgbClr val="92D050"/>
                </a:solidFill>
              </a:rPr>
              <a:t> </a:t>
            </a:r>
            <a:r>
              <a:rPr lang="en-US" u="sng" dirty="0">
                <a:solidFill>
                  <a:srgbClr val="99CA3C"/>
                </a:solidFill>
                <a:hlinkClick r:id="rId3"/>
              </a:rPr>
              <a:t>http://localhost</a:t>
            </a:r>
            <a:r>
              <a:rPr lang="en-US" u="sng" dirty="0">
                <a:solidFill>
                  <a:srgbClr val="92D050"/>
                </a:solidFill>
                <a:hlinkClick r:id="rId3"/>
              </a:rPr>
              <a:t>:8080/add/?num1={value}&amp;num2={value}</a:t>
            </a:r>
            <a:r>
              <a:rPr lang="en-US" u="sng" dirty="0">
                <a:solidFill>
                  <a:srgbClr val="92D050"/>
                </a:solidFill>
              </a:rPr>
              <a:t>, </a:t>
            </a:r>
            <a:r>
              <a:rPr lang="en-US" dirty="0">
                <a:solidFill>
                  <a:schemeClr val="tx1"/>
                </a:solidFill>
              </a:rPr>
              <a:t>where num2 is optional</a:t>
            </a:r>
            <a:endParaRPr lang="en-IL" u="sng" dirty="0">
              <a:solidFill>
                <a:srgbClr val="92D050"/>
              </a:solidFill>
            </a:endParaRPr>
          </a:p>
          <a:p>
            <a:r>
              <a:rPr lang="en-IL" dirty="0"/>
              <a:t>POST </a:t>
            </a:r>
            <a:r>
              <a:rPr lang="en-US" dirty="0">
                <a:hlinkClick r:id="rId4"/>
              </a:rPr>
              <a:t>http://localhost:8080/universalAdd?</a:t>
            </a:r>
            <a:r>
              <a:rPr lang="en-US" dirty="0">
                <a:solidFill>
                  <a:srgbClr val="080808"/>
                </a:solidFill>
                <a:hlinkClick r:id="rId4"/>
              </a:rPr>
              <a:t>numeralSystem={DEC_or_HEX}</a:t>
            </a:r>
            <a:r>
              <a:rPr lang="en-US" dirty="0">
                <a:solidFill>
                  <a:srgbClr val="080808"/>
                </a:solidFill>
              </a:rPr>
              <a:t>, default value is DEC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The endpoint receives a JSON structure with two fields: num1 and num2 (of type String).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Converts them to integer, summarize and returns another structure – JSON with one field: result.</a:t>
            </a:r>
          </a:p>
          <a:p>
            <a:pPr lvl="1"/>
            <a:r>
              <a:rPr lang="en-US" dirty="0">
                <a:solidFill>
                  <a:srgbClr val="080808"/>
                </a:solidFill>
              </a:rPr>
              <a:t>Recommendations: create a class </a:t>
            </a:r>
            <a:r>
              <a:rPr lang="en-US" i="1" dirty="0" err="1">
                <a:solidFill>
                  <a:srgbClr val="00B0F0"/>
                </a:solidFill>
              </a:rPr>
              <a:t>CalculationService</a:t>
            </a:r>
            <a:r>
              <a:rPr lang="en-US" dirty="0">
                <a:solidFill>
                  <a:srgbClr val="080808"/>
                </a:solidFill>
              </a:rPr>
              <a:t> that has a field radix. Use the functions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parseInt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dirty="0">
                <a:solidFill>
                  <a:srgbClr val="080808"/>
                </a:solidFill>
              </a:rPr>
              <a:t>and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JetBrains Mono"/>
              </a:rPr>
              <a:t>Integer</a:t>
            </a:r>
            <a:r>
              <a:rPr lang="en-US" sz="1800" dirty="0" err="1"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lang="en-US" sz="1800" i="1" dirty="0" err="1">
                <a:solidFill>
                  <a:srgbClr val="080808"/>
                </a:solidFill>
                <a:effectLst/>
                <a:latin typeface="JetBrains Mono"/>
              </a:rPr>
              <a:t>toString</a:t>
            </a:r>
            <a:r>
              <a:rPr lang="en-US" sz="1800" i="1" dirty="0">
                <a:solidFill>
                  <a:srgbClr val="080808"/>
                </a:solidFill>
                <a:latin typeface="JetBrains Mono"/>
              </a:rPr>
              <a:t> </a:t>
            </a:r>
            <a:r>
              <a:rPr lang="en-US" sz="1800" dirty="0">
                <a:solidFill>
                  <a:srgbClr val="080808"/>
                </a:solidFill>
                <a:latin typeface="JetBrains Mono"/>
              </a:rPr>
              <a:t>to calculate result according to the radix.</a:t>
            </a:r>
            <a:endParaRPr lang="en-US" dirty="0">
              <a:solidFill>
                <a:srgbClr val="080808"/>
              </a:solidFill>
            </a:endParaRPr>
          </a:p>
          <a:p>
            <a:r>
              <a:rPr lang="en-US" dirty="0"/>
              <a:t>Write tests.</a:t>
            </a:r>
          </a:p>
          <a:p>
            <a: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892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9B8E49-6699-A7A9-425A-5EB251E66F5D}"/>
              </a:ext>
            </a:extLst>
          </p:cNvPr>
          <p:cNvSpPr/>
          <p:nvPr/>
        </p:nvSpPr>
        <p:spPr>
          <a:xfrm>
            <a:off x="677332" y="2924189"/>
            <a:ext cx="8353455" cy="36101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3C616-E58C-386B-EB03-88C0FD779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76549"/>
            <a:ext cx="8596668" cy="4757815"/>
          </a:xfrm>
        </p:spPr>
        <p:txBody>
          <a:bodyPr>
            <a:normAutofit fontScale="77500" lnSpcReduction="20000"/>
          </a:bodyPr>
          <a:lstStyle/>
          <a:p>
            <a:endParaRPr lang="en-IL" dirty="0"/>
          </a:p>
          <a:p>
            <a:endParaRPr lang="en-IL" dirty="0"/>
          </a:p>
          <a:p>
            <a:endParaRPr lang="en-IL" dirty="0"/>
          </a:p>
          <a:p>
            <a:pPr marL="0" indent="0">
              <a:buNone/>
            </a:pPr>
            <a:endParaRPr lang="en-US" b="1" i="1" dirty="0">
              <a:solidFill>
                <a:srgbClr val="808080"/>
              </a:solidFill>
              <a:effectLst/>
            </a:endParaRPr>
          </a:p>
          <a:p>
            <a:pPr marL="0" indent="0">
              <a:buNone/>
            </a:pPr>
            <a:r>
              <a:rPr lang="en-US" b="1" i="1" dirty="0">
                <a:solidFill>
                  <a:schemeClr val="accent3">
                    <a:lumMod val="75000"/>
                  </a:schemeClr>
                </a:solidFill>
                <a:effectLst/>
              </a:rPr>
              <a:t>@Component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effectLst/>
              </a:rPr>
              <a:t>public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/>
              <a:t>MyBean</a:t>
            </a:r>
            <a:r>
              <a:rPr lang="en-US" dirty="0"/>
              <a:t> {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</a:t>
            </a:r>
            <a:r>
              <a:rPr lang="en-US" dirty="0" err="1">
                <a:solidFill>
                  <a:schemeClr val="accent2"/>
                </a:solidFill>
              </a:rPr>
              <a:t>server.address</a:t>
            </a:r>
            <a:r>
              <a:rPr lang="en-US" dirty="0">
                <a:solidFill>
                  <a:schemeClr val="accent2"/>
                </a:solidFill>
              </a:rPr>
              <a:t>}"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  <a:effectLst/>
              </a:rPr>
              <a:t>InetAddress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serverAddr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808080"/>
                </a:solidFill>
                <a:effectLst/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  <a:effectLst/>
              </a:rPr>
              <a:t>"</a:t>
            </a:r>
            <a:r>
              <a:rPr lang="en-US" dirty="0">
                <a:solidFill>
                  <a:schemeClr val="accent2"/>
                </a:solidFill>
              </a:rPr>
              <a:t>${server.port:8080}"</a:t>
            </a:r>
            <a:r>
              <a:rPr lang="en-US" dirty="0"/>
              <a:t>)            </a:t>
            </a:r>
            <a:r>
              <a:rPr lang="en-US" b="1" dirty="0"/>
              <a:t>here we defined the variable default value - 8080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effectLst/>
              </a:rPr>
              <a:t>	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int</a:t>
            </a:r>
            <a:r>
              <a:rPr lang="en-US" dirty="0"/>
              <a:t>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serverPort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b="1" i="1" dirty="0">
                <a:solidFill>
                  <a:schemeClr val="accent2"/>
                </a:solidFill>
              </a:rPr>
              <a:t>“$</a:t>
            </a:r>
            <a:r>
              <a:rPr lang="en-US" dirty="0">
                <a:solidFill>
                  <a:schemeClr val="accent2"/>
                </a:solidFill>
              </a:rPr>
              <a:t>{HOME}”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homeDir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i="1" dirty="0">
                <a:solidFill>
                  <a:srgbClr val="3F5F5F"/>
                </a:solidFill>
              </a:rPr>
              <a:t>	</a:t>
            </a:r>
            <a:r>
              <a:rPr lang="en-US" b="1" i="1" dirty="0">
                <a:solidFill>
                  <a:schemeClr val="accent3">
                    <a:lumMod val="75000"/>
                  </a:schemeClr>
                </a:solidFill>
              </a:rPr>
              <a:t>@Value</a:t>
            </a:r>
            <a:r>
              <a:rPr lang="en-US" dirty="0"/>
              <a:t>(</a:t>
            </a:r>
            <a:r>
              <a:rPr lang="en-US" dirty="0">
                <a:solidFill>
                  <a:schemeClr val="accent2"/>
                </a:solidFill>
              </a:rPr>
              <a:t>“${</a:t>
            </a:r>
            <a:r>
              <a:rPr lang="en-US" dirty="0" err="1">
                <a:solidFill>
                  <a:schemeClr val="accent2"/>
                </a:solidFill>
              </a:rPr>
              <a:t>demo.course</a:t>
            </a:r>
            <a:r>
              <a:rPr lang="en-US" dirty="0">
                <a:solidFill>
                  <a:schemeClr val="accent2"/>
                </a:solidFill>
              </a:rPr>
              <a:t>}”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          </a:t>
            </a:r>
            <a:r>
              <a:rPr lang="en-US" b="1" dirty="0">
                <a:solidFill>
                  <a:srgbClr val="0070C0"/>
                </a:solidFill>
              </a:rPr>
              <a:t>private</a:t>
            </a:r>
            <a:r>
              <a:rPr lang="en-US" i="1" dirty="0">
                <a:solidFill>
                  <a:srgbClr val="3F5F5F"/>
                </a:solidFill>
                <a:effectLst/>
              </a:rPr>
              <a:t> </a:t>
            </a:r>
            <a:r>
              <a:rPr lang="en-US" dirty="0"/>
              <a:t>String </a:t>
            </a:r>
            <a:r>
              <a:rPr lang="en-US" dirty="0" err="1">
                <a:solidFill>
                  <a:srgbClr val="871094"/>
                </a:solidFill>
                <a:latin typeface="+mj-lt"/>
              </a:rPr>
              <a:t>courseNum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i="1" dirty="0">
                <a:solidFill>
                  <a:srgbClr val="3F5F5F"/>
                </a:solidFill>
                <a:effectLst/>
              </a:rPr>
              <a:t>	...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901DC-E139-2EC9-569B-202344B30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@Value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AF19DFB6-4C85-1E2D-589F-8FF1659B1A1E}"/>
              </a:ext>
            </a:extLst>
          </p:cNvPr>
          <p:cNvGraphicFramePr>
            <a:graphicFrameLocks noGrp="1"/>
          </p:cNvGraphicFramePr>
          <p:nvPr/>
        </p:nvGraphicFramePr>
        <p:xfrm>
          <a:off x="677332" y="1776549"/>
          <a:ext cx="8353455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9784">
                  <a:extLst>
                    <a:ext uri="{9D8B030D-6E8A-4147-A177-3AD203B41FA5}">
                      <a16:colId xmlns:a16="http://schemas.microsoft.com/office/drawing/2014/main" val="1815690530"/>
                    </a:ext>
                  </a:extLst>
                </a:gridCol>
                <a:gridCol w="2479186">
                  <a:extLst>
                    <a:ext uri="{9D8B030D-6E8A-4147-A177-3AD203B41FA5}">
                      <a16:colId xmlns:a16="http://schemas.microsoft.com/office/drawing/2014/main" val="3367717155"/>
                    </a:ext>
                  </a:extLst>
                </a:gridCol>
                <a:gridCol w="2784485">
                  <a:extLst>
                    <a:ext uri="{9D8B030D-6E8A-4147-A177-3AD203B41FA5}">
                      <a16:colId xmlns:a16="http://schemas.microsoft.com/office/drawing/2014/main" val="1586312912"/>
                    </a:ext>
                  </a:extLst>
                </a:gridCol>
              </a:tblGrid>
              <a:tr h="362718">
                <a:tc>
                  <a:txBody>
                    <a:bodyPr/>
                    <a:lstStyle/>
                    <a:p>
                      <a:r>
                        <a:rPr lang="en-IL" dirty="0"/>
                        <a:t>Configuration file: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Environment: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System properties: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724661"/>
                  </a:ext>
                </a:extLst>
              </a:tr>
              <a:tr h="63475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server.address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127.0.0.1</a:t>
                      </a:r>
                      <a:b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server.port</a:t>
                      </a:r>
                      <a:r>
                        <a:rPr lang="en-US" dirty="0"/>
                        <a:t>=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8080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L" dirty="0"/>
                        <a:t>HOME=/Users/yb444b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demo.course</a:t>
                      </a:r>
                      <a:r>
                        <a:rPr lang="en-US" dirty="0"/>
                        <a:t>=1.0</a:t>
                      </a:r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258796"/>
                  </a:ext>
                </a:extLst>
              </a:tr>
            </a:tbl>
          </a:graphicData>
        </a:graphic>
      </p:graphicFrame>
      <p:sp>
        <p:nvSpPr>
          <p:cNvPr id="5" name="Left Arrow 4">
            <a:extLst>
              <a:ext uri="{FF2B5EF4-FFF2-40B4-BE49-F238E27FC236}">
                <a16:creationId xmlns:a16="http://schemas.microsoft.com/office/drawing/2014/main" id="{B3D144FA-0182-13D0-66C9-06B9DE893DA5}"/>
              </a:ext>
            </a:extLst>
          </p:cNvPr>
          <p:cNvSpPr/>
          <p:nvPr/>
        </p:nvSpPr>
        <p:spPr>
          <a:xfrm>
            <a:off x="3723489" y="4155456"/>
            <a:ext cx="427382" cy="1689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2414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C5BE0-0023-19B1-C157-CCB698FCC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Load configuration values in the code: @ConfigurationProperties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505742-509F-381A-E922-B38A5926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746" y="1930400"/>
            <a:ext cx="3034106" cy="385417"/>
          </a:xfrm>
        </p:spPr>
        <p:txBody>
          <a:bodyPr/>
          <a:lstStyle/>
          <a:p>
            <a:r>
              <a:rPr lang="en-IL" sz="1800" dirty="0"/>
              <a:t>Configuration file: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13A66-DCB4-7280-9F03-4B4EC86A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6" y="2315817"/>
            <a:ext cx="3906193" cy="2030152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erver.address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127.0.0.1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erver.port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0B0F0"/>
                </a:solidFill>
              </a:rPr>
              <a:t>8080</a:t>
            </a:r>
          </a:p>
          <a:p>
            <a:pPr marL="0" indent="0">
              <a:buNone/>
            </a:pPr>
            <a:r>
              <a:rPr lang="en-US" sz="1600" dirty="0" err="1">
                <a:solidFill>
                  <a:srgbClr val="002060"/>
                </a:solidFill>
              </a:rPr>
              <a:t>server.compression.mime</a:t>
            </a:r>
            <a:r>
              <a:rPr lang="en-US" sz="1600" dirty="0">
                <a:solidFill>
                  <a:srgbClr val="002060"/>
                </a:solidFill>
              </a:rPr>
              <a:t>-type</a:t>
            </a:r>
            <a:r>
              <a:rPr lang="en-US" sz="1600" dirty="0"/>
              <a:t>=</a:t>
            </a:r>
            <a:r>
              <a:rPr lang="en-US" sz="1600" dirty="0">
                <a:solidFill>
                  <a:srgbClr val="067D17"/>
                </a:solidFill>
                <a:effectLst/>
              </a:rPr>
              <a:t> application/</a:t>
            </a:r>
            <a:r>
              <a:rPr lang="en-US" sz="1600" dirty="0" err="1">
                <a:solidFill>
                  <a:srgbClr val="067D17"/>
                </a:solidFill>
                <a:effectLst/>
              </a:rPr>
              <a:t>json</a:t>
            </a:r>
            <a:r>
              <a:rPr lang="en-US" sz="1600" dirty="0">
                <a:solidFill>
                  <a:srgbClr val="067D17"/>
                </a:solidFill>
                <a:effectLst/>
              </a:rPr>
              <a:t>, application/xml</a:t>
            </a:r>
            <a:endParaRPr lang="en-IL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2060"/>
                </a:solidFill>
              </a:rPr>
              <a:t>s</a:t>
            </a:r>
            <a:r>
              <a:rPr lang="en-IL" sz="1600" dirty="0">
                <a:solidFill>
                  <a:srgbClr val="002060"/>
                </a:solidFill>
              </a:rPr>
              <a:t>erver.max-http-header-size</a:t>
            </a:r>
            <a:r>
              <a:rPr lang="en-IL" sz="1600" dirty="0"/>
              <a:t>=</a:t>
            </a:r>
            <a:r>
              <a:rPr lang="en-IL" sz="1600" dirty="0">
                <a:solidFill>
                  <a:srgbClr val="067D17"/>
                </a:solidFill>
              </a:rPr>
              <a:t>8KB</a:t>
            </a:r>
            <a:endParaRPr lang="en-IL" sz="1600" dirty="0">
              <a:solidFill>
                <a:srgbClr val="00B0F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F7256-0FD3-D66D-3001-E02FC79808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38409" y="1930400"/>
            <a:ext cx="4535592" cy="385417"/>
          </a:xfrm>
        </p:spPr>
        <p:txBody>
          <a:bodyPr/>
          <a:lstStyle/>
          <a:p>
            <a:r>
              <a:rPr lang="en-IL" sz="1800" dirty="0"/>
              <a:t>Code: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F75FFB-F5CB-D6EF-7A3D-EA3766B5C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38409" y="2315818"/>
            <a:ext cx="5250321" cy="4204252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@</a:t>
            </a:r>
            <a:r>
              <a:rPr lang="en-US" sz="1600" b="1" dirty="0" err="1">
                <a:solidFill>
                  <a:schemeClr val="accent3">
                    <a:lumMod val="75000"/>
                  </a:schemeClr>
                </a:solidFill>
                <a:highlight>
                  <a:srgbClr val="FFFF00"/>
                </a:highlight>
                <a:latin typeface="+mj-lt"/>
              </a:rPr>
              <a:t>ConfigurationProperties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(</a:t>
            </a:r>
            <a:r>
              <a:rPr lang="en-US" sz="1600" b="1" dirty="0">
                <a:solidFill>
                  <a:schemeClr val="accent2"/>
                </a:solidFill>
                <a:highlight>
                  <a:srgbClr val="FFFF00"/>
                </a:highlight>
                <a:latin typeface="+mj-lt"/>
              </a:rPr>
              <a:t>“server”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33B3"/>
                </a:solidFill>
                <a:latin typeface="+mj-lt"/>
              </a:rPr>
              <a:t>p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ublic class </a:t>
            </a:r>
            <a:r>
              <a:rPr lang="en-IL" sz="1600" dirty="0">
                <a:latin typeface="+mj-lt"/>
              </a:rPr>
              <a:t>ServerConfiguration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InetAddress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address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int</a:t>
            </a:r>
            <a:r>
              <a:rPr lang="en-IL" sz="1600" dirty="0">
                <a:latin typeface="+mj-lt"/>
              </a:rPr>
              <a:t>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port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DataSize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maxHttpHeaderSize</a:t>
            </a:r>
            <a:r>
              <a:rPr lang="en-IL" sz="1600" dirty="0">
                <a:latin typeface="+mj-lt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   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final</a:t>
            </a:r>
            <a:r>
              <a:rPr lang="en-US" sz="1600" dirty="0">
                <a:latin typeface="+mj-lt"/>
              </a:rPr>
              <a:t> Compression compression = </a:t>
            </a:r>
            <a:r>
              <a:rPr lang="en-US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US" sz="1600" dirty="0">
                <a:latin typeface="+mj-lt"/>
              </a:rPr>
              <a:t> Compression();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public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static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class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Compression {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   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private</a:t>
            </a:r>
            <a:r>
              <a:rPr lang="en-IL" sz="1600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List&lt;String&gt; 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mimeTypes = </a:t>
            </a:r>
            <a:r>
              <a:rPr lang="en-IL" sz="1600" dirty="0">
                <a:solidFill>
                  <a:srgbClr val="0033B3"/>
                </a:solidFill>
                <a:latin typeface="+mj-lt"/>
              </a:rPr>
              <a:t>new</a:t>
            </a:r>
            <a:r>
              <a:rPr lang="en-IL" sz="1600" dirty="0">
                <a:solidFill>
                  <a:srgbClr val="871094"/>
                </a:solidFill>
                <a:latin typeface="+mj-lt"/>
              </a:rPr>
              <a:t> </a:t>
            </a:r>
            <a:r>
              <a:rPr lang="en-IL" sz="1600" dirty="0">
                <a:latin typeface="+mj-lt"/>
              </a:rPr>
              <a:t>Array&lt;&gt;();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    }</a:t>
            </a:r>
          </a:p>
          <a:p>
            <a:pPr marL="0" indent="0">
              <a:buNone/>
            </a:pPr>
            <a:r>
              <a:rPr lang="en-IL" sz="1600" dirty="0">
                <a:latin typeface="+mj-lt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9A15BB-49F0-A0F4-7EE0-4AA5029BF462}"/>
              </a:ext>
            </a:extLst>
          </p:cNvPr>
          <p:cNvSpPr txBox="1"/>
          <p:nvPr/>
        </p:nvSpPr>
        <p:spPr>
          <a:xfrm>
            <a:off x="8566472" y="1438197"/>
            <a:ext cx="3505664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>
                <a:solidFill>
                  <a:schemeClr val="accent1"/>
                </a:solidFill>
              </a:rPr>
              <a:t>@ConfigurationProperties </a:t>
            </a:r>
            <a:r>
              <a:rPr lang="en-IL" sz="1600" dirty="0"/>
              <a:t>annotation allows isolating a </a:t>
            </a:r>
            <a:r>
              <a:rPr lang="en-IL" sz="1600" b="1" dirty="0"/>
              <a:t>section of properties </a:t>
            </a:r>
            <a:r>
              <a:rPr lang="en-IL" sz="1600" dirty="0"/>
              <a:t>(with the same prefix) into separate POJO.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3CFF4-DCB8-A703-AB2A-C6FC9923965F}"/>
              </a:ext>
            </a:extLst>
          </p:cNvPr>
          <p:cNvSpPr txBox="1"/>
          <p:nvPr/>
        </p:nvSpPr>
        <p:spPr>
          <a:xfrm>
            <a:off x="1133544" y="5442852"/>
            <a:ext cx="2576308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IL" sz="1600" dirty="0"/>
              <a:t>Note: setters are mandatory in the @ConfigurationProperties class!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35E48F68-E8ED-04FE-FD96-39B37B18A4C5}"/>
              </a:ext>
            </a:extLst>
          </p:cNvPr>
          <p:cNvSpPr/>
          <p:nvPr/>
        </p:nvSpPr>
        <p:spPr>
          <a:xfrm>
            <a:off x="3709852" y="5808295"/>
            <a:ext cx="969405" cy="1477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28223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80062C165A384BBE4202BE72680A0C" ma:contentTypeVersion="16" ma:contentTypeDescription="Create a new document." ma:contentTypeScope="" ma:versionID="ad4a4175eb2c3e09fcddefcd48156f8d">
  <xsd:schema xmlns:xsd="http://www.w3.org/2001/XMLSchema" xmlns:xs="http://www.w3.org/2001/XMLSchema" xmlns:p="http://schemas.microsoft.com/office/2006/metadata/properties" xmlns:ns2="858d5390-0f7b-4213-8bcd-0cd5cf778ba6" xmlns:ns3="48da0e76-8a7c-448c-bc5b-f1ed517f7411" xmlns:ns4="e5f39eeb-dc9c-40bf-a733-e74d7baf73b9" targetNamespace="http://schemas.microsoft.com/office/2006/metadata/properties" ma:root="true" ma:fieldsID="ea247dcd7b1180b70e9ff4f92c286293" ns2:_="" ns3:_="" ns4:_="">
    <xsd:import namespace="858d5390-0f7b-4213-8bcd-0cd5cf778ba6"/>
    <xsd:import namespace="48da0e76-8a7c-448c-bc5b-f1ed517f7411"/>
    <xsd:import namespace="e5f39eeb-dc9c-40bf-a733-e74d7baf73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8d5390-0f7b-4213-8bcd-0cd5cf778b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403bee6-18b9-4adc-a956-fe59d3db99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da0e76-8a7c-448c-bc5b-f1ed517f741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f39eeb-dc9c-40bf-a733-e74d7baf73b9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d34ca88-2e70-4bb1-821d-c885e9bbd7c1}" ma:internalName="TaxCatchAll" ma:showField="CatchAllData" ma:web="48da0e76-8a7c-448c-bc5b-f1ed517f741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8d5390-0f7b-4213-8bcd-0cd5cf778ba6">
      <Terms xmlns="http://schemas.microsoft.com/office/infopath/2007/PartnerControls"/>
    </lcf76f155ced4ddcb4097134ff3c332f>
    <TaxCatchAll xmlns="e5f39eeb-dc9c-40bf-a733-e74d7baf73b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C1E331-1539-4B37-8C70-2591DCB1C6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8d5390-0f7b-4213-8bcd-0cd5cf778ba6"/>
    <ds:schemaRef ds:uri="48da0e76-8a7c-448c-bc5b-f1ed517f7411"/>
    <ds:schemaRef ds:uri="e5f39eeb-dc9c-40bf-a733-e74d7baf73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3349A31-E13C-476A-88C6-FE88A1835AD9}">
  <ds:schemaRefs>
    <ds:schemaRef ds:uri="http://schemas.microsoft.com/office/2006/metadata/properties"/>
    <ds:schemaRef ds:uri="http://schemas.microsoft.com/office/infopath/2007/PartnerControls"/>
    <ds:schemaRef ds:uri="858d5390-0f7b-4213-8bcd-0cd5cf778ba6"/>
    <ds:schemaRef ds:uri="e5f39eeb-dc9c-40bf-a733-e74d7baf73b9"/>
  </ds:schemaRefs>
</ds:datastoreItem>
</file>

<file path=customXml/itemProps3.xml><?xml version="1.0" encoding="utf-8"?>
<ds:datastoreItem xmlns:ds="http://schemas.openxmlformats.org/officeDocument/2006/customXml" ds:itemID="{A1C09B18-7530-4142-9483-30D82F693F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42538</TotalTime>
  <Words>3073</Words>
  <Application>Microsoft Macintosh PowerPoint</Application>
  <PresentationFormat>Widescreen</PresentationFormat>
  <Paragraphs>349</Paragraphs>
  <Slides>33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arial</vt:lpstr>
      <vt:lpstr>Calibri</vt:lpstr>
      <vt:lpstr>Consolas</vt:lpstr>
      <vt:lpstr>Courier New</vt:lpstr>
      <vt:lpstr>JetBrains Mono</vt:lpstr>
      <vt:lpstr>system-ui</vt:lpstr>
      <vt:lpstr>Trebuchet MS</vt:lpstr>
      <vt:lpstr>Wingdings</vt:lpstr>
      <vt:lpstr>Wingdings 3</vt:lpstr>
      <vt:lpstr>Facet</vt:lpstr>
      <vt:lpstr>Spring actuator</vt:lpstr>
      <vt:lpstr>Testing with Spring Boot</vt:lpstr>
      <vt:lpstr>Testing with @SpringBootTest </vt:lpstr>
      <vt:lpstr>Testing With a Mock Environment</vt:lpstr>
      <vt:lpstr>Testing with @WebMvcTest</vt:lpstr>
      <vt:lpstr>@MockBean</vt:lpstr>
      <vt:lpstr>Hands-on - Calculator</vt:lpstr>
      <vt:lpstr>Load configuration values in the code: @Value</vt:lpstr>
      <vt:lpstr>Load configuration values in the code: @ConfigurationProperties</vt:lpstr>
      <vt:lpstr>Load configuration values in the code: @ConfigurationProperties (cont.)</vt:lpstr>
      <vt:lpstr>@ConfigurationPropertiesScan</vt:lpstr>
      <vt:lpstr>@ConfigurationPropertiesScan: code sample</vt:lpstr>
      <vt:lpstr>More about @ConfigurationProperties: relaxed binding</vt:lpstr>
      <vt:lpstr>Environment variables</vt:lpstr>
      <vt:lpstr>Spring Boot Configuration – Using/Injecting Properties - Demo</vt:lpstr>
      <vt:lpstr>Hands-On – Configuration</vt:lpstr>
      <vt:lpstr>Hands On - Configuration (cont.)</vt:lpstr>
      <vt:lpstr>@RestController validation</vt:lpstr>
      <vt:lpstr>@RestController validation: validate path variables</vt:lpstr>
      <vt:lpstr>@RestController validation: validate request parameters</vt:lpstr>
      <vt:lpstr>@RestController validation: validate a request body</vt:lpstr>
      <vt:lpstr>Validation failure handling</vt:lpstr>
      <vt:lpstr>Configuration properties validation</vt:lpstr>
      <vt:lpstr>Hands-On – Validation</vt:lpstr>
      <vt:lpstr>Beans Scope</vt:lpstr>
      <vt:lpstr>Beans Scope</vt:lpstr>
      <vt:lpstr>Beans Scope: examples</vt:lpstr>
      <vt:lpstr>@PostConstruct</vt:lpstr>
      <vt:lpstr>@PreDestroy</vt:lpstr>
      <vt:lpstr>@PostConstruct and @PreDestroy</vt:lpstr>
      <vt:lpstr>Lazy initialization</vt:lpstr>
      <vt:lpstr>Lazy initialization</vt:lpstr>
      <vt:lpstr>Lazy initialization and @Autowired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Bensman, Julia</dc:creator>
  <cp:lastModifiedBy>Shalom, Idan</cp:lastModifiedBy>
  <cp:revision>64</cp:revision>
  <dcterms:created xsi:type="dcterms:W3CDTF">2022-12-26T21:13:42Z</dcterms:created>
  <dcterms:modified xsi:type="dcterms:W3CDTF">2024-07-24T10:55:44Z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0x0101001980062C165A384BBE4202BE72680A0C</vt:lpwstr>
  </property>
</Properties>
</file>