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9"/>
  </p:notesMasterIdLst>
  <p:sldIdLst>
    <p:sldId id="256" r:id="rId5"/>
    <p:sldId id="330" r:id="rId6"/>
    <p:sldId id="328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  <p:sldId id="321" r:id="rId18"/>
    <p:sldId id="271" r:id="rId19"/>
    <p:sldId id="273" r:id="rId20"/>
    <p:sldId id="270" r:id="rId21"/>
    <p:sldId id="274" r:id="rId22"/>
    <p:sldId id="277" r:id="rId23"/>
    <p:sldId id="278" r:id="rId24"/>
    <p:sldId id="314" r:id="rId25"/>
    <p:sldId id="275" r:id="rId26"/>
    <p:sldId id="280" r:id="rId27"/>
    <p:sldId id="281" r:id="rId28"/>
    <p:sldId id="282" r:id="rId29"/>
    <p:sldId id="279" r:id="rId30"/>
    <p:sldId id="287" r:id="rId31"/>
    <p:sldId id="327" r:id="rId32"/>
    <p:sldId id="288" r:id="rId33"/>
    <p:sldId id="289" r:id="rId34"/>
    <p:sldId id="290" r:id="rId35"/>
    <p:sldId id="298" r:id="rId36"/>
    <p:sldId id="299" r:id="rId37"/>
    <p:sldId id="30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989"/>
  </p:normalViewPr>
  <p:slideViewPr>
    <p:cSldViewPr snapToGrid="0">
      <p:cViewPr varScale="1">
        <p:scale>
          <a:sx n="122" d="100"/>
          <a:sy n="122" d="100"/>
        </p:scale>
        <p:origin x="1400" y="200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06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52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A4EE-84EC-E485-E512-78ACFCD2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824019" cy="615287"/>
          </a:xfrm>
        </p:spPr>
        <p:txBody>
          <a:bodyPr>
            <a:normAutofit fontScale="90000"/>
          </a:bodyPr>
          <a:lstStyle/>
          <a:p>
            <a:r>
              <a:rPr lang="en-IL" dirty="0"/>
              <a:t>Inversion of Control (IoC)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IL" dirty="0"/>
              <a:t>Dependency Injection</a:t>
            </a:r>
            <a:r>
              <a:rPr lang="en-US" dirty="0"/>
              <a:t> (DI) in Spring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48CB-6AC2-97D5-F19E-45729633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593717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core of the </a:t>
            </a:r>
            <a:r>
              <a:rPr lang="en-US" sz="2800" b="0" i="0" u="none" strike="noStrike" dirty="0">
                <a:solidFill>
                  <a:srgbClr val="92D050"/>
                </a:solidFill>
                <a:effectLst/>
              </a:rPr>
              <a:t>Spring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 is the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IoC (Inversion of Control) Container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 It creates the objects, configures and assembles their dependencies, and manages their entire life cycle. </a:t>
            </a: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The Container uses </a:t>
            </a:r>
            <a:r>
              <a:rPr lang="en-US" sz="2800" b="0" i="0" u="none" strike="noStrike" dirty="0">
                <a:solidFill>
                  <a:srgbClr val="0070C0"/>
                </a:solidFill>
                <a:effectLst/>
              </a:rPr>
              <a:t>Dependency Injection(DI)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to manage the components that make up the application. It gets information about the objects from the Java Code and Annotations. 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endParaRPr lang="en-US" dirty="0">
              <a:solidFill>
                <a:srgbClr val="000000"/>
              </a:solidFill>
              <a:latin typeface="Raleway" panose="020F0502020204030204" pitchFamily="34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259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B7B7-AD23-D749-3959-E8067101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E350-0650-028B-F217-4B4CA84A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Bean</a:t>
            </a:r>
            <a:r>
              <a:rPr lang="en-US" sz="2800" dirty="0"/>
              <a:t> – the managed object (instance) by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creation\destruction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dependencies (by injection)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manages bean scope (singleton or prototype)</a:t>
            </a:r>
            <a:endParaRPr lang="en-US" sz="2800" dirty="0"/>
          </a:p>
          <a:p>
            <a:pPr>
              <a:spcBef>
                <a:spcPts val="2200"/>
              </a:spcBef>
            </a:pPr>
            <a:r>
              <a:rPr lang="en-US" sz="2800" dirty="0">
                <a:solidFill>
                  <a:srgbClr val="0000FF"/>
                </a:solidFill>
              </a:rPr>
              <a:t>Container</a:t>
            </a:r>
            <a:r>
              <a:rPr lang="en-US" sz="2800" dirty="0"/>
              <a:t> – 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is the core of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. It creates the objects (</a:t>
            </a:r>
            <a:r>
              <a:rPr lang="en-US" sz="2800" dirty="0">
                <a:solidFill>
                  <a:srgbClr val="0000FF"/>
                </a:solidFill>
              </a:rPr>
              <a:t>Beans</a:t>
            </a:r>
            <a:r>
              <a:rPr lang="en-US" sz="2800" b="0" i="0" u="none" strike="noStrike" dirty="0">
                <a:solidFill>
                  <a:srgbClr val="273239"/>
                </a:solidFill>
                <a:effectLst/>
              </a:rPr>
              <a:t>), configures and assembles their dependencies, manages their entire life cycle.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1570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251-E851-C9AD-D484-0630D0F1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23521"/>
          </a:xfrm>
        </p:spPr>
        <p:txBody>
          <a:bodyPr/>
          <a:lstStyle/>
          <a:p>
            <a:r>
              <a:rPr lang="en-IL" dirty="0"/>
              <a:t>ApplicationContext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0B32-5C62-D43F-6CA8-B55062AB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6547"/>
            <a:ext cx="8596668" cy="2335564"/>
          </a:xfrm>
        </p:spPr>
        <p:txBody>
          <a:bodyPr>
            <a:normAutofit fontScale="92500" lnSpcReduction="10000"/>
          </a:bodyPr>
          <a:lstStyle/>
          <a:p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 is the </a:t>
            </a:r>
            <a:r>
              <a:rPr lang="en-IL" sz="2400" dirty="0">
                <a:solidFill>
                  <a:srgbClr val="92D050"/>
                </a:solidFill>
              </a:rPr>
              <a:t>Spring</a:t>
            </a:r>
            <a:r>
              <a:rPr lang="en-IL" sz="2400" dirty="0"/>
              <a:t> interface representing the IoC container. ApplicationContext holds all beans and manages them.</a:t>
            </a:r>
          </a:p>
          <a:p>
            <a:r>
              <a:rPr lang="en-IL" sz="2400" dirty="0"/>
              <a:t>To obtain a bean from </a:t>
            </a:r>
            <a:r>
              <a:rPr lang="en-IL" sz="2400" dirty="0">
                <a:solidFill>
                  <a:srgbClr val="0070C0"/>
                </a:solidFill>
              </a:rPr>
              <a:t>ApplicationContext</a:t>
            </a:r>
            <a:r>
              <a:rPr lang="en-IL" sz="2400" dirty="0"/>
              <a:t>, use the getBean() function and specify bean ID or interface\class. </a:t>
            </a:r>
            <a:r>
              <a:rPr lang="en-US" sz="2400" dirty="0"/>
              <a:t>In case of no ambiguity – Spring will automatically know which bean to extract for you…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EF6DC-8DDF-05A6-E873-8A8B552F8175}"/>
              </a:ext>
            </a:extLst>
          </p:cNvPr>
          <p:cNvSpPr txBox="1"/>
          <p:nvPr/>
        </p:nvSpPr>
        <p:spPr>
          <a:xfrm>
            <a:off x="677334" y="4162140"/>
            <a:ext cx="8596668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bean1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bean2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710-4590-D8B7-3483-33564237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575ED-8175-4D95-97E9-BC9BC1CC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6302581" cy="387234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21" name="Flowchart: Magnetic Disk 4">
            <a:extLst>
              <a:ext uri="{FF2B5EF4-FFF2-40B4-BE49-F238E27FC236}">
                <a16:creationId xmlns:a16="http://schemas.microsoft.com/office/drawing/2014/main" id="{7528F1F7-83AB-2AC7-17A4-1B60F32B4027}"/>
              </a:ext>
            </a:extLst>
          </p:cNvPr>
          <p:cNvSpPr/>
          <p:nvPr/>
        </p:nvSpPr>
        <p:spPr>
          <a:xfrm>
            <a:off x="3411557" y="2213459"/>
            <a:ext cx="5648467" cy="3851439"/>
          </a:xfrm>
          <a:prstGeom prst="flowChartMagneticDisk">
            <a:avLst/>
          </a:prstGeom>
          <a:solidFill>
            <a:srgbClr val="BAE18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5E528-3425-3583-E688-64987F5574EA}"/>
              </a:ext>
            </a:extLst>
          </p:cNvPr>
          <p:cNvSpPr txBox="1"/>
          <p:nvPr/>
        </p:nvSpPr>
        <p:spPr>
          <a:xfrm>
            <a:off x="4791160" y="2276417"/>
            <a:ext cx="297194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b="1" dirty="0"/>
              <a:t>Application Context</a:t>
            </a:r>
          </a:p>
          <a:p>
            <a:pPr algn="ctr"/>
            <a:r>
              <a:rPr lang="en-US" sz="2400" b="1" dirty="0"/>
              <a:t>(</a:t>
            </a:r>
            <a:r>
              <a:rPr lang="en-US" sz="2400" b="1" dirty="0" err="1">
                <a:solidFill>
                  <a:srgbClr val="0000FF"/>
                </a:solidFill>
              </a:rPr>
              <a:t>IoC</a:t>
            </a:r>
            <a:r>
              <a:rPr lang="en-US" sz="2400" b="1" dirty="0"/>
              <a:t> Container)</a:t>
            </a:r>
            <a:endParaRPr lang="he-IL" sz="2400" b="1" dirty="0"/>
          </a:p>
        </p:txBody>
      </p:sp>
      <p:sp>
        <p:nvSpPr>
          <p:cNvPr id="23" name="Rectangle: Rounded Corners 6">
            <a:extLst>
              <a:ext uri="{FF2B5EF4-FFF2-40B4-BE49-F238E27FC236}">
                <a16:creationId xmlns:a16="http://schemas.microsoft.com/office/drawing/2014/main" id="{BCF91BA6-4F33-4A60-752E-BBA3838D789B}"/>
              </a:ext>
            </a:extLst>
          </p:cNvPr>
          <p:cNvSpPr/>
          <p:nvPr/>
        </p:nvSpPr>
        <p:spPr>
          <a:xfrm>
            <a:off x="3910988" y="3583471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: Rounded Corners 7">
            <a:extLst>
              <a:ext uri="{FF2B5EF4-FFF2-40B4-BE49-F238E27FC236}">
                <a16:creationId xmlns:a16="http://schemas.microsoft.com/office/drawing/2014/main" id="{11EA4C33-9993-3BFA-4633-62FBCA82723D}"/>
              </a:ext>
            </a:extLst>
          </p:cNvPr>
          <p:cNvSpPr/>
          <p:nvPr/>
        </p:nvSpPr>
        <p:spPr>
          <a:xfrm>
            <a:off x="5519710" y="379192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: Rounded Corners 8">
            <a:extLst>
              <a:ext uri="{FF2B5EF4-FFF2-40B4-BE49-F238E27FC236}">
                <a16:creationId xmlns:a16="http://schemas.microsoft.com/office/drawing/2014/main" id="{16BF23B8-A224-4936-378D-767167AB9276}"/>
              </a:ext>
            </a:extLst>
          </p:cNvPr>
          <p:cNvSpPr/>
          <p:nvPr/>
        </p:nvSpPr>
        <p:spPr>
          <a:xfrm>
            <a:off x="6746867" y="373446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: Rounded Corners 9">
            <a:extLst>
              <a:ext uri="{FF2B5EF4-FFF2-40B4-BE49-F238E27FC236}">
                <a16:creationId xmlns:a16="http://schemas.microsoft.com/office/drawing/2014/main" id="{4FA04DB3-BFF9-7D28-5248-478139A6E613}"/>
              </a:ext>
            </a:extLst>
          </p:cNvPr>
          <p:cNvSpPr/>
          <p:nvPr/>
        </p:nvSpPr>
        <p:spPr>
          <a:xfrm>
            <a:off x="5243484" y="5020403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0635AA79-E4F9-040D-02CC-C96C4D2039CB}"/>
              </a:ext>
            </a:extLst>
          </p:cNvPr>
          <p:cNvSpPr/>
          <p:nvPr/>
        </p:nvSpPr>
        <p:spPr>
          <a:xfrm>
            <a:off x="6891011" y="4869656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E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: Rounded Corners 11">
            <a:extLst>
              <a:ext uri="{FF2B5EF4-FFF2-40B4-BE49-F238E27FC236}">
                <a16:creationId xmlns:a16="http://schemas.microsoft.com/office/drawing/2014/main" id="{D9483E04-0776-6DCC-43AF-FADE6864089E}"/>
              </a:ext>
            </a:extLst>
          </p:cNvPr>
          <p:cNvSpPr/>
          <p:nvPr/>
        </p:nvSpPr>
        <p:spPr>
          <a:xfrm>
            <a:off x="8067717" y="457501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H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12">
            <a:extLst>
              <a:ext uri="{FF2B5EF4-FFF2-40B4-BE49-F238E27FC236}">
                <a16:creationId xmlns:a16="http://schemas.microsoft.com/office/drawing/2014/main" id="{F2C0566C-FA41-9B04-8625-EBD832B3C2E0}"/>
              </a:ext>
            </a:extLst>
          </p:cNvPr>
          <p:cNvSpPr/>
          <p:nvPr/>
        </p:nvSpPr>
        <p:spPr>
          <a:xfrm>
            <a:off x="4228506" y="4565264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: Rounded Corners 13">
            <a:extLst>
              <a:ext uri="{FF2B5EF4-FFF2-40B4-BE49-F238E27FC236}">
                <a16:creationId xmlns:a16="http://schemas.microsoft.com/office/drawing/2014/main" id="{5ABFB62A-2603-BF5A-0E7B-28A5BB88D94C}"/>
              </a:ext>
            </a:extLst>
          </p:cNvPr>
          <p:cNvSpPr/>
          <p:nvPr/>
        </p:nvSpPr>
        <p:spPr>
          <a:xfrm>
            <a:off x="8081964" y="3451407"/>
            <a:ext cx="830578" cy="7804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Bean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F</a:t>
            </a:r>
            <a:endParaRPr lang="he-IL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C90741C-D730-3D2A-8E9F-5CEF981CA6E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4741566" y="3973721"/>
            <a:ext cx="778144" cy="208453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89F2BF-CF9B-8F66-CB52-8F6C274B3FA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326277" y="4363970"/>
            <a:ext cx="516945" cy="201294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C3A0A7-F2B2-7498-F4AA-BEFB5D73578D}"/>
              </a:ext>
            </a:extLst>
          </p:cNvPr>
          <p:cNvCxnSpPr>
            <a:cxnSpLocks/>
            <a:stCxn id="26" idx="0"/>
            <a:endCxn id="24" idx="2"/>
          </p:cNvCxnSpPr>
          <p:nvPr/>
        </p:nvCxnSpPr>
        <p:spPr>
          <a:xfrm flipV="1">
            <a:off x="5658773" y="4572423"/>
            <a:ext cx="276226" cy="447980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970877-B9CA-20B9-7896-7D4819200754}"/>
              </a:ext>
            </a:extLst>
          </p:cNvPr>
          <p:cNvCxnSpPr>
            <a:cxnSpLocks/>
            <a:stCxn id="25" idx="3"/>
            <a:endCxn id="28" idx="0"/>
          </p:cNvCxnSpPr>
          <p:nvPr/>
        </p:nvCxnSpPr>
        <p:spPr>
          <a:xfrm>
            <a:off x="7577445" y="4124716"/>
            <a:ext cx="905561" cy="450301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35FD8-31A9-41AD-0104-6A778F323702}"/>
              </a:ext>
            </a:extLst>
          </p:cNvPr>
          <p:cNvCxnSpPr>
            <a:cxnSpLocks/>
            <a:stCxn id="28" idx="1"/>
            <a:endCxn id="27" idx="3"/>
          </p:cNvCxnSpPr>
          <p:nvPr/>
        </p:nvCxnSpPr>
        <p:spPr>
          <a:xfrm flipH="1">
            <a:off x="7721589" y="4965267"/>
            <a:ext cx="346128" cy="294639"/>
          </a:xfrm>
          <a:prstGeom prst="straightConnector1">
            <a:avLst/>
          </a:prstGeom>
          <a:ln w="5715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ocument 29">
            <a:extLst>
              <a:ext uri="{FF2B5EF4-FFF2-40B4-BE49-F238E27FC236}">
                <a16:creationId xmlns:a16="http://schemas.microsoft.com/office/drawing/2014/main" id="{D55225DE-C5A7-0570-A354-59A04E4D8000}"/>
              </a:ext>
            </a:extLst>
          </p:cNvPr>
          <p:cNvSpPr/>
          <p:nvPr/>
        </p:nvSpPr>
        <p:spPr>
          <a:xfrm>
            <a:off x="1178805" y="3429000"/>
            <a:ext cx="1055287" cy="2514633"/>
          </a:xfrm>
          <a:prstGeom prst="flowChartDocument">
            <a:avLst/>
          </a:prstGeom>
          <a:solidFill>
            <a:srgbClr val="57D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 anchorCtr="0"/>
          <a:lstStyle/>
          <a:p>
            <a:pPr algn="ctr"/>
            <a:endParaRPr lang="en-US" sz="28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Java Code</a:t>
            </a:r>
            <a:endParaRPr lang="he-IL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5721A3-7110-20DC-1E25-408CAE612086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34092" y="4139179"/>
            <a:ext cx="1177465" cy="576087"/>
          </a:xfrm>
          <a:prstGeom prst="straightConnector1">
            <a:avLst/>
          </a:prstGeom>
          <a:ln w="57150">
            <a:solidFill>
              <a:srgbClr val="008E4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1169-35AD-008B-80D4-EFDAB49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Spring Beans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BE7E-B393-7FA1-6531-C8C1A39D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341468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An application should provide the bean configuration to the </a:t>
            </a:r>
            <a:r>
              <a:rPr lang="en-US" sz="2800" dirty="0" err="1"/>
              <a:t>ApplicationContext</a:t>
            </a:r>
            <a:r>
              <a:rPr lang="en-US" sz="2800" dirty="0"/>
              <a:t> container. A </a:t>
            </a:r>
            <a:r>
              <a:rPr lang="en-US" sz="2800" dirty="0">
                <a:solidFill>
                  <a:srgbClr val="0070C0"/>
                </a:solidFill>
              </a:rPr>
              <a:t>Spring bean configuration</a:t>
            </a:r>
            <a:r>
              <a:rPr lang="en-US" sz="2800" dirty="0"/>
              <a:t> consists of one or more beans definitions.</a:t>
            </a:r>
          </a:p>
          <a:p>
            <a:pPr>
              <a:spcBef>
                <a:spcPts val="2200"/>
              </a:spcBef>
            </a:pPr>
            <a:r>
              <a:rPr lang="en-US" sz="2800" dirty="0"/>
              <a:t>Spring supports different ways of configuring beans:</a:t>
            </a:r>
          </a:p>
          <a:p>
            <a:pPr lvl="1"/>
            <a:r>
              <a:rPr lang="en-US" sz="2400" dirty="0"/>
              <a:t>@Bean-annotated methods within a </a:t>
            </a:r>
            <a:r>
              <a:rPr lang="en-US" sz="2400" dirty="0">
                <a:solidFill>
                  <a:srgbClr val="92D050"/>
                </a:solidFill>
              </a:rPr>
              <a:t>@Configuration </a:t>
            </a:r>
            <a:r>
              <a:rPr lang="en-US" sz="2400" dirty="0"/>
              <a:t>class</a:t>
            </a:r>
          </a:p>
          <a:p>
            <a:pPr lvl="1"/>
            <a:r>
              <a:rPr lang="en-US" sz="2400" dirty="0">
                <a:solidFill>
                  <a:srgbClr val="92D050"/>
                </a:solidFill>
              </a:rPr>
              <a:t>@Component</a:t>
            </a:r>
            <a:r>
              <a:rPr lang="en-US" sz="2400" dirty="0"/>
              <a:t>-annotated classes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756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49531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@Bean-annotated methods within a @Configuration class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4926"/>
            <a:ext cx="8806300" cy="1062445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A class annotated with </a:t>
            </a:r>
            <a:r>
              <a:rPr lang="en-US" b="0" i="0" dirty="0">
                <a:solidFill>
                  <a:srgbClr val="0070C0"/>
                </a:solidFill>
                <a:effectLst/>
              </a:rPr>
              <a:t>@Configuration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indicates that it contains Spring bean configurations.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The </a:t>
            </a:r>
            <a:r>
              <a:rPr lang="en-US" b="0" i="1" dirty="0">
                <a:solidFill>
                  <a:srgbClr val="0070C0"/>
                </a:solidFill>
                <a:effectLst/>
              </a:rPr>
              <a:t>@Bean</a:t>
            </a:r>
            <a:r>
              <a:rPr lang="en-US" b="0" i="0" dirty="0">
                <a:solidFill>
                  <a:srgbClr val="0070C0"/>
                </a:solidFill>
                <a:effectLst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annotation on a method indicates that the method creates a Spring bean. 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677334" y="3013166"/>
            <a:ext cx="9119808" cy="35394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	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new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4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/>
              <a:t>Principal Software Engineer</a:t>
            </a:r>
            <a:endParaRPr lang="he-IL" sz="3200"/>
          </a:p>
          <a:p>
            <a:r>
              <a:rPr lang="en-US" sz="3200"/>
              <a:t>7 years at AT&amp;T​</a:t>
            </a:r>
            <a:endParaRPr lang="he-IL" sz="3200"/>
          </a:p>
          <a:p>
            <a:r>
              <a:rPr lang="en-US" sz="3200"/>
              <a:t>Experienced: C#, Java, Go, Python, JavaScript, Node.js</a:t>
            </a:r>
            <a:endParaRPr lang="en-US" sz="3200" dirty="0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5" y="415443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D8EF-567D-ABA5-27CF-B05C0A24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009425"/>
          </a:xfrm>
        </p:spPr>
        <p:txBody>
          <a:bodyPr>
            <a:normAutofit fontScale="90000"/>
          </a:bodyPr>
          <a:lstStyle/>
          <a:p>
            <a:r>
              <a:rPr lang="en-US" dirty="0"/>
              <a:t>Beans configuration: </a:t>
            </a:r>
            <a:r>
              <a:rPr lang="en-US" sz="3600" dirty="0"/>
              <a:t>@Component-annotated classes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318A-8D7C-4DBC-1D01-DD613B89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75" y="1761196"/>
            <a:ext cx="8596668" cy="1902364"/>
          </a:xfrm>
        </p:spPr>
        <p:txBody>
          <a:bodyPr>
            <a:normAutofit/>
          </a:bodyPr>
          <a:lstStyle/>
          <a:p>
            <a:r>
              <a:rPr lang="en-US" sz="2000" dirty="0"/>
              <a:t>Mark a class by one from the Spring annotations: </a:t>
            </a:r>
            <a:r>
              <a:rPr lang="en-US" sz="2000" dirty="0">
                <a:solidFill>
                  <a:srgbClr val="0070C0"/>
                </a:solidFill>
              </a:rPr>
              <a:t>@</a:t>
            </a:r>
            <a:r>
              <a:rPr lang="en-US" sz="2000" i="1" dirty="0">
                <a:solidFill>
                  <a:srgbClr val="0070C0"/>
                </a:solidFill>
              </a:rPr>
              <a:t>Component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@Controller</a:t>
            </a:r>
            <a:r>
              <a:rPr lang="en-US" sz="2000" dirty="0"/>
              <a:t>, </a:t>
            </a:r>
            <a:r>
              <a:rPr lang="en-US" sz="2000" i="1" dirty="0">
                <a:solidFill>
                  <a:srgbClr val="0070C0"/>
                </a:solidFill>
              </a:rPr>
              <a:t>@Service</a:t>
            </a:r>
            <a:r>
              <a:rPr lang="en-US" sz="2000" dirty="0"/>
              <a:t>, and </a:t>
            </a:r>
            <a:r>
              <a:rPr lang="en-US" sz="2000" i="1" dirty="0">
                <a:solidFill>
                  <a:srgbClr val="0070C0"/>
                </a:solidFill>
              </a:rPr>
              <a:t>@Repository</a:t>
            </a:r>
            <a:r>
              <a:rPr lang="en-US" sz="2000" i="1" dirty="0">
                <a:solidFill>
                  <a:srgbClr val="000000"/>
                </a:solidFill>
              </a:rPr>
              <a:t>.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@Controller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, </a:t>
            </a:r>
            <a:r>
              <a:rPr lang="en-US" sz="1800" dirty="0">
                <a:solidFill>
                  <a:srgbClr val="0070C0"/>
                </a:solidFill>
              </a:rPr>
              <a:t>@Service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and </a:t>
            </a:r>
            <a:r>
              <a:rPr lang="en-US" sz="1800" dirty="0">
                <a:solidFill>
                  <a:srgbClr val="0070C0"/>
                </a:solidFill>
              </a:rPr>
              <a:t>@Repository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are special types of </a:t>
            </a:r>
            <a:r>
              <a:rPr lang="en-US" sz="1800" dirty="0">
                <a:solidFill>
                  <a:srgbClr val="0070C0"/>
                </a:solidFill>
              </a:rPr>
              <a:t>@Component </a:t>
            </a:r>
            <a:r>
              <a:rPr lang="en-US" sz="1800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annotation.</a:t>
            </a:r>
          </a:p>
          <a:p>
            <a:r>
              <a:rPr lang="en-US" sz="2000" dirty="0"/>
              <a:t>Spring will automatically detect these classes as beans.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6EC98-37F1-513E-5BF5-EAC6CAED881F}"/>
              </a:ext>
            </a:extLst>
          </p:cNvPr>
          <p:cNvSpPr txBox="1"/>
          <p:nvPr/>
        </p:nvSpPr>
        <p:spPr>
          <a:xfrm>
            <a:off x="729886" y="3945994"/>
            <a:ext cx="8596668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the component code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ApplicationContext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ru-RU" sz="16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com.att.course.spring.demo.components</a:t>
            </a:r>
            <a:r>
              <a:rPr lang="en-US" sz="16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.getBean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464D-E18F-A307-4FAD-8D1A27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@Bean vs @Component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8CCE-8DA6-DAEB-75CD-8F33C20F2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934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IL" sz="2400" b="1" i="1" dirty="0">
                <a:solidFill>
                  <a:srgbClr val="92D050"/>
                </a:solidFill>
              </a:rPr>
              <a:t>@Component </a:t>
            </a:r>
            <a:r>
              <a:rPr lang="en-US" sz="2400" dirty="0"/>
              <a:t>is a class-level annotation used to auto-detect and auto-configure beans using </a:t>
            </a:r>
            <a:r>
              <a:rPr lang="en-US" sz="2400" dirty="0" err="1"/>
              <a:t>classpath</a:t>
            </a:r>
            <a:r>
              <a:rPr lang="en-US" sz="2400" dirty="0"/>
              <a:t> scanning. There's an implicit one-to-one mapping between the annotated class and the bean (i.e., one bean per class).</a:t>
            </a:r>
          </a:p>
          <a:p>
            <a:r>
              <a:rPr lang="en-IL" sz="2400" b="1" i="1" dirty="0">
                <a:solidFill>
                  <a:srgbClr val="92D050"/>
                </a:solidFill>
              </a:rPr>
              <a:t>@Bean </a:t>
            </a:r>
            <a:r>
              <a:rPr lang="en-IL" sz="2400" dirty="0"/>
              <a:t>is a method-level annotation, it is used </a:t>
            </a:r>
            <a:r>
              <a:rPr lang="en-US" sz="2400" dirty="0"/>
              <a:t>to </a:t>
            </a:r>
            <a:r>
              <a:rPr lang="en-US" sz="2400" i="1" dirty="0"/>
              <a:t>explicitly</a:t>
            </a:r>
            <a:r>
              <a:rPr lang="en-US" sz="2400" dirty="0"/>
              <a:t> declare a single bean</a:t>
            </a:r>
            <a:r>
              <a:rPr lang="en-IL" sz="2400" dirty="0"/>
              <a:t>. You can use it, for example, to wire </a:t>
            </a:r>
            <a:r>
              <a:rPr lang="en-US" sz="2400" dirty="0"/>
              <a:t>components from 3rd-party libraries (you don't have the source code so you can't annotate its classes with @Component), so automatic configuration is not possible.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40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658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Constructor Injection</a:t>
            </a:r>
          </a:p>
          <a:p>
            <a:r>
              <a:rPr lang="en-US" sz="3600" dirty="0"/>
              <a:t>Field Injection</a:t>
            </a:r>
          </a:p>
          <a:p>
            <a:r>
              <a:rPr lang="en-US" sz="3600" dirty="0"/>
              <a:t>Setter Injection</a:t>
            </a:r>
          </a:p>
        </p:txBody>
      </p:sp>
    </p:spTree>
    <p:extLst>
      <p:ext uri="{BB962C8B-B14F-4D97-AF65-F5344CB8AC3E}">
        <p14:creationId xmlns:p14="http://schemas.microsoft.com/office/powerpoint/2010/main" val="1542281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Constructor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401391"/>
            <a:ext cx="8596668" cy="49903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comp1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comp1;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0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Field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b="1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05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3945-C948-A734-933D-D3F604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9897"/>
          </a:xfrm>
        </p:spPr>
        <p:txBody>
          <a:bodyPr/>
          <a:lstStyle/>
          <a:p>
            <a:r>
              <a:rPr lang="en-IL" dirty="0"/>
              <a:t>Setter injection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E84EB5-B0D2-9B5E-78D1-CB5417C01E8E}"/>
              </a:ext>
            </a:extLst>
          </p:cNvPr>
          <p:cNvSpPr txBox="1">
            <a:spLocks/>
          </p:cNvSpPr>
          <p:nvPr/>
        </p:nvSpPr>
        <p:spPr>
          <a:xfrm>
            <a:off x="585894" y="1550127"/>
            <a:ext cx="8596668" cy="47810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lang="en-US" dirty="0">
                <a:solidFill>
                  <a:schemeClr val="accent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code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9E880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Component2 {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 </a:t>
            </a:r>
            <a:r>
              <a:rPr lang="en-US" dirty="0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setComponent1(Component1 component1)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component1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component1;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1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EDF1-BAF0-1E95-F377-1E3A16C4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741"/>
          </a:xfrm>
        </p:spPr>
        <p:txBody>
          <a:bodyPr/>
          <a:lstStyle/>
          <a:p>
            <a:r>
              <a:rPr lang="en-IL" dirty="0"/>
              <a:t>Constructor vs Field vs Setter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0CE2-5158-9662-56BA-ABFE1329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463235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Why prefer Constructor Injection:</a:t>
            </a:r>
          </a:p>
          <a:p>
            <a:pPr lvl="1"/>
            <a:r>
              <a:rPr lang="en-US" sz="1800" dirty="0"/>
              <a:t>An object must be created with the full and correct state. </a:t>
            </a:r>
          </a:p>
          <a:p>
            <a:pPr lvl="1"/>
            <a:r>
              <a:rPr lang="en-US" sz="1800" dirty="0"/>
              <a:t>The app can define for the object a mock dependency in a unit test.</a:t>
            </a:r>
          </a:p>
          <a:p>
            <a:pPr lvl="1"/>
            <a:r>
              <a:rPr lang="en-US" sz="1800" dirty="0"/>
              <a:t>An object can be specified as immutable (for example, to gain thread safety).</a:t>
            </a:r>
          </a:p>
          <a:p>
            <a:r>
              <a:rPr lang="en-US" sz="2400" dirty="0"/>
              <a:t>Why prefer Field Injection:</a:t>
            </a:r>
          </a:p>
          <a:p>
            <a:pPr lvl="1"/>
            <a:r>
              <a:rPr lang="en-US" sz="1800" dirty="0"/>
              <a:t>The more readable code; allows focusing on business logic.</a:t>
            </a:r>
          </a:p>
          <a:p>
            <a:pPr lvl="1"/>
            <a:r>
              <a:rPr lang="en-US" sz="1800" dirty="0"/>
              <a:t>When some of the object’s properties could be optional.</a:t>
            </a:r>
          </a:p>
          <a:p>
            <a:r>
              <a:rPr lang="en-US" sz="2400" dirty="0"/>
              <a:t>Why prefer Setter Injection:</a:t>
            </a:r>
          </a:p>
          <a:p>
            <a:pPr lvl="1"/>
            <a:r>
              <a:rPr lang="en-US" sz="1800" dirty="0"/>
              <a:t>When you need some “smart setter”, for example, for additional validation.</a:t>
            </a:r>
          </a:p>
          <a:p>
            <a:pPr marL="57150" indent="0">
              <a:spcBef>
                <a:spcPts val="1600"/>
              </a:spcBef>
              <a:buNone/>
            </a:pPr>
            <a:r>
              <a:rPr lang="en-US" sz="2000" b="1" u="sng" dirty="0"/>
              <a:t>Note</a:t>
            </a:r>
            <a:r>
              <a:rPr lang="en-US" sz="2000" dirty="0"/>
              <a:t>: Constructor Injection is the most straightforward and recommended way of dependency injection!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4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0857"/>
          </a:xfrm>
        </p:spPr>
        <p:txBody>
          <a:bodyPr/>
          <a:lstStyle/>
          <a:p>
            <a:r>
              <a:rPr lang="en-IL" dirty="0"/>
              <a:t>Dependency Injection - @Autowired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2047"/>
            <a:ext cx="8950142" cy="4369316"/>
          </a:xfrm>
        </p:spPr>
        <p:txBody>
          <a:bodyPr>
            <a:normAutofit fontScale="85000" lnSpcReduction="10000"/>
          </a:bodyPr>
          <a:lstStyle/>
          <a:p>
            <a:r>
              <a:rPr lang="en-US" sz="2900" dirty="0">
                <a:solidFill>
                  <a:schemeClr val="accent1"/>
                </a:solidFill>
              </a:rPr>
              <a:t>Spring </a:t>
            </a:r>
            <a:r>
              <a:rPr lang="en-US" sz="2900" u="sng" dirty="0">
                <a:solidFill>
                  <a:schemeClr val="accent1"/>
                </a:solidFill>
              </a:rPr>
              <a:t>@Autowired </a:t>
            </a:r>
            <a:r>
              <a:rPr lang="en-US" sz="2800" dirty="0"/>
              <a:t>annotation is used for automatic dependency injection. Using the annotation, we </a:t>
            </a:r>
            <a:r>
              <a:rPr lang="en-US" sz="2900" dirty="0"/>
              <a:t>instruct </a:t>
            </a:r>
            <a:r>
              <a:rPr lang="en-US" sz="2900" dirty="0">
                <a:solidFill>
                  <a:schemeClr val="accent1"/>
                </a:solidFill>
              </a:rPr>
              <a:t>Spring</a:t>
            </a:r>
            <a:r>
              <a:rPr lang="en-US" sz="2900" dirty="0"/>
              <a:t> to inject the bean “auto-magically”.</a:t>
            </a:r>
            <a:br>
              <a:rPr lang="en-US" sz="2900" dirty="0"/>
            </a:br>
            <a:r>
              <a:rPr lang="en-US" sz="2800" dirty="0"/>
              <a:t>The process of Spring bean injection is called </a:t>
            </a:r>
            <a:r>
              <a:rPr lang="en-US" sz="2800" i="1" dirty="0" err="1">
                <a:solidFill>
                  <a:schemeClr val="accent1"/>
                </a:solidFill>
              </a:rPr>
              <a:t>autowiring</a:t>
            </a:r>
            <a:r>
              <a:rPr lang="en-US" sz="2800" dirty="0"/>
              <a:t>.</a:t>
            </a:r>
          </a:p>
          <a:p>
            <a:pPr marL="800100" lvl="2" indent="0">
              <a:buNone/>
            </a:pPr>
            <a:r>
              <a:rPr lang="en-US" sz="1900" i="1" dirty="0"/>
              <a:t>Note</a:t>
            </a:r>
            <a:r>
              <a:rPr lang="en-US" sz="1900" dirty="0"/>
              <a:t>: </a:t>
            </a:r>
            <a:r>
              <a:rPr lang="en-US" sz="1900" dirty="0">
                <a:solidFill>
                  <a:schemeClr val="accent1"/>
                </a:solidFill>
              </a:rPr>
              <a:t>@Autowired </a:t>
            </a:r>
            <a:r>
              <a:rPr lang="en-US" sz="1900" dirty="0"/>
              <a:t>is generally used for field and setter injection. It can also be used with a constructor, to denote to </a:t>
            </a:r>
            <a:r>
              <a:rPr lang="en-US" sz="1900" dirty="0">
                <a:solidFill>
                  <a:schemeClr val="accent1"/>
                </a:solidFill>
              </a:rPr>
              <a:t>Spring</a:t>
            </a:r>
            <a:r>
              <a:rPr lang="en-US" sz="1900" dirty="0"/>
              <a:t> that this is the constructor to use for bean creation. But classes with a single constructor can omit the </a:t>
            </a:r>
            <a:r>
              <a:rPr lang="en-US" sz="1900" dirty="0">
                <a:solidFill>
                  <a:srgbClr val="92D050"/>
                </a:solidFill>
              </a:rPr>
              <a:t>@Autowired </a:t>
            </a:r>
            <a:r>
              <a:rPr lang="en-US" sz="1900" dirty="0"/>
              <a:t>annotation.</a:t>
            </a:r>
            <a:endParaRPr lang="en-US" sz="2500" dirty="0"/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on fields happens AFTER calling the constructor.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@Autowired </a:t>
            </a:r>
            <a:r>
              <a:rPr lang="en-US" sz="2800" dirty="0"/>
              <a:t>is by default </a:t>
            </a:r>
            <a:r>
              <a:rPr lang="en-US" sz="2800" dirty="0">
                <a:solidFill>
                  <a:srgbClr val="00B0F0"/>
                </a:solidFill>
              </a:rPr>
              <a:t>required</a:t>
            </a:r>
            <a:r>
              <a:rPr lang="en-US" sz="2800" dirty="0"/>
              <a:t> and will fail in the case cannot be fulfilled. Change it by adding </a:t>
            </a:r>
            <a:r>
              <a:rPr lang="en-US" sz="2800" dirty="0">
                <a:solidFill>
                  <a:schemeClr val="accent1"/>
                </a:solidFill>
              </a:rPr>
              <a:t>@Autowired(required = false).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7793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E493-AA8C-B4B0-A382-2249B0D6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How Spring looks for beans to 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27AD3-9AFC-0234-B8BD-200E70A71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23135"/>
            <a:ext cx="8894929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ways through which we can </a:t>
            </a:r>
            <a:r>
              <a:rPr lang="en-US" sz="2800" dirty="0" err="1"/>
              <a:t>autowire</a:t>
            </a:r>
            <a:r>
              <a:rPr lang="en-US" sz="2800" dirty="0"/>
              <a:t> a spring bean:</a:t>
            </a:r>
            <a:endParaRPr lang="en-IL" sz="28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Type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Qualifier</a:t>
            </a:r>
          </a:p>
          <a:p>
            <a:pPr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Match by Name</a:t>
            </a:r>
          </a:p>
          <a:p>
            <a:pPr algn="l">
              <a:buFont typeface="+mj-lt"/>
              <a:buAutoNum type="arabicPeriod"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i="1" dirty="0"/>
              <a:t>Note</a:t>
            </a:r>
            <a:r>
              <a:rPr lang="en-US" sz="2000" dirty="0"/>
              <a:t>: In case more than one bean is found – </a:t>
            </a:r>
            <a:r>
              <a:rPr lang="en-US" sz="2000" dirty="0">
                <a:solidFill>
                  <a:srgbClr val="92D050"/>
                </a:solidFill>
              </a:rPr>
              <a:t>Spring</a:t>
            </a:r>
            <a:r>
              <a:rPr lang="en-US" sz="2000" dirty="0"/>
              <a:t> will fail with an exception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09763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IL" dirty="0"/>
              <a:t>Autowire behaviour</a:t>
            </a:r>
            <a:r>
              <a:rPr lang="en-US" dirty="0"/>
              <a:t>: Match by Type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5134991" cy="2674393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197BCF-42B6-8418-8208-61BA3BF9ABF7}"/>
              </a:ext>
            </a:extLst>
          </p:cNvPr>
          <p:cNvSpPr txBox="1">
            <a:spLocks/>
          </p:cNvSpPr>
          <p:nvPr/>
        </p:nvSpPr>
        <p:spPr>
          <a:xfrm>
            <a:off x="2986806" y="3851605"/>
            <a:ext cx="5651038" cy="2480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comp)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.comp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comp;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7C000-9EC1-F40C-78D8-CD05EC6D153D}"/>
              </a:ext>
            </a:extLst>
          </p:cNvPr>
          <p:cNvSpPr txBox="1">
            <a:spLocks/>
          </p:cNvSpPr>
          <p:nvPr/>
        </p:nvSpPr>
        <p:spPr>
          <a:xfrm>
            <a:off x="6096000" y="1477528"/>
            <a:ext cx="4033486" cy="13978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7-hour workshop which includes:</a:t>
            </a:r>
          </a:p>
          <a:p>
            <a:pPr lvl="1"/>
            <a:r>
              <a:rPr lang="en-US" sz="2000" dirty="0"/>
              <a:t>Intro [1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Why use a Web Framework? Why choose Spring Boot?</a:t>
            </a:r>
          </a:p>
          <a:p>
            <a:pPr lvl="2"/>
            <a:r>
              <a:rPr lang="en-US" sz="1800" dirty="0"/>
              <a:t>Inversion of Control (IoC) and Dependency Injection (DI)</a:t>
            </a:r>
          </a:p>
          <a:p>
            <a:pPr lvl="2"/>
            <a:r>
              <a:rPr lang="en-US" sz="1800" dirty="0"/>
              <a:t>IoC and DI in Spring Boot</a:t>
            </a:r>
            <a:endParaRPr lang="en-US" sz="2000" dirty="0"/>
          </a:p>
          <a:p>
            <a:pPr lvl="1"/>
            <a:r>
              <a:rPr lang="en-US" sz="2000" dirty="0"/>
              <a:t>Practice [6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Spring DI</a:t>
            </a:r>
          </a:p>
          <a:p>
            <a:pPr lvl="2"/>
            <a:r>
              <a:rPr lang="en-US" sz="1800" dirty="0"/>
              <a:t>REST endpoints</a:t>
            </a:r>
          </a:p>
          <a:p>
            <a:pPr lvl="2"/>
            <a:r>
              <a:rPr lang="en-US" sz="1800" dirty="0"/>
              <a:t>Testing</a:t>
            </a:r>
          </a:p>
          <a:p>
            <a:pPr lvl="2"/>
            <a:r>
              <a:rPr lang="en-US" sz="1800" dirty="0"/>
              <a:t>Exception Handling</a:t>
            </a:r>
          </a:p>
          <a:p>
            <a:pPr lvl="2"/>
            <a:r>
              <a:rPr lang="en-US" sz="1800" dirty="0"/>
              <a:t>Configuration</a:t>
            </a:r>
          </a:p>
          <a:p>
            <a:pPr lvl="2"/>
            <a:r>
              <a:rPr lang="en-US" sz="1800" dirty="0"/>
              <a:t>Validation</a:t>
            </a:r>
          </a:p>
          <a:p>
            <a:pPr lvl="2"/>
            <a:r>
              <a:rPr lang="en-US" sz="1800" dirty="0"/>
              <a:t>Actuator</a:t>
            </a:r>
          </a:p>
          <a:p>
            <a:pPr lvl="2"/>
            <a:endParaRPr lang="en-US" sz="18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480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Qualifier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65" y="1402080"/>
            <a:ext cx="5189312" cy="4738947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@Bean(“component1”)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component1()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Component(param1);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@Bean(”component2”)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component2()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Component(param2);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430D88-0744-FFF7-A509-E7EF9D720A0B}"/>
              </a:ext>
            </a:extLst>
          </p:cNvPr>
          <p:cNvSpPr txBox="1">
            <a:spLocks/>
          </p:cNvSpPr>
          <p:nvPr/>
        </p:nvSpPr>
        <p:spPr>
          <a:xfrm>
            <a:off x="5226627" y="2655213"/>
            <a:ext cx="5110918" cy="4008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  <a:endParaRPr lang="en-US" sz="1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comp1;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comp2;</a:t>
            </a:r>
          </a:p>
          <a:p>
            <a:pPr marL="0" indent="0"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@Qualifier(“component1”)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comp1,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@Qualifier(“component2”)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comp2)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.comp1 = comp1;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.comp2 = comp2;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0466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1CB7-F561-C274-3416-30E45C29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7482" cy="793687"/>
          </a:xfrm>
        </p:spPr>
        <p:txBody>
          <a:bodyPr>
            <a:normAutofit/>
          </a:bodyPr>
          <a:lstStyle/>
          <a:p>
            <a:r>
              <a:rPr lang="en-IL" dirty="0"/>
              <a:t>Autowire behaviour</a:t>
            </a:r>
            <a:r>
              <a:rPr lang="en-US" dirty="0"/>
              <a:t>: Match by Name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5F8E-B8D9-DB11-D812-7CD79F6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4673"/>
            <a:ext cx="5279846" cy="31889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ComponentsConfig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3CF107-67CF-0ABC-C1F5-5DE465DE7D75}"/>
              </a:ext>
            </a:extLst>
          </p:cNvPr>
          <p:cNvSpPr txBox="1">
            <a:spLocks/>
          </p:cNvSpPr>
          <p:nvPr/>
        </p:nvSpPr>
        <p:spPr>
          <a:xfrm>
            <a:off x="4837569" y="3935629"/>
            <a:ext cx="5418666" cy="2535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7A045-F176-5453-11E6-6787E37ED1D4}"/>
              </a:ext>
            </a:extLst>
          </p:cNvPr>
          <p:cNvSpPr txBox="1"/>
          <p:nvPr/>
        </p:nvSpPr>
        <p:spPr>
          <a:xfrm>
            <a:off x="6165410" y="1654673"/>
            <a:ext cx="5151421" cy="10833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@Component(“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BaseComponent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some code</a:t>
            </a:r>
          </a:p>
          <a:p>
            <a:pPr marL="0" indent="0">
              <a:buFont typeface="Wingdings 3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614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3" y="1120752"/>
            <a:ext cx="8596668" cy="2578890"/>
          </a:xfrm>
        </p:spPr>
        <p:txBody>
          <a:bodyPr>
            <a:normAutofit/>
          </a:bodyPr>
          <a:lstStyle/>
          <a:p>
            <a:r>
              <a:rPr lang="en-IL" sz="2400" dirty="0"/>
              <a:t>Spring </a:t>
            </a:r>
            <a:r>
              <a:rPr lang="en-US" sz="2400" dirty="0"/>
              <a:t>can automatically scan and register in the application context all your beans, such as configurations, controllers, services, and other components you define.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Spring can also automatically create and register beans from the jars that are added to your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 – HOW ?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your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dirty="0"/>
              <a:t>Spring Boot provides around 50+ starters, for various tasks and technologies. The official starters follow a naming convention </a:t>
            </a:r>
            <a:r>
              <a:rPr lang="en-US" b="1" dirty="0"/>
              <a:t>spring-boot-starter-</a:t>
            </a:r>
            <a:r>
              <a:rPr lang="en-US" dirty="0"/>
              <a:t>*, where * denotes application type. 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rgbClr val="92D050"/>
                </a:solidFill>
              </a:rPr>
              <a:t>spring-boot-starter-test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spring-boot-starter-data-</a:t>
            </a:r>
            <a:r>
              <a:rPr lang="en-US" dirty="0" err="1">
                <a:solidFill>
                  <a:srgbClr val="92D050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spring-boot-starter-actuator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spring-boot-starter-security</a:t>
            </a:r>
            <a:r>
              <a:rPr lang="en-US" dirty="0"/>
              <a:t>, and so on.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703638" y="5376505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52725</TotalTime>
  <Words>2678</Words>
  <Application>Microsoft Macintosh PowerPoint</Application>
  <PresentationFormat>Widescreen</PresentationFormat>
  <Paragraphs>335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Courier New</vt:lpstr>
      <vt:lpstr>Raleway</vt:lpstr>
      <vt:lpstr>Trebuchet MS</vt:lpstr>
      <vt:lpstr>Wingdings 3</vt:lpstr>
      <vt:lpstr>Facet</vt:lpstr>
      <vt:lpstr>Practical Spring Boot For TDP</vt:lpstr>
      <vt:lpstr>About Me</vt:lpstr>
      <vt:lpstr>Agenda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Inversion of Control (IoC) and Dependency Injection (DI) in Spring</vt:lpstr>
      <vt:lpstr>Spring Terminology</vt:lpstr>
      <vt:lpstr>ApplicationContext</vt:lpstr>
      <vt:lpstr>Spring IoC</vt:lpstr>
      <vt:lpstr>Spring Beans configuration</vt:lpstr>
      <vt:lpstr>Beans configuration: @Bean-annotated methods within a @Configuration class </vt:lpstr>
      <vt:lpstr>Beans configuration: @Component-annotated classes </vt:lpstr>
      <vt:lpstr>@Bean vs @Component</vt:lpstr>
      <vt:lpstr>Dependency Injection in Spring</vt:lpstr>
      <vt:lpstr>Constructor Injection</vt:lpstr>
      <vt:lpstr>Field injection</vt:lpstr>
      <vt:lpstr>Setter injection</vt:lpstr>
      <vt:lpstr>Constructor vs Field vs Setter Injection</vt:lpstr>
      <vt:lpstr>Dependency Injection - @Autowired</vt:lpstr>
      <vt:lpstr>How Spring looks for beans to wire?</vt:lpstr>
      <vt:lpstr>Autowire behaviour: Match by Type</vt:lpstr>
      <vt:lpstr>Autowire behaviour: Match by Qualifier</vt:lpstr>
      <vt:lpstr>Autowire behaviour: Match by Name</vt:lpstr>
      <vt:lpstr>Bean Scanning and Registration</vt:lpstr>
      <vt:lpstr>Bean Scanning and Registration – HOW ?</vt:lpstr>
      <vt:lpstr>Spring Boot Starters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86</cp:revision>
  <dcterms:created xsi:type="dcterms:W3CDTF">2022-11-18T15:10:01Z</dcterms:created>
  <dcterms:modified xsi:type="dcterms:W3CDTF">2024-07-28T12:09:32Z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