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8"/>
  </p:notesMasterIdLst>
  <p:sldIdLst>
    <p:sldId id="263" r:id="rId5"/>
    <p:sldId id="264" r:id="rId6"/>
    <p:sldId id="265" r:id="rId7"/>
    <p:sldId id="266" r:id="rId8"/>
    <p:sldId id="267" r:id="rId9"/>
    <p:sldId id="268" r:id="rId10"/>
    <p:sldId id="269" r:id="rId11"/>
    <p:sldId id="277" r:id="rId12"/>
    <p:sldId id="270" r:id="rId13"/>
    <p:sldId id="271" r:id="rId14"/>
    <p:sldId id="272" r:id="rId15"/>
    <p:sldId id="275" r:id="rId16"/>
    <p:sldId id="276" r:id="rId17"/>
    <p:sldId id="298" r:id="rId18"/>
    <p:sldId id="295" r:id="rId19"/>
    <p:sldId id="299" r:id="rId20"/>
    <p:sldId id="296" r:id="rId21"/>
    <p:sldId id="300" r:id="rId22"/>
    <p:sldId id="291" r:id="rId23"/>
    <p:sldId id="273" r:id="rId24"/>
    <p:sldId id="274" r:id="rId25"/>
    <p:sldId id="289" r:id="rId26"/>
    <p:sldId id="294" r:id="rId27"/>
    <p:sldId id="290" r:id="rId28"/>
    <p:sldId id="293" r:id="rId29"/>
    <p:sldId id="303" r:id="rId30"/>
    <p:sldId id="262" r:id="rId31"/>
    <p:sldId id="307" r:id="rId32"/>
    <p:sldId id="320" r:id="rId33"/>
    <p:sldId id="322" r:id="rId34"/>
    <p:sldId id="257" r:id="rId35"/>
    <p:sldId id="259" r:id="rId36"/>
    <p:sldId id="261" r:id="rId37"/>
    <p:sldId id="306" r:id="rId38"/>
    <p:sldId id="281" r:id="rId39"/>
    <p:sldId id="282" r:id="rId40"/>
    <p:sldId id="283" r:id="rId41"/>
    <p:sldId id="285" r:id="rId42"/>
    <p:sldId id="323" r:id="rId43"/>
    <p:sldId id="313" r:id="rId44"/>
    <p:sldId id="325" r:id="rId45"/>
    <p:sldId id="309" r:id="rId46"/>
    <p:sldId id="308" r:id="rId47"/>
    <p:sldId id="310" r:id="rId48"/>
    <p:sldId id="311" r:id="rId49"/>
    <p:sldId id="287" r:id="rId50"/>
    <p:sldId id="312" r:id="rId51"/>
    <p:sldId id="288" r:id="rId52"/>
    <p:sldId id="314" r:id="rId53"/>
    <p:sldId id="284" r:id="rId54"/>
    <p:sldId id="324" r:id="rId55"/>
    <p:sldId id="292" r:id="rId56"/>
    <p:sldId id="326" r:id="rId57"/>
    <p:sldId id="327" r:id="rId58"/>
    <p:sldId id="328" r:id="rId59"/>
    <p:sldId id="329" r:id="rId60"/>
    <p:sldId id="286" r:id="rId61"/>
    <p:sldId id="330" r:id="rId62"/>
    <p:sldId id="331" r:id="rId63"/>
    <p:sldId id="332" r:id="rId64"/>
    <p:sldId id="333" r:id="rId65"/>
    <p:sldId id="334" r:id="rId66"/>
    <p:sldId id="335" r:id="rId6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/>
    <p:restoredTop sz="90204"/>
  </p:normalViewPr>
  <p:slideViewPr>
    <p:cSldViewPr snapToGrid="0">
      <p:cViewPr varScale="1">
        <p:scale>
          <a:sx n="115" d="100"/>
          <a:sy n="115" d="100"/>
        </p:scale>
        <p:origin x="15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21/07/2024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6119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complete list of annotations: https://</a:t>
            </a:r>
            <a:r>
              <a:rPr lang="en-US" dirty="0" err="1"/>
              <a:t>javaee.github.io</a:t>
            </a:r>
            <a:r>
              <a:rPr lang="en-US" dirty="0"/>
              <a:t>/</a:t>
            </a:r>
            <a:r>
              <a:rPr lang="en-US" dirty="0" err="1"/>
              <a:t>javaee</a:t>
            </a:r>
            <a:r>
              <a:rPr lang="en-US" dirty="0"/>
              <a:t>-spec/</a:t>
            </a:r>
            <a:r>
              <a:rPr lang="en-US" dirty="0" err="1"/>
              <a:t>javadocs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/validation/constraints/package-</a:t>
            </a:r>
            <a:r>
              <a:rPr lang="en-US" dirty="0" err="1"/>
              <a:t>summary.html</a:t>
            </a:r>
            <a:endParaRPr lang="en-US" dirty="0"/>
          </a:p>
          <a:p>
            <a:r>
              <a:rPr lang="en-IL" dirty="0"/>
              <a:t>More details about the bean validation: </a:t>
            </a:r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</a:t>
            </a:r>
            <a:r>
              <a:rPr lang="en-US" dirty="0" err="1"/>
              <a:t>javax</a:t>
            </a:r>
            <a:r>
              <a:rPr lang="en-US" dirty="0"/>
              <a:t>-validation</a:t>
            </a:r>
            <a:endParaRPr lang="en-IL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09014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0338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L" dirty="0"/>
              <a:t>List of Spring Boot application properties: </a:t>
            </a:r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</a:t>
            </a:r>
            <a:r>
              <a:rPr lang="en-US" dirty="0" err="1"/>
              <a:t>properties.html</a:t>
            </a:r>
            <a:endParaRPr lang="en-US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1834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41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calculate/add?num1=5&amp;num2=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number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boot/docs/2.1.13.RELEASE/reference/html/boot-features-external-config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calculate/add/5/7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AA5E1-B918-27DD-CFB3-D3AEB376A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create REST microservice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5047-95E4-8073-9BBF-318DDF5F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We will go through the following steps:</a:t>
            </a:r>
          </a:p>
          <a:p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dirty="0"/>
              <a:t>Initializing a Spring Boot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Importing the application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Running an “empty” application and checking it (sanity)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Adding and mapping our first microservice (REST service)</a:t>
            </a:r>
          </a:p>
          <a:p>
            <a:pPr>
              <a:buFont typeface="+mj-lt"/>
              <a:buAutoNum type="arabicPeriod"/>
            </a:pPr>
            <a:r>
              <a:rPr lang="en-US" sz="2400" dirty="0"/>
              <a:t>Calling our microservice from the Postman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14499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CD1-3897-6D93-BC47-1A361014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@</a:t>
            </a:r>
            <a:r>
              <a:rPr lang="en-US" sz="3200" dirty="0" err="1"/>
              <a:t>RequestParam</a:t>
            </a:r>
            <a:endParaRPr lang="en-IL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249389-EC8E-36D8-880A-D4BA6767B434}"/>
              </a:ext>
            </a:extLst>
          </p:cNvPr>
          <p:cNvSpPr/>
          <p:nvPr/>
        </p:nvSpPr>
        <p:spPr>
          <a:xfrm>
            <a:off x="677334" y="1585824"/>
            <a:ext cx="7656769" cy="126841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6824-00FC-0E69-33CA-6FF257D8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5824"/>
            <a:ext cx="8875969" cy="45450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212121"/>
              </a:solidFill>
              <a:effectLst/>
              <a:latin typeface="Inter"/>
              <a:hlinkClick r:id="rId2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2"/>
              </a:rPr>
              <a:t>http://localhost:8080/calculate/add?num1=5&amp;num2=7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=&gt; 12</a:t>
            </a:r>
          </a:p>
          <a:p>
            <a:pPr marL="0" indent="0">
              <a:buNone/>
            </a:pPr>
            <a:endParaRPr lang="en-US" dirty="0">
              <a:solidFill>
                <a:srgbClr val="212121"/>
              </a:solidFill>
              <a:latin typeface="Inter"/>
            </a:endParaRP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be optional, though, with the </a:t>
            </a:r>
            <a:r>
              <a:rPr lang="en-US" b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attribute. (When the parameter isn't specified, the method parameter is bound to null).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required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=false) </a:t>
            </a:r>
            <a:r>
              <a:rPr lang="en-US" dirty="0">
                <a:solidFill>
                  <a:srgbClr val="0033B3"/>
                </a:solidFill>
                <a:effectLst/>
              </a:rPr>
              <a:t>Integer </a:t>
            </a:r>
            <a:r>
              <a:rPr lang="en-US" dirty="0"/>
              <a:t>num2)</a:t>
            </a:r>
          </a:p>
          <a:p>
            <a:r>
              <a:rPr lang="en-US" dirty="0">
                <a:solidFill>
                  <a:srgbClr val="212121"/>
                </a:solidFill>
                <a:latin typeface="Inter"/>
              </a:rPr>
              <a:t>We can configure the @</a:t>
            </a:r>
            <a:r>
              <a:rPr lang="en-US" dirty="0" err="1">
                <a:solidFill>
                  <a:srgbClr val="212121"/>
                </a:solidFill>
                <a:latin typeface="Inter"/>
              </a:rPr>
              <a:t>RequestParam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to use a default value, using the </a:t>
            </a:r>
            <a:r>
              <a:rPr lang="en-US" b="1" dirty="0" err="1">
                <a:solidFill>
                  <a:srgbClr val="212121"/>
                </a:solidFill>
                <a:latin typeface="Inter"/>
              </a:rPr>
              <a:t>defaultValue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attribute (in this case, 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required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 is indeed set to </a:t>
            </a:r>
            <a:r>
              <a:rPr lang="en-US" i="1" dirty="0">
                <a:solidFill>
                  <a:srgbClr val="212121"/>
                </a:solidFill>
                <a:latin typeface="Inter"/>
              </a:rPr>
              <a:t>false</a:t>
            </a:r>
            <a:r>
              <a:rPr lang="en-US" dirty="0">
                <a:solidFill>
                  <a:srgbClr val="212121"/>
                </a:solidFill>
                <a:latin typeface="Inter"/>
              </a:rPr>
              <a:t>). Note: value is of String type.</a:t>
            </a:r>
            <a:endParaRPr lang="en-US" b="0" i="0" dirty="0">
              <a:solidFill>
                <a:srgbClr val="212121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RequestParam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en-US" b="1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defaultValue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=“100”)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</a:t>
            </a:r>
            <a:endParaRPr lang="en-US" dirty="0">
              <a:solidFill>
                <a:srgbClr val="212121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0287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E0D5A-93E5-47FC-0B6D-AE4B3346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2149"/>
          </a:xfrm>
        </p:spPr>
        <p:txBody>
          <a:bodyPr>
            <a:normAutofit/>
          </a:bodyPr>
          <a:lstStyle/>
          <a:p>
            <a:r>
              <a:rPr lang="en-IL" sz="3200" dirty="0"/>
              <a:t>JSON on POST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770D70-95FA-7D13-996C-792660B407BB}"/>
              </a:ext>
            </a:extLst>
          </p:cNvPr>
          <p:cNvSpPr/>
          <p:nvPr/>
        </p:nvSpPr>
        <p:spPr>
          <a:xfrm>
            <a:off x="677334" y="2160589"/>
            <a:ext cx="3866606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BC81B6-E0F0-F9C6-4FE6-D929F6252C71}"/>
              </a:ext>
            </a:extLst>
          </p:cNvPr>
          <p:cNvSpPr/>
          <p:nvPr/>
        </p:nvSpPr>
        <p:spPr>
          <a:xfrm>
            <a:off x="677334" y="3979817"/>
            <a:ext cx="6829455" cy="170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7EF6-604B-5DA4-C8B6-8B1D51C28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PostMapping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294A63-ABE8-FF24-AA8F-D4CF3E430AB4}"/>
              </a:ext>
            </a:extLst>
          </p:cNvPr>
          <p:cNvSpPr/>
          <p:nvPr/>
        </p:nvSpPr>
        <p:spPr>
          <a:xfrm>
            <a:off x="5033554" y="2160589"/>
            <a:ext cx="3892732" cy="13576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"num1"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"num2"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7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906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2008-1848-AAC5-3221-344BAE6C3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Complex response: a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CD97-05B2-9E74-0275-4AEBBEABA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3F7F5F"/>
                </a:solidFill>
              </a:rPr>
              <a:t>// inside @</a:t>
            </a:r>
            <a:r>
              <a:rPr lang="en-US" sz="1800" dirty="0" err="1">
                <a:solidFill>
                  <a:srgbClr val="3F7F5F"/>
                </a:solidFill>
              </a:rPr>
              <a:t>RestController</a:t>
            </a:r>
            <a:endParaRPr lang="en-US" sz="1800" dirty="0">
              <a:solidFill>
                <a:srgbClr val="646464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646464"/>
                </a:solidFill>
              </a:rPr>
              <a:t>@</a:t>
            </a:r>
            <a:r>
              <a:rPr lang="en-US" sz="1800" dirty="0" err="1">
                <a:solidFill>
                  <a:srgbClr val="646464"/>
                </a:solidFill>
              </a:rPr>
              <a:t>GetMapping</a:t>
            </a:r>
            <a:r>
              <a:rPr lang="en-US" sz="1800" dirty="0">
                <a:solidFill>
                  <a:srgbClr val="000000"/>
                </a:solidFill>
              </a:rPr>
              <a:t>(</a:t>
            </a:r>
            <a:r>
              <a:rPr lang="en-US" sz="1800" dirty="0">
                <a:solidFill>
                  <a:srgbClr val="2A00FF"/>
                </a:solidFill>
              </a:rPr>
              <a:t>"/numbers"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</a:p>
          <a:p>
            <a:pPr marL="38100" indent="0">
              <a:buNone/>
            </a:pPr>
            <a:r>
              <a:rPr lang="en-US" sz="1800" b="1" dirty="0">
                <a:solidFill>
                  <a:srgbClr val="7F0055"/>
                </a:solidFill>
              </a:rPr>
              <a:t>public</a:t>
            </a:r>
            <a:r>
              <a:rPr lang="en-US" sz="1800" b="1" dirty="0">
                <a:solidFill>
                  <a:srgbClr val="000000"/>
                </a:solidFill>
              </a:rPr>
              <a:t> Map&lt;Integer, List&lt;String&gt;&gt; numbers() {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var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6A3E3E"/>
                </a:solidFill>
              </a:rPr>
              <a:t>map</a:t>
            </a:r>
            <a:r>
              <a:rPr lang="en-US" sz="1800" dirty="0">
                <a:solidFill>
                  <a:srgbClr val="000000"/>
                </a:solidFill>
              </a:rPr>
              <a:t> = </a:t>
            </a:r>
            <a:r>
              <a:rPr lang="en-US" sz="1800" b="1" dirty="0">
                <a:solidFill>
                  <a:srgbClr val="7F0055"/>
                </a:solidFill>
              </a:rPr>
              <a:t>new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HashMap&lt;Integer, List&lt;String&gt;&gt;();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(1, </a:t>
            </a:r>
            <a:r>
              <a:rPr lang="en-US" sz="1800" dirty="0" err="1">
                <a:solidFill>
                  <a:srgbClr val="000000"/>
                </a:solidFill>
              </a:rPr>
              <a:t>Arrays.</a:t>
            </a:r>
            <a:r>
              <a:rPr lang="en-US" sz="1800" i="1" dirty="0" err="1">
                <a:solidFill>
                  <a:srgbClr val="000000"/>
                </a:solidFill>
              </a:rPr>
              <a:t>asList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"One"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Echad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dirty="0" err="1">
                <a:solidFill>
                  <a:srgbClr val="6A3E3E"/>
                </a:solidFill>
              </a:rPr>
              <a:t>map</a:t>
            </a:r>
            <a:r>
              <a:rPr lang="en-US" sz="1800" dirty="0" err="1">
                <a:solidFill>
                  <a:srgbClr val="000000"/>
                </a:solidFill>
              </a:rPr>
              <a:t>.put</a:t>
            </a:r>
            <a:r>
              <a:rPr lang="en-US" sz="1800" dirty="0">
                <a:solidFill>
                  <a:srgbClr val="000000"/>
                </a:solidFill>
              </a:rPr>
              <a:t>(2, </a:t>
            </a:r>
            <a:r>
              <a:rPr lang="en-US" sz="1800" dirty="0" err="1">
                <a:solidFill>
                  <a:srgbClr val="000000"/>
                </a:solidFill>
              </a:rPr>
              <a:t>Arrays.</a:t>
            </a:r>
            <a:r>
              <a:rPr lang="en-US" sz="1800" i="1" dirty="0" err="1">
                <a:solidFill>
                  <a:srgbClr val="000000"/>
                </a:solidFill>
              </a:rPr>
              <a:t>asList</a:t>
            </a:r>
            <a:r>
              <a:rPr lang="en-US" sz="1800" i="1" dirty="0">
                <a:solidFill>
                  <a:srgbClr val="000000"/>
                </a:solidFill>
              </a:rPr>
              <a:t>(</a:t>
            </a:r>
            <a:r>
              <a:rPr lang="en-US" sz="1800" b="1" i="1" dirty="0">
                <a:solidFill>
                  <a:srgbClr val="7F0055"/>
                </a:solidFill>
              </a:rPr>
              <a:t>new</a:t>
            </a:r>
            <a:r>
              <a:rPr lang="en-US" sz="1800" b="1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String[]</a:t>
            </a:r>
            <a:r>
              <a:rPr lang="en-US" sz="1800" b="1" i="1" dirty="0">
                <a:solidFill>
                  <a:srgbClr val="000000"/>
                </a:solidFill>
              </a:rPr>
              <a:t> {</a:t>
            </a:r>
            <a:r>
              <a:rPr lang="en-US" sz="1800" b="1" i="1" dirty="0">
                <a:solidFill>
                  <a:srgbClr val="2A00FF"/>
                </a:solidFill>
              </a:rPr>
              <a:t>"Two"</a:t>
            </a:r>
            <a:r>
              <a:rPr lang="en-US" sz="1800" b="1" i="1" dirty="0">
                <a:solidFill>
                  <a:srgbClr val="000000"/>
                </a:solidFill>
              </a:rPr>
              <a:t>, 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 err="1">
                <a:solidFill>
                  <a:srgbClr val="2A00FF"/>
                </a:solidFill>
              </a:rPr>
              <a:t>Shtayim</a:t>
            </a:r>
            <a:r>
              <a:rPr lang="en-US" sz="1800" b="1" i="1" dirty="0">
                <a:solidFill>
                  <a:srgbClr val="2A00FF"/>
                </a:solidFill>
              </a:rPr>
              <a:t>"</a:t>
            </a:r>
            <a:r>
              <a:rPr lang="en-US" sz="1800" b="1" i="1" dirty="0">
                <a:solidFill>
                  <a:srgbClr val="000000"/>
                </a:solidFill>
              </a:rPr>
              <a:t>}));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    </a:t>
            </a:r>
            <a:r>
              <a:rPr lang="en-US" sz="1800" b="1" dirty="0">
                <a:solidFill>
                  <a:srgbClr val="7F0055"/>
                </a:solidFill>
              </a:rPr>
              <a:t>return</a:t>
            </a:r>
            <a:r>
              <a:rPr lang="en-US" sz="1800" b="1" dirty="0">
                <a:solidFill>
                  <a:srgbClr val="000000"/>
                </a:solidFill>
              </a:rPr>
              <a:t> </a:t>
            </a:r>
            <a:r>
              <a:rPr lang="en-US" sz="1800" b="1" dirty="0">
                <a:solidFill>
                  <a:srgbClr val="6A3E3E"/>
                </a:solidFill>
              </a:rPr>
              <a:t>map</a:t>
            </a:r>
            <a:r>
              <a:rPr lang="en-US" sz="1800" b="1" dirty="0">
                <a:solidFill>
                  <a:srgbClr val="000000"/>
                </a:solidFill>
              </a:rPr>
              <a:t>;</a:t>
            </a:r>
          </a:p>
          <a:p>
            <a:pPr marL="38100" indent="0">
              <a:spcBef>
                <a:spcPts val="0"/>
              </a:spcBef>
              <a:buNone/>
            </a:pPr>
            <a:r>
              <a:rPr lang="en-US" sz="1800" b="1" dirty="0">
                <a:solidFill>
                  <a:srgbClr val="000000"/>
                </a:solidFill>
              </a:rPr>
              <a:t>}</a:t>
            </a:r>
          </a:p>
          <a:p>
            <a:pPr marL="38100" indent="0">
              <a:spcBef>
                <a:spcPts val="0"/>
              </a:spcBef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3810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hlinkClick r:id="rId2"/>
              </a:rPr>
              <a:t>http://localhost:8080/numbers</a:t>
            </a:r>
            <a:r>
              <a:rPr lang="en-US" dirty="0">
                <a:latin typeface="Consolas" panose="020B0609020204030204" pitchFamily="49" charset="0"/>
              </a:rPr>
              <a:t> =&gt;  {"1":["One","</a:t>
            </a:r>
            <a:r>
              <a:rPr lang="en-US" dirty="0" err="1">
                <a:latin typeface="Consolas" panose="020B0609020204030204" pitchFamily="49" charset="0"/>
              </a:rPr>
              <a:t>Echad</a:t>
            </a:r>
            <a:r>
              <a:rPr lang="en-US" dirty="0">
                <a:latin typeface="Consolas" panose="020B0609020204030204" pitchFamily="49" charset="0"/>
              </a:rPr>
              <a:t>"],"2":["Two","</a:t>
            </a:r>
            <a:r>
              <a:rPr lang="en-US" dirty="0" err="1">
                <a:latin typeface="Consolas" panose="020B0609020204030204" pitchFamily="49" charset="0"/>
              </a:rPr>
              <a:t>Shtayim</a:t>
            </a:r>
            <a:r>
              <a:rPr lang="en-US" dirty="0">
                <a:latin typeface="Consolas" panose="020B0609020204030204" pitchFamily="49" charset="0"/>
              </a:rPr>
              <a:t>"]}</a:t>
            </a:r>
            <a:endParaRPr lang="en-US" dirty="0"/>
          </a:p>
          <a:p>
            <a:pPr marL="38100" indent="0">
              <a:spcBef>
                <a:spcPts val="0"/>
              </a:spcBef>
              <a:buNone/>
            </a:pPr>
            <a:endParaRPr lang="en-US" sz="1800" b="1" dirty="0">
              <a:solidFill>
                <a:srgbClr val="000000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10476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4821-9C54-F225-F54A-6692E342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Complex Response – our own object</a:t>
            </a:r>
            <a:endParaRPr lang="en-I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C80C2-CC87-6FBE-77BD-954116049EC8}"/>
              </a:ext>
            </a:extLst>
          </p:cNvPr>
          <p:cNvSpPr/>
          <p:nvPr/>
        </p:nvSpPr>
        <p:spPr>
          <a:xfrm>
            <a:off x="677334" y="2211977"/>
            <a:ext cx="5418666" cy="16200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4" name="Shape 133">
            <a:extLst>
              <a:ext uri="{FF2B5EF4-FFF2-40B4-BE49-F238E27FC236}">
                <a16:creationId xmlns:a16="http://schemas.microsoft.com/office/drawing/2014/main" id="{3626B932-A7D0-428F-43DD-558B45CC99B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1600" dirty="0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/>
              <a:t>;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 err="1">
                <a:solidFill>
                  <a:srgbClr val="00627A"/>
                </a:solidFill>
                <a:effectLst/>
              </a:rPr>
              <a:t>CalculateResponse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033B3"/>
                </a:solidFill>
                <a:effectLst/>
              </a:rPr>
              <a:t>int </a:t>
            </a:r>
            <a:r>
              <a:rPr lang="en-US" sz="1600" dirty="0"/>
              <a:t>result) { </a:t>
            </a:r>
            <a:r>
              <a:rPr lang="en-US" sz="1600" dirty="0" err="1">
                <a:solidFill>
                  <a:srgbClr val="0033B3"/>
                </a:solidFill>
                <a:effectLst/>
              </a:rPr>
              <a:t>this</a:t>
            </a:r>
            <a:r>
              <a:rPr lang="en-US" sz="1600" dirty="0" err="1"/>
              <a:t>.</a:t>
            </a:r>
            <a:r>
              <a:rPr lang="en-US" sz="1600" dirty="0" err="1">
                <a:solidFill>
                  <a:srgbClr val="871094"/>
                </a:solidFill>
                <a:effectLst/>
              </a:rPr>
              <a:t>result</a:t>
            </a:r>
            <a:r>
              <a:rPr lang="en-US" sz="1600" dirty="0">
                <a:solidFill>
                  <a:srgbClr val="871094"/>
                </a:solidFill>
                <a:effectLst/>
              </a:rPr>
              <a:t> </a:t>
            </a:r>
            <a:r>
              <a:rPr lang="en-US" sz="1600" dirty="0"/>
              <a:t>= result; }</a:t>
            </a:r>
            <a:br>
              <a:rPr lang="en-US" sz="1600" dirty="0"/>
            </a:br>
            <a:r>
              <a:rPr lang="en-US" sz="1600" dirty="0"/>
              <a:t>}</a:t>
            </a: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8100" indent="0">
              <a:spcBef>
                <a:spcPts val="0"/>
              </a:spcBef>
              <a:buNone/>
            </a:pPr>
            <a:endParaRPr lang="en-US" sz="16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A949B6-A203-9870-17DD-7A7C14E4B1FB}"/>
              </a:ext>
            </a:extLst>
          </p:cNvPr>
          <p:cNvSpPr/>
          <p:nvPr/>
        </p:nvSpPr>
        <p:spPr>
          <a:xfrm>
            <a:off x="677333" y="3883415"/>
            <a:ext cx="8423123" cy="142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6" name="מלבן 1">
            <a:extLst>
              <a:ext uri="{FF2B5EF4-FFF2-40B4-BE49-F238E27FC236}">
                <a16:creationId xmlns:a16="http://schemas.microsoft.com/office/drawing/2014/main" id="{62560722-59CA-5953-9995-27A10B997CE5}"/>
              </a:ext>
            </a:extLst>
          </p:cNvPr>
          <p:cNvSpPr/>
          <p:nvPr/>
        </p:nvSpPr>
        <p:spPr>
          <a:xfrm>
            <a:off x="677331" y="5416577"/>
            <a:ext cx="84231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92D050"/>
                </a:solidFill>
                <a:latin typeface="Consolas" panose="020B0609020204030204" pitchFamily="49" charset="0"/>
              </a:rPr>
              <a:t>http://localhost:8080/calculate/add </a:t>
            </a:r>
            <a:r>
              <a:rPr lang="en-US" dirty="0">
                <a:latin typeface="Consolas" panose="020B0609020204030204" pitchFamily="49" charset="0"/>
              </a:rPr>
              <a:t>=&gt;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"result"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38100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2B2D1-08E2-D048-E3B2-B1CE6ABA88DF}"/>
              </a:ext>
            </a:extLst>
          </p:cNvPr>
          <p:cNvSpPr txBox="1"/>
          <p:nvPr/>
        </p:nvSpPr>
        <p:spPr>
          <a:xfrm>
            <a:off x="766354" y="3979817"/>
            <a:ext cx="814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CalculateResponse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>
                <a:solidFill>
                  <a:srgbClr val="00627A"/>
                </a:solidFill>
                <a:effectLst/>
              </a:rPr>
              <a:t>create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 err="1">
                <a:solidFill>
                  <a:srgbClr val="0070C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request)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dirty="0" err="1">
                <a:solidFill>
                  <a:srgbClr val="0070C0"/>
                </a:solidFill>
              </a:rPr>
              <a:t>CalculateResponse</a:t>
            </a:r>
            <a:r>
              <a:rPr lang="en-US" dirty="0"/>
              <a:t>(request.</a:t>
            </a:r>
            <a:r>
              <a:rPr lang="en-US" dirty="0">
                <a:solidFill>
                  <a:srgbClr val="871094"/>
                </a:solidFill>
                <a:effectLst/>
              </a:rPr>
              <a:t>num1 </a:t>
            </a:r>
            <a:r>
              <a:rPr lang="en-US" dirty="0"/>
              <a:t>+ request.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22674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2: 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0" y="4479099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F1AF-F9B3-6391-6BF6-6E94EC361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541176"/>
            <a:ext cx="7109434" cy="93118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" sz="3100" dirty="0"/>
              <a:t>Initializing a Spring Boot application</a:t>
            </a:r>
            <a:endParaRPr lang="en-IL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943C3-6023-BF85-F58A-036C64B46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746" y="1472357"/>
            <a:ext cx="3720916" cy="613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https://start.spring.io</a:t>
            </a:r>
            <a:endParaRPr lang="ru-RU" dirty="0"/>
          </a:p>
          <a:p>
            <a:endParaRPr lang="en-I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8D03F0-7548-D680-E8F4-2517B2EE8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359" y="1859943"/>
            <a:ext cx="7772400" cy="463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78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1E1D-F7CD-9C2E-E611-F939102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3: Error handling in REST with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1765-B02E-FFFD-E528-AE539CB2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L" sz="2400" dirty="0"/>
              <a:t>What do we expect from the REST microservice error handling?</a:t>
            </a:r>
          </a:p>
          <a:p>
            <a:pPr lvl="1"/>
            <a:r>
              <a:rPr lang="en-IL" sz="2000" dirty="0"/>
              <a:t>We want to handle all possible errors and report to the client detailed information about the problem.</a:t>
            </a:r>
          </a:p>
          <a:p>
            <a:pPr lvl="1"/>
            <a:r>
              <a:rPr lang="en-IL" sz="2000" dirty="0"/>
              <a:t>We want to build a centralized error-handling mechanism, to consolidate all errors we want to handle in one place. At the same time, we want to provide a default error handling for unexpected exceptions.</a:t>
            </a:r>
          </a:p>
          <a:p>
            <a:r>
              <a:rPr lang="en-IL" sz="2400" dirty="0"/>
              <a:t>The solution – </a:t>
            </a:r>
            <a:r>
              <a:rPr lang="en-IL" sz="2400" b="1" i="1" dirty="0">
                <a:solidFill>
                  <a:srgbClr val="0070C0"/>
                </a:solidFill>
              </a:rPr>
              <a:t>@ResponseStatus</a:t>
            </a:r>
            <a:r>
              <a:rPr lang="en-IL" sz="2400" dirty="0"/>
              <a:t>, </a:t>
            </a:r>
            <a:r>
              <a:rPr lang="en-IL" sz="2400" b="1" i="1" dirty="0">
                <a:solidFill>
                  <a:srgbClr val="0070C0"/>
                </a:solidFill>
              </a:rPr>
              <a:t>@E</a:t>
            </a:r>
            <a:r>
              <a:rPr lang="en-US" sz="2400" b="1" i="1" dirty="0">
                <a:solidFill>
                  <a:srgbClr val="0070C0"/>
                </a:solidFill>
              </a:rPr>
              <a:t>x</a:t>
            </a:r>
            <a:r>
              <a:rPr lang="en-IL" sz="2400" b="1" i="1" dirty="0">
                <a:solidFill>
                  <a:srgbClr val="0070C0"/>
                </a:solidFill>
              </a:rPr>
              <a:t>ceptionHandler </a:t>
            </a:r>
            <a:r>
              <a:rPr lang="en-IL" sz="2400" dirty="0"/>
              <a:t>and </a:t>
            </a:r>
            <a:r>
              <a:rPr lang="en-IL" sz="2400" b="1" i="1" dirty="0">
                <a:solidFill>
                  <a:srgbClr val="0070C0"/>
                </a:solidFill>
              </a:rPr>
              <a:t>@RestControllerAdvice </a:t>
            </a:r>
            <a:r>
              <a:rPr lang="en-IL" sz="2400" dirty="0"/>
              <a:t>annotations and </a:t>
            </a:r>
            <a:r>
              <a:rPr lang="en-IL" sz="2400" b="1" i="1" dirty="0">
                <a:solidFill>
                  <a:srgbClr val="0070C0"/>
                </a:solidFill>
              </a:rPr>
              <a:t>ResponseEntityExceptionHandler</a:t>
            </a:r>
            <a:r>
              <a:rPr lang="en-IL" sz="2400" dirty="0"/>
              <a:t> class.</a:t>
            </a:r>
            <a:endParaRPr lang="en-IL" sz="24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A05C-A01F-DF2C-310C-D7C0B2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</a:rPr>
              <a:t>@</a:t>
            </a:r>
            <a:r>
              <a:rPr lang="en-US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C017-A7BC-8FC0-887B-CD7EB945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4759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b="0" i="0" dirty="0" err="1">
                <a:solidFill>
                  <a:srgbClr val="92D050"/>
                </a:solidFill>
                <a:effectLst/>
              </a:rPr>
              <a:t>ExceptionHandler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 is a Spring annotation that provides a mechanism to treat exceptions thrown during execution of handlers (controller operations).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class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FooController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{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  //...</a:t>
            </a:r>
            <a:endParaRPr lang="en-US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  @</a:t>
            </a:r>
            <a:r>
              <a:rPr lang="en-US" sz="1400" b="0" i="0" u="none" strike="noStrike" dirty="0" err="1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ExceptionHandler</a:t>
            </a:r>
            <a:r>
              <a:rPr lang="en-US" sz="1400" b="0" i="0" u="none" strike="noStrike" dirty="0">
                <a:solidFill>
                  <a:srgbClr val="1F7199"/>
                </a:solidFill>
                <a:effectLst/>
                <a:latin typeface="Source Code Pro" panose="020B0509030403020204" pitchFamily="49" charset="0"/>
              </a:rPr>
              <a:t>({ CustomException1.class, CustomException2.class })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  public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63B175"/>
                </a:solidFill>
                <a:effectLst/>
                <a:latin typeface="Source Code Pro" panose="020B0509030403020204" pitchFamily="49" charset="0"/>
              </a:rPr>
              <a:t>void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  <a:r>
              <a:rPr lang="en-US" sz="1600" b="1" i="0" u="none" strike="noStrike" dirty="0" err="1">
                <a:solidFill>
                  <a:srgbClr val="267438"/>
                </a:solidFill>
                <a:effectLst/>
                <a:latin typeface="Source Code Pro" panose="020B0509030403020204" pitchFamily="49" charset="0"/>
              </a:rPr>
              <a:t>handleException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() { </a:t>
            </a:r>
            <a:r>
              <a:rPr lang="en-US" sz="1600" b="0" i="0" u="none" strike="noStrike" dirty="0">
                <a:solidFill>
                  <a:srgbClr val="888888"/>
                </a:solidFill>
                <a:effectLst/>
                <a:latin typeface="Source Code Pro" panose="020B0509030403020204" pitchFamily="49" charset="0"/>
              </a:rPr>
              <a:t>//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marL="0" indent="0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If we will enter this </a:t>
            </a:r>
            <a:r>
              <a:rPr lang="en-US" sz="2000" dirty="0">
                <a:solidFill>
                  <a:srgbClr val="000000"/>
                </a:solidFill>
              </a:rPr>
              <a:t>annotation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</a:rPr>
              <a:t>on methods of controller classes, it will serve as the entry point for handling exceptions thrown within this controller only.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615323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5250-7750-4EB0-4704-385E3A74F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RestControllerAdvice</a:t>
            </a:r>
            <a:r>
              <a:rPr lang="en-US" dirty="0"/>
              <a:t> 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DE07-0CC7-7A2A-D275-086560F95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705205" cy="4317999"/>
          </a:xfrm>
        </p:spPr>
        <p:txBody>
          <a:bodyPr>
            <a:noAutofit/>
          </a:bodyPr>
          <a:lstStyle/>
          <a:p>
            <a:r>
              <a:rPr lang="en-US" sz="2200" dirty="0"/>
              <a:t>Altogether, the most common approach is to use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on methods of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>
                <a:solidFill>
                  <a:srgbClr val="92D050"/>
                </a:solidFill>
              </a:rPr>
              <a:t> </a:t>
            </a:r>
            <a:r>
              <a:rPr lang="en-US" sz="2200" dirty="0"/>
              <a:t>classes so that the Spring Boot exception handling will be applied globally for all application controllers (or to a subset of controllers, if specified).</a:t>
            </a:r>
          </a:p>
          <a:p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 is an annotation in Spring and, as the name suggests, is “advice” for multiple controllers. It enables the application of a single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ExceptionHandler</a:t>
            </a:r>
            <a:r>
              <a:rPr lang="en-US" sz="2200" dirty="0"/>
              <a:t> to multiple controllers. With this annotation, we can define how to treat such an exception in a single place, and the system will call this handler for thrown exceptions on classes covered by this </a:t>
            </a:r>
            <a:r>
              <a:rPr lang="en-US" sz="2200" dirty="0">
                <a:solidFill>
                  <a:srgbClr val="92D050"/>
                </a:solidFill>
              </a:rPr>
              <a:t>@</a:t>
            </a:r>
            <a:r>
              <a:rPr lang="en-US" sz="2200" dirty="0" err="1">
                <a:solidFill>
                  <a:srgbClr val="92D050"/>
                </a:solidFill>
              </a:rPr>
              <a:t>RestControllerAdvice</a:t>
            </a:r>
            <a:r>
              <a:rPr lang="en-US" sz="2200" dirty="0"/>
              <a:t>.</a:t>
            </a:r>
            <a:endParaRPr lang="en-IL" sz="2200" dirty="0"/>
          </a:p>
        </p:txBody>
      </p:sp>
    </p:spTree>
    <p:extLst>
      <p:ext uri="{BB962C8B-B14F-4D97-AF65-F5344CB8AC3E}">
        <p14:creationId xmlns:p14="http://schemas.microsoft.com/office/powerpoint/2010/main" val="48460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E11DD-E732-E75C-9006-02A075B80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@ResponseStatus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A6790-8D0C-D178-221E-CFDF1160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As the name suggests, </a:t>
            </a:r>
            <a:r>
              <a:rPr lang="en-US" sz="2800" dirty="0">
                <a:solidFill>
                  <a:schemeClr val="accent2"/>
                </a:solidFill>
              </a:rPr>
              <a:t>@</a:t>
            </a:r>
            <a:r>
              <a:rPr lang="en-US" sz="2800" dirty="0" err="1">
                <a:solidFill>
                  <a:schemeClr val="accent2"/>
                </a:solidFill>
              </a:rPr>
              <a:t>ResponseStatus</a:t>
            </a:r>
            <a:r>
              <a:rPr lang="en-US" sz="2800" dirty="0">
                <a:solidFill>
                  <a:schemeClr val="accent2"/>
                </a:solidFill>
              </a:rPr>
              <a:t> </a:t>
            </a:r>
            <a:r>
              <a:rPr lang="en-US" sz="2800" dirty="0"/>
              <a:t>allows us to modify the HTTP status of our response. It can be applied in the following places:</a:t>
            </a:r>
          </a:p>
          <a:p>
            <a:pPr lvl="1"/>
            <a:r>
              <a:rPr lang="en-US" sz="2400" dirty="0"/>
              <a:t>On the exception class itself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ExceptionHandler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methods</a:t>
            </a:r>
          </a:p>
          <a:p>
            <a:pPr lvl="1"/>
            <a:r>
              <a:rPr lang="en-US" sz="2400" dirty="0"/>
              <a:t>Along with the </a:t>
            </a:r>
            <a:r>
              <a:rPr lang="en-US" sz="2400" dirty="0">
                <a:solidFill>
                  <a:schemeClr val="accent2"/>
                </a:solidFill>
              </a:rPr>
              <a:t>@</a:t>
            </a:r>
            <a:r>
              <a:rPr lang="en-US" sz="2400" dirty="0" err="1">
                <a:solidFill>
                  <a:schemeClr val="accent2"/>
                </a:solidFill>
              </a:rPr>
              <a:t>ControllerAdvice</a:t>
            </a:r>
            <a:r>
              <a:rPr lang="en-US" sz="2400" dirty="0">
                <a:solidFill>
                  <a:schemeClr val="accent2"/>
                </a:solidFill>
              </a:rPr>
              <a:t> </a:t>
            </a:r>
            <a:r>
              <a:rPr lang="en-US" sz="2400" dirty="0"/>
              <a:t>annotation on classes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52359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01F2B-2C06-1DF4-5029-EAEE0866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Error Handling – handle 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120F-6667-0C08-F70A-2C3B79F2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8781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RestControllerAdvice</a:t>
            </a:r>
            <a:endParaRPr lang="en-US" sz="1600" dirty="0">
              <a:solidFill>
                <a:srgbClr val="9E880D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public class </a:t>
            </a:r>
            <a:r>
              <a:rPr lang="en-US" sz="1600" dirty="0" err="1"/>
              <a:t>AppControllerAdvice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33B3"/>
                </a:solidFill>
              </a:rPr>
              <a:t>extends</a:t>
            </a:r>
            <a:r>
              <a:rPr lang="en-US" sz="1600" dirty="0"/>
              <a:t> </a:t>
            </a:r>
            <a:r>
              <a:rPr lang="en-US" sz="1600" dirty="0" err="1"/>
              <a:t>ResponseEntityExceptionHandler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{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</a:rPr>
              <a:t>@</a:t>
            </a:r>
            <a:r>
              <a:rPr lang="en-US" sz="1600" dirty="0" err="1">
                <a:solidFill>
                  <a:srgbClr val="9E880D"/>
                </a:solidFill>
              </a:rPr>
              <a:t>ExceptionHandler</a:t>
            </a:r>
            <a:r>
              <a:rPr lang="en-US" sz="1600" dirty="0"/>
              <a:t>({</a:t>
            </a:r>
            <a:r>
              <a:rPr lang="en-US" sz="1600" dirty="0" err="1"/>
              <a:t>AccessDeniedException.class</a:t>
            </a:r>
            <a:r>
              <a:rPr lang="en-US" sz="1600" dirty="0"/>
              <a:t>})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ResponseStatus</a:t>
            </a:r>
            <a:r>
              <a:rPr lang="en-US" sz="1600" dirty="0"/>
              <a:t>(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FORBIDDEN</a:t>
            </a:r>
            <a:r>
              <a:rPr lang="en-US" sz="1600" dirty="0"/>
              <a:t>)  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</a:rPr>
              <a:t>  protected</a:t>
            </a:r>
            <a:r>
              <a:rPr lang="en-US" sz="1600" dirty="0"/>
              <a:t> String </a:t>
            </a:r>
            <a:r>
              <a:rPr lang="en-US" sz="1600" dirty="0" err="1"/>
              <a:t>handleAccessDeniedException</a:t>
            </a:r>
            <a:r>
              <a:rPr lang="en-US" sz="1600" dirty="0"/>
              <a:t>(</a:t>
            </a:r>
            <a:r>
              <a:rPr lang="en-US" sz="1600" dirty="0" err="1"/>
              <a:t>AccessDeniedException</a:t>
            </a:r>
            <a:r>
              <a:rPr lang="en-US" sz="1600" dirty="0"/>
              <a:t> ex) {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>
                <a:solidFill>
                  <a:srgbClr val="0033B3"/>
                </a:solidFill>
              </a:rPr>
              <a:t>return</a:t>
            </a:r>
            <a:r>
              <a:rPr lang="en-US" sz="1600" dirty="0"/>
              <a:t> “Access denied!”;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C2CCF0-C6F9-CC9C-7DA4-731C96258252}"/>
              </a:ext>
            </a:extLst>
          </p:cNvPr>
          <p:cNvSpPr txBox="1"/>
          <p:nvPr/>
        </p:nvSpPr>
        <p:spPr>
          <a:xfrm rot="10800000" flipV="1">
            <a:off x="6555547" y="1721096"/>
            <a:ext cx="4303059" cy="11079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Create your exception handler and add annotation </a:t>
            </a:r>
            <a:r>
              <a:rPr lang="en-US" sz="1100" dirty="0">
                <a:solidFill>
                  <a:srgbClr val="92D050"/>
                </a:solidFill>
              </a:rPr>
              <a:t>@</a:t>
            </a:r>
            <a:r>
              <a:rPr lang="en-US" sz="1100" dirty="0" err="1">
                <a:solidFill>
                  <a:srgbClr val="92D050"/>
                </a:solidFill>
              </a:rPr>
              <a:t>RestControllerAdvice</a:t>
            </a:r>
            <a:r>
              <a:rPr lang="en-US" sz="11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Extend it from </a:t>
            </a:r>
            <a:r>
              <a:rPr lang="en-US" sz="1100" dirty="0" err="1">
                <a:solidFill>
                  <a:srgbClr val="92D050"/>
                </a:solidFill>
              </a:rPr>
              <a:t>ResponseEntityExceptionHandler</a:t>
            </a:r>
            <a:r>
              <a:rPr lang="en-US" sz="1100" dirty="0"/>
              <a:t>, as it already provides some basic handling of Spring MVC exceptions. We’ll add handlers for new exceptions while improving the existing ones.</a:t>
            </a:r>
            <a:endParaRPr lang="en-IL" sz="1100" i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A3A17193-6D56-DDFB-BF37-2536E4319EDB}"/>
              </a:ext>
            </a:extLst>
          </p:cNvPr>
          <p:cNvSpPr/>
          <p:nvPr/>
        </p:nvSpPr>
        <p:spPr>
          <a:xfrm>
            <a:off x="5556763" y="2506417"/>
            <a:ext cx="968189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8CCD6F9-C471-4CD8-A07A-24B3CA1DA871}"/>
              </a:ext>
            </a:extLst>
          </p:cNvPr>
          <p:cNvSpPr/>
          <p:nvPr/>
        </p:nvSpPr>
        <p:spPr>
          <a:xfrm>
            <a:off x="5683623" y="3764840"/>
            <a:ext cx="2174923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A66297-DA96-EAEB-6B46-96134E148F61}"/>
              </a:ext>
            </a:extLst>
          </p:cNvPr>
          <p:cNvSpPr txBox="1"/>
          <p:nvPr/>
        </p:nvSpPr>
        <p:spPr>
          <a:xfrm rot="10800000" flipV="1">
            <a:off x="5014785" y="4103395"/>
            <a:ext cx="2823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Response code will be </a:t>
            </a:r>
            <a:r>
              <a:rPr lang="en-US" sz="1100" b="0" i="1" u="none" strike="noStrike" dirty="0" err="1">
                <a:solidFill>
                  <a:srgbClr val="212529"/>
                </a:solidFill>
                <a:effectLst/>
                <a:latin typeface="system-ui"/>
              </a:rPr>
              <a:t>HTTPStatus.FORBIDDEN</a:t>
            </a:r>
            <a:endParaRPr lang="en-IL" sz="11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EFC1E1BF-48D7-D006-3879-71B9633F7EF0}"/>
              </a:ext>
            </a:extLst>
          </p:cNvPr>
          <p:cNvSpPr/>
          <p:nvPr/>
        </p:nvSpPr>
        <p:spPr>
          <a:xfrm flipV="1">
            <a:off x="4589065" y="4184504"/>
            <a:ext cx="386603" cy="993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105E6-6F80-858E-AD0F-8F734E50FFF1}"/>
              </a:ext>
            </a:extLst>
          </p:cNvPr>
          <p:cNvSpPr txBox="1"/>
          <p:nvPr/>
        </p:nvSpPr>
        <p:spPr>
          <a:xfrm rot="10800000" flipV="1">
            <a:off x="7858547" y="3512021"/>
            <a:ext cx="3397623" cy="6001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100" dirty="0"/>
              <a:t>Define an exception handler function, specify a </a:t>
            </a:r>
            <a:r>
              <a:rPr lang="en-US" sz="1100" dirty="0">
                <a:solidFill>
                  <a:srgbClr val="9E880D"/>
                </a:solidFill>
              </a:rPr>
              <a:t>@</a:t>
            </a:r>
            <a:r>
              <a:rPr lang="en-US" sz="1100" dirty="0" err="1">
                <a:solidFill>
                  <a:srgbClr val="9E880D"/>
                </a:solidFill>
              </a:rPr>
              <a:t>ExceptionHandler</a:t>
            </a:r>
            <a:r>
              <a:rPr lang="en-US" sz="1100" dirty="0">
                <a:solidFill>
                  <a:srgbClr val="9E880D"/>
                </a:solidFill>
              </a:rPr>
              <a:t> </a:t>
            </a:r>
            <a:r>
              <a:rPr lang="en-US" sz="1100" dirty="0"/>
              <a:t>and the list of exceptions you want to handle</a:t>
            </a:r>
            <a:endParaRPr lang="en-IL" sz="1100" dirty="0"/>
          </a:p>
        </p:txBody>
      </p:sp>
    </p:spTree>
    <p:extLst>
      <p:ext uri="{BB962C8B-B14F-4D97-AF65-F5344CB8AC3E}">
        <p14:creationId xmlns:p14="http://schemas.microsoft.com/office/powerpoint/2010/main" val="3549794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F62-DDAE-134D-8AA7-090B748B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How does Spring process the exception</a:t>
            </a:r>
          </a:p>
        </p:txBody>
      </p:sp>
      <p:pic>
        <p:nvPicPr>
          <p:cNvPr id="5" name="Content Placeholder 4" descr="Timeline&#10;&#10;Description automatically generated">
            <a:extLst>
              <a:ext uri="{FF2B5EF4-FFF2-40B4-BE49-F238E27FC236}">
                <a16:creationId xmlns:a16="http://schemas.microsoft.com/office/drawing/2014/main" id="{EBDC222C-FB70-B40C-4069-635B84FCF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366" y="1266247"/>
            <a:ext cx="6728791" cy="532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B1E06F-B9F8-0682-3412-3DC83D3AAFE2}"/>
              </a:ext>
            </a:extLst>
          </p:cNvPr>
          <p:cNvSpPr txBox="1"/>
          <p:nvPr/>
        </p:nvSpPr>
        <p:spPr>
          <a:xfrm>
            <a:off x="495730" y="1309511"/>
            <a:ext cx="325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Have a look through the following flow chart that traces the process of the exception handling by Spring if we have not built our own exception handler: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85304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A93EC-5291-75D1-4BDB-C87F54F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– Calculator – error handling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D6C63-DB01-31C6-0934-10DE49AA6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sz="2800" dirty="0"/>
              <a:t>Add error handling to the</a:t>
            </a:r>
            <a:r>
              <a:rPr lang="en-US" sz="2800" dirty="0"/>
              <a:t> Calculator service:</a:t>
            </a:r>
          </a:p>
          <a:p>
            <a:r>
              <a:rPr lang="en-US" sz="2800" dirty="0"/>
              <a:t>Return the message “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number format exception”</a:t>
            </a:r>
            <a:r>
              <a:rPr lang="en-US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2800" dirty="0"/>
              <a:t>in the case invalid numeric value has been sent.</a:t>
            </a:r>
          </a:p>
          <a:p>
            <a:r>
              <a:rPr lang="en-US" sz="2800" dirty="0"/>
              <a:t>Return the message 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"Illegal Access!"</a:t>
            </a:r>
            <a:r>
              <a:rPr lang="en-US" sz="2800" dirty="0"/>
              <a:t> in the case not supported numeral system has been sent.</a:t>
            </a:r>
            <a:endParaRPr lang="en-IL" sz="24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4234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4C35-055C-A152-4C19-AF6EC238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71A-FEBE-04D6-C606-A323FA81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L" sz="2800" dirty="0">
                <a:latin typeface="+mj-lt"/>
              </a:rPr>
              <a:t>Agenda</a:t>
            </a:r>
            <a:r>
              <a:rPr lang="en-IL" sz="2800" dirty="0"/>
              <a:t>:</a:t>
            </a:r>
          </a:p>
          <a:p>
            <a:r>
              <a:rPr lang="en-IL" sz="2800" dirty="0"/>
              <a:t>Properties in Java and Spring Boot applications</a:t>
            </a:r>
          </a:p>
          <a:p>
            <a:r>
              <a:rPr lang="en-IL" sz="2800" dirty="0"/>
              <a:t>Load configuration in Spring Boot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@Value</a:t>
            </a:r>
          </a:p>
          <a:p>
            <a:pPr lvl="1"/>
            <a:r>
              <a:rPr lang="en-IL" sz="2000" dirty="0">
                <a:solidFill>
                  <a:schemeClr val="accent2"/>
                </a:solidFill>
              </a:rPr>
              <a:t>@C</a:t>
            </a:r>
            <a:r>
              <a:rPr lang="en-US" sz="2000" dirty="0">
                <a:solidFill>
                  <a:schemeClr val="accent2"/>
                </a:solidFill>
              </a:rPr>
              <a:t>o</a:t>
            </a:r>
            <a:r>
              <a:rPr lang="en-IL" sz="2000" dirty="0">
                <a:solidFill>
                  <a:schemeClr val="accent2"/>
                </a:solidFill>
              </a:rPr>
              <a:t>nfigurationProperties</a:t>
            </a:r>
          </a:p>
          <a:p>
            <a:r>
              <a:rPr lang="en-IL" sz="2800" dirty="0"/>
              <a:t>Environment bean</a:t>
            </a:r>
          </a:p>
        </p:txBody>
      </p:sp>
    </p:spTree>
    <p:extLst>
      <p:ext uri="{BB962C8B-B14F-4D97-AF65-F5344CB8AC3E}">
        <p14:creationId xmlns:p14="http://schemas.microsoft.com/office/powerpoint/2010/main" val="2538794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A3E67-97DC-1480-01F2-3FF269381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properties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003C-9BE3-9C5C-F571-D34DCE80A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183" y="15361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different options to store or apply configuration in </a:t>
            </a:r>
            <a:r>
              <a:rPr lang="en-US" sz="2800" dirty="0">
                <a:solidFill>
                  <a:schemeClr val="accent1"/>
                </a:solidFill>
              </a:rPr>
              <a:t>Spring Boot</a:t>
            </a:r>
            <a:r>
              <a:rPr lang="en-US" sz="2800" dirty="0">
                <a:solidFill>
                  <a:schemeClr val="tx1"/>
                </a:solidFill>
              </a:rPr>
              <a:t>,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including:</a:t>
            </a:r>
          </a:p>
          <a:p>
            <a:r>
              <a:rPr lang="en-US" sz="2800" dirty="0"/>
              <a:t>Java properties files</a:t>
            </a:r>
          </a:p>
          <a:p>
            <a:r>
              <a:rPr lang="en-US" sz="2800" dirty="0"/>
              <a:t>YAML files</a:t>
            </a:r>
          </a:p>
          <a:p>
            <a:r>
              <a:rPr lang="en-US" sz="2800" dirty="0"/>
              <a:t>Environment variables </a:t>
            </a:r>
          </a:p>
          <a:p>
            <a:r>
              <a:rPr lang="en-US" sz="2800" dirty="0"/>
              <a:t>Command-line arguments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243388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06D87-1F56-E591-D2B8-FFE39B4D9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Boot – externalized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00F33-36CF-901D-49C4-F87A147F2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451101"/>
          </a:xfrm>
        </p:spPr>
        <p:txBody>
          <a:bodyPr>
            <a:normAutofit/>
          </a:bodyPr>
          <a:lstStyle/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US" sz="3200" dirty="0"/>
              <a:t>loads all these properties, they can be easily injected into a managed bean.</a:t>
            </a:r>
          </a:p>
          <a:p>
            <a:r>
              <a:rPr lang="en-IL" sz="3200" dirty="0">
                <a:solidFill>
                  <a:schemeClr val="accent1"/>
                </a:solidFill>
              </a:rPr>
              <a:t>Spring Boot </a:t>
            </a:r>
            <a:r>
              <a:rPr lang="en-IL" sz="3200" dirty="0"/>
              <a:t>loads the properties in a very particular order:</a:t>
            </a: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3"/>
              </a:rPr>
              <a:t>https://docs.spring.io/spring-boot/docs/2.1.13.RELEASE/reference/html/boot-features-external-config.html</a:t>
            </a:r>
            <a:endParaRPr lang="en-IL" sz="32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0569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153D-806B-C5B0-3248-9BA2AE9D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D320E-FA87-1812-D96F-FD3CFC575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511"/>
            <a:ext cx="8596668" cy="4361852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What do we see in the that </a:t>
            </a:r>
            <a:r>
              <a:rPr lang="en-IL" dirty="0">
                <a:solidFill>
                  <a:srgbClr val="FF0000"/>
                </a:solidFill>
              </a:rPr>
              <a:t>pom.xml </a:t>
            </a:r>
            <a:r>
              <a:rPr lang="en-IL" dirty="0"/>
              <a:t>we get:</a:t>
            </a:r>
          </a:p>
          <a:p>
            <a:pPr marL="0" indent="0">
              <a:buNone/>
            </a:pP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BECEA-5840-C0FE-94E0-502B3912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313071"/>
            <a:ext cx="6475328" cy="23311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15E03E-F398-44BC-2E53-0258639F1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159" y="3050562"/>
            <a:ext cx="3886440" cy="8527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A0355-7897-5868-2B5A-AF2C0A547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154" y="4285209"/>
            <a:ext cx="3976714" cy="139035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062088-5A83-8A8F-C440-DF22C5ADF413}"/>
              </a:ext>
            </a:extLst>
          </p:cNvPr>
          <p:cNvCxnSpPr>
            <a:cxnSpLocks/>
          </p:cNvCxnSpPr>
          <p:nvPr/>
        </p:nvCxnSpPr>
        <p:spPr>
          <a:xfrm>
            <a:off x="4348065" y="3450165"/>
            <a:ext cx="12667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5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/>
          <a:lstStyle/>
          <a:p>
            <a:r>
              <a:rPr lang="en-IL" dirty="0"/>
              <a:t>Spring Boot Configuration - Demo</a:t>
            </a:r>
          </a:p>
        </p:txBody>
      </p:sp>
    </p:spTree>
    <p:extLst>
      <p:ext uri="{BB962C8B-B14F-4D97-AF65-F5344CB8AC3E}">
        <p14:creationId xmlns:p14="http://schemas.microsoft.com/office/powerpoint/2010/main" val="3489755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7CE08-EA66-DD65-35D7-4AF271B1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2894"/>
          </a:xfrm>
        </p:spPr>
        <p:txBody>
          <a:bodyPr/>
          <a:lstStyle/>
          <a:p>
            <a:r>
              <a:rPr lang="en-IL" dirty="0"/>
              <a:t>Configuration in Spring Boot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0B5C-215A-A41D-87D4-DB0279D55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0575"/>
            <a:ext cx="8596668" cy="4520787"/>
          </a:xfrm>
        </p:spPr>
        <p:txBody>
          <a:bodyPr>
            <a:normAutofit/>
          </a:bodyPr>
          <a:lstStyle/>
          <a:p>
            <a:r>
              <a:rPr lang="en-US" sz="3200" dirty="0"/>
              <a:t>Property values can be injected directly into the application’s beans using the </a:t>
            </a:r>
            <a:r>
              <a:rPr lang="en-US" sz="3200" dirty="0">
                <a:solidFill>
                  <a:srgbClr val="0070C0"/>
                </a:solidFill>
              </a:rPr>
              <a:t>@Value </a:t>
            </a:r>
            <a:r>
              <a:rPr lang="en-US" sz="3200" dirty="0"/>
              <a:t>annotation</a:t>
            </a:r>
          </a:p>
          <a:p>
            <a:r>
              <a:rPr lang="en-US" sz="3200" dirty="0"/>
              <a:t>Bound to structured objects through </a:t>
            </a:r>
            <a:r>
              <a:rPr lang="en-US" sz="3200" dirty="0">
                <a:solidFill>
                  <a:srgbClr val="0070C0"/>
                </a:solidFill>
              </a:rPr>
              <a:t>@</a:t>
            </a:r>
            <a:r>
              <a:rPr lang="en-US" sz="3200" dirty="0" err="1">
                <a:solidFill>
                  <a:srgbClr val="0070C0"/>
                </a:solidFill>
              </a:rPr>
              <a:t>ConfigurationProperties</a:t>
            </a:r>
            <a:endParaRPr lang="en-US" sz="3200" dirty="0"/>
          </a:p>
          <a:p>
            <a:r>
              <a:rPr lang="en-US" sz="3200" dirty="0"/>
              <a:t>Accessed through Spring’s </a:t>
            </a:r>
            <a:r>
              <a:rPr lang="en-US" sz="3200" dirty="0">
                <a:solidFill>
                  <a:srgbClr val="0070C0"/>
                </a:solidFill>
              </a:rPr>
              <a:t>Environment</a:t>
            </a:r>
            <a:r>
              <a:rPr lang="en-US" sz="3200" dirty="0"/>
              <a:t> abstraction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616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9821-438D-710A-E1AC-51ED85B3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sz="3600" dirty="0"/>
              <a:t>Initializing a Spring Boot application: @</a:t>
            </a:r>
            <a:r>
              <a:rPr lang="en" sz="3600" dirty="0" err="1"/>
              <a:t>SpringBootApplication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420095-9CE9-FE5C-7A6A-4F8F0A74F8FA}"/>
              </a:ext>
            </a:extLst>
          </p:cNvPr>
          <p:cNvSpPr/>
          <p:nvPr/>
        </p:nvSpPr>
        <p:spPr>
          <a:xfrm>
            <a:off x="677334" y="2487168"/>
            <a:ext cx="6518994" cy="27523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47A8-151C-CF4C-7FC6-18C49316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In the DemoApplication class we see: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SpringBootApplication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dirty="0">
                <a:solidFill>
                  <a:srgbClr val="00627A"/>
                </a:solidFill>
                <a:effectLst/>
              </a:rPr>
              <a:t>main</a:t>
            </a:r>
            <a:r>
              <a:rPr lang="en-US" dirty="0"/>
              <a:t>(</a:t>
            </a:r>
            <a:r>
              <a:rPr lang="en-US" dirty="0">
                <a:solidFill>
                  <a:srgbClr val="000000"/>
                </a:solidFill>
                <a:effectLst/>
              </a:rPr>
              <a:t>String</a:t>
            </a:r>
            <a:r>
              <a:rPr lang="en-US" dirty="0"/>
              <a:t>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solidFill>
                  <a:srgbClr val="000000"/>
                </a:solidFill>
                <a:effectLst/>
              </a:rPr>
              <a:t>SpringApplication</a:t>
            </a:r>
            <a:r>
              <a:rPr lang="en-US" dirty="0" err="1"/>
              <a:t>.</a:t>
            </a:r>
            <a:r>
              <a:rPr lang="en-US" i="1" dirty="0" err="1">
                <a:effectLst/>
              </a:rPr>
              <a:t>run</a:t>
            </a:r>
            <a:r>
              <a:rPr lang="en-US" dirty="0"/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DemoApplication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716515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C8F-9A03-1513-3B3C-38D882933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1635"/>
          </a:xfrm>
        </p:spPr>
        <p:txBody>
          <a:bodyPr/>
          <a:lstStyle/>
          <a:p>
            <a:r>
              <a:rPr lang="en-IL" dirty="0"/>
              <a:t>Part 5: Validation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31A9C-2619-D6E8-75B1-078E241FB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9774"/>
            <a:ext cx="8596668" cy="271338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 </a:t>
            </a:r>
            <a:r>
              <a:rPr lang="en-US" sz="2800" dirty="0">
                <a:solidFill>
                  <a:srgbClr val="0070C0"/>
                </a:solidFill>
              </a:rPr>
              <a:t>Bean Validation </a:t>
            </a:r>
            <a:r>
              <a:rPr lang="en-US" sz="2800" dirty="0"/>
              <a:t>is the de-facto standard for implementing validation logic in the Java ecosystem. It’s well integrated with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</a:t>
            </a:r>
            <a:r>
              <a:rPr lang="en-US" sz="2800" dirty="0"/>
              <a:t>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Spring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92D050"/>
                </a:solidFill>
              </a:rPr>
              <a:t>Boot’s</a:t>
            </a:r>
            <a:r>
              <a:rPr lang="en-US" sz="2800" dirty="0"/>
              <a:t> Bean Validation support comes with the validation starter: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FCE2F3-A4EB-8FF7-5B19-E42935F89F42}"/>
              </a:ext>
            </a:extLst>
          </p:cNvPr>
          <p:cNvSpPr txBox="1"/>
          <p:nvPr/>
        </p:nvSpPr>
        <p:spPr>
          <a:xfrm>
            <a:off x="677333" y="4494074"/>
            <a:ext cx="8596667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spcBef>
                <a:spcPts val="400"/>
              </a:spcBef>
              <a:buNone/>
            </a:pPr>
            <a:r>
              <a:rPr lang="en-US" dirty="0"/>
              <a:t>&lt;dependency&gt;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groupId</a:t>
            </a:r>
            <a:r>
              <a:rPr lang="en-US" dirty="0"/>
              <a:t>&gt;</a:t>
            </a:r>
            <a:r>
              <a:rPr lang="en-US" dirty="0" err="1"/>
              <a:t>org.springframework.boot</a:t>
            </a:r>
            <a:r>
              <a:rPr lang="en-US" dirty="0"/>
              <a:t>&lt;/</a:t>
            </a:r>
            <a:r>
              <a:rPr lang="en-US" dirty="0" err="1"/>
              <a:t>groupId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    &lt;</a:t>
            </a:r>
            <a:r>
              <a:rPr lang="en-US" dirty="0" err="1"/>
              <a:t>artifactId</a:t>
            </a:r>
            <a:r>
              <a:rPr lang="en-US" dirty="0"/>
              <a:t>&gt;spring-boot-starter-validation&lt;/</a:t>
            </a:r>
            <a:r>
              <a:rPr lang="en-US" dirty="0" err="1"/>
              <a:t>artifactId</a:t>
            </a:r>
            <a:r>
              <a:rPr lang="en-US" dirty="0"/>
              <a:t>&gt; </a:t>
            </a:r>
          </a:p>
          <a:p>
            <a:pPr marL="0" indent="0">
              <a:buNone/>
            </a:pPr>
            <a:r>
              <a:rPr lang="en-US" dirty="0"/>
              <a:t>&lt;/dependency&gt;</a:t>
            </a:r>
            <a:endParaRPr lang="en-IL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8381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35FB4-2BE3-BEEE-EC65-795AD09D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Bean Validation</a:t>
            </a:r>
            <a:br>
              <a:rPr lang="en-US" b="0" i="0" u="none" strike="noStrike" dirty="0">
                <a:solidFill>
                  <a:srgbClr val="333333"/>
                </a:solidFill>
                <a:effectLst/>
                <a:latin typeface="Raleway" pitchFamily="2" charset="77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E9178-C9F9-4E5C-77D8-AD612970A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Very basically, </a:t>
            </a:r>
            <a:r>
              <a:rPr lang="en-US" sz="2400" dirty="0">
                <a:solidFill>
                  <a:srgbClr val="0070C0"/>
                </a:solidFill>
              </a:rPr>
              <a:t>Bean Validation </a:t>
            </a:r>
            <a:r>
              <a:rPr lang="en-US" sz="2400" dirty="0"/>
              <a:t>works by defining constraints to the fields of a class by annotating them with certain annotations (standard JSR-380).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NotNull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@Size 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AssertTrue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 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@Min and @Max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NotEmpty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NotBlank</a:t>
            </a:r>
            <a:endParaRPr lang="en-US" b="1" i="1" u="none" strike="noStrike" dirty="0">
              <a:solidFill>
                <a:srgbClr val="000000"/>
              </a:solidFill>
              <a:effectLst/>
              <a:latin typeface="Raleway" pitchFamily="2" charset="77"/>
            </a:endParaRPr>
          </a:p>
          <a:p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@Pattern</a:t>
            </a:r>
          </a:p>
          <a:p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@Positive, @</a:t>
            </a:r>
            <a:r>
              <a:rPr lang="en-US" b="1" i="1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PositiveOrZero</a:t>
            </a:r>
            <a:r>
              <a:rPr lang="en-US" b="1" i="1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, @Ne</a:t>
            </a:r>
            <a:r>
              <a:rPr lang="en-US" b="1" i="1" dirty="0">
                <a:solidFill>
                  <a:srgbClr val="000000"/>
                </a:solidFill>
                <a:latin typeface="Raleway" pitchFamily="2" charset="77"/>
              </a:rPr>
              <a:t>gative, @</a:t>
            </a:r>
            <a:r>
              <a:rPr lang="en-US" b="1" i="1" dirty="0" err="1">
                <a:solidFill>
                  <a:srgbClr val="000000"/>
                </a:solidFill>
                <a:latin typeface="Raleway" pitchFamily="2" charset="77"/>
              </a:rPr>
              <a:t>NegativeOrZero</a:t>
            </a:r>
            <a:endParaRPr lang="en-US" b="1" i="1" dirty="0">
              <a:solidFill>
                <a:srgbClr val="000000"/>
              </a:solidFill>
              <a:latin typeface="Raleway" pitchFamily="2" charset="77"/>
            </a:endParaRPr>
          </a:p>
          <a:p>
            <a:r>
              <a:rPr lang="en-US" sz="1800" b="1" i="1" dirty="0">
                <a:solidFill>
                  <a:srgbClr val="000000"/>
                </a:solidFill>
                <a:latin typeface="Raleway" pitchFamily="2" charset="77"/>
              </a:rPr>
              <a:t>Etc.</a:t>
            </a:r>
            <a:endParaRPr lang="en-US" sz="1800" dirty="0"/>
          </a:p>
          <a:p>
            <a:endParaRPr lang="en-IL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44563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37B4-FF8B-6222-A8AE-7214FB8D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Validator, @Validated and @Valid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63D1B-2488-FF6A-67CF-AF0DF1910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8800"/>
            <a:ext cx="8596668" cy="4435420"/>
          </a:xfrm>
        </p:spPr>
        <p:txBody>
          <a:bodyPr>
            <a:noAutofit/>
          </a:bodyPr>
          <a:lstStyle/>
          <a:p>
            <a:r>
              <a:rPr lang="en-US" sz="2400" dirty="0"/>
              <a:t>Without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- to validate if an object is valid, we use a </a:t>
            </a:r>
            <a:r>
              <a:rPr lang="en-US" sz="2400" dirty="0">
                <a:solidFill>
                  <a:srgbClr val="0070C0"/>
                </a:solidFill>
              </a:rPr>
              <a:t>Validator</a:t>
            </a:r>
            <a:r>
              <a:rPr lang="en-US" sz="2400" dirty="0"/>
              <a:t> that checks if the constraints are met.</a:t>
            </a:r>
          </a:p>
          <a:p>
            <a:r>
              <a:rPr lang="en-US" sz="2400" dirty="0"/>
              <a:t>However, </a:t>
            </a:r>
            <a:r>
              <a:rPr lang="en-US" sz="2400" dirty="0">
                <a:solidFill>
                  <a:srgbClr val="92D050"/>
                </a:solidFill>
              </a:rPr>
              <a:t>Spring</a:t>
            </a:r>
            <a:r>
              <a:rPr lang="en-US" sz="2400" dirty="0"/>
              <a:t> does the validation for us. We don’t need to create a Validator. Instead, we can let Spring know that we want to have a certain object validated. This works by using the </a:t>
            </a:r>
            <a:r>
              <a:rPr lang="en-US" sz="2400" dirty="0">
                <a:solidFill>
                  <a:srgbClr val="92D050"/>
                </a:solidFill>
              </a:rPr>
              <a:t>@Validated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92D050"/>
                </a:solidFill>
              </a:rPr>
              <a:t>@Valid </a:t>
            </a:r>
            <a:r>
              <a:rPr lang="en-US" sz="2400" dirty="0"/>
              <a:t>annotations.</a:t>
            </a:r>
          </a:p>
          <a:p>
            <a:pPr lvl="1"/>
            <a:r>
              <a:rPr lang="en-US" sz="2000" dirty="0"/>
              <a:t>The </a:t>
            </a:r>
            <a:r>
              <a:rPr lang="en-US" sz="2000" dirty="0">
                <a:solidFill>
                  <a:srgbClr val="92D050"/>
                </a:solidFill>
              </a:rPr>
              <a:t>@Validated </a:t>
            </a:r>
            <a:r>
              <a:rPr lang="en-US" sz="2000" dirty="0"/>
              <a:t>annotation is a </a:t>
            </a:r>
            <a:r>
              <a:rPr lang="en-US" sz="2000" i="1" dirty="0"/>
              <a:t>class-level annot</a:t>
            </a:r>
            <a:r>
              <a:rPr lang="en-US" sz="2000" dirty="0"/>
              <a:t>ation that we can use to tell Spring to validate parameters that are passed into a method of the annotated class.</a:t>
            </a:r>
          </a:p>
          <a:p>
            <a:pPr lvl="1"/>
            <a:r>
              <a:rPr lang="en-US" sz="2000" dirty="0"/>
              <a:t>We can put the </a:t>
            </a:r>
            <a:r>
              <a:rPr lang="en-US" sz="2000" dirty="0">
                <a:solidFill>
                  <a:srgbClr val="92D050"/>
                </a:solidFill>
              </a:rPr>
              <a:t>@Valid </a:t>
            </a:r>
            <a:r>
              <a:rPr lang="en-US" sz="2000" dirty="0"/>
              <a:t>annotation on </a:t>
            </a:r>
            <a:r>
              <a:rPr lang="en-US" sz="2000" i="1" dirty="0"/>
              <a:t>method parameters and fields </a:t>
            </a:r>
            <a:r>
              <a:rPr lang="en-US" sz="2000" dirty="0"/>
              <a:t>to tell Spring that we want a method parameter or field to be validated.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02704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8B54-6AC1-2C4B-32A1-ADD55011D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Run the Spring Boot application: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D6C3-ED9E-8D67-3D0B-766C665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L" dirty="0"/>
              <a:t>Log example:</a:t>
            </a:r>
          </a:p>
          <a:p>
            <a:endParaRPr lang="en-IL" dirty="0"/>
          </a:p>
          <a:p>
            <a:endParaRPr lang="en-I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EDAD0E-4957-D8BF-7633-C073BC3A2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83" y="3200571"/>
            <a:ext cx="9030786" cy="2636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931AFA-7776-098E-D81D-C446E96612AA}"/>
              </a:ext>
            </a:extLst>
          </p:cNvPr>
          <p:cNvSpPr txBox="1"/>
          <p:nvPr/>
        </p:nvSpPr>
        <p:spPr>
          <a:xfrm>
            <a:off x="4876801" y="2365377"/>
            <a:ext cx="4679576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u="sng" dirty="0"/>
              <a:t>Note</a:t>
            </a:r>
            <a:r>
              <a:rPr lang="en-IL" sz="1400" dirty="0"/>
              <a:t> that: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L" sz="1400" dirty="0"/>
              <a:t>the application server (Tomcat) is already started;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</a:t>
            </a:r>
            <a:r>
              <a:rPr lang="en-IL" sz="1400" dirty="0"/>
              <a:t> microservice is listening to port 8080 (default Tomcat configuration)</a:t>
            </a:r>
          </a:p>
        </p:txBody>
      </p:sp>
    </p:spTree>
    <p:extLst>
      <p:ext uri="{BB962C8B-B14F-4D97-AF65-F5344CB8AC3E}">
        <p14:creationId xmlns:p14="http://schemas.microsoft.com/office/powerpoint/2010/main" val="5985261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01AC4-22EE-0388-2D40-7A83158E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463F-1550-4AB6-EAE3-53B0230E1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6" y="1636481"/>
            <a:ext cx="8596668" cy="3880773"/>
          </a:xfrm>
        </p:spPr>
        <p:txBody>
          <a:bodyPr>
            <a:normAutofit/>
          </a:bodyPr>
          <a:lstStyle/>
          <a:p>
            <a:r>
              <a:rPr lang="en-IL" sz="3200" dirty="0"/>
              <a:t>Beans Scope</a:t>
            </a:r>
          </a:p>
          <a:p>
            <a:r>
              <a:rPr lang="en-IL" sz="3200" dirty="0"/>
              <a:t>Collections</a:t>
            </a:r>
          </a:p>
          <a:p>
            <a:r>
              <a:rPr lang="en-IL" sz="3200" dirty="0"/>
              <a:t>Post Construct, PreDestroy annotations</a:t>
            </a:r>
          </a:p>
          <a:p>
            <a:r>
              <a:rPr lang="en-IL" sz="3200" dirty="0"/>
              <a:t>L</a:t>
            </a:r>
            <a:r>
              <a:rPr lang="en-US" sz="3200" dirty="0"/>
              <a:t>a</a:t>
            </a:r>
            <a:r>
              <a:rPr lang="en-IL" sz="3200" dirty="0"/>
              <a:t>zy Bean Initialization </a:t>
            </a:r>
          </a:p>
        </p:txBody>
      </p:sp>
    </p:spTree>
    <p:extLst>
      <p:ext uri="{BB962C8B-B14F-4D97-AF65-F5344CB8AC3E}">
        <p14:creationId xmlns:p14="http://schemas.microsoft.com/office/powerpoint/2010/main" val="3484760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1: 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4837-F5FC-7A73-CF6F-7D657EED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05989"/>
          </a:xfrm>
        </p:spPr>
        <p:txBody>
          <a:bodyPr/>
          <a:lstStyle/>
          <a:p>
            <a:r>
              <a:rPr lang="en-IL" dirty="0"/>
              <a:t>Part 2: Spring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3FF13-2588-99DE-8909-AB06DBA26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1680"/>
            <a:ext cx="8596668" cy="4236720"/>
          </a:xfrm>
        </p:spPr>
        <p:txBody>
          <a:bodyPr/>
          <a:lstStyle/>
          <a:p>
            <a:r>
              <a:rPr lang="en-US" sz="2400" dirty="0"/>
              <a:t>Spring supports the automatic definition of various collections: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List</a:t>
            </a:r>
            <a:r>
              <a:rPr lang="en-US" sz="2400" dirty="0"/>
              <a:t> (concrete class: </a:t>
            </a:r>
            <a:r>
              <a:rPr lang="en-US" sz="2400" dirty="0" err="1">
                <a:solidFill>
                  <a:srgbClr val="0000FF"/>
                </a:solidFill>
              </a:rPr>
              <a:t>ArrayList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Set</a:t>
            </a:r>
            <a:r>
              <a:rPr lang="en-US" sz="2400" dirty="0"/>
              <a:t> (concrete class: </a:t>
            </a:r>
            <a:r>
              <a:rPr lang="en-US" sz="2400" dirty="0">
                <a:solidFill>
                  <a:srgbClr val="0000FF"/>
                </a:solidFill>
              </a:rPr>
              <a:t>HashSet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Map</a:t>
            </a:r>
            <a:r>
              <a:rPr lang="en-US" sz="2400" dirty="0"/>
              <a:t> (concrete class: </a:t>
            </a:r>
            <a:r>
              <a:rPr lang="en-US" sz="2400" dirty="0" err="1">
                <a:solidFill>
                  <a:srgbClr val="0000FF"/>
                </a:solidFill>
              </a:rPr>
              <a:t>TreeMap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 (concrete class: </a:t>
            </a:r>
            <a:r>
              <a:rPr lang="en-US" sz="2400" dirty="0">
                <a:solidFill>
                  <a:srgbClr val="0000FF"/>
                </a:solidFill>
              </a:rPr>
              <a:t>Properties</a:t>
            </a:r>
            <a:r>
              <a:rPr lang="en-US" sz="2400" dirty="0"/>
              <a:t>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4415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9E29-30C0-8292-ECAB-5B9768ED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collections: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28E9-84F2-8ED3-EBAF-E11891205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8207"/>
            <a:ext cx="8596668" cy="461315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@Configuration</a:t>
            </a:r>
            <a:b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CollectionsConfig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  <a:b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(“1”),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(“2”));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ComponentsBean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MyComponent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componentsList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52480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Part 3: 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Part 4: 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088E-BB75-87DD-1B80-622F6D2C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Adding our own microservice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65E6E5-C365-53FE-915E-8FBB9AD41861}"/>
              </a:ext>
            </a:extLst>
          </p:cNvPr>
          <p:cNvSpPr/>
          <p:nvPr/>
        </p:nvSpPr>
        <p:spPr>
          <a:xfrm>
            <a:off x="677334" y="2587752"/>
            <a:ext cx="7433394" cy="341071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2BD9-EC38-396E-072B-2C8CD3CD4DC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Let's</a:t>
            </a:r>
            <a:r>
              <a:rPr lang="en-IL" dirty="0"/>
              <a:t> add a new class:</a:t>
            </a: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package </a:t>
            </a:r>
            <a:r>
              <a:rPr lang="en-US" dirty="0" err="1">
                <a:solidFill>
                  <a:srgbClr val="000000"/>
                </a:solidFill>
                <a:effectLst/>
              </a:rPr>
              <a:t>com.example.demo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org.springframework.web.bind.annotation.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r>
              <a:rPr lang="en-US" dirty="0"/>
              <a:t>;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RestController</a:t>
            </a:r>
            <a:endParaRPr lang="en-US" dirty="0">
              <a:solidFill>
                <a:srgbClr val="9E880D"/>
              </a:solidFill>
              <a:effectLst/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Request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"hello"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HelloController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GetMapping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”world"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</a:t>
            </a:r>
            <a:r>
              <a:rPr lang="en-US" dirty="0">
                <a:solidFill>
                  <a:srgbClr val="000000"/>
                </a:solidFill>
                <a:effectLst/>
              </a:rPr>
              <a:t>String </a:t>
            </a:r>
            <a:r>
              <a:rPr lang="en-US" dirty="0">
                <a:solidFill>
                  <a:srgbClr val="00627A"/>
                </a:solidFill>
                <a:effectLst/>
              </a:rPr>
              <a:t>index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>
                <a:solidFill>
                  <a:srgbClr val="067D17"/>
                </a:solidFill>
                <a:effectLst/>
              </a:rPr>
              <a:t>"Hello, world!"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604BDD-557E-12D6-6562-F8FCEC6765D7}"/>
              </a:ext>
            </a:extLst>
          </p:cNvPr>
          <p:cNvSpPr txBox="1"/>
          <p:nvPr/>
        </p:nvSpPr>
        <p:spPr>
          <a:xfrm>
            <a:off x="7066262" y="3727272"/>
            <a:ext cx="40849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L" dirty="0">
                <a:solidFill>
                  <a:srgbClr val="00B050"/>
                </a:solidFill>
              </a:rPr>
              <a:t>@RequestMapping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@GetMapping</a:t>
            </a:r>
            <a:r>
              <a:rPr lang="en-IL" dirty="0"/>
              <a:t>, </a:t>
            </a:r>
            <a:r>
              <a:rPr lang="en-IL" dirty="0">
                <a:solidFill>
                  <a:srgbClr val="00B050"/>
                </a:solidFill>
              </a:rPr>
              <a:t>@PostMapping </a:t>
            </a:r>
            <a:r>
              <a:rPr lang="en-IL" dirty="0"/>
              <a:t>map web requests </a:t>
            </a:r>
            <a:r>
              <a:rPr lang="en-US" dirty="0"/>
              <a:t>to Spring Controller methods.</a:t>
            </a:r>
            <a:endParaRPr lang="en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D475F2-3852-FF70-F15E-F62F05AE420C}"/>
              </a:ext>
            </a:extLst>
          </p:cNvPr>
          <p:cNvCxnSpPr>
            <a:cxnSpLocks/>
          </p:cNvCxnSpPr>
          <p:nvPr/>
        </p:nvCxnSpPr>
        <p:spPr>
          <a:xfrm flipH="1">
            <a:off x="3780263" y="4249358"/>
            <a:ext cx="3285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10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7693F-EF8C-1173-783B-5AA1072D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annotations for Microservice Beans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A74E8-3A15-D34D-BF95-E1085423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>
                <a:solidFill>
                  <a:srgbClr val="92D050"/>
                </a:solidFill>
              </a:rPr>
              <a:t>@Component </a:t>
            </a:r>
            <a:r>
              <a:rPr lang="en-US" sz="2400" dirty="0"/>
              <a:t>is a generic stereotype for any Spring-managed component. </a:t>
            </a:r>
            <a:r>
              <a:rPr lang="en-US" sz="2400" b="1" i="1" dirty="0">
                <a:solidFill>
                  <a:srgbClr val="92D050"/>
                </a:solidFill>
              </a:rPr>
              <a:t>@Repository</a:t>
            </a:r>
            <a:r>
              <a:rPr lang="en-US" sz="2400" dirty="0"/>
              <a:t>, </a:t>
            </a:r>
            <a:r>
              <a:rPr lang="en-US" sz="2400" b="1" i="1" dirty="0">
                <a:solidFill>
                  <a:srgbClr val="92D050"/>
                </a:solidFill>
              </a:rPr>
              <a:t>@Service</a:t>
            </a:r>
            <a:r>
              <a:rPr lang="en-US" sz="2400" dirty="0"/>
              <a:t>, and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are specializations of @Component for more specific use cases (in the persistence, service, and presentation layers, respectively).</a:t>
            </a:r>
          </a:p>
          <a:p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RestController</a:t>
            </a:r>
            <a:r>
              <a:rPr lang="en-US" sz="2400" b="1" i="1" dirty="0">
                <a:solidFill>
                  <a:srgbClr val="92D050"/>
                </a:solidFill>
              </a:rPr>
              <a:t> </a:t>
            </a:r>
            <a:r>
              <a:rPr lang="en-US" sz="2400" dirty="0"/>
              <a:t>is a specialized version of the controller. It includes the </a:t>
            </a:r>
            <a:r>
              <a:rPr lang="en-US" sz="2400" b="1" i="1" dirty="0">
                <a:solidFill>
                  <a:srgbClr val="92D050"/>
                </a:solidFill>
              </a:rPr>
              <a:t>@Controller </a:t>
            </a:r>
            <a:r>
              <a:rPr lang="en-US" sz="2400" dirty="0"/>
              <a:t>and </a:t>
            </a:r>
            <a:r>
              <a:rPr lang="en-US" sz="2400" b="1" i="1" dirty="0">
                <a:solidFill>
                  <a:srgbClr val="92D050"/>
                </a:solidFill>
              </a:rPr>
              <a:t>@</a:t>
            </a:r>
            <a:r>
              <a:rPr lang="en-US" sz="2400" b="1" i="1" dirty="0" err="1">
                <a:solidFill>
                  <a:srgbClr val="92D050"/>
                </a:solidFill>
              </a:rPr>
              <a:t>ResponseBody</a:t>
            </a:r>
            <a:r>
              <a:rPr lang="en-US" sz="2400" b="1" i="1" dirty="0">
                <a:solidFill>
                  <a:srgbClr val="92D050"/>
                </a:solidFill>
              </a:rPr>
              <a:t> </a:t>
            </a:r>
            <a:r>
              <a:rPr lang="en-US" sz="2400" dirty="0"/>
              <a:t>annotations, and as a result, simplifies the controller implementation.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302327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EB5E-E2CF-BF02-4827-CDA97F4D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7395"/>
          </a:xfrm>
        </p:spPr>
        <p:txBody>
          <a:bodyPr>
            <a:normAutofit/>
          </a:bodyPr>
          <a:lstStyle/>
          <a:p>
            <a:r>
              <a:rPr lang="en-US" sz="3400" dirty="0"/>
              <a:t>@</a:t>
            </a:r>
            <a:r>
              <a:rPr lang="en-US" sz="3400" dirty="0" err="1"/>
              <a:t>PathVariable</a:t>
            </a:r>
            <a:endParaRPr lang="en-IL" sz="3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D19886-4C64-67EE-1F28-57E2222281FE}"/>
              </a:ext>
            </a:extLst>
          </p:cNvPr>
          <p:cNvSpPr/>
          <p:nvPr/>
        </p:nvSpPr>
        <p:spPr>
          <a:xfrm>
            <a:off x="677334" y="2086321"/>
            <a:ext cx="6881706" cy="2438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84A9A-4B7C-9E3E-00C4-4203799E5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86321"/>
            <a:ext cx="8596668" cy="44148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RequestMapping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"calculate"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highlight>
                  <a:srgbClr val="FFFF00"/>
                </a:highlight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Mapping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highlight>
                  <a:srgbClr val="FFFF00"/>
                </a:highlight>
              </a:rPr>
              <a:t>"/add/{num1}/{num2}"</a:t>
            </a:r>
            <a:r>
              <a:rPr lang="en-US" dirty="0">
                <a:highlight>
                  <a:srgbClr val="FFFF00"/>
                </a:highlight>
              </a:rPr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http://localhost:8080/calculate/add/5/7/</a:t>
            </a:r>
            <a:r>
              <a:rPr lang="en-US" b="0" i="0" dirty="0">
                <a:solidFill>
                  <a:srgbClr val="212121"/>
                </a:solidFill>
                <a:effectLst/>
                <a:latin typeface="Inter"/>
              </a:rPr>
              <a:t> -&gt; returns 12</a:t>
            </a:r>
          </a:p>
          <a:p>
            <a:pPr marL="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8926190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2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41726</TotalTime>
  <Words>5045</Words>
  <Application>Microsoft Macintosh PowerPoint</Application>
  <PresentationFormat>Widescreen</PresentationFormat>
  <Paragraphs>530</Paragraphs>
  <Slides>63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8" baseType="lpstr">
      <vt:lpstr>arial</vt:lpstr>
      <vt:lpstr>arial</vt:lpstr>
      <vt:lpstr>Calibri</vt:lpstr>
      <vt:lpstr>Consolas</vt:lpstr>
      <vt:lpstr>Courier New</vt:lpstr>
      <vt:lpstr>Inter</vt:lpstr>
      <vt:lpstr>JetBrains Mono</vt:lpstr>
      <vt:lpstr>Menlo</vt:lpstr>
      <vt:lpstr>Raleway</vt:lpstr>
      <vt:lpstr>Source Code Pro</vt:lpstr>
      <vt:lpstr>system-ui</vt:lpstr>
      <vt:lpstr>Trebuchet MS</vt:lpstr>
      <vt:lpstr>Wingdings</vt:lpstr>
      <vt:lpstr>Wingdings 3</vt:lpstr>
      <vt:lpstr>Facet</vt:lpstr>
      <vt:lpstr>Part 1: create REST microservice with Spring Boot</vt:lpstr>
      <vt:lpstr>Initializing a Spring Boot application</vt:lpstr>
      <vt:lpstr>Initializing a Spring Boot application</vt:lpstr>
      <vt:lpstr>Initializing a Spring Boot application: @SpringBootApplication</vt:lpstr>
      <vt:lpstr>Run the Spring Boot application:</vt:lpstr>
      <vt:lpstr>Spring actuator</vt:lpstr>
      <vt:lpstr>Adding our own microservice</vt:lpstr>
      <vt:lpstr>Spring annotations for Microservice Beans</vt:lpstr>
      <vt:lpstr>@PathVariable</vt:lpstr>
      <vt:lpstr>@RequestParam</vt:lpstr>
      <vt:lpstr>JSON on POST</vt:lpstr>
      <vt:lpstr>Complex response: a Map</vt:lpstr>
      <vt:lpstr>Complex Response – our own object</vt:lpstr>
      <vt:lpstr>Part 2: 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Part 3: Error handling in REST with Spring</vt:lpstr>
      <vt:lpstr>@ExceptionHandler </vt:lpstr>
      <vt:lpstr>@RestControllerAdvice </vt:lpstr>
      <vt:lpstr>@ResponseStatus</vt:lpstr>
      <vt:lpstr>Error Handling – handle custom exception</vt:lpstr>
      <vt:lpstr>How does Spring process the exception</vt:lpstr>
      <vt:lpstr>Hands On – Calculator – error handling</vt:lpstr>
      <vt:lpstr>Part 4: Configuration in Spring Boot applications</vt:lpstr>
      <vt:lpstr>Spring Boot – properties sources</vt:lpstr>
      <vt:lpstr>Spring Boot – externalized configuration</vt:lpstr>
      <vt:lpstr>Spring Boot Configuration - Demo</vt:lpstr>
      <vt:lpstr>Configuration in Spring Boot applications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Part 5: Validation with Spring Boot</vt:lpstr>
      <vt:lpstr>Java Bean Validation </vt:lpstr>
      <vt:lpstr>Validator, @Validated and @Valid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Spring additional features</vt:lpstr>
      <vt:lpstr>Part 1: Beans Scope</vt:lpstr>
      <vt:lpstr>Beans Scope</vt:lpstr>
      <vt:lpstr>Beans Scope: examples</vt:lpstr>
      <vt:lpstr>Part 2: Spring Collections</vt:lpstr>
      <vt:lpstr>Spring collections: example</vt:lpstr>
      <vt:lpstr>Part 3: @PostConstruct</vt:lpstr>
      <vt:lpstr>@PreDestroy</vt:lpstr>
      <vt:lpstr>@PostConstruct and @PreDestroy</vt:lpstr>
      <vt:lpstr>Part 4: 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57</cp:revision>
  <dcterms:created xsi:type="dcterms:W3CDTF">2022-12-26T21:13:42Z</dcterms:created>
  <dcterms:modified xsi:type="dcterms:W3CDTF">2024-07-21T10:45:36Z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