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9"/>
  </p:notesMasterIdLst>
  <p:sldIdLst>
    <p:sldId id="256" r:id="rId5"/>
    <p:sldId id="330" r:id="rId6"/>
    <p:sldId id="328" r:id="rId7"/>
    <p:sldId id="261" r:id="rId8"/>
    <p:sldId id="335" r:id="rId9"/>
    <p:sldId id="304" r:id="rId10"/>
    <p:sldId id="333" r:id="rId11"/>
    <p:sldId id="334" r:id="rId12"/>
    <p:sldId id="262" r:id="rId13"/>
    <p:sldId id="264" r:id="rId14"/>
    <p:sldId id="318" r:id="rId15"/>
    <p:sldId id="319" r:id="rId16"/>
    <p:sldId id="265" r:id="rId17"/>
    <p:sldId id="321" r:id="rId18"/>
    <p:sldId id="271" r:id="rId19"/>
    <p:sldId id="273" r:id="rId20"/>
    <p:sldId id="270" r:id="rId21"/>
    <p:sldId id="274" r:id="rId22"/>
    <p:sldId id="277" r:id="rId23"/>
    <p:sldId id="278" r:id="rId24"/>
    <p:sldId id="314" r:id="rId25"/>
    <p:sldId id="275" r:id="rId26"/>
    <p:sldId id="280" r:id="rId27"/>
    <p:sldId id="281" r:id="rId28"/>
    <p:sldId id="282" r:id="rId29"/>
    <p:sldId id="279" r:id="rId30"/>
    <p:sldId id="287" r:id="rId31"/>
    <p:sldId id="327" r:id="rId32"/>
    <p:sldId id="288" r:id="rId33"/>
    <p:sldId id="289" r:id="rId34"/>
    <p:sldId id="290" r:id="rId35"/>
    <p:sldId id="298" r:id="rId36"/>
    <p:sldId id="299" r:id="rId37"/>
    <p:sldId id="30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86957"/>
  </p:normalViewPr>
  <p:slideViewPr>
    <p:cSldViewPr snapToGrid="0">
      <p:cViewPr varScale="1">
        <p:scale>
          <a:sx n="122" d="100"/>
          <a:sy n="122" d="100"/>
        </p:scale>
        <p:origin x="2680" y="192"/>
      </p:cViewPr>
      <p:guideLst>
        <p:guide orient="horz" pos="822"/>
        <p:guide pos="325"/>
        <p:guide orient="horz" pos="2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DB1D7-A2E6-5540-AAB6-9A95390687AC}" type="datetimeFigureOut">
              <a:rPr lang="en-IL" smtClean="0"/>
              <a:t>21/07/2024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EB3D3-3C4F-5E4D-9290-0C0B5A2442F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445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548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51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Spring Boot 1.0 was released in April 2014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880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Spring Boot 1.0 was released in April 2014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7350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699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Dependency injection is one of the SOLID object-oriented principles.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3425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8106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52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61528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8BB-5165-09FB-9932-62B60F1FD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606566"/>
            <a:ext cx="6653050" cy="167114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Practical Spring Boot For TDP</a:t>
            </a:r>
            <a:endParaRPr lang="en-I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DEF19-7C10-50FE-FB51-1D9164D93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261762"/>
            <a:ext cx="2392368" cy="661502"/>
          </a:xfrm>
        </p:spPr>
        <p:txBody>
          <a:bodyPr>
            <a:normAutofit/>
          </a:bodyPr>
          <a:lstStyle/>
          <a:p>
            <a:pPr algn="l"/>
            <a:r>
              <a:rPr lang="en-IL" dirty="0"/>
              <a:t>Idan Shalom, 2024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F95FC956-256F-F142-7CE6-9F25B017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639" y="1879299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7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D9E-229E-E0D1-DCAC-8CEEA363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could be the problems with this 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65E5-7BFC-8A6E-C923-33299B2CB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878640" cy="3880772"/>
          </a:xfrm>
        </p:spPr>
        <p:txBody>
          <a:bodyPr/>
          <a:lstStyle/>
          <a:p>
            <a:r>
              <a:rPr lang="en-IL" dirty="0"/>
              <a:t>Tight coupling between the </a:t>
            </a:r>
            <a:r>
              <a:rPr lang="en-IL" dirty="0">
                <a:solidFill>
                  <a:srgbClr val="0000FF"/>
                </a:solidFill>
              </a:rPr>
              <a:t>Computer</a:t>
            </a:r>
            <a:r>
              <a:rPr lang="en-IL" dirty="0"/>
              <a:t> and its components:</a:t>
            </a:r>
          </a:p>
          <a:p>
            <a:pPr lvl="1"/>
            <a:r>
              <a:rPr lang="en-IL" dirty="0"/>
              <a:t>We </a:t>
            </a:r>
            <a:r>
              <a:rPr lang="en-US" dirty="0"/>
              <a:t>must</a:t>
            </a:r>
            <a:r>
              <a:rPr lang="en-IL" dirty="0"/>
              <a:t> know how to create every component, and what parameters exactly should be used in the constructor.</a:t>
            </a:r>
          </a:p>
          <a:p>
            <a:pPr lvl="1"/>
            <a:r>
              <a:rPr lang="en-IL" dirty="0"/>
              <a:t>If I want to create a computer with a new CPU, I should create another class for the Computer.</a:t>
            </a:r>
          </a:p>
          <a:p>
            <a:pPr lvl="1"/>
            <a:r>
              <a:rPr lang="en-IL" dirty="0"/>
              <a:t>How will I test my class, how I will inject mocks there?</a:t>
            </a:r>
          </a:p>
          <a:p>
            <a:r>
              <a:rPr lang="en-US" dirty="0"/>
              <a:t>Poor polymorphism </a:t>
            </a:r>
            <a:endParaRPr lang="en-IL" dirty="0"/>
          </a:p>
          <a:p>
            <a:pPr lvl="1"/>
            <a:r>
              <a:rPr lang="en-IL" dirty="0"/>
              <a:t>Leads to implementation-based design.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FBEB69-9D5B-716E-5157-E5474F97C8BC}"/>
              </a:ext>
            </a:extLst>
          </p:cNvPr>
          <p:cNvGrpSpPr/>
          <p:nvPr/>
        </p:nvGrpSpPr>
        <p:grpSpPr>
          <a:xfrm>
            <a:off x="5827325" y="2160589"/>
            <a:ext cx="3555214" cy="3880772"/>
            <a:chOff x="850033" y="1469253"/>
            <a:chExt cx="4763047" cy="42496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1F49CF4-D34B-8A5E-0AE9-B41301A2C4B0}"/>
                </a:ext>
              </a:extLst>
            </p:cNvPr>
            <p:cNvSpPr/>
            <p:nvPr/>
          </p:nvSpPr>
          <p:spPr>
            <a:xfrm>
              <a:off x="4311255" y="1469253"/>
              <a:ext cx="1301825" cy="4249695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1312240-CC77-75E9-CB5F-937461B6AF46}"/>
                </a:ext>
              </a:extLst>
            </p:cNvPr>
            <p:cNvSpPr/>
            <p:nvPr/>
          </p:nvSpPr>
          <p:spPr>
            <a:xfrm>
              <a:off x="979179" y="1472538"/>
              <a:ext cx="2108300" cy="101630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CPU</a:t>
              </a:r>
              <a:endParaRPr lang="he-IL" sz="28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8F5E2A2-952A-93CB-5C3B-9E465B0EA2EA}"/>
                </a:ext>
              </a:extLst>
            </p:cNvPr>
            <p:cNvSpPr/>
            <p:nvPr/>
          </p:nvSpPr>
          <p:spPr>
            <a:xfrm>
              <a:off x="1590249" y="2771288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63BE011-6B1E-5F19-F030-4162D5634C43}"/>
                </a:ext>
              </a:extLst>
            </p:cNvPr>
            <p:cNvSpPr/>
            <p:nvPr/>
          </p:nvSpPr>
          <p:spPr>
            <a:xfrm>
              <a:off x="1335798" y="29041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8172A5E-7424-4EDE-32A7-3626D86CCE46}"/>
                </a:ext>
              </a:extLst>
            </p:cNvPr>
            <p:cNvSpPr/>
            <p:nvPr/>
          </p:nvSpPr>
          <p:spPr>
            <a:xfrm>
              <a:off x="1139746" y="3070781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D01389F-75EA-DD1B-E90F-292398313EEE}"/>
                </a:ext>
              </a:extLst>
            </p:cNvPr>
            <p:cNvSpPr/>
            <p:nvPr/>
          </p:nvSpPr>
          <p:spPr>
            <a:xfrm>
              <a:off x="850033" y="32089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Coolers</a:t>
              </a:r>
              <a:endParaRPr lang="he-IL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9DB1157-DC22-D206-1167-1AACB4C5EB75}"/>
                </a:ext>
              </a:extLst>
            </p:cNvPr>
            <p:cNvSpPr/>
            <p:nvPr/>
          </p:nvSpPr>
          <p:spPr>
            <a:xfrm>
              <a:off x="1080573" y="4084364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GPU</a:t>
              </a:r>
              <a:endParaRPr lang="he-IL" sz="20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23F71E6-7D70-555D-459C-2F77C8DD2259}"/>
                </a:ext>
              </a:extLst>
            </p:cNvPr>
            <p:cNvSpPr/>
            <p:nvPr/>
          </p:nvSpPr>
          <p:spPr>
            <a:xfrm>
              <a:off x="1080572" y="4985302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600" dirty="0"/>
                <a:t>…</a:t>
              </a:r>
              <a:endParaRPr lang="he-IL" sz="3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DF0133-F036-5C72-8BE1-3AE25600173E}"/>
                </a:ext>
              </a:extLst>
            </p:cNvPr>
            <p:cNvCxnSpPr>
              <a:cxnSpLocks/>
              <a:stCxn id="6" idx="1"/>
              <a:endCxn id="7" idx="3"/>
            </p:cNvCxnSpPr>
            <p:nvPr/>
          </p:nvCxnSpPr>
          <p:spPr>
            <a:xfrm flipH="1" flipV="1">
              <a:off x="3087480" y="1980692"/>
              <a:ext cx="1223775" cy="1613409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DA42B8-E581-746A-E6B0-25E8CCF9F91B}"/>
                </a:ext>
              </a:extLst>
            </p:cNvPr>
            <p:cNvCxnSpPr>
              <a:cxnSpLocks/>
              <a:stCxn id="6" idx="1"/>
              <a:endCxn id="8" idx="3"/>
            </p:cNvCxnSpPr>
            <p:nvPr/>
          </p:nvCxnSpPr>
          <p:spPr>
            <a:xfrm flipH="1" flipV="1">
              <a:off x="3509019" y="3090289"/>
              <a:ext cx="802236" cy="503812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4992ED-A64A-06AA-48F9-6949BAD198C0}"/>
                </a:ext>
              </a:extLst>
            </p:cNvPr>
            <p:cNvCxnSpPr>
              <a:cxnSpLocks/>
              <a:stCxn id="6" idx="1"/>
              <a:endCxn id="12" idx="3"/>
            </p:cNvCxnSpPr>
            <p:nvPr/>
          </p:nvCxnSpPr>
          <p:spPr>
            <a:xfrm flipH="1">
              <a:off x="3432674" y="3594101"/>
              <a:ext cx="878581" cy="857086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5F221EA-00FB-CCAA-1C1D-9F41F590E283}"/>
                </a:ext>
              </a:extLst>
            </p:cNvPr>
            <p:cNvCxnSpPr>
              <a:cxnSpLocks/>
              <a:stCxn id="6" idx="1"/>
              <a:endCxn id="13" idx="3"/>
            </p:cNvCxnSpPr>
            <p:nvPr/>
          </p:nvCxnSpPr>
          <p:spPr>
            <a:xfrm flipH="1">
              <a:off x="3432673" y="3594101"/>
              <a:ext cx="878582" cy="1758024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901AEA-0B94-793E-D68C-AE5C1166D890}"/>
              </a:ext>
            </a:extLst>
          </p:cNvPr>
          <p:cNvSpPr txBox="1"/>
          <p:nvPr/>
        </p:nvSpPr>
        <p:spPr>
          <a:xfrm>
            <a:off x="8690114" y="2497575"/>
            <a:ext cx="376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Computer</a:t>
            </a:r>
            <a:endParaRPr lang="he-IL" sz="2400" dirty="0">
              <a:solidFill>
                <a:schemeClr val="bg1"/>
              </a:solidFill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3802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4EF4-4CDB-B5BC-9E3C-1E76189F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IoC with the </a:t>
            </a:r>
            <a:r>
              <a:rPr lang="en-IL" i="1" dirty="0"/>
              <a:t>Factory</a:t>
            </a:r>
            <a:r>
              <a:rPr lang="en-IL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57E6-D6C9-F7A4-26CE-2CB878A3A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39089"/>
            <a:ext cx="5687252" cy="450227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</a:t>
            </a:r>
            <a:b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getNVidiaGraphicsCard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NVidiaGraphicsCard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GraphicsCardFactory.getNVidiaGraphicsCard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03C92-DAD5-D3DE-99BD-E0D454C0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1870" y="1539088"/>
            <a:ext cx="3678961" cy="4502273"/>
          </a:xfrm>
        </p:spPr>
        <p:txBody>
          <a:bodyPr>
            <a:normAutofit/>
          </a:bodyPr>
          <a:lstStyle/>
          <a:p>
            <a:r>
              <a:rPr lang="en-IL" sz="2000" dirty="0"/>
              <a:t>Now </a:t>
            </a:r>
            <a:r>
              <a:rPr lang="en-IL" sz="2000" dirty="0">
                <a:solidFill>
                  <a:srgbClr val="0000FF"/>
                </a:solidFill>
              </a:rPr>
              <a:t>Computer</a:t>
            </a:r>
            <a:r>
              <a:rPr lang="en-IL" sz="2000" dirty="0"/>
              <a:t> uses the </a:t>
            </a:r>
            <a:r>
              <a:rPr lang="en-IL" sz="2000" dirty="0">
                <a:solidFill>
                  <a:srgbClr val="0000FF"/>
                </a:solidFill>
              </a:rPr>
              <a:t>GraphicCardFactory</a:t>
            </a:r>
            <a:r>
              <a:rPr lang="en-IL" sz="2000" dirty="0"/>
              <a:t> to get an object of graphicCard. </a:t>
            </a:r>
            <a:r>
              <a:rPr lang="en-US" sz="2000" dirty="0"/>
              <a:t>Thus,</a:t>
            </a:r>
            <a:r>
              <a:rPr lang="en-IL" sz="2000" dirty="0"/>
              <a:t> we have inverted the the control of creating an object of a dependent class to the Factory.</a:t>
            </a:r>
          </a:p>
          <a:p>
            <a:r>
              <a:rPr lang="en-IL" sz="2000" dirty="0"/>
              <a:t>But – now the </a:t>
            </a:r>
            <a:r>
              <a:rPr lang="en-IL" sz="2000" dirty="0">
                <a:solidFill>
                  <a:srgbClr val="0000FF"/>
                </a:solidFill>
              </a:rPr>
              <a:t>Computer</a:t>
            </a:r>
            <a:r>
              <a:rPr lang="en-IL" sz="2000" dirty="0"/>
              <a:t> class uses the concrete </a:t>
            </a:r>
            <a:r>
              <a:rPr lang="en-IL" sz="2000" dirty="0">
                <a:solidFill>
                  <a:srgbClr val="0000FF"/>
                </a:solidFill>
              </a:rPr>
              <a:t>GraphicCardFactory</a:t>
            </a:r>
            <a:r>
              <a:rPr lang="en-IL" sz="2000" dirty="0"/>
              <a:t> class. So – we have not achieved fully loosely coupled classes.</a:t>
            </a:r>
          </a:p>
        </p:txBody>
      </p:sp>
    </p:spTree>
    <p:extLst>
      <p:ext uri="{BB962C8B-B14F-4D97-AF65-F5344CB8AC3E}">
        <p14:creationId xmlns:p14="http://schemas.microsoft.com/office/powerpoint/2010/main" val="200902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6AFD-C30A-821E-A6B9-462C7DA9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ECF89-653D-AB01-9A55-75A538E9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3200" i="1" dirty="0">
                <a:solidFill>
                  <a:srgbClr val="0070C0"/>
                </a:solidFill>
              </a:rPr>
              <a:t>Dependency Injection (DI) </a:t>
            </a:r>
            <a:r>
              <a:rPr lang="en-US" sz="3200" dirty="0"/>
              <a:t>is a design pattern used to implement IoC. It allows the creation and binding of dependent objects outside of a class and provides those objects to the class through different ways.</a:t>
            </a:r>
          </a:p>
          <a:p>
            <a:r>
              <a:rPr lang="en-US" sz="3200" dirty="0"/>
              <a:t>The injector class injects the service (dependency) to the client (dependent).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3311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0A2-2337-C7EF-497B-DC58586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9518"/>
          </a:xfrm>
        </p:spPr>
        <p:txBody>
          <a:bodyPr>
            <a:normAutofit/>
          </a:bodyPr>
          <a:lstStyle/>
          <a:p>
            <a:r>
              <a:rPr lang="en-IL" dirty="0"/>
              <a:t>Dependency Injection illustrated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8066-28F5-E4CC-070E-659B2B45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39" y="1341446"/>
            <a:ext cx="9991196" cy="6134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Instead of having the </a:t>
            </a:r>
            <a:r>
              <a:rPr lang="en-US" dirty="0">
                <a:solidFill>
                  <a:srgbClr val="0000FF"/>
                </a:solidFill>
              </a:rPr>
              <a:t>Computer</a:t>
            </a:r>
            <a:r>
              <a:rPr lang="en-US" sz="1800" dirty="0"/>
              <a:t> object control its dependencies (</a:t>
            </a:r>
            <a:r>
              <a:rPr lang="en-US" sz="1800" dirty="0" err="1"/>
              <a:t>new’ed</a:t>
            </a:r>
            <a:r>
              <a:rPr lang="en-US" sz="1800" dirty="0"/>
              <a:t> them), </a:t>
            </a:r>
            <a:br>
              <a:rPr lang="en-US" sz="1800" dirty="0"/>
            </a:br>
            <a:r>
              <a:rPr lang="en-US" sz="1800" dirty="0">
                <a:solidFill>
                  <a:srgbClr val="FD2DFF"/>
                </a:solidFill>
              </a:rPr>
              <a:t>let’s supply (inject) them for it! </a:t>
            </a:r>
            <a:endParaRPr lang="en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6CEBCF-943E-3836-2358-B70C91159F88}"/>
              </a:ext>
            </a:extLst>
          </p:cNvPr>
          <p:cNvSpPr txBox="1"/>
          <p:nvPr/>
        </p:nvSpPr>
        <p:spPr>
          <a:xfrm>
            <a:off x="792947" y="1928877"/>
            <a:ext cx="8596668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RandomAccessMemory randomAccessMemory,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GraphicsCard graphicsCard,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Coolers coolers)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this.randomAccessMemory =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this.graphicsCard = graphicsCard;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 		this.coolers =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B061D-64DF-1198-07AA-142552298B4C}"/>
              </a:ext>
            </a:extLst>
          </p:cNvPr>
          <p:cNvSpPr txBox="1"/>
          <p:nvPr/>
        </p:nvSpPr>
        <p:spPr>
          <a:xfrm>
            <a:off x="9522371" y="2827282"/>
            <a:ext cx="25934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By using DI, we can rewrite the example without specifying the implementation of the components that we want.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615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A4EE-84EC-E485-E512-78ACFCD2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4813"/>
            <a:ext cx="8824019" cy="615287"/>
          </a:xfrm>
        </p:spPr>
        <p:txBody>
          <a:bodyPr>
            <a:normAutofit fontScale="90000"/>
          </a:bodyPr>
          <a:lstStyle/>
          <a:p>
            <a:r>
              <a:rPr lang="en-IL" dirty="0"/>
              <a:t>Inversion of Control (IoC)</a:t>
            </a:r>
            <a:r>
              <a:rPr lang="ru-RU" dirty="0"/>
              <a:t> </a:t>
            </a:r>
            <a:r>
              <a:rPr lang="en-US" dirty="0"/>
              <a:t>and </a:t>
            </a:r>
            <a:r>
              <a:rPr lang="en-IL" dirty="0"/>
              <a:t>Dependency Injection</a:t>
            </a:r>
            <a:r>
              <a:rPr lang="en-US" dirty="0"/>
              <a:t> (DI) in Spring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748CB-6AC2-97D5-F19E-457296339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593717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The core of the </a:t>
            </a:r>
            <a:r>
              <a:rPr lang="en-US" sz="2800" b="0" i="0" u="none" strike="noStrike" dirty="0">
                <a:solidFill>
                  <a:srgbClr val="92D050"/>
                </a:solidFill>
                <a:effectLst/>
              </a:rPr>
              <a:t>Spring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is the </a:t>
            </a:r>
            <a:r>
              <a:rPr lang="en-US" sz="2800" b="0" i="0" u="none" strike="noStrike" dirty="0">
                <a:solidFill>
                  <a:srgbClr val="0070C0"/>
                </a:solidFill>
                <a:effectLst/>
              </a:rPr>
              <a:t>IoC (Inversion of Control) Container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. It creates the objects, configures and assembles their dependencies, and manages their entire life cycle. </a:t>
            </a:r>
          </a:p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The Container uses </a:t>
            </a:r>
            <a:r>
              <a:rPr lang="en-US" sz="2800" b="0" i="0" u="none" strike="noStrike" dirty="0">
                <a:solidFill>
                  <a:srgbClr val="0070C0"/>
                </a:solidFill>
                <a:effectLst/>
              </a:rPr>
              <a:t>Dependency Injection(DI)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to manage the components that make up the application. It gets information about the objects from the Java Code and Annotations. 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Raleway" pitchFamily="2" charset="77"/>
            </a:endParaRPr>
          </a:p>
          <a:p>
            <a:endParaRPr lang="en-US" dirty="0">
              <a:solidFill>
                <a:srgbClr val="000000"/>
              </a:solidFill>
              <a:latin typeface="Raleway" panose="020F0502020204030204" pitchFamily="34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2599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B7B7-AD23-D749-3959-E8067101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Spring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E350-0650-028B-F217-4B4CA84A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Bean</a:t>
            </a:r>
            <a:r>
              <a:rPr lang="en-US" sz="2800" dirty="0"/>
              <a:t> – the managed object (instance) by </a:t>
            </a:r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/>
              <a:t> manages bean creation\destruction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/>
              <a:t> manages bean dependencies (by injection)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/>
              <a:t> manages bean scope (singleton or prototype)</a:t>
            </a:r>
            <a:endParaRPr lang="en-US" sz="2800" dirty="0"/>
          </a:p>
          <a:p>
            <a:pPr>
              <a:spcBef>
                <a:spcPts val="2200"/>
              </a:spcBef>
            </a:pPr>
            <a:r>
              <a:rPr lang="en-US" sz="2800" dirty="0">
                <a:solidFill>
                  <a:srgbClr val="0000FF"/>
                </a:solidFill>
              </a:rPr>
              <a:t>Container</a:t>
            </a:r>
            <a:r>
              <a:rPr lang="en-US" sz="2800" dirty="0"/>
              <a:t> – </a:t>
            </a:r>
            <a:r>
              <a:rPr lang="en-US" sz="2800" b="0" i="0" u="none" strike="noStrike" dirty="0">
                <a:solidFill>
                  <a:srgbClr val="273239"/>
                </a:solidFill>
                <a:effectLst/>
              </a:rPr>
              <a:t>is the core of </a:t>
            </a:r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b="0" i="0" u="none" strike="noStrike" dirty="0">
                <a:solidFill>
                  <a:srgbClr val="273239"/>
                </a:solidFill>
                <a:effectLst/>
              </a:rPr>
              <a:t>. It creates the objects (</a:t>
            </a:r>
            <a:r>
              <a:rPr lang="en-US" sz="2800" dirty="0">
                <a:solidFill>
                  <a:srgbClr val="0000FF"/>
                </a:solidFill>
              </a:rPr>
              <a:t>Beans</a:t>
            </a:r>
            <a:r>
              <a:rPr lang="en-US" sz="2800" b="0" i="0" u="none" strike="noStrike" dirty="0">
                <a:solidFill>
                  <a:srgbClr val="273239"/>
                </a:solidFill>
                <a:effectLst/>
              </a:rPr>
              <a:t>), configures and assembles their dependencies, manages their entire life cycle. 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01570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6251-E851-C9AD-D484-0630D0F1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3521"/>
          </a:xfrm>
        </p:spPr>
        <p:txBody>
          <a:bodyPr/>
          <a:lstStyle/>
          <a:p>
            <a:r>
              <a:rPr lang="en-IL" dirty="0"/>
              <a:t>ApplicationContext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0B32-5C62-D43F-6CA8-B55062AB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6547"/>
            <a:ext cx="8596668" cy="2335564"/>
          </a:xfrm>
        </p:spPr>
        <p:txBody>
          <a:bodyPr>
            <a:normAutofit fontScale="92500" lnSpcReduction="10000"/>
          </a:bodyPr>
          <a:lstStyle/>
          <a:p>
            <a:r>
              <a:rPr lang="en-IL" sz="2400" dirty="0">
                <a:solidFill>
                  <a:srgbClr val="0070C0"/>
                </a:solidFill>
              </a:rPr>
              <a:t>ApplicationContext</a:t>
            </a:r>
            <a:r>
              <a:rPr lang="en-IL" sz="2400" dirty="0"/>
              <a:t> is the </a:t>
            </a:r>
            <a:r>
              <a:rPr lang="en-IL" sz="2400" dirty="0">
                <a:solidFill>
                  <a:srgbClr val="92D050"/>
                </a:solidFill>
              </a:rPr>
              <a:t>Spring</a:t>
            </a:r>
            <a:r>
              <a:rPr lang="en-IL" sz="2400" dirty="0"/>
              <a:t> interface representing the IoC container. ApplicationContext holds all beans and manages them.</a:t>
            </a:r>
          </a:p>
          <a:p>
            <a:r>
              <a:rPr lang="en-IL" sz="2400" dirty="0"/>
              <a:t>To obtain a bean from </a:t>
            </a:r>
            <a:r>
              <a:rPr lang="en-IL" sz="2400" dirty="0">
                <a:solidFill>
                  <a:srgbClr val="0070C0"/>
                </a:solidFill>
              </a:rPr>
              <a:t>ApplicationContext</a:t>
            </a:r>
            <a:r>
              <a:rPr lang="en-IL" sz="2400" dirty="0"/>
              <a:t>, use the getBean() function and specify bean ID or interface\class. </a:t>
            </a:r>
            <a:r>
              <a:rPr lang="en-US" sz="2400" dirty="0"/>
              <a:t>In case of no ambiguity – Spring will automatically know which bean to extract for you…</a:t>
            </a:r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EF6DC-8DDF-05A6-E873-8A8B552F8175}"/>
              </a:ext>
            </a:extLst>
          </p:cNvPr>
          <p:cNvSpPr txBox="1"/>
          <p:nvPr/>
        </p:nvSpPr>
        <p:spPr>
          <a:xfrm>
            <a:off x="677334" y="4162140"/>
            <a:ext cx="8596668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"</a:t>
            </a:r>
            <a:r>
              <a:rPr lang="en-US" sz="16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com.att.course.spring.demo.components</a:t>
            </a:r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bean1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bean2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5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A710-4590-D8B7-3483-33564237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Spring IoC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575ED-8175-4D95-97E9-BC9BC1CC0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6302581" cy="387234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IL" dirty="0"/>
          </a:p>
        </p:txBody>
      </p:sp>
      <p:sp>
        <p:nvSpPr>
          <p:cNvPr id="21" name="Flowchart: Magnetic Disk 4">
            <a:extLst>
              <a:ext uri="{FF2B5EF4-FFF2-40B4-BE49-F238E27FC236}">
                <a16:creationId xmlns:a16="http://schemas.microsoft.com/office/drawing/2014/main" id="{7528F1F7-83AB-2AC7-17A4-1B60F32B4027}"/>
              </a:ext>
            </a:extLst>
          </p:cNvPr>
          <p:cNvSpPr/>
          <p:nvPr/>
        </p:nvSpPr>
        <p:spPr>
          <a:xfrm>
            <a:off x="3411557" y="2213459"/>
            <a:ext cx="5648467" cy="3851439"/>
          </a:xfrm>
          <a:prstGeom prst="flowChartMagneticDisk">
            <a:avLst/>
          </a:prstGeom>
          <a:solidFill>
            <a:srgbClr val="BAE18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D5E528-3425-3583-E688-64987F5574EA}"/>
              </a:ext>
            </a:extLst>
          </p:cNvPr>
          <p:cNvSpPr txBox="1"/>
          <p:nvPr/>
        </p:nvSpPr>
        <p:spPr>
          <a:xfrm>
            <a:off x="4791160" y="2276417"/>
            <a:ext cx="297194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/>
              <a:t>Application Context</a:t>
            </a:r>
          </a:p>
          <a:p>
            <a:pPr algn="ctr"/>
            <a:r>
              <a:rPr lang="en-US" sz="2400" b="1" dirty="0"/>
              <a:t>(</a:t>
            </a:r>
            <a:r>
              <a:rPr lang="en-US" sz="2400" b="1" dirty="0" err="1">
                <a:solidFill>
                  <a:srgbClr val="0000FF"/>
                </a:solidFill>
              </a:rPr>
              <a:t>IoC</a:t>
            </a:r>
            <a:r>
              <a:rPr lang="en-US" sz="2400" b="1" dirty="0"/>
              <a:t> Container)</a:t>
            </a:r>
            <a:endParaRPr lang="he-IL" sz="2400" b="1" dirty="0"/>
          </a:p>
        </p:txBody>
      </p:sp>
      <p:sp>
        <p:nvSpPr>
          <p:cNvPr id="23" name="Rectangle: Rounded Corners 6">
            <a:extLst>
              <a:ext uri="{FF2B5EF4-FFF2-40B4-BE49-F238E27FC236}">
                <a16:creationId xmlns:a16="http://schemas.microsoft.com/office/drawing/2014/main" id="{BCF91BA6-4F33-4A60-752E-BBA3838D789B}"/>
              </a:ext>
            </a:extLst>
          </p:cNvPr>
          <p:cNvSpPr/>
          <p:nvPr/>
        </p:nvSpPr>
        <p:spPr>
          <a:xfrm>
            <a:off x="3910988" y="3583471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: Rounded Corners 7">
            <a:extLst>
              <a:ext uri="{FF2B5EF4-FFF2-40B4-BE49-F238E27FC236}">
                <a16:creationId xmlns:a16="http://schemas.microsoft.com/office/drawing/2014/main" id="{11EA4C33-9993-3BFA-4633-62FBCA82723D}"/>
              </a:ext>
            </a:extLst>
          </p:cNvPr>
          <p:cNvSpPr/>
          <p:nvPr/>
        </p:nvSpPr>
        <p:spPr>
          <a:xfrm>
            <a:off x="5519710" y="3791924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16BF23B8-A224-4936-378D-767167AB9276}"/>
              </a:ext>
            </a:extLst>
          </p:cNvPr>
          <p:cNvSpPr/>
          <p:nvPr/>
        </p:nvSpPr>
        <p:spPr>
          <a:xfrm>
            <a:off x="6746867" y="3734466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: Rounded Corners 9">
            <a:extLst>
              <a:ext uri="{FF2B5EF4-FFF2-40B4-BE49-F238E27FC236}">
                <a16:creationId xmlns:a16="http://schemas.microsoft.com/office/drawing/2014/main" id="{4FA04DB3-BFF9-7D28-5248-478139A6E613}"/>
              </a:ext>
            </a:extLst>
          </p:cNvPr>
          <p:cNvSpPr/>
          <p:nvPr/>
        </p:nvSpPr>
        <p:spPr>
          <a:xfrm>
            <a:off x="5243484" y="5020403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: Rounded Corners 10">
            <a:extLst>
              <a:ext uri="{FF2B5EF4-FFF2-40B4-BE49-F238E27FC236}">
                <a16:creationId xmlns:a16="http://schemas.microsoft.com/office/drawing/2014/main" id="{0635AA79-E4F9-040D-02CC-C96C4D2039CB}"/>
              </a:ext>
            </a:extLst>
          </p:cNvPr>
          <p:cNvSpPr/>
          <p:nvPr/>
        </p:nvSpPr>
        <p:spPr>
          <a:xfrm>
            <a:off x="6891011" y="4869656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: Rounded Corners 11">
            <a:extLst>
              <a:ext uri="{FF2B5EF4-FFF2-40B4-BE49-F238E27FC236}">
                <a16:creationId xmlns:a16="http://schemas.microsoft.com/office/drawing/2014/main" id="{D9483E04-0776-6DCC-43AF-FADE6864089E}"/>
              </a:ext>
            </a:extLst>
          </p:cNvPr>
          <p:cNvSpPr/>
          <p:nvPr/>
        </p:nvSpPr>
        <p:spPr>
          <a:xfrm>
            <a:off x="8067717" y="4575017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: Rounded Corners 12">
            <a:extLst>
              <a:ext uri="{FF2B5EF4-FFF2-40B4-BE49-F238E27FC236}">
                <a16:creationId xmlns:a16="http://schemas.microsoft.com/office/drawing/2014/main" id="{F2C0566C-FA41-9B04-8625-EBD832B3C2E0}"/>
              </a:ext>
            </a:extLst>
          </p:cNvPr>
          <p:cNvSpPr/>
          <p:nvPr/>
        </p:nvSpPr>
        <p:spPr>
          <a:xfrm>
            <a:off x="4228506" y="4565264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: Rounded Corners 13">
            <a:extLst>
              <a:ext uri="{FF2B5EF4-FFF2-40B4-BE49-F238E27FC236}">
                <a16:creationId xmlns:a16="http://schemas.microsoft.com/office/drawing/2014/main" id="{5ABFB62A-2603-BF5A-0E7B-28A5BB88D94C}"/>
              </a:ext>
            </a:extLst>
          </p:cNvPr>
          <p:cNvSpPr/>
          <p:nvPr/>
        </p:nvSpPr>
        <p:spPr>
          <a:xfrm>
            <a:off x="8081964" y="3451407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90741C-D730-3D2A-8E9F-5CEF981CA6E5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4741566" y="3973721"/>
            <a:ext cx="778144" cy="208453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89F2BF-CF9B-8F66-CB52-8F6C274B3FA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326277" y="4363970"/>
            <a:ext cx="516945" cy="201294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C3A0A7-F2B2-7498-F4AA-BEFB5D73578D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flipV="1">
            <a:off x="5658773" y="4572423"/>
            <a:ext cx="276226" cy="447980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970877-B9CA-20B9-7896-7D4819200754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>
            <a:off x="7577445" y="4124716"/>
            <a:ext cx="905561" cy="450301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935FD8-31A9-41AD-0104-6A778F323702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7721589" y="4965267"/>
            <a:ext cx="346128" cy="294639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ocument 29">
            <a:extLst>
              <a:ext uri="{FF2B5EF4-FFF2-40B4-BE49-F238E27FC236}">
                <a16:creationId xmlns:a16="http://schemas.microsoft.com/office/drawing/2014/main" id="{D55225DE-C5A7-0570-A354-59A04E4D8000}"/>
              </a:ext>
            </a:extLst>
          </p:cNvPr>
          <p:cNvSpPr/>
          <p:nvPr/>
        </p:nvSpPr>
        <p:spPr>
          <a:xfrm>
            <a:off x="1178805" y="3429000"/>
            <a:ext cx="1055287" cy="2514633"/>
          </a:xfrm>
          <a:prstGeom prst="flowChartDocument">
            <a:avLst/>
          </a:prstGeom>
          <a:solidFill>
            <a:srgbClr val="57D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pPr algn="ctr"/>
            <a:endParaRPr lang="en-US" sz="28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Java Code</a:t>
            </a:r>
            <a:endParaRPr lang="he-IL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5721A3-7110-20DC-1E25-408CAE612086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34092" y="4139179"/>
            <a:ext cx="1177465" cy="576087"/>
          </a:xfrm>
          <a:prstGeom prst="straightConnector1">
            <a:avLst/>
          </a:prstGeom>
          <a:ln w="57150">
            <a:solidFill>
              <a:srgbClr val="008E4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14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1169-35AD-008B-80D4-EFDAB49D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Spring Beans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BE7E-B393-7FA1-6531-C8C1A39D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44" y="1341468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An application should provide the bean configuration to the </a:t>
            </a:r>
            <a:r>
              <a:rPr lang="en-US" sz="2800" dirty="0" err="1"/>
              <a:t>ApplicationContext</a:t>
            </a:r>
            <a:r>
              <a:rPr lang="en-US" sz="2800" dirty="0"/>
              <a:t> container. A </a:t>
            </a:r>
            <a:r>
              <a:rPr lang="en-US" sz="2800" dirty="0">
                <a:solidFill>
                  <a:srgbClr val="0070C0"/>
                </a:solidFill>
              </a:rPr>
              <a:t>Spring bean configuration</a:t>
            </a:r>
            <a:r>
              <a:rPr lang="en-US" sz="2800" dirty="0"/>
              <a:t> consists of one or more beans definitions.</a:t>
            </a:r>
          </a:p>
          <a:p>
            <a:pPr>
              <a:spcBef>
                <a:spcPts val="2200"/>
              </a:spcBef>
            </a:pPr>
            <a:r>
              <a:rPr lang="en-US" sz="2800" dirty="0"/>
              <a:t>Spring supports different ways of configuring beans:</a:t>
            </a:r>
          </a:p>
          <a:p>
            <a:pPr lvl="1"/>
            <a:r>
              <a:rPr lang="en-US" sz="2400" dirty="0"/>
              <a:t>@Bean-annotated methods within a </a:t>
            </a:r>
            <a:r>
              <a:rPr lang="en-US" sz="2400" dirty="0">
                <a:solidFill>
                  <a:srgbClr val="92D050"/>
                </a:solidFill>
              </a:rPr>
              <a:t>@Configuration </a:t>
            </a:r>
            <a:r>
              <a:rPr lang="en-US" sz="2400" dirty="0"/>
              <a:t>class</a:t>
            </a:r>
          </a:p>
          <a:p>
            <a:pPr lvl="1"/>
            <a:r>
              <a:rPr lang="en-US" sz="2400" dirty="0">
                <a:solidFill>
                  <a:srgbClr val="92D050"/>
                </a:solidFill>
              </a:rPr>
              <a:t>@Component</a:t>
            </a:r>
            <a:r>
              <a:rPr lang="en-US" sz="2400" dirty="0"/>
              <a:t>-annotated classes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57567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D8EF-567D-ABA5-27CF-B05C0A24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49531"/>
          </a:xfrm>
        </p:spPr>
        <p:txBody>
          <a:bodyPr>
            <a:normAutofit fontScale="90000"/>
          </a:bodyPr>
          <a:lstStyle/>
          <a:p>
            <a:r>
              <a:rPr lang="en-US" dirty="0"/>
              <a:t>Beans configuration: @Bean-annotated methods within a @Configuration class</a:t>
            </a:r>
            <a:br>
              <a:rPr lang="en-US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318A-8D7C-4DBC-1D01-DD613B89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4926"/>
            <a:ext cx="8806300" cy="1062445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A class annotated with </a:t>
            </a:r>
            <a:r>
              <a:rPr lang="en-US" b="0" i="0" dirty="0">
                <a:solidFill>
                  <a:srgbClr val="0070C0"/>
                </a:solidFill>
                <a:effectLst/>
              </a:rPr>
              <a:t>@Configuration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indicates that it contains Spring bean configurations.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The </a:t>
            </a:r>
            <a:r>
              <a:rPr lang="en-US" b="0" i="1" dirty="0">
                <a:solidFill>
                  <a:srgbClr val="0070C0"/>
                </a:solidFill>
                <a:effectLst/>
              </a:rPr>
              <a:t>@Bean</a:t>
            </a:r>
            <a:r>
              <a:rPr lang="en-US" b="0" i="0" dirty="0">
                <a:solidFill>
                  <a:srgbClr val="0070C0"/>
                </a:solidFill>
                <a:effectLst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annotation on a method indicates that the method creates a Spring bean. </a:t>
            </a:r>
          </a:p>
          <a:p>
            <a:endParaRPr lang="en-US" dirty="0"/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6EC98-37F1-513E-5BF5-EAC6CAED881F}"/>
              </a:ext>
            </a:extLst>
          </p:cNvPr>
          <p:cNvSpPr txBox="1"/>
          <p:nvPr/>
        </p:nvSpPr>
        <p:spPr>
          <a:xfrm>
            <a:off x="677334" y="3013166"/>
            <a:ext cx="9119808" cy="35394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component code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ComponentsConfig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9E880D"/>
                </a:solidFill>
                <a:effectLst/>
              </a:rPr>
              <a:t>	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4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A6CC-471B-E467-E433-0F7F437B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61" y="412901"/>
            <a:ext cx="8596668" cy="747562"/>
          </a:xfrm>
        </p:spPr>
        <p:txBody>
          <a:bodyPr/>
          <a:lstStyle/>
          <a:p>
            <a:pPr algn="l" defTabSz="457200" rtl="0" eaLnBrk="1" latinLnBrk="0" hangingPunct="1">
              <a:spcBef>
                <a:spcPct val="0"/>
              </a:spcBef>
              <a:buNone/>
            </a:pPr>
            <a:r>
              <a:rPr lang="en-IL"/>
              <a:t>About Me</a:t>
            </a:r>
            <a:endParaRPr lang="en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2346EB-9401-46E4-9E10-8279B07A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304925"/>
            <a:ext cx="8596668" cy="4533575"/>
          </a:xfrm>
        </p:spPr>
        <p:txBody>
          <a:bodyPr>
            <a:normAutofit/>
          </a:bodyPr>
          <a:lstStyle/>
          <a:p>
            <a:r>
              <a:rPr lang="en-US" sz="3200"/>
              <a:t>Principal Software Engineer</a:t>
            </a:r>
            <a:endParaRPr lang="he-IL" sz="3200"/>
          </a:p>
          <a:p>
            <a:r>
              <a:rPr lang="en-US" sz="3200"/>
              <a:t>7 years at AT&amp;T​</a:t>
            </a:r>
            <a:endParaRPr lang="he-IL" sz="3200"/>
          </a:p>
          <a:p>
            <a:r>
              <a:rPr lang="en-US" sz="3200"/>
              <a:t>Experienced: C#, Java, Go, Python, JavaScript, Node.js</a:t>
            </a:r>
            <a:endParaRPr lang="en-US" sz="3200" dirty="0"/>
          </a:p>
        </p:txBody>
      </p:sp>
      <p:pic>
        <p:nvPicPr>
          <p:cNvPr id="4" name="Picture 3" descr="A person in a white shirt&#10;&#10;Description automatically generated">
            <a:extLst>
              <a:ext uri="{FF2B5EF4-FFF2-40B4-BE49-F238E27FC236}">
                <a16:creationId xmlns:a16="http://schemas.microsoft.com/office/drawing/2014/main" id="{BB974D89-A6FA-757E-357B-3044EAF9E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275" y="4154433"/>
            <a:ext cx="24765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78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D8EF-567D-ABA5-27CF-B05C0A24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1009425"/>
          </a:xfrm>
        </p:spPr>
        <p:txBody>
          <a:bodyPr>
            <a:normAutofit fontScale="90000"/>
          </a:bodyPr>
          <a:lstStyle/>
          <a:p>
            <a:r>
              <a:rPr lang="en-US" dirty="0"/>
              <a:t>Beans configuration: </a:t>
            </a:r>
            <a:r>
              <a:rPr lang="en-US" sz="3600" dirty="0"/>
              <a:t>@Component-annotated classes</a:t>
            </a:r>
            <a:br>
              <a:rPr lang="en-US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318A-8D7C-4DBC-1D01-DD613B89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75" y="1761196"/>
            <a:ext cx="8596668" cy="1902364"/>
          </a:xfrm>
        </p:spPr>
        <p:txBody>
          <a:bodyPr>
            <a:normAutofit/>
          </a:bodyPr>
          <a:lstStyle/>
          <a:p>
            <a:r>
              <a:rPr lang="en-US" sz="2000" dirty="0"/>
              <a:t>Mark a class by one from the Spring annotations: </a:t>
            </a:r>
            <a:r>
              <a:rPr lang="en-US" sz="2000" dirty="0">
                <a:solidFill>
                  <a:srgbClr val="0070C0"/>
                </a:solidFill>
              </a:rPr>
              <a:t>@</a:t>
            </a:r>
            <a:r>
              <a:rPr lang="en-US" sz="2000" i="1" dirty="0">
                <a:solidFill>
                  <a:srgbClr val="0070C0"/>
                </a:solidFill>
              </a:rPr>
              <a:t>Component</a:t>
            </a:r>
            <a:r>
              <a:rPr lang="en-US" sz="2000" dirty="0"/>
              <a:t>, </a:t>
            </a:r>
            <a:r>
              <a:rPr lang="en-US" sz="2000" i="1" dirty="0">
                <a:solidFill>
                  <a:srgbClr val="0070C0"/>
                </a:solidFill>
              </a:rPr>
              <a:t>@Controller</a:t>
            </a:r>
            <a:r>
              <a:rPr lang="en-US" sz="2000" dirty="0"/>
              <a:t>, </a:t>
            </a:r>
            <a:r>
              <a:rPr lang="en-US" sz="2000" i="1" dirty="0">
                <a:solidFill>
                  <a:srgbClr val="0070C0"/>
                </a:solidFill>
              </a:rPr>
              <a:t>@Service</a:t>
            </a:r>
            <a:r>
              <a:rPr lang="en-US" sz="2000" dirty="0"/>
              <a:t>, and </a:t>
            </a:r>
            <a:r>
              <a:rPr lang="en-US" sz="2000" i="1" dirty="0">
                <a:solidFill>
                  <a:srgbClr val="0070C0"/>
                </a:solidFill>
              </a:rPr>
              <a:t>@Repository</a:t>
            </a:r>
            <a:r>
              <a:rPr lang="en-US" sz="2000" i="1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@Controller</a:t>
            </a:r>
            <a:r>
              <a:rPr lang="en-US" sz="1800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, </a:t>
            </a:r>
            <a:r>
              <a:rPr lang="en-US" sz="1800" dirty="0">
                <a:solidFill>
                  <a:srgbClr val="0070C0"/>
                </a:solidFill>
              </a:rPr>
              <a:t>@Service </a:t>
            </a:r>
            <a:r>
              <a:rPr lang="en-US" sz="1800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and </a:t>
            </a:r>
            <a:r>
              <a:rPr lang="en-US" sz="1800" dirty="0">
                <a:solidFill>
                  <a:srgbClr val="0070C0"/>
                </a:solidFill>
              </a:rPr>
              <a:t>@Repository </a:t>
            </a:r>
            <a:r>
              <a:rPr lang="en-US" sz="1800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are special types of </a:t>
            </a:r>
            <a:r>
              <a:rPr lang="en-US" sz="1800" dirty="0">
                <a:solidFill>
                  <a:srgbClr val="0070C0"/>
                </a:solidFill>
              </a:rPr>
              <a:t>@Component </a:t>
            </a:r>
            <a:r>
              <a:rPr lang="en-US" sz="1800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annotation.</a:t>
            </a:r>
          </a:p>
          <a:p>
            <a:r>
              <a:rPr lang="en-US" sz="2000" dirty="0"/>
              <a:t>Spring will automatically detect these classes as beans.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6EC98-37F1-513E-5BF5-EAC6CAED881F}"/>
              </a:ext>
            </a:extLst>
          </p:cNvPr>
          <p:cNvSpPr txBox="1"/>
          <p:nvPr/>
        </p:nvSpPr>
        <p:spPr>
          <a:xfrm>
            <a:off x="729886" y="3945994"/>
            <a:ext cx="8596668" cy="2062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component code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6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com.att.course.spring.demo.components</a:t>
            </a:r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98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464D-E18F-A307-4FAD-8D1A2795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@Bean vs @Component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8CCE-8DA6-DAEB-75CD-8F33C20F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5934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IL" sz="2400" b="1" i="1" dirty="0">
                <a:solidFill>
                  <a:srgbClr val="92D050"/>
                </a:solidFill>
              </a:rPr>
              <a:t>@Component </a:t>
            </a:r>
            <a:r>
              <a:rPr lang="en-US" sz="2400" dirty="0"/>
              <a:t>is a class-level annotation used to auto-detect and auto-configure beans using </a:t>
            </a:r>
            <a:r>
              <a:rPr lang="en-US" sz="2400" dirty="0" err="1"/>
              <a:t>classpath</a:t>
            </a:r>
            <a:r>
              <a:rPr lang="en-US" sz="2400" dirty="0"/>
              <a:t> scanning. There's an implicit one-to-one mapping between the annotated class and the bean (i.e., one bean per class).</a:t>
            </a:r>
          </a:p>
          <a:p>
            <a:r>
              <a:rPr lang="en-IL" sz="2400" b="1" i="1" dirty="0">
                <a:solidFill>
                  <a:srgbClr val="92D050"/>
                </a:solidFill>
              </a:rPr>
              <a:t>@Bean </a:t>
            </a:r>
            <a:r>
              <a:rPr lang="en-IL" sz="2400" dirty="0"/>
              <a:t>is a method-level annotation, it is used </a:t>
            </a:r>
            <a:r>
              <a:rPr lang="en-US" sz="2400" dirty="0"/>
              <a:t>to </a:t>
            </a:r>
            <a:r>
              <a:rPr lang="en-US" sz="2400" i="1" dirty="0"/>
              <a:t>explicitly</a:t>
            </a:r>
            <a:r>
              <a:rPr lang="en-US" sz="2400" dirty="0"/>
              <a:t> declare a single bean</a:t>
            </a:r>
            <a:r>
              <a:rPr lang="en-IL" sz="2400" dirty="0"/>
              <a:t>. You can use it, for example, to wire </a:t>
            </a:r>
            <a:r>
              <a:rPr lang="en-US" sz="2400" dirty="0"/>
              <a:t>components from 3rd-party libraries (you don't have the source code so you can't annotate its classes with @Component), so automatic configuration is not possible.</a:t>
            </a:r>
            <a:endParaRPr lang="en-IL" sz="24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840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EDF1-BAF0-1E95-F377-1E3A16C4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Dependency Injection in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0CE2-5158-9662-56BA-ABFE13291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658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Constructor Injection</a:t>
            </a:r>
          </a:p>
          <a:p>
            <a:r>
              <a:rPr lang="en-US" sz="3600" dirty="0"/>
              <a:t>Field Injection</a:t>
            </a:r>
          </a:p>
          <a:p>
            <a:r>
              <a:rPr lang="en-US" sz="3600" dirty="0"/>
              <a:t>Setter Injection</a:t>
            </a:r>
          </a:p>
        </p:txBody>
      </p:sp>
    </p:spTree>
    <p:extLst>
      <p:ext uri="{BB962C8B-B14F-4D97-AF65-F5344CB8AC3E}">
        <p14:creationId xmlns:p14="http://schemas.microsoft.com/office/powerpoint/2010/main" val="1542281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945-C948-A734-933D-D3F6049B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en-IL" dirty="0"/>
              <a:t>Constructor Injection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E84EB5-B0D2-9B5E-78D1-CB5417C01E8E}"/>
              </a:ext>
            </a:extLst>
          </p:cNvPr>
          <p:cNvSpPr txBox="1">
            <a:spLocks/>
          </p:cNvSpPr>
          <p:nvPr/>
        </p:nvSpPr>
        <p:spPr>
          <a:xfrm>
            <a:off x="585894" y="1401391"/>
            <a:ext cx="8596668" cy="49903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lang="en-US" dirty="0">
                <a:solidFill>
                  <a:schemeClr val="accent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code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 {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</a:t>
            </a:r>
            <a:r>
              <a:rPr lang="en-US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comp1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comp1;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05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945-C948-A734-933D-D3F6049B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en-IL" dirty="0"/>
              <a:t>Field injection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E84EB5-B0D2-9B5E-78D1-CB5417C01E8E}"/>
              </a:ext>
            </a:extLst>
          </p:cNvPr>
          <p:cNvSpPr txBox="1">
            <a:spLocks/>
          </p:cNvSpPr>
          <p:nvPr/>
        </p:nvSpPr>
        <p:spPr>
          <a:xfrm>
            <a:off x="585894" y="1550127"/>
            <a:ext cx="8596668" cy="47810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lang="en-US" dirty="0">
                <a:solidFill>
                  <a:schemeClr val="accent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code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9E880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 {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</a:t>
            </a:r>
            <a:r>
              <a:rPr lang="en-US" b="1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205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945-C948-A734-933D-D3F6049B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en-IL" dirty="0"/>
              <a:t>Setter injection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E84EB5-B0D2-9B5E-78D1-CB5417C01E8E}"/>
              </a:ext>
            </a:extLst>
          </p:cNvPr>
          <p:cNvSpPr txBox="1">
            <a:spLocks/>
          </p:cNvSpPr>
          <p:nvPr/>
        </p:nvSpPr>
        <p:spPr>
          <a:xfrm>
            <a:off x="585894" y="1550127"/>
            <a:ext cx="8596668" cy="47810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lang="en-US" dirty="0">
                <a:solidFill>
                  <a:schemeClr val="accent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code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9E880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 {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</a:t>
            </a:r>
            <a:r>
              <a:rPr lang="en-US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setComponent1(Component1 component1)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component1;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41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EDF1-BAF0-1E95-F377-1E3A16C4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2741"/>
          </a:xfrm>
        </p:spPr>
        <p:txBody>
          <a:bodyPr/>
          <a:lstStyle/>
          <a:p>
            <a:r>
              <a:rPr lang="en-IL" dirty="0"/>
              <a:t>Constructor vs Field vs Setter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0CE2-5158-9662-56BA-ABFE13291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0"/>
            <a:ext cx="8596668" cy="463235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Why prefer Constructor Injection:</a:t>
            </a:r>
          </a:p>
          <a:p>
            <a:pPr lvl="1"/>
            <a:r>
              <a:rPr lang="en-US" sz="1800" dirty="0"/>
              <a:t>An object must be created with the full and correct state. </a:t>
            </a:r>
          </a:p>
          <a:p>
            <a:pPr lvl="1"/>
            <a:r>
              <a:rPr lang="en-US" sz="1800" dirty="0"/>
              <a:t>The app can define for the object a mock dependency in a unit test.</a:t>
            </a:r>
          </a:p>
          <a:p>
            <a:pPr lvl="1"/>
            <a:r>
              <a:rPr lang="en-US" sz="1800" dirty="0"/>
              <a:t>An object can be specified as immutable (for example, to gain thread safety).</a:t>
            </a:r>
          </a:p>
          <a:p>
            <a:r>
              <a:rPr lang="en-US" sz="2400" dirty="0"/>
              <a:t>Why prefer Field Injection:</a:t>
            </a:r>
          </a:p>
          <a:p>
            <a:pPr lvl="1"/>
            <a:r>
              <a:rPr lang="en-US" sz="1800" dirty="0"/>
              <a:t>The more readable code; allows focusing on business logic.</a:t>
            </a:r>
          </a:p>
          <a:p>
            <a:pPr lvl="1"/>
            <a:r>
              <a:rPr lang="en-US" sz="1800" dirty="0"/>
              <a:t>When some of the object’s properties could be optional.</a:t>
            </a:r>
          </a:p>
          <a:p>
            <a:r>
              <a:rPr lang="en-US" sz="2400" dirty="0"/>
              <a:t>Why prefer Setter Injection:</a:t>
            </a:r>
          </a:p>
          <a:p>
            <a:pPr lvl="1"/>
            <a:r>
              <a:rPr lang="en-US" sz="1800" dirty="0"/>
              <a:t>When you need some “smart setter”, for example, for additional validation.</a:t>
            </a:r>
          </a:p>
          <a:p>
            <a:pPr marL="57150" indent="0">
              <a:spcBef>
                <a:spcPts val="1600"/>
              </a:spcBef>
              <a:buNone/>
            </a:pPr>
            <a:r>
              <a:rPr lang="en-US" sz="2000" b="1" u="sng" dirty="0"/>
              <a:t>Note</a:t>
            </a:r>
            <a:r>
              <a:rPr lang="en-US" sz="2000" dirty="0"/>
              <a:t>: Constructor Injection is the most straightforward and recommended way of dependency injection!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034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57"/>
          </a:xfrm>
        </p:spPr>
        <p:txBody>
          <a:bodyPr/>
          <a:lstStyle/>
          <a:p>
            <a:r>
              <a:rPr lang="en-IL" dirty="0"/>
              <a:t>Dependency Injection - @Autowired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2047"/>
            <a:ext cx="8950142" cy="4369316"/>
          </a:xfrm>
        </p:spPr>
        <p:txBody>
          <a:bodyPr>
            <a:normAutofit fontScale="85000" lnSpcReduction="10000"/>
          </a:bodyPr>
          <a:lstStyle/>
          <a:p>
            <a:r>
              <a:rPr lang="en-US" sz="2900" dirty="0">
                <a:solidFill>
                  <a:schemeClr val="accent1"/>
                </a:solidFill>
              </a:rPr>
              <a:t>Spring </a:t>
            </a:r>
            <a:r>
              <a:rPr lang="en-US" sz="2900" u="sng" dirty="0">
                <a:solidFill>
                  <a:schemeClr val="accent1"/>
                </a:solidFill>
              </a:rPr>
              <a:t>@Autowired </a:t>
            </a:r>
            <a:r>
              <a:rPr lang="en-US" sz="2800" dirty="0"/>
              <a:t>annotation is used for automatic dependency injection. Using the annotation, we </a:t>
            </a:r>
            <a:r>
              <a:rPr lang="en-US" sz="2900" dirty="0"/>
              <a:t>instruct </a:t>
            </a:r>
            <a:r>
              <a:rPr lang="en-US" sz="2900" dirty="0">
                <a:solidFill>
                  <a:schemeClr val="accent1"/>
                </a:solidFill>
              </a:rPr>
              <a:t>Spring</a:t>
            </a:r>
            <a:r>
              <a:rPr lang="en-US" sz="2900" dirty="0"/>
              <a:t> to inject the bean “auto-magically”.</a:t>
            </a:r>
            <a:br>
              <a:rPr lang="en-US" sz="2900" dirty="0"/>
            </a:br>
            <a:r>
              <a:rPr lang="en-US" sz="2800" dirty="0"/>
              <a:t>The process of Spring bean injection is called </a:t>
            </a:r>
            <a:r>
              <a:rPr lang="en-US" sz="2800" i="1" dirty="0" err="1">
                <a:solidFill>
                  <a:schemeClr val="accent1"/>
                </a:solidFill>
              </a:rPr>
              <a:t>autowiring</a:t>
            </a:r>
            <a:r>
              <a:rPr lang="en-US" sz="2800" dirty="0"/>
              <a:t>.</a:t>
            </a:r>
          </a:p>
          <a:p>
            <a:pPr marL="800100" lvl="2" indent="0">
              <a:buNone/>
            </a:pPr>
            <a:r>
              <a:rPr lang="en-US" sz="1900" i="1" dirty="0"/>
              <a:t>Note</a:t>
            </a:r>
            <a:r>
              <a:rPr lang="en-US" sz="1900" dirty="0"/>
              <a:t>: </a:t>
            </a:r>
            <a:r>
              <a:rPr lang="en-US" sz="1900" dirty="0">
                <a:solidFill>
                  <a:schemeClr val="accent1"/>
                </a:solidFill>
              </a:rPr>
              <a:t>@Autowired </a:t>
            </a:r>
            <a:r>
              <a:rPr lang="en-US" sz="1900" dirty="0"/>
              <a:t>is generally used for field and setter injection. It can also be used with a constructor, to denote to </a:t>
            </a:r>
            <a:r>
              <a:rPr lang="en-US" sz="1900" dirty="0">
                <a:solidFill>
                  <a:schemeClr val="accent1"/>
                </a:solidFill>
              </a:rPr>
              <a:t>Spring</a:t>
            </a:r>
            <a:r>
              <a:rPr lang="en-US" sz="1900" dirty="0"/>
              <a:t> that this is the constructor to use for bean creation. But classes with a single constructor can omit the </a:t>
            </a:r>
            <a:r>
              <a:rPr lang="en-US" sz="1900" dirty="0">
                <a:solidFill>
                  <a:srgbClr val="92D050"/>
                </a:solidFill>
              </a:rPr>
              <a:t>@Autowired </a:t>
            </a:r>
            <a:r>
              <a:rPr lang="en-US" sz="1900" dirty="0"/>
              <a:t>annotation.</a:t>
            </a:r>
            <a:endParaRPr lang="en-US" sz="2500" dirty="0"/>
          </a:p>
          <a:p>
            <a:r>
              <a:rPr lang="en-US" sz="2800" dirty="0">
                <a:solidFill>
                  <a:schemeClr val="accent1"/>
                </a:solidFill>
              </a:rPr>
              <a:t>@Autowired </a:t>
            </a:r>
            <a:r>
              <a:rPr lang="en-US" sz="2800" dirty="0"/>
              <a:t>on fields happens AFTER calling the constructor.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@Autowired </a:t>
            </a:r>
            <a:r>
              <a:rPr lang="en-US" sz="2800" dirty="0"/>
              <a:t>is by default </a:t>
            </a:r>
            <a:r>
              <a:rPr lang="en-US" sz="2800" dirty="0">
                <a:solidFill>
                  <a:srgbClr val="00B0F0"/>
                </a:solidFill>
              </a:rPr>
              <a:t>required</a:t>
            </a:r>
            <a:r>
              <a:rPr lang="en-US" sz="2800" dirty="0"/>
              <a:t> and will fail in the case cannot be fulfilled. Change it by adding </a:t>
            </a:r>
            <a:r>
              <a:rPr lang="en-US" sz="2800" dirty="0">
                <a:solidFill>
                  <a:schemeClr val="accent1"/>
                </a:solidFill>
              </a:rPr>
              <a:t>@Autowired(required = false).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7793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E493-AA8C-B4B0-A382-2249B0D6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How Spring looks for beans to wire?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7AD3-9AFC-0234-B8BD-200E70A71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23135"/>
            <a:ext cx="8894929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There are different ways through which we can </a:t>
            </a:r>
            <a:r>
              <a:rPr lang="en-US" sz="2800" dirty="0" err="1"/>
              <a:t>autowire</a:t>
            </a:r>
            <a:r>
              <a:rPr lang="en-US" sz="2800" dirty="0"/>
              <a:t> a spring bean:</a:t>
            </a:r>
            <a:endParaRPr lang="en-IL" sz="2800" dirty="0"/>
          </a:p>
          <a:p>
            <a:pPr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Match by Type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Match by Qualifier</a:t>
            </a:r>
          </a:p>
          <a:p>
            <a:pPr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Match by Name</a:t>
            </a:r>
          </a:p>
          <a:p>
            <a:pPr algn="l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i="1" dirty="0"/>
              <a:t>Note</a:t>
            </a:r>
            <a:r>
              <a:rPr lang="en-US" sz="2000" dirty="0"/>
              <a:t>: In case more than one bean is found – </a:t>
            </a:r>
            <a:r>
              <a:rPr lang="en-US" sz="2000" dirty="0">
                <a:solidFill>
                  <a:srgbClr val="92D050"/>
                </a:solidFill>
              </a:rPr>
              <a:t>Spring</a:t>
            </a:r>
            <a:r>
              <a:rPr lang="en-US" sz="2000" dirty="0"/>
              <a:t> will fail with an exception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09763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en-IL" dirty="0"/>
              <a:t>Autowire behaviour</a:t>
            </a:r>
            <a:r>
              <a:rPr lang="en-US" dirty="0"/>
              <a:t>: Match by Type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1"/>
            <a:ext cx="5134991" cy="2674393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ComponentsConfig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197BCF-42B6-8418-8208-61BA3BF9ABF7}"/>
              </a:ext>
            </a:extLst>
          </p:cNvPr>
          <p:cNvSpPr txBox="1">
            <a:spLocks/>
          </p:cNvSpPr>
          <p:nvPr/>
        </p:nvSpPr>
        <p:spPr>
          <a:xfrm>
            <a:off x="2986806" y="3851605"/>
            <a:ext cx="5651038" cy="24806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comp;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57C000-9EC1-F40C-78D8-CD05EC6D153D}"/>
              </a:ext>
            </a:extLst>
          </p:cNvPr>
          <p:cNvSpPr txBox="1">
            <a:spLocks/>
          </p:cNvSpPr>
          <p:nvPr/>
        </p:nvSpPr>
        <p:spPr>
          <a:xfrm>
            <a:off x="6096000" y="1477528"/>
            <a:ext cx="4033486" cy="13978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 3" charset="2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4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6BB8-4BF3-3508-C7F9-3A3425FB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31" y="462024"/>
            <a:ext cx="8596668" cy="615287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698F-114F-2821-205D-E3D552AB5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160463"/>
            <a:ext cx="8596668" cy="52928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 7-hour workshop which includes:</a:t>
            </a:r>
          </a:p>
          <a:p>
            <a:pPr lvl="1"/>
            <a:r>
              <a:rPr lang="en-US" sz="2000" dirty="0"/>
              <a:t>Theory [2 </a:t>
            </a:r>
            <a:r>
              <a:rPr lang="en-US" sz="2000" dirty="0" err="1"/>
              <a:t>hrs</a:t>
            </a:r>
            <a:r>
              <a:rPr lang="en-US" sz="2000" dirty="0"/>
              <a:t>]</a:t>
            </a:r>
          </a:p>
          <a:p>
            <a:pPr lvl="2"/>
            <a:r>
              <a:rPr lang="en-US" sz="1800" dirty="0"/>
              <a:t>Why use a Web Framework? Why choose Spring Boot?</a:t>
            </a:r>
          </a:p>
          <a:p>
            <a:pPr lvl="2"/>
            <a:r>
              <a:rPr lang="en-US" sz="1800" dirty="0"/>
              <a:t>Inversion of Control (IoC) and Dependency Injection (DI)</a:t>
            </a:r>
          </a:p>
          <a:p>
            <a:pPr lvl="2"/>
            <a:r>
              <a:rPr lang="en-US" sz="1800" dirty="0"/>
              <a:t>IoC and DI in Spring Boot</a:t>
            </a:r>
            <a:endParaRPr lang="en-US" sz="2000" dirty="0"/>
          </a:p>
          <a:p>
            <a:pPr lvl="1"/>
            <a:r>
              <a:rPr lang="en-US" sz="2000" dirty="0"/>
              <a:t>Practice [5 </a:t>
            </a:r>
            <a:r>
              <a:rPr lang="en-US" sz="2000" dirty="0" err="1"/>
              <a:t>hrs</a:t>
            </a:r>
            <a:r>
              <a:rPr lang="en-US" sz="2000" dirty="0"/>
              <a:t>]</a:t>
            </a:r>
          </a:p>
          <a:p>
            <a:pPr lvl="2"/>
            <a:r>
              <a:rPr lang="en-US" sz="1800" dirty="0"/>
              <a:t>Spring DI</a:t>
            </a:r>
          </a:p>
          <a:p>
            <a:pPr lvl="2"/>
            <a:r>
              <a:rPr lang="en-US" sz="1800" dirty="0"/>
              <a:t>REST endpoints</a:t>
            </a:r>
          </a:p>
          <a:p>
            <a:pPr lvl="2"/>
            <a:r>
              <a:rPr lang="en-US" sz="1800" dirty="0"/>
              <a:t>Testing</a:t>
            </a:r>
          </a:p>
          <a:p>
            <a:pPr lvl="2"/>
            <a:r>
              <a:rPr lang="en-US" sz="1800" dirty="0"/>
              <a:t>Exception Handling</a:t>
            </a:r>
          </a:p>
          <a:p>
            <a:pPr lvl="2"/>
            <a:r>
              <a:rPr lang="en-US" sz="1800" dirty="0"/>
              <a:t>Configuration</a:t>
            </a:r>
          </a:p>
          <a:p>
            <a:pPr lvl="2"/>
            <a:r>
              <a:rPr lang="en-US" sz="1800" dirty="0"/>
              <a:t>Validation</a:t>
            </a:r>
          </a:p>
          <a:p>
            <a:pPr lvl="2"/>
            <a:r>
              <a:rPr lang="en-US" sz="1800" dirty="0"/>
              <a:t>Actuator</a:t>
            </a:r>
          </a:p>
          <a:p>
            <a:pPr lvl="2"/>
            <a:endParaRPr lang="en-US" sz="1800" dirty="0"/>
          </a:p>
          <a:p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8171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>
            <a:normAutofit/>
          </a:bodyPr>
          <a:lstStyle/>
          <a:p>
            <a:r>
              <a:rPr lang="en-IL" dirty="0"/>
              <a:t>Autowire behaviour</a:t>
            </a:r>
            <a:r>
              <a:rPr lang="en-US" dirty="0"/>
              <a:t>: Match by Qualifier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65" y="1402080"/>
            <a:ext cx="5189312" cy="4738947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some code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@Bean(“component1”)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component1()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Component(param1);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@Bean(”component2”)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component2()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Component(param2);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430D88-0744-FFF7-A509-E7EF9D720A0B}"/>
              </a:ext>
            </a:extLst>
          </p:cNvPr>
          <p:cNvSpPr txBox="1">
            <a:spLocks/>
          </p:cNvSpPr>
          <p:nvPr/>
        </p:nvSpPr>
        <p:spPr>
          <a:xfrm>
            <a:off x="5226627" y="2655213"/>
            <a:ext cx="5110918" cy="4008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comp1;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comp2;</a:t>
            </a:r>
          </a:p>
          <a:p>
            <a:pPr marL="0" indent="0">
              <a:buFont typeface="Wingdings 3" charset="2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@Qualifier(“component1”)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comp1,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@Qualifier(“component2”)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comp2)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.comp1 = comp1;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.comp2 = comp2;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0466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467482" cy="793687"/>
          </a:xfrm>
        </p:spPr>
        <p:txBody>
          <a:bodyPr>
            <a:normAutofit/>
          </a:bodyPr>
          <a:lstStyle/>
          <a:p>
            <a:r>
              <a:rPr lang="en-IL" dirty="0"/>
              <a:t>Autowire behaviour</a:t>
            </a:r>
            <a:r>
              <a:rPr lang="en-US" dirty="0"/>
              <a:t>: Match by Name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4673"/>
            <a:ext cx="5279846" cy="3188931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ComponentsConfig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@Bean(“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3CF107-67CF-0ABC-C1F5-5DE465DE7D75}"/>
              </a:ext>
            </a:extLst>
          </p:cNvPr>
          <p:cNvSpPr txBox="1">
            <a:spLocks/>
          </p:cNvSpPr>
          <p:nvPr/>
        </p:nvSpPr>
        <p:spPr>
          <a:xfrm>
            <a:off x="4837569" y="3935629"/>
            <a:ext cx="5418666" cy="25353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7A045-F176-5453-11E6-6787E37ED1D4}"/>
              </a:ext>
            </a:extLst>
          </p:cNvPr>
          <p:cNvSpPr txBox="1"/>
          <p:nvPr/>
        </p:nvSpPr>
        <p:spPr>
          <a:xfrm>
            <a:off x="6165410" y="1654673"/>
            <a:ext cx="5151421" cy="10833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@Component(“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some code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614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5D86-27D5-ED1C-12E7-730389A6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Bean Scanning and Registration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42AE-7726-8C8A-387B-C2A7992D2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13" y="1120752"/>
            <a:ext cx="8596668" cy="2578890"/>
          </a:xfrm>
        </p:spPr>
        <p:txBody>
          <a:bodyPr>
            <a:normAutofit/>
          </a:bodyPr>
          <a:lstStyle/>
          <a:p>
            <a:r>
              <a:rPr lang="en-IL" sz="2400" dirty="0"/>
              <a:t>Spring </a:t>
            </a:r>
            <a:r>
              <a:rPr lang="en-US" sz="2400" dirty="0"/>
              <a:t>can automatically scan and register in the application context all your beans, such as configurations, controllers, services, and other components you define.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Spring can also automatically create and register beans from the jars that are added to your application.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6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5D86-27D5-ED1C-12E7-730389A6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Bean Scanning and Registration – HOW ?</a:t>
            </a:r>
            <a:endParaRPr lang="en-IL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42AE-7726-8C8A-387B-C2A7992D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L" sz="2000" dirty="0"/>
              <a:t>Use the annotation 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@</a:t>
            </a:r>
            <a:r>
              <a:rPr lang="en-US" sz="2000" b="1" i="0" u="none" strike="noStrike" dirty="0" err="1">
                <a:solidFill>
                  <a:srgbClr val="92D050"/>
                </a:solidFill>
                <a:effectLst/>
                <a:latin typeface="-apple-system"/>
              </a:rPr>
              <a:t>ComponentScan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 </a:t>
            </a:r>
            <a:r>
              <a:rPr lang="en-US" sz="2000" dirty="0"/>
              <a:t>to automatically scan and register for all beans, defined under the current package and all sub-packages.</a:t>
            </a:r>
          </a:p>
          <a:p>
            <a:r>
              <a:rPr lang="en-US" sz="2000" dirty="0"/>
              <a:t>Use the annotation 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@</a:t>
            </a:r>
            <a:r>
              <a:rPr lang="en-US" sz="2000" b="1" i="0" u="none" strike="noStrike" dirty="0" err="1">
                <a:solidFill>
                  <a:srgbClr val="92D050"/>
                </a:solidFill>
                <a:effectLst/>
                <a:latin typeface="-apple-system"/>
              </a:rPr>
              <a:t>EnableAutoConfiguration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 </a:t>
            </a:r>
            <a:r>
              <a:rPr lang="en-US" sz="2000" dirty="0"/>
              <a:t>to automatically create and register beans also from the jars that are added to your application. </a:t>
            </a:r>
          </a:p>
          <a:p>
            <a:r>
              <a:rPr lang="en-US" dirty="0"/>
              <a:t>But even better – use the annotation </a:t>
            </a:r>
            <a:r>
              <a:rPr lang="en-US" b="1" dirty="0">
                <a:solidFill>
                  <a:srgbClr val="92D050"/>
                </a:solidFill>
              </a:rPr>
              <a:t>@</a:t>
            </a:r>
            <a:r>
              <a:rPr lang="en-US" b="1" dirty="0" err="1">
                <a:solidFill>
                  <a:srgbClr val="92D050"/>
                </a:solidFill>
              </a:rPr>
              <a:t>SpringBootApplication</a:t>
            </a:r>
            <a:r>
              <a:rPr lang="en-US" dirty="0"/>
              <a:t>, which enables </a:t>
            </a:r>
            <a:r>
              <a:rPr lang="en-US" dirty="0">
                <a:solidFill>
                  <a:srgbClr val="92D050"/>
                </a:solidFill>
              </a:rPr>
              <a:t>@</a:t>
            </a:r>
            <a:r>
              <a:rPr lang="en-US" dirty="0" err="1">
                <a:solidFill>
                  <a:srgbClr val="92D050"/>
                </a:solidFill>
              </a:rPr>
              <a:t>ComponentScan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@</a:t>
            </a:r>
            <a:r>
              <a:rPr lang="en-US" dirty="0" err="1">
                <a:solidFill>
                  <a:srgbClr val="92D050"/>
                </a:solidFill>
              </a:rPr>
              <a:t>EnableAutoConfiguration</a:t>
            </a:r>
            <a:r>
              <a:rPr lang="en-US" dirty="0">
                <a:solidFill>
                  <a:srgbClr val="92D050"/>
                </a:solidFill>
              </a:rPr>
              <a:t>, </a:t>
            </a:r>
            <a:r>
              <a:rPr lang="en-US" dirty="0"/>
              <a:t>and </a:t>
            </a:r>
            <a:r>
              <a:rPr lang="en-US" dirty="0">
                <a:solidFill>
                  <a:srgbClr val="92D050"/>
                </a:solidFill>
              </a:rPr>
              <a:t>@Configuration </a:t>
            </a:r>
            <a:r>
              <a:rPr lang="en-US" dirty="0"/>
              <a:t>annotations.</a:t>
            </a:r>
          </a:p>
          <a:p>
            <a:r>
              <a:rPr lang="en-US" dirty="0"/>
              <a:t>Usually, these annotations are placed with the main application class (that’s why it is generally recommended to locate it in a root package above other classes).</a:t>
            </a:r>
          </a:p>
        </p:txBody>
      </p:sp>
    </p:spTree>
    <p:extLst>
      <p:ext uri="{BB962C8B-B14F-4D97-AF65-F5344CB8AC3E}">
        <p14:creationId xmlns:p14="http://schemas.microsoft.com/office/powerpoint/2010/main" val="369387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476B-0C0D-0280-775A-41C6AE5C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Boot Starters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4EEA6-A30A-47F6-C595-01F4D3B5E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5330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Spring Boot starters </a:t>
            </a:r>
            <a:r>
              <a:rPr lang="en-US" dirty="0"/>
              <a:t>are built-in </a:t>
            </a:r>
            <a:r>
              <a:rPr lang="en-US" dirty="0">
                <a:solidFill>
                  <a:srgbClr val="92D050"/>
                </a:solidFill>
              </a:rPr>
              <a:t>Spring</a:t>
            </a:r>
            <a:r>
              <a:rPr lang="en-US" dirty="0"/>
              <a:t> dependency descriptors that make development easier and rapid.</a:t>
            </a:r>
          </a:p>
          <a:p>
            <a:r>
              <a:rPr lang="en-US" dirty="0"/>
              <a:t>Spring Boot provides around 50+ starters, for various tasks and technologies. The official starters follow a naming convention </a:t>
            </a:r>
            <a:r>
              <a:rPr lang="en-US" b="1" dirty="0"/>
              <a:t>spring-boot-starter-</a:t>
            </a:r>
            <a:r>
              <a:rPr lang="en-US" dirty="0"/>
              <a:t>*, where * denotes application type. </a:t>
            </a:r>
          </a:p>
          <a:p>
            <a:r>
              <a:rPr lang="en-US" dirty="0"/>
              <a:t>For example: </a:t>
            </a:r>
            <a:r>
              <a:rPr lang="en-US" dirty="0">
                <a:solidFill>
                  <a:srgbClr val="92D050"/>
                </a:solidFill>
              </a:rPr>
              <a:t>spring-boot-starter-test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E83E8C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spring-boot-starter-data-</a:t>
            </a:r>
            <a:r>
              <a:rPr lang="en-US" dirty="0" err="1">
                <a:solidFill>
                  <a:srgbClr val="92D050"/>
                </a:solidFill>
              </a:rPr>
              <a:t>jpa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E83E8C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spring-boot-starter-actuator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E83E8C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spring-boot-starter-security</a:t>
            </a:r>
            <a:r>
              <a:rPr lang="en-US" dirty="0"/>
              <a:t>, and so on.</a:t>
            </a:r>
          </a:p>
          <a:p>
            <a:r>
              <a:rPr lang="en-US" sz="1800" dirty="0"/>
              <a:t>Owing to the </a:t>
            </a:r>
            <a:r>
              <a:rPr lang="en-US" dirty="0"/>
              <a:t>starters</a:t>
            </a:r>
            <a:r>
              <a:rPr lang="en-US" sz="1800" dirty="0"/>
              <a:t>, a developer should not look for all frameworks that should be added to the application: just add the dependency to the starter in your </a:t>
            </a:r>
            <a:r>
              <a:rPr lang="en-US" sz="1800" dirty="0" err="1"/>
              <a:t>pom.xml</a:t>
            </a:r>
            <a:r>
              <a:rPr lang="en-US" sz="1800" dirty="0"/>
              <a:t>.</a:t>
            </a:r>
            <a:endParaRPr lang="ru-RU" sz="1800" dirty="0"/>
          </a:p>
          <a:p>
            <a:r>
              <a:rPr lang="en-US" sz="1800" dirty="0"/>
              <a:t>When starting the application, the starter will load all the relevant JARs (for example, if you entered to the </a:t>
            </a:r>
            <a:r>
              <a:rPr lang="en-US" sz="1800" dirty="0" err="1"/>
              <a:t>pom.xml</a:t>
            </a:r>
            <a:r>
              <a:rPr lang="en-US" sz="1800" dirty="0"/>
              <a:t> dependency to </a:t>
            </a:r>
            <a:r>
              <a:rPr lang="en-US" sz="1800" i="1" dirty="0"/>
              <a:t>spring-boot-starter-web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92D050"/>
                </a:solidFill>
              </a:rPr>
              <a:t>Spring</a:t>
            </a:r>
            <a:r>
              <a:rPr lang="en-US" sz="1800" dirty="0"/>
              <a:t> would load all jar required for creating RESTful service).</a:t>
            </a:r>
            <a:endParaRPr lang="ru-RU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7C677-E848-FC24-C08A-E3565F2DDC6E}"/>
              </a:ext>
            </a:extLst>
          </p:cNvPr>
          <p:cNvSpPr txBox="1"/>
          <p:nvPr/>
        </p:nvSpPr>
        <p:spPr>
          <a:xfrm>
            <a:off x="1703638" y="5376505"/>
            <a:ext cx="610262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L" dirty="0"/>
              <a:t>&lt;dependency&gt;</a:t>
            </a:r>
          </a:p>
          <a:p>
            <a:r>
              <a:rPr lang="en-IL" dirty="0"/>
              <a:t>    &lt;groupId&gt;org.springframework.boot&lt;/groupId&gt;</a:t>
            </a:r>
          </a:p>
          <a:p>
            <a:r>
              <a:rPr lang="en-IL" dirty="0"/>
              <a:t>    &lt;artifactId&gt;spring-boot-starter-web&lt;/artifactId&gt;</a:t>
            </a:r>
          </a:p>
          <a:p>
            <a:r>
              <a:rPr lang="en-IL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18388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44" y="1285265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 is an umbrella of projects, that aim to solve and ease </a:t>
            </a:r>
            <a:r>
              <a:rPr lang="en-US" sz="2800" dirty="0">
                <a:solidFill>
                  <a:schemeClr val="accent1"/>
                </a:solidFill>
              </a:rPr>
              <a:t>common problems </a:t>
            </a:r>
            <a:r>
              <a:rPr lang="en-US" sz="2800" dirty="0"/>
              <a:t>in day-to-day development of enterprise applications.</a:t>
            </a:r>
            <a:endParaRPr lang="en-US" sz="2800" dirty="0">
              <a:solidFill>
                <a:schemeClr val="accent1"/>
              </a:solidFill>
            </a:endParaRPr>
          </a:p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 Boot </a:t>
            </a:r>
            <a:r>
              <a:rPr lang="en-US" sz="2800" dirty="0"/>
              <a:t>is a project that is built on top of the </a:t>
            </a:r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 Framework. It provides an easier and faster way to set up, configure, and run applications.</a:t>
            </a:r>
          </a:p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 Boot </a:t>
            </a:r>
            <a:r>
              <a:rPr lang="en-US" sz="2800" dirty="0"/>
              <a:t>is based on the best practices and covers most of the use cases.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4745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is used for creating a stand-alone Spring-based application that you can just run because it needs minimal Spring configuration:</a:t>
            </a:r>
          </a:p>
          <a:p>
            <a:pPr lvl="2"/>
            <a:r>
              <a:rPr lang="en-US" sz="2400" dirty="0"/>
              <a:t>No need for web servlets, it has Tomcat inside;</a:t>
            </a:r>
          </a:p>
          <a:p>
            <a:pPr lvl="2"/>
            <a:r>
              <a:rPr lang="en-US" sz="2400" dirty="0"/>
              <a:t>Configurations are packed inside;</a:t>
            </a:r>
          </a:p>
          <a:p>
            <a:pPr lvl="2"/>
            <a:r>
              <a:rPr lang="en-US" sz="2400" dirty="0"/>
              <a:t>Just run, and you have a Server on air.</a:t>
            </a:r>
          </a:p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provides opinionated 'starter' POMs to simplify our Maven configuration.</a:t>
            </a:r>
          </a:p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</a:t>
            </a:r>
            <a:r>
              <a:rPr lang="en-US" sz="2400" dirty="0"/>
              <a:t> provides production-ready features such as </a:t>
            </a:r>
            <a:r>
              <a:rPr lang="en-US" sz="2400" b="1" dirty="0"/>
              <a:t>metrics</a:t>
            </a:r>
            <a:r>
              <a:rPr lang="en-US" sz="2400" dirty="0"/>
              <a:t>, </a:t>
            </a:r>
            <a:r>
              <a:rPr lang="en-US" sz="2400" b="1" dirty="0"/>
              <a:t>health</a:t>
            </a:r>
            <a:r>
              <a:rPr lang="en-US" sz="2400" dirty="0"/>
              <a:t> </a:t>
            </a:r>
            <a:r>
              <a:rPr lang="en-US" sz="2400" b="1" dirty="0"/>
              <a:t>checks</a:t>
            </a:r>
            <a:r>
              <a:rPr lang="en-US" sz="2400" dirty="0"/>
              <a:t>, and </a:t>
            </a:r>
            <a:r>
              <a:rPr lang="en-US" sz="2400" b="1" dirty="0"/>
              <a:t>externalized configuration</a:t>
            </a:r>
            <a:r>
              <a:rPr lang="en-US" sz="2400" dirty="0"/>
              <a:t>.</a:t>
            </a:r>
          </a:p>
          <a:p>
            <a:pPr marL="400050"/>
            <a:endParaRPr lang="en-US" sz="2400" dirty="0"/>
          </a:p>
          <a:p>
            <a:pPr marL="4000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105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uses the ”</a:t>
            </a:r>
            <a:r>
              <a:rPr lang="en-US" sz="2400" i="1" dirty="0"/>
              <a:t>convention over configuration</a:t>
            </a:r>
            <a:r>
              <a:rPr lang="en-US" sz="2400" dirty="0"/>
              <a:t>” software design paradigm, which decreases the developer’s effort. Using Spring Boot, we avoid some of the boilerplate code and configurations required by Spring:</a:t>
            </a:r>
          </a:p>
          <a:p>
            <a:pPr marL="800100" lvl="1"/>
            <a:r>
              <a:rPr lang="en-US" sz="1800" dirty="0"/>
              <a:t>Just follow the convention and get it all for free</a:t>
            </a:r>
          </a:p>
          <a:p>
            <a:pPr marL="800100" lvl="1"/>
            <a:endParaRPr lang="en-US" sz="1800" dirty="0"/>
          </a:p>
          <a:p>
            <a:r>
              <a:rPr lang="en-US" sz="2400" i="1" dirty="0"/>
              <a:t>“Spring boot makes it easy to create stand-alone production-grade Spring-based Applications that you can ‘just run’.” </a:t>
            </a:r>
          </a:p>
          <a:p>
            <a:pPr marL="457200" lvl="1" indent="0">
              <a:buNone/>
            </a:pPr>
            <a:r>
              <a:rPr lang="en-US" sz="1600" i="1" dirty="0"/>
              <a:t>				(from the Spring official site)</a:t>
            </a:r>
          </a:p>
          <a:p>
            <a:pPr marL="4000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818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8256-1F68-1CA5-64C3-132D1FE7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4813"/>
            <a:ext cx="8438876" cy="755650"/>
          </a:xfrm>
        </p:spPr>
        <p:txBody>
          <a:bodyPr>
            <a:normAutofit/>
          </a:bodyPr>
          <a:lstStyle/>
          <a:p>
            <a:r>
              <a:rPr lang="en-IL" dirty="0"/>
              <a:t>Inversion of Control (IoC)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4243-09E5-8F02-1D25-313D3FFD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320252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Inversion of Control is a principle which transfers the control of objects or portions of a program to a container or framework. </a:t>
            </a:r>
          </a:p>
          <a:p>
            <a:pPr lvl="1"/>
            <a:r>
              <a:rPr lang="en-US" sz="2000" dirty="0"/>
              <a:t>In traditional (procedural) programming, our custom code makes calls to a library</a:t>
            </a:r>
          </a:p>
          <a:p>
            <a:pPr lvl="1"/>
            <a:r>
              <a:rPr lang="en-US" sz="2000" dirty="0"/>
              <a:t>In IoC, a framework can take control of the flow of a program and calls to our custom code. </a:t>
            </a:r>
          </a:p>
          <a:p>
            <a:r>
              <a:rPr lang="en-US" sz="2400" dirty="0"/>
              <a:t>IoC inverts the different kinds of control:</a:t>
            </a:r>
          </a:p>
          <a:p>
            <a:pPr lvl="1"/>
            <a:r>
              <a:rPr lang="en-US" sz="2000" dirty="0"/>
              <a:t>Control Over the Flow of a Program</a:t>
            </a:r>
          </a:p>
          <a:p>
            <a:pPr lvl="1"/>
            <a:r>
              <a:rPr lang="en-US" sz="2000" dirty="0"/>
              <a:t>Control Over the Dependent Object Creation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A605-5F54-5A7E-AFE2-FF24D8BB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Purposes of IoC: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8EC1-FE59-2C1C-561E-3C475AD5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To focus a module on the task it is designed for</a:t>
            </a:r>
            <a:endParaRPr lang="en-US" sz="2800" dirty="0"/>
          </a:p>
          <a:p>
            <a:r>
              <a:rPr lang="en-US" sz="2800" dirty="0"/>
              <a:t>To free modules from assumptions about how other systems do what they do, rely on contracts.</a:t>
            </a:r>
          </a:p>
          <a:p>
            <a:r>
              <a:rPr lang="en-US" sz="2800" dirty="0"/>
              <a:t>To decouple the execution of a task from its implementation</a:t>
            </a:r>
          </a:p>
          <a:p>
            <a:r>
              <a:rPr lang="en-US" sz="2800" dirty="0"/>
              <a:t>Greater modularity of a program</a:t>
            </a:r>
          </a:p>
          <a:p>
            <a:r>
              <a:rPr lang="en-US" sz="2800" dirty="0"/>
              <a:t>Greater ease in testing a program by isolating a component or mocking its dependencies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736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3CEB-B33C-5604-02BC-3036BDA8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>
            <a:normAutofit fontScale="90000"/>
          </a:bodyPr>
          <a:lstStyle/>
          <a:p>
            <a:r>
              <a:rPr lang="en-IL" dirty="0"/>
              <a:t>Lets create a class using traditional OOP programming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AC2F-998A-9E7F-DD71-83F78712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2" y="1756371"/>
            <a:ext cx="8506423" cy="778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traditional OOP programming, upon creation of the object (e.g., Computer), it will also create (</a:t>
            </a:r>
            <a:r>
              <a:rPr lang="en-US" i="1" dirty="0"/>
              <a:t>new</a:t>
            </a:r>
            <a:r>
              <a:rPr lang="en-US" dirty="0"/>
              <a:t>) its dependent classes (e.g., Processor, RAM instances):</a:t>
            </a:r>
            <a:endParaRPr lang="en-IL" dirty="0"/>
          </a:p>
          <a:p>
            <a:pPr marL="0" indent="0">
              <a:buNone/>
            </a:pPr>
            <a:endParaRPr lang="en-US" dirty="0"/>
          </a:p>
          <a:p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0CD3CA-7661-11B9-AF07-F39AF318C632}"/>
              </a:ext>
            </a:extLst>
          </p:cNvPr>
          <p:cNvSpPr txBox="1">
            <a:spLocks/>
          </p:cNvSpPr>
          <p:nvPr/>
        </p:nvSpPr>
        <p:spPr>
          <a:xfrm>
            <a:off x="677333" y="2821899"/>
            <a:ext cx="4184035" cy="97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FB78D-07B7-A7FD-D857-1CF10A05237F}"/>
              </a:ext>
            </a:extLst>
          </p:cNvPr>
          <p:cNvSpPr txBox="1"/>
          <p:nvPr/>
        </p:nvSpPr>
        <p:spPr>
          <a:xfrm>
            <a:off x="677332" y="2671025"/>
            <a:ext cx="8596668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processor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Processor(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paramCpu1, paramCpu2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randomAccessMemory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RandomAccessMemory(paramRam1, paramRam2, paramRam3);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graphicsCard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GraphicsCard(paramGDI1, paramGDI2);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coolers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Coolers(paramCool1);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54104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8d5390-0f7b-4213-8bcd-0cd5cf778ba6">
      <Terms xmlns="http://schemas.microsoft.com/office/infopath/2007/PartnerControls"/>
    </lcf76f155ced4ddcb4097134ff3c332f>
    <TaxCatchAll xmlns="e5f39eeb-dc9c-40bf-a733-e74d7baf73b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0062C165A384BBE4202BE72680A0C" ma:contentTypeVersion="16" ma:contentTypeDescription="Create a new document." ma:contentTypeScope="" ma:versionID="ad4a4175eb2c3e09fcddefcd48156f8d">
  <xsd:schema xmlns:xsd="http://www.w3.org/2001/XMLSchema" xmlns:xs="http://www.w3.org/2001/XMLSchema" xmlns:p="http://schemas.microsoft.com/office/2006/metadata/properties" xmlns:ns2="858d5390-0f7b-4213-8bcd-0cd5cf778ba6" xmlns:ns3="48da0e76-8a7c-448c-bc5b-f1ed517f7411" xmlns:ns4="e5f39eeb-dc9c-40bf-a733-e74d7baf73b9" targetNamespace="http://schemas.microsoft.com/office/2006/metadata/properties" ma:root="true" ma:fieldsID="ea247dcd7b1180b70e9ff4f92c286293" ns2:_="" ns3:_="" ns4:_="">
    <xsd:import namespace="858d5390-0f7b-4213-8bcd-0cd5cf778ba6"/>
    <xsd:import namespace="48da0e76-8a7c-448c-bc5b-f1ed517f7411"/>
    <xsd:import namespace="e5f39eeb-dc9c-40bf-a733-e74d7baf73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d5390-0f7b-4213-8bcd-0cd5cf778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3403bee6-18b9-4adc-a956-fe59d3db99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a0e76-8a7c-448c-bc5b-f1ed517f74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39eeb-dc9c-40bf-a733-e74d7baf73b9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d34ca88-2e70-4bb1-821d-c885e9bbd7c1}" ma:internalName="TaxCatchAll" ma:showField="CatchAllData" ma:web="48da0e76-8a7c-448c-bc5b-f1ed517f74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532926-D782-41F9-BAB4-3CFD211C0FE2}">
  <ds:schemaRefs>
    <ds:schemaRef ds:uri="http://schemas.microsoft.com/office/2006/metadata/properties"/>
    <ds:schemaRef ds:uri="http://schemas.microsoft.com/office/infopath/2007/PartnerControls"/>
    <ds:schemaRef ds:uri="858d5390-0f7b-4213-8bcd-0cd5cf778ba6"/>
    <ds:schemaRef ds:uri="e5f39eeb-dc9c-40bf-a733-e74d7baf73b9"/>
  </ds:schemaRefs>
</ds:datastoreItem>
</file>

<file path=customXml/itemProps2.xml><?xml version="1.0" encoding="utf-8"?>
<ds:datastoreItem xmlns:ds="http://schemas.openxmlformats.org/officeDocument/2006/customXml" ds:itemID="{CAAF7FB3-E9ED-4EED-B8B3-D582CBAD96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7FD026-DEEB-4862-93FA-5080F1189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8d5390-0f7b-4213-8bcd-0cd5cf778ba6"/>
    <ds:schemaRef ds:uri="48da0e76-8a7c-448c-bc5b-f1ed517f7411"/>
    <ds:schemaRef ds:uri="e5f39eeb-dc9c-40bf-a733-e74d7baf73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52670</TotalTime>
  <Words>2678</Words>
  <Application>Microsoft Macintosh PowerPoint</Application>
  <PresentationFormat>Widescreen</PresentationFormat>
  <Paragraphs>335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-apple-system</vt:lpstr>
      <vt:lpstr>Arial</vt:lpstr>
      <vt:lpstr>Calibri</vt:lpstr>
      <vt:lpstr>Courier New</vt:lpstr>
      <vt:lpstr>Raleway</vt:lpstr>
      <vt:lpstr>Trebuchet MS</vt:lpstr>
      <vt:lpstr>Wingdings 3</vt:lpstr>
      <vt:lpstr>Facet</vt:lpstr>
      <vt:lpstr>Practical Spring Boot For TDP</vt:lpstr>
      <vt:lpstr>About Me</vt:lpstr>
      <vt:lpstr>Agenda</vt:lpstr>
      <vt:lpstr>Spring Boot</vt:lpstr>
      <vt:lpstr>Spring Boot (cont.)</vt:lpstr>
      <vt:lpstr>Spring Boot (cont.)</vt:lpstr>
      <vt:lpstr>Inversion of Control (IoC)</vt:lpstr>
      <vt:lpstr>Purposes of IoC:</vt:lpstr>
      <vt:lpstr>Lets create a class using traditional OOP programming approach</vt:lpstr>
      <vt:lpstr>What could be the problems with this implementation:</vt:lpstr>
      <vt:lpstr>IoC with the Factory pattern</vt:lpstr>
      <vt:lpstr>Dependency Injection</vt:lpstr>
      <vt:lpstr>Dependency Injection illustrated</vt:lpstr>
      <vt:lpstr>Inversion of Control (IoC) and Dependency Injection (DI) in Spring</vt:lpstr>
      <vt:lpstr>Spring Terminology</vt:lpstr>
      <vt:lpstr>ApplicationContext</vt:lpstr>
      <vt:lpstr>Spring IoC</vt:lpstr>
      <vt:lpstr>Spring Beans configuration</vt:lpstr>
      <vt:lpstr>Beans configuration: @Bean-annotated methods within a @Configuration class </vt:lpstr>
      <vt:lpstr>Beans configuration: @Component-annotated classes </vt:lpstr>
      <vt:lpstr>@Bean vs @Component</vt:lpstr>
      <vt:lpstr>Dependency Injection in Spring</vt:lpstr>
      <vt:lpstr>Constructor Injection</vt:lpstr>
      <vt:lpstr>Field injection</vt:lpstr>
      <vt:lpstr>Setter injection</vt:lpstr>
      <vt:lpstr>Constructor vs Field vs Setter Injection</vt:lpstr>
      <vt:lpstr>Dependency Injection - @Autowired</vt:lpstr>
      <vt:lpstr>How Spring looks for beans to wire?</vt:lpstr>
      <vt:lpstr>Autowire behaviour: Match by Type</vt:lpstr>
      <vt:lpstr>Autowire behaviour: Match by Qualifier</vt:lpstr>
      <vt:lpstr>Autowire behaviour: Match by Name</vt:lpstr>
      <vt:lpstr>Bean Scanning and Registration</vt:lpstr>
      <vt:lpstr>Bean Scanning and Registration – HOW ?</vt:lpstr>
      <vt:lpstr>Spring Boot Starters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for Beginners</dc:title>
  <dc:creator>Bensman, Julia</dc:creator>
  <cp:lastModifiedBy>Shalom, Idan</cp:lastModifiedBy>
  <cp:revision>85</cp:revision>
  <dcterms:created xsi:type="dcterms:W3CDTF">2022-11-18T15:10:01Z</dcterms:created>
  <dcterms:modified xsi:type="dcterms:W3CDTF">2024-07-21T11:46:50Z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0x0101001980062C165A384BBE4202BE72680A0C</vt:lpwstr>
  </property>
</Properties>
</file>