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3"/>
  </p:notesMasterIdLst>
  <p:sldIdLst>
    <p:sldId id="268" r:id="rId5"/>
    <p:sldId id="298" r:id="rId6"/>
    <p:sldId id="295" r:id="rId7"/>
    <p:sldId id="299" r:id="rId8"/>
    <p:sldId id="296" r:id="rId9"/>
    <p:sldId id="300" r:id="rId10"/>
    <p:sldId id="291" r:id="rId11"/>
    <p:sldId id="273" r:id="rId12"/>
    <p:sldId id="274" r:id="rId13"/>
    <p:sldId id="289" r:id="rId14"/>
    <p:sldId id="294" r:id="rId15"/>
    <p:sldId id="290" r:id="rId16"/>
    <p:sldId id="293" r:id="rId17"/>
    <p:sldId id="303" r:id="rId18"/>
    <p:sldId id="262" r:id="rId19"/>
    <p:sldId id="307" r:id="rId20"/>
    <p:sldId id="320" r:id="rId21"/>
    <p:sldId id="322" r:id="rId22"/>
    <p:sldId id="257" r:id="rId23"/>
    <p:sldId id="259" r:id="rId24"/>
    <p:sldId id="261" r:id="rId25"/>
    <p:sldId id="306" r:id="rId26"/>
    <p:sldId id="281" r:id="rId27"/>
    <p:sldId id="282" r:id="rId28"/>
    <p:sldId id="283" r:id="rId29"/>
    <p:sldId id="285" r:id="rId30"/>
    <p:sldId id="323" r:id="rId31"/>
    <p:sldId id="313" r:id="rId32"/>
    <p:sldId id="325" r:id="rId33"/>
    <p:sldId id="309" r:id="rId34"/>
    <p:sldId id="308" r:id="rId35"/>
    <p:sldId id="310" r:id="rId36"/>
    <p:sldId id="311" r:id="rId37"/>
    <p:sldId id="287" r:id="rId38"/>
    <p:sldId id="312" r:id="rId39"/>
    <p:sldId id="288" r:id="rId40"/>
    <p:sldId id="314" r:id="rId41"/>
    <p:sldId id="284" r:id="rId42"/>
    <p:sldId id="324" r:id="rId43"/>
    <p:sldId id="326" r:id="rId44"/>
    <p:sldId id="327" r:id="rId45"/>
    <p:sldId id="328" r:id="rId46"/>
    <p:sldId id="330" r:id="rId47"/>
    <p:sldId id="331" r:id="rId48"/>
    <p:sldId id="332" r:id="rId49"/>
    <p:sldId id="333" r:id="rId50"/>
    <p:sldId id="334" r:id="rId51"/>
    <p:sldId id="335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90211"/>
  </p:normalViewPr>
  <p:slideViewPr>
    <p:cSldViewPr snapToGrid="0">
      <p:cViewPr varScale="1">
        <p:scale>
          <a:sx n="127" d="100"/>
          <a:sy n="127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22/07/2024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357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090" y="1506654"/>
            <a:ext cx="8705205" cy="4317999"/>
          </a:xfrm>
        </p:spPr>
        <p:txBody>
          <a:bodyPr>
            <a:noAutofit/>
          </a:bodyPr>
          <a:lstStyle/>
          <a:p>
            <a:r>
              <a:rPr lang="en-US" sz="2200" dirty="0"/>
              <a:t>Altogether, 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 is an annotation in Spring and, as the name suggests, is “advice” for multiple controllers. It enables the application of a single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/>
              <a:t> to multiple controllers. With this annotation, we can define how to treat such an exception in a single place, and the system will call this handler for thrown exceptions on classes covered by this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80364"/>
            <a:ext cx="8596668" cy="3880773"/>
          </a:xfrm>
        </p:spPr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3" y="15361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</a:t>
            </a:r>
          </a:p>
          <a:p>
            <a:r>
              <a:rPr lang="en-US" sz="2800" dirty="0"/>
              <a:t>YAML files</a:t>
            </a:r>
          </a:p>
          <a:p>
            <a:r>
              <a:rPr lang="en-US" sz="2800" dirty="0"/>
              <a:t>Environment variables </a:t>
            </a:r>
          </a:p>
          <a:p>
            <a:r>
              <a:rPr lang="en-US" sz="2800" dirty="0"/>
              <a:t>Command-line arguments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Part 5: 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1" y="1413457"/>
            <a:ext cx="8596668" cy="1418953"/>
          </a:xfrm>
        </p:spPr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dirty="0"/>
              <a:t>What do we expect from the REST microservice error handling?</a:t>
            </a:r>
          </a:p>
          <a:p>
            <a:pPr lvl="1"/>
            <a:r>
              <a:rPr lang="en-IL" sz="2000" dirty="0"/>
              <a:t>We want to handle all possible errors and report to the client detailed information about the problem.</a:t>
            </a:r>
          </a:p>
          <a:p>
            <a:pPr lvl="1"/>
            <a:r>
              <a:rPr lang="en-IL" sz="2000" dirty="0"/>
              <a:t>We want to build a centralized error-handling mechanism, to consolidate all errors we want to handle in one place. At the same time, we want to provide a default error handling for unexpected exceptions.</a:t>
            </a:r>
          </a:p>
          <a:p>
            <a:r>
              <a:rPr lang="en-IL" sz="2400" dirty="0"/>
              <a:t>The solution – </a:t>
            </a:r>
            <a:r>
              <a:rPr lang="en-IL" sz="2400" b="1" i="1" dirty="0">
                <a:solidFill>
                  <a:srgbClr val="0070C0"/>
                </a:solidFill>
              </a:rPr>
              <a:t>@ResponseStatus</a:t>
            </a:r>
            <a:r>
              <a:rPr lang="en-IL" sz="2400" dirty="0"/>
              <a:t>, </a:t>
            </a:r>
            <a:r>
              <a:rPr lang="en-IL" sz="2400" b="1" i="1" dirty="0">
                <a:solidFill>
                  <a:srgbClr val="0070C0"/>
                </a:solidFill>
              </a:rPr>
              <a:t>@E</a:t>
            </a:r>
            <a:r>
              <a:rPr lang="en-US" sz="2400" b="1" i="1" dirty="0">
                <a:solidFill>
                  <a:srgbClr val="0070C0"/>
                </a:solidFill>
              </a:rPr>
              <a:t>x</a:t>
            </a:r>
            <a:r>
              <a:rPr lang="en-IL" sz="2400" b="1" i="1" dirty="0">
                <a:solidFill>
                  <a:srgbClr val="0070C0"/>
                </a:solidFill>
              </a:rPr>
              <a:t>ceptionHandler </a:t>
            </a:r>
            <a:r>
              <a:rPr lang="en-IL" sz="2400" dirty="0"/>
              <a:t>and </a:t>
            </a:r>
            <a:r>
              <a:rPr lang="en-IL" sz="2400" b="1" i="1" dirty="0">
                <a:solidFill>
                  <a:srgbClr val="0070C0"/>
                </a:solidFill>
              </a:rPr>
              <a:t>@RestControllerAdvice </a:t>
            </a:r>
            <a:r>
              <a:rPr lang="en-IL" sz="2400" dirty="0"/>
              <a:t>annotations and </a:t>
            </a:r>
            <a:r>
              <a:rPr lang="en-IL" sz="24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2400" dirty="0"/>
              <a:t> class.</a:t>
            </a:r>
            <a:endParaRPr lang="en-IL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2000" dirty="0">
                <a:solidFill>
                  <a:srgbClr val="000000"/>
                </a:solidFill>
              </a:rPr>
              <a:t>annotation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41891</TotalTime>
  <Words>4101</Words>
  <Application>Microsoft Macintosh PowerPoint</Application>
  <PresentationFormat>Widescreen</PresentationFormat>
  <Paragraphs>442</Paragraphs>
  <Slides>48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1" baseType="lpstr">
      <vt:lpstr>Arial</vt:lpstr>
      <vt:lpstr>Arial</vt:lpstr>
      <vt:lpstr>Calibri</vt:lpstr>
      <vt:lpstr>Consolas</vt:lpstr>
      <vt:lpstr>Courier New</vt:lpstr>
      <vt:lpstr>JetBrains Mono</vt:lpstr>
      <vt:lpstr>Raleway</vt:lpstr>
      <vt:lpstr>Source Code Pro</vt:lpstr>
      <vt:lpstr>system-ui</vt:lpstr>
      <vt:lpstr>Trebuchet MS</vt:lpstr>
      <vt:lpstr>Wingdings</vt:lpstr>
      <vt:lpstr>Wingdings 3</vt:lpstr>
      <vt:lpstr>Facet</vt:lpstr>
      <vt:lpstr>Spring actuator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Part 3: Error handling in REST with Spring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  <vt:lpstr>Part 4: 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Part 5: 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Beans Scope</vt:lpstr>
      <vt:lpstr>Beans Scope</vt:lpstr>
      <vt:lpstr>Beans Scope: examples</vt:lpstr>
      <vt:lpstr>@PostConstruct</vt:lpstr>
      <vt:lpstr>@PreDestroy</vt:lpstr>
      <vt:lpstr>@PostConstruct and @PreDestroy</vt:lpstr>
      <vt:lpstr>Part 4: 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60</cp:revision>
  <dcterms:created xsi:type="dcterms:W3CDTF">2022-12-26T21:13:42Z</dcterms:created>
  <dcterms:modified xsi:type="dcterms:W3CDTF">2024-07-22T09:44:22Z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