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330" r:id="rId6"/>
    <p:sldId id="336" r:id="rId7"/>
    <p:sldId id="337" r:id="rId8"/>
    <p:sldId id="261" r:id="rId9"/>
    <p:sldId id="335" r:id="rId10"/>
    <p:sldId id="304" r:id="rId11"/>
    <p:sldId id="333" r:id="rId12"/>
    <p:sldId id="334" r:id="rId13"/>
    <p:sldId id="262" r:id="rId14"/>
    <p:sldId id="264" r:id="rId15"/>
    <p:sldId id="318" r:id="rId16"/>
    <p:sldId id="31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7081"/>
  </p:normalViewPr>
  <p:slideViewPr>
    <p:cSldViewPr snapToGrid="0">
      <p:cViewPr varScale="1">
        <p:scale>
          <a:sx n="122" d="100"/>
          <a:sy n="122" d="100"/>
        </p:scale>
        <p:origin x="2168" y="192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10/08/2024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6152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606566"/>
            <a:ext cx="6653050" cy="16711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Practical Spring Boot For TDP</a:t>
            </a:r>
            <a:endParaRPr lang="en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261762"/>
            <a:ext cx="2392368" cy="661502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Idan Shalom, 2024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39" y="1879299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IoC with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sz="2000" dirty="0"/>
              <a:t>Now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uses the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to get an object of graphicCard. </a:t>
            </a:r>
            <a:r>
              <a:rPr lang="en-US" sz="2000" dirty="0"/>
              <a:t>Thus,</a:t>
            </a:r>
            <a:r>
              <a:rPr lang="en-IL" sz="2000" dirty="0"/>
              <a:t> we have inverted the the control of creating an object of a dependent class to the Factory.</a:t>
            </a:r>
          </a:p>
          <a:p>
            <a:r>
              <a:rPr lang="en-IL" sz="2000" dirty="0"/>
              <a:t>But – now the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class uses the concrete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class. So – we have not achieved fully loosely coupled classes.</a:t>
            </a:r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It allows the creation and binding of dependent objects outside of a class and provides those objects to the class through different ways.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9" y="1341446"/>
            <a:ext cx="9991196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br>
              <a:rPr lang="en-US" sz="1800" dirty="0"/>
            </a:br>
            <a:r>
              <a:rPr lang="en-US" sz="1800" dirty="0">
                <a:solidFill>
                  <a:srgbClr val="FD2DFF"/>
                </a:solidFill>
              </a:rPr>
              <a:t>let’s supply (inject) them for it! 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CEBCF-943E-3836-2358-B70C91159F88}"/>
              </a:ext>
            </a:extLst>
          </p:cNvPr>
          <p:cNvSpPr txBox="1"/>
          <p:nvPr/>
        </p:nvSpPr>
        <p:spPr>
          <a:xfrm>
            <a:off x="792947" y="1928877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522371" y="2827282"/>
            <a:ext cx="2593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By using DI, we can rewrite the example without specifying the implementation of the components that we want.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61" y="412901"/>
            <a:ext cx="8596668" cy="747562"/>
          </a:xfrm>
        </p:spPr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ABOUT ME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04925"/>
            <a:ext cx="8596668" cy="4533575"/>
          </a:xfrm>
        </p:spPr>
        <p:txBody>
          <a:bodyPr>
            <a:normAutofit/>
          </a:bodyPr>
          <a:lstStyle/>
          <a:p>
            <a:r>
              <a:rPr lang="en-US" sz="3200" dirty="0"/>
              <a:t>Tech Lead | 7 years at AT&amp;T​</a:t>
            </a:r>
            <a:endParaRPr lang="he-IL" sz="3200" dirty="0"/>
          </a:p>
          <a:p>
            <a:r>
              <a:rPr lang="en-US" sz="3200" dirty="0"/>
              <a:t>Experienced: C#, Node.js, Java, Go, Python, JavaScript</a:t>
            </a:r>
          </a:p>
          <a:p>
            <a:r>
              <a:rPr lang="en-US" sz="3200" dirty="0"/>
              <a:t>Interests</a:t>
            </a:r>
          </a:p>
          <a:p>
            <a:pPr lvl="1"/>
            <a:r>
              <a:rPr lang="en-US" sz="3000" dirty="0"/>
              <a:t>Music &amp; Movies</a:t>
            </a:r>
          </a:p>
          <a:p>
            <a:pPr lvl="1"/>
            <a:r>
              <a:rPr lang="en-US" sz="3000" dirty="0"/>
              <a:t>Intermittent Fasting &amp; Keto</a:t>
            </a:r>
          </a:p>
        </p:txBody>
      </p:sp>
      <p:pic>
        <p:nvPicPr>
          <p:cNvPr id="4" name="Picture 3" descr="A person in a white shirt&#10;&#10;Description automatically generated">
            <a:extLst>
              <a:ext uri="{FF2B5EF4-FFF2-40B4-BE49-F238E27FC236}">
                <a16:creationId xmlns:a16="http://schemas.microsoft.com/office/drawing/2014/main" id="{BB974D89-A6FA-757E-357B-3044EAF9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393" y="1228353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1" y="462024"/>
            <a:ext cx="8596668" cy="615287"/>
          </a:xfrm>
        </p:spPr>
        <p:txBody>
          <a:bodyPr>
            <a:normAutofit fontScale="90000"/>
          </a:bodyPr>
          <a:lstStyle/>
          <a:p>
            <a:r>
              <a:rPr lang="en-US" dirty="0"/>
              <a:t>HIGHLIGHTS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60463"/>
            <a:ext cx="8596668" cy="5292889"/>
          </a:xfrm>
        </p:spPr>
        <p:txBody>
          <a:bodyPr>
            <a:noAutofit/>
          </a:bodyPr>
          <a:lstStyle/>
          <a:p>
            <a:r>
              <a:rPr lang="en-US" sz="3200" dirty="0"/>
              <a:t>README BASED WORKSHOP</a:t>
            </a:r>
          </a:p>
          <a:p>
            <a:r>
              <a:rPr lang="en-US" sz="3200" dirty="0"/>
              <a:t>HANDS ON!</a:t>
            </a:r>
          </a:p>
          <a:p>
            <a:r>
              <a:rPr lang="en-US" sz="3200" dirty="0"/>
              <a:t>COVERS MOST OF THE BASIC &amp; IMPORTANT TOPICS OF SPRING BOOT</a:t>
            </a:r>
          </a:p>
          <a:p>
            <a:r>
              <a:rPr lang="en-US" sz="3200" dirty="0"/>
              <a:t>BUILT INCREMENTALLY</a:t>
            </a:r>
          </a:p>
          <a:p>
            <a:r>
              <a:rPr lang="en-US" sz="3200" dirty="0"/>
              <a:t>EVERY TOPIC HAS A BRANCH</a:t>
            </a:r>
          </a:p>
          <a:p>
            <a:r>
              <a:rPr lang="en-US" sz="3200" dirty="0"/>
              <a:t>USE THE REPO AS A REFERENCE</a:t>
            </a:r>
          </a:p>
          <a:p>
            <a:r>
              <a:rPr lang="en-US" sz="3200" dirty="0"/>
              <a:t>SUPPORT GROUP</a:t>
            </a:r>
          </a:p>
          <a:p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49038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D2E3-DBE8-B2EF-8448-00600C56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18" y="2602709"/>
            <a:ext cx="1067383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L" sz="11500" dirty="0"/>
              <a:t>MOTIVATION</a:t>
            </a:r>
            <a:endParaRPr lang="en-IL" sz="16000" dirty="0"/>
          </a:p>
        </p:txBody>
      </p:sp>
    </p:spTree>
    <p:extLst>
      <p:ext uri="{BB962C8B-B14F-4D97-AF65-F5344CB8AC3E}">
        <p14:creationId xmlns:p14="http://schemas.microsoft.com/office/powerpoint/2010/main" val="5450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1285265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is an umbrella of projects, that aim to solve and ease </a:t>
            </a:r>
            <a:r>
              <a:rPr lang="en-US" sz="2800" dirty="0">
                <a:solidFill>
                  <a:schemeClr val="accent1"/>
                </a:solidFill>
              </a:rPr>
              <a:t>common problems </a:t>
            </a:r>
            <a:r>
              <a:rPr lang="en-US" sz="2800" dirty="0"/>
              <a:t>in day-to-day development of enterprise applications.</a:t>
            </a:r>
            <a:endParaRPr lang="en-US" sz="2800" dirty="0">
              <a:solidFill>
                <a:schemeClr val="accent1"/>
              </a:solidFill>
            </a:endParaRP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a project that is built on top of the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Framework. It provides an easier and faster way to set up, configure, and run applications.</a:t>
            </a: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based on the best practices and covers most of the use cases.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400" dirty="0"/>
              <a:t>No need for web servlets, it has Tomcat inside;</a:t>
            </a:r>
          </a:p>
          <a:p>
            <a:pPr lvl="2"/>
            <a:r>
              <a:rPr lang="en-US" sz="2400" dirty="0"/>
              <a:t>Configurations are packed inside;</a:t>
            </a:r>
          </a:p>
          <a:p>
            <a:pPr lvl="2"/>
            <a:r>
              <a:rPr lang="en-US" sz="2400" dirty="0"/>
              <a:t>Just run, and you have a Server on air.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provides opinionated 'starter' POMs to simplify our Maven configuration.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</a:t>
            </a:r>
            <a:r>
              <a:rPr lang="en-US" sz="2400" dirty="0"/>
              <a:t> provides production-ready features such as </a:t>
            </a:r>
            <a:r>
              <a:rPr lang="en-US" sz="2400" b="1" dirty="0"/>
              <a:t>metrics</a:t>
            </a:r>
            <a:r>
              <a:rPr lang="en-US" sz="2400" dirty="0"/>
              <a:t>, </a:t>
            </a:r>
            <a:r>
              <a:rPr lang="en-US" sz="2400" b="1" dirty="0"/>
              <a:t>health</a:t>
            </a:r>
            <a:r>
              <a:rPr lang="en-US" sz="2400" dirty="0"/>
              <a:t> </a:t>
            </a:r>
            <a:r>
              <a:rPr lang="en-US" sz="2400" b="1" dirty="0"/>
              <a:t>checks</a:t>
            </a:r>
            <a:r>
              <a:rPr lang="en-US" sz="2400" dirty="0"/>
              <a:t>, and </a:t>
            </a:r>
            <a:r>
              <a:rPr lang="en-US" sz="2400" b="1" dirty="0"/>
              <a:t>externalized configuration</a:t>
            </a:r>
            <a:r>
              <a:rPr lang="en-US" sz="2400" dirty="0"/>
              <a:t>.</a:t>
            </a:r>
          </a:p>
          <a:p>
            <a:pPr marL="400050"/>
            <a:endParaRPr lang="en-US" sz="2400" dirty="0"/>
          </a:p>
          <a:p>
            <a:pPr marL="4000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uses the ”</a:t>
            </a:r>
            <a:r>
              <a:rPr lang="en-US" sz="2400" i="1" dirty="0"/>
              <a:t>convention over configuration</a:t>
            </a:r>
            <a:r>
              <a:rPr lang="en-US" sz="2400" dirty="0"/>
              <a:t>” software design paradigm, which decreases the developer’s effort. Using Spring Boot, we avoid some of the boilerplate code and configurations required by Spring:</a:t>
            </a:r>
          </a:p>
          <a:p>
            <a:pPr marL="800100" lvl="1"/>
            <a:r>
              <a:rPr lang="en-US" sz="1800" dirty="0"/>
              <a:t>Just follow the convention and get it all for free</a:t>
            </a:r>
          </a:p>
          <a:p>
            <a:pPr marL="800100" lvl="1"/>
            <a:endParaRPr lang="en-US" sz="1800" dirty="0"/>
          </a:p>
          <a:p>
            <a:r>
              <a:rPr lang="en-US" sz="2400" i="1" dirty="0"/>
              <a:t>“Spring boot makes it easy to create stand-alone production-grade Spring-based Applications that you can ‘just run’.” </a:t>
            </a:r>
          </a:p>
          <a:p>
            <a:pPr marL="457200" lvl="1" indent="0">
              <a:buNone/>
            </a:pPr>
            <a:r>
              <a:rPr lang="en-US" sz="1600" i="1" dirty="0"/>
              <a:t>				(from the Spring official site)</a:t>
            </a: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18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10709110" cy="782856"/>
          </a:xfrm>
        </p:spPr>
        <p:txBody>
          <a:bodyPr>
            <a:normAutofit/>
          </a:bodyPr>
          <a:lstStyle/>
          <a:p>
            <a:r>
              <a:rPr lang="en-IL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27" y="1330762"/>
            <a:ext cx="8596668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Inversion of Control (IoC) is a design principle where the control of object creation and lifecycle management is transferred from the application code to a container or framework.</a:t>
            </a:r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Purposes of IoC: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To focus a module on the task it is designed for</a:t>
            </a:r>
            <a:endParaRPr lang="en-US" sz="2800" dirty="0"/>
          </a:p>
          <a:p>
            <a:r>
              <a:rPr lang="en-US" sz="2800" dirty="0"/>
              <a:t>To free modules from assumptions about how other systems do what they do, rely on contracts.</a:t>
            </a:r>
          </a:p>
          <a:p>
            <a:r>
              <a:rPr lang="en-US" sz="2800" dirty="0"/>
              <a:t>To decouple the execution of a task from its implementation</a:t>
            </a:r>
          </a:p>
          <a:p>
            <a:r>
              <a:rPr lang="en-US" sz="2800" dirty="0"/>
              <a:t>Greater modularity of a program</a:t>
            </a:r>
          </a:p>
          <a:p>
            <a:r>
              <a:rPr lang="en-US" sz="2800" dirty="0"/>
              <a:t>Greater ease in testing a program by isolating a component or mocking its dependencies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Props1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54441</TotalTime>
  <Words>970</Words>
  <Application>Microsoft Macintosh PowerPoint</Application>
  <PresentationFormat>Widescreen</PresentationFormat>
  <Paragraphs>107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Trebuchet MS</vt:lpstr>
      <vt:lpstr>Wingdings 3</vt:lpstr>
      <vt:lpstr>Facet</vt:lpstr>
      <vt:lpstr>Practical Spring Boot For TDP</vt:lpstr>
      <vt:lpstr>ABOUT ME</vt:lpstr>
      <vt:lpstr>HIGHLIGHTS</vt:lpstr>
      <vt:lpstr>PowerPoint Presentation</vt:lpstr>
      <vt:lpstr>Spring Boot</vt:lpstr>
      <vt:lpstr>Spring Boot (cont.)</vt:lpstr>
      <vt:lpstr>Spring Boot (cont.)</vt:lpstr>
      <vt:lpstr>Inversion of Control (IoC)</vt:lpstr>
      <vt:lpstr>Purposes of IoC:</vt:lpstr>
      <vt:lpstr>Lets create a class using traditional OOP programming approach</vt:lpstr>
      <vt:lpstr>What could be the problems with this implementation:</vt:lpstr>
      <vt:lpstr>IoC with the Factory pattern</vt:lpstr>
      <vt:lpstr>Dependency Injection</vt:lpstr>
      <vt:lpstr>Dependency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103</cp:revision>
  <dcterms:created xsi:type="dcterms:W3CDTF">2022-11-18T15:10:01Z</dcterms:created>
  <dcterms:modified xsi:type="dcterms:W3CDTF">2024-08-11T07:20:27Z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