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7" r:id="rId4"/>
  </p:sldMasterIdLst>
  <p:notesMasterIdLst>
    <p:notesMasterId r:id="rId18"/>
  </p:notesMasterIdLst>
  <p:sldIdLst>
    <p:sldId id="256" r:id="rId5"/>
    <p:sldId id="330" r:id="rId6"/>
    <p:sldId id="336" r:id="rId7"/>
    <p:sldId id="337" r:id="rId8"/>
    <p:sldId id="261" r:id="rId9"/>
    <p:sldId id="335" r:id="rId10"/>
    <p:sldId id="333" r:id="rId11"/>
    <p:sldId id="334" r:id="rId12"/>
    <p:sldId id="262" r:id="rId13"/>
    <p:sldId id="264" r:id="rId14"/>
    <p:sldId id="318" r:id="rId15"/>
    <p:sldId id="319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87081"/>
  </p:normalViewPr>
  <p:slideViewPr>
    <p:cSldViewPr snapToGrid="0">
      <p:cViewPr varScale="1">
        <p:scale>
          <a:sx n="122" d="100"/>
          <a:sy n="122" d="100"/>
        </p:scale>
        <p:origin x="2168" y="192"/>
      </p:cViewPr>
      <p:guideLst>
        <p:guide orient="horz" pos="822"/>
        <p:guide pos="325"/>
        <p:guide orient="horz" pos="2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DB1D7-A2E6-5540-AAB6-9A95390687AC}" type="datetimeFigureOut">
              <a:rPr lang="en-IL" smtClean="0"/>
              <a:t>13/08/2024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EB3D3-3C4F-5E4D-9290-0C0B5A2442F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445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548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51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880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7350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699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Dependency injection is one of the SOLID object-oriented principles.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342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4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1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55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48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0793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80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33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9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61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6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5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6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1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3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4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53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8BB-5165-09FB-9932-62B60F1FD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856" y="1680201"/>
            <a:ext cx="3179146" cy="236755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600" b="1">
                <a:latin typeface="ATT Aleck Sans" panose="020B0503020203020204" pitchFamily="34" charset="0"/>
                <a:cs typeface="ATT Aleck Sans" panose="020B0503020203020204" pitchFamily="34" charset="0"/>
              </a:rPr>
              <a:t>Practical Spring Boot For TDP</a:t>
            </a:r>
            <a:endParaRPr lang="en-IL" sz="4600" b="1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DEF19-7C10-50FE-FB51-1D9164D93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375" y="4047760"/>
            <a:ext cx="3179628" cy="1096899"/>
          </a:xfrm>
        </p:spPr>
        <p:txBody>
          <a:bodyPr>
            <a:normAutofit/>
          </a:bodyPr>
          <a:lstStyle/>
          <a:p>
            <a:r>
              <a:rPr lang="en-IL">
                <a:latin typeface="ATT Aleck Sans" panose="020B0503020203020204" pitchFamily="34" charset="0"/>
                <a:cs typeface="ATT Aleck Sans" panose="020B0503020203020204" pitchFamily="34" charset="0"/>
              </a:rPr>
              <a:t>Idan Shalom, 2024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72CE066-DF97-4C55-9917-67390D2F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F95FC956-256F-F142-7CE6-9F25B017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668" r="-4" b="6155"/>
          <a:stretch/>
        </p:blipFill>
        <p:spPr>
          <a:xfrm>
            <a:off x="888603" y="1261330"/>
            <a:ext cx="4973212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7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D9E-229E-E0D1-DCAC-8CEEA363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69" y="199696"/>
            <a:ext cx="8596668" cy="1320800"/>
          </a:xfrm>
        </p:spPr>
        <p:txBody>
          <a:bodyPr/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What could be the problems with this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65E5-7BFC-8A6E-C923-33299B2CB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230" y="1572010"/>
            <a:ext cx="9296983" cy="3880772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IL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Tight coupling between </a:t>
            </a:r>
            <a:r>
              <a:rPr lang="en-IL" sz="2200" dirty="0">
                <a:latin typeface="Consolas" panose="020B0609020204030204" pitchFamily="49" charset="0"/>
                <a:cs typeface="Consolas" panose="020B0609020204030204" pitchFamily="49" charset="0"/>
              </a:rPr>
              <a:t>Computer</a:t>
            </a:r>
            <a:r>
              <a:rPr lang="en-IL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 and its components:</a:t>
            </a:r>
          </a:p>
          <a:p>
            <a:pPr lvl="1">
              <a:lnSpc>
                <a:spcPct val="160000"/>
              </a:lnSpc>
            </a:pPr>
            <a:r>
              <a:rPr lang="en-IL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We </a:t>
            </a:r>
            <a:r>
              <a:rPr lang="en-US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must</a:t>
            </a:r>
            <a:r>
              <a:rPr lang="en-IL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 know how to create every component, and which parameters exactly should be used in the constructor.</a:t>
            </a:r>
          </a:p>
          <a:p>
            <a:pPr lvl="1">
              <a:lnSpc>
                <a:spcPct val="160000"/>
              </a:lnSpc>
            </a:pPr>
            <a:r>
              <a:rPr lang="en-IL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If I’d like to create a </a:t>
            </a:r>
            <a:r>
              <a:rPr lang="en-IL" sz="2200" dirty="0">
                <a:latin typeface="Consolas" panose="020B0609020204030204" pitchFamily="49" charset="0"/>
                <a:cs typeface="Consolas" panose="020B0609020204030204" pitchFamily="49" charset="0"/>
              </a:rPr>
              <a:t>Computer</a:t>
            </a:r>
            <a:r>
              <a:rPr lang="en-IL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 with a different </a:t>
            </a:r>
            <a:r>
              <a:rPr lang="en-IL" sz="2200" dirty="0">
                <a:latin typeface="Consolas" panose="020B0609020204030204" pitchFamily="49" charset="0"/>
                <a:cs typeface="Consolas" panose="020B0609020204030204" pitchFamily="49" charset="0"/>
              </a:rPr>
              <a:t>Processor</a:t>
            </a:r>
            <a:r>
              <a:rPr lang="en-IL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, I have to create another class for the Computer.</a:t>
            </a:r>
          </a:p>
          <a:p>
            <a:pPr lvl="1">
              <a:lnSpc>
                <a:spcPct val="160000"/>
              </a:lnSpc>
            </a:pPr>
            <a:r>
              <a:rPr lang="en-IL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How will I test my class? how will I inject mocks there?</a:t>
            </a:r>
          </a:p>
          <a:p>
            <a:pPr>
              <a:lnSpc>
                <a:spcPct val="160000"/>
              </a:lnSpc>
            </a:pPr>
            <a:r>
              <a:rPr lang="en-US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Poor polymorphism </a:t>
            </a:r>
            <a:endParaRPr lang="en-IL" sz="2200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  <a:p>
            <a:pPr lvl="1">
              <a:lnSpc>
                <a:spcPct val="160000"/>
              </a:lnSpc>
            </a:pPr>
            <a:r>
              <a:rPr lang="en-IL" sz="2200" dirty="0">
                <a:latin typeface="ATT Aleck Sans" panose="020B0503020203020204" pitchFamily="34" charset="0"/>
                <a:cs typeface="ATT Aleck Sans" panose="020B0503020203020204" pitchFamily="34" charset="0"/>
              </a:rPr>
              <a:t>Leads to implementation-based design.</a:t>
            </a:r>
          </a:p>
        </p:txBody>
      </p:sp>
    </p:spTree>
    <p:extLst>
      <p:ext uri="{BB962C8B-B14F-4D97-AF65-F5344CB8AC3E}">
        <p14:creationId xmlns:p14="http://schemas.microsoft.com/office/powerpoint/2010/main" val="423802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4EF4-4CDB-B5BC-9E3C-1E76189F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IoC with the </a:t>
            </a:r>
            <a:r>
              <a:rPr lang="en-IL" b="1" i="1" dirty="0">
                <a:latin typeface="ATT Aleck Sans" panose="020B0503020203020204" pitchFamily="34" charset="0"/>
                <a:cs typeface="ATT Aleck Sans" panose="020B0503020203020204" pitchFamily="34" charset="0"/>
              </a:rPr>
              <a:t>Factory</a:t>
            </a:r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03C92-DAD5-D3DE-99BD-E0D454C03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057" y="5470635"/>
            <a:ext cx="8006488" cy="1387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TT Aleck Sans" panose="020B0503020203020204" pitchFamily="34" charset="0"/>
                <a:cs typeface="ATT Aleck Sans" panose="020B0503020203020204" pitchFamily="34" charset="0"/>
              </a:rPr>
              <a:t>We </a:t>
            </a:r>
            <a:r>
              <a:rPr lang="en-IL" dirty="0">
                <a:latin typeface="ATT Aleck Sans" panose="020B0503020203020204" pitchFamily="34" charset="0"/>
                <a:cs typeface="ATT Aleck Sans" panose="020B0503020203020204" pitchFamily="34" charset="0"/>
              </a:rPr>
              <a:t>have inverted the the control of creating an object of a dependent class to the Factory.</a:t>
            </a:r>
            <a:br>
              <a:rPr lang="en-IL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r>
              <a:rPr lang="en-IL" dirty="0">
                <a:latin typeface="ATT Aleck Sans" panose="020B0503020203020204" pitchFamily="34" charset="0"/>
                <a:cs typeface="ATT Aleck Sans" panose="020B0503020203020204" pitchFamily="34" charset="0"/>
              </a:rPr>
              <a:t>However, the </a:t>
            </a:r>
            <a:r>
              <a:rPr lang="en-IL" dirty="0">
                <a:solidFill>
                  <a:srgbClr val="0000FF"/>
                </a:solidFill>
                <a:latin typeface="ATT Aleck Sans" panose="020B0503020203020204" pitchFamily="34" charset="0"/>
                <a:cs typeface="ATT Aleck Sans" panose="020B0503020203020204" pitchFamily="34" charset="0"/>
              </a:rPr>
              <a:t>Computer</a:t>
            </a:r>
            <a:r>
              <a:rPr lang="en-IL" dirty="0">
                <a:latin typeface="ATT Aleck Sans" panose="020B0503020203020204" pitchFamily="34" charset="0"/>
                <a:cs typeface="ATT Aleck Sans" panose="020B0503020203020204" pitchFamily="34" charset="0"/>
              </a:rPr>
              <a:t> class uses the concrete </a:t>
            </a:r>
            <a:r>
              <a:rPr lang="en-IL" dirty="0">
                <a:solidFill>
                  <a:srgbClr val="0000FF"/>
                </a:solidFill>
                <a:latin typeface="ATT Aleck Sans" panose="020B0503020203020204" pitchFamily="34" charset="0"/>
                <a:cs typeface="ATT Aleck Sans" panose="020B0503020203020204" pitchFamily="34" charset="0"/>
              </a:rPr>
              <a:t>GraphicCardFactory</a:t>
            </a:r>
            <a:r>
              <a:rPr lang="en-IL" dirty="0">
                <a:latin typeface="ATT Aleck Sans" panose="020B0503020203020204" pitchFamily="34" charset="0"/>
                <a:cs typeface="ATT Aleck Sans" panose="020B0503020203020204" pitchFamily="34" charset="0"/>
              </a:rPr>
              <a:t> class. So – we have not achieved fully loosely coupled classes.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20B73-4DCC-C824-064A-B65C8B33F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04" y="1380251"/>
            <a:ext cx="7772400" cy="386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2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6AFD-C30A-821E-A6B9-462C7DA9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ECF89-653D-AB01-9A55-75A538E9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54" y="1424865"/>
            <a:ext cx="9370555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A design pattern used to manage dependencies between objects.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It allows an object to receive other objects that it depends on, rather than creating them itself.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This promotes a more modular, testable, and maintainable codebase. </a:t>
            </a:r>
          </a:p>
        </p:txBody>
      </p:sp>
    </p:spTree>
    <p:extLst>
      <p:ext uri="{BB962C8B-B14F-4D97-AF65-F5344CB8AC3E}">
        <p14:creationId xmlns:p14="http://schemas.microsoft.com/office/powerpoint/2010/main" val="173311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0A2-2337-C7EF-497B-DC58586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9518"/>
          </a:xfrm>
        </p:spPr>
        <p:txBody>
          <a:bodyPr>
            <a:normAutofit/>
          </a:bodyPr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8066-28F5-E4CC-070E-659B2B45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38" y="1341446"/>
            <a:ext cx="10726528" cy="6134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ATT Aleck Sans" panose="020B0503020203020204" pitchFamily="34" charset="0"/>
                <a:cs typeface="ATT Aleck Sans" panose="020B0503020203020204" pitchFamily="34" charset="0"/>
              </a:rPr>
              <a:t>Instead of having </a:t>
            </a:r>
            <a:r>
              <a:rPr lang="en-US" dirty="0">
                <a:latin typeface="ATT Aleck Sans" panose="020B0503020203020204" pitchFamily="34" charset="0"/>
                <a:cs typeface="ATT Aleck Sans" panose="020B0503020203020204" pitchFamily="34" charset="0"/>
              </a:rPr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Computer</a:t>
            </a:r>
            <a:r>
              <a:rPr lang="en-US" dirty="0">
                <a:latin typeface="ATT Aleck Sans" panose="020B0503020203020204" pitchFamily="34" charset="0"/>
                <a:cs typeface="ATT Aleck Sans" panose="020B0503020203020204" pitchFamily="34" charset="0"/>
              </a:rPr>
              <a:t> object </a:t>
            </a:r>
            <a:r>
              <a:rPr lang="en-US" sz="1800" dirty="0">
                <a:latin typeface="ATT Aleck Sans" panose="020B0503020203020204" pitchFamily="34" charset="0"/>
                <a:cs typeface="ATT Aleck Sans" panose="020B0503020203020204" pitchFamily="34" charset="0"/>
              </a:rPr>
              <a:t>control its dependencies (instantiated them), </a:t>
            </a:r>
            <a:br>
              <a:rPr lang="en-US" sz="1800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r>
              <a:rPr lang="en-US" dirty="0">
                <a:latin typeface="ATT Aleck Sans" panose="020B0503020203020204" pitchFamily="34" charset="0"/>
                <a:cs typeface="ATT Aleck Sans" panose="020B0503020203020204" pitchFamily="34" charset="0"/>
              </a:rPr>
              <a:t>let’s supply (inject) them for it! </a:t>
            </a:r>
            <a:endParaRPr lang="en-IL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B061D-64DF-1198-07AA-142552298B4C}"/>
              </a:ext>
            </a:extLst>
          </p:cNvPr>
          <p:cNvSpPr txBox="1"/>
          <p:nvPr/>
        </p:nvSpPr>
        <p:spPr>
          <a:xfrm>
            <a:off x="9343697" y="2827282"/>
            <a:ext cx="27721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TT Aleck Sans" panose="020B0503020203020204" pitchFamily="34" charset="0"/>
                <a:cs typeface="ATT Aleck Sans" panose="020B0503020203020204" pitchFamily="34" charset="0"/>
              </a:rPr>
              <a:t>By using DI, we can rewrite the example without specifying the implementation of the components that we want.</a:t>
            </a:r>
            <a:endParaRPr lang="en-IL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9A4BF-D4B5-1D9C-BD28-6CE90E279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35" y="2153805"/>
            <a:ext cx="8220812" cy="374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5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A6CC-471B-E467-E433-0F7F437B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369" y="420414"/>
            <a:ext cx="3737268" cy="1320800"/>
          </a:xfrm>
        </p:spPr>
        <p:txBody>
          <a:bodyPr>
            <a:normAutofit/>
          </a:bodyPr>
          <a:lstStyle/>
          <a:p>
            <a:pPr defTabSz="457200" rtl="0" eaLnBrk="1" latinLnBrk="0" hangingPunct="1">
              <a:spcBef>
                <a:spcPct val="0"/>
              </a:spcBef>
              <a:buNone/>
            </a:pPr>
            <a:r>
              <a:rPr lang="en-US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ABOUT ME</a:t>
            </a:r>
            <a:endParaRPr lang="en-IL" b="1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2346EB-9401-46E4-9E10-8279B07A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118" y="1172617"/>
            <a:ext cx="6520292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Tech Lead | 7 years at AT&amp;T​</a:t>
            </a:r>
            <a:endParaRPr lang="he-IL" sz="2400" dirty="0">
              <a:latin typeface="ATT Aleck Sans" panose="020B05030202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Experienced: C#, Node.js, Java, Go, </a:t>
            </a:r>
            <a:b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Python, JavaScript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Interests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TT Aleck Sans" panose="020B0503020203020204" pitchFamily="34" charset="0"/>
                <a:cs typeface="ATT Aleck Sans" panose="020B0503020203020204" pitchFamily="34" charset="0"/>
              </a:rPr>
              <a:t>Music &amp; Movies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TT Aleck Sans" panose="020B0503020203020204" pitchFamily="34" charset="0"/>
                <a:cs typeface="ATT Aleck Sans" panose="020B0503020203020204" pitchFamily="34" charset="0"/>
              </a:rPr>
              <a:t>Intermittent Fasting &amp; Keto</a:t>
            </a:r>
          </a:p>
        </p:txBody>
      </p:sp>
      <p:pic>
        <p:nvPicPr>
          <p:cNvPr id="6" name="Picture 5" descr="A person in a white shirt&#10;&#10;Description automatically generated">
            <a:extLst>
              <a:ext uri="{FF2B5EF4-FFF2-40B4-BE49-F238E27FC236}">
                <a16:creationId xmlns:a16="http://schemas.microsoft.com/office/drawing/2014/main" id="{674104E2-17E9-8FBB-DE1A-00F65AA02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102" y="1887044"/>
            <a:ext cx="24765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78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6BB8-4BF3-3508-C7F9-3A3425FB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HIGHLIGHTS</a:t>
            </a:r>
            <a:endParaRPr lang="en-IL" b="1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698F-114F-2821-205D-E3D552AB5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64" y="1340782"/>
            <a:ext cx="9486169" cy="388077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README BASED WORKSHOP</a:t>
            </a:r>
          </a:p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HANDS ON!</a:t>
            </a:r>
          </a:p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COVERS MOST OF THE BASIC &amp; IMPORTANT TOPICS OF SPRING BOOT</a:t>
            </a:r>
          </a:p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BUILT INCREMENTALLY</a:t>
            </a:r>
          </a:p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EVERY TOPIC HAS A BRANCH</a:t>
            </a:r>
          </a:p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USE THE REPO AS A REFERENCE</a:t>
            </a:r>
          </a:p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SUPPORT GROUP</a:t>
            </a:r>
          </a:p>
          <a:p>
            <a:endParaRPr lang="en-IL" sz="3200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84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ED2E3-DBE8-B2EF-8448-00600C561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423" y="297722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L" sz="9600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54503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761" y="1435375"/>
            <a:ext cx="8596668" cy="3880773"/>
          </a:xfrm>
        </p:spPr>
        <p:txBody>
          <a:bodyPr>
            <a:noAutofit/>
          </a:bodyPr>
          <a:lstStyle/>
          <a:p>
            <a:pPr marL="400050"/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 is an umbrella of projects, that aim to solve and ease common problems in day-to-day development of enterprise applications.</a:t>
            </a:r>
            <a:b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endParaRPr lang="en-US" sz="2800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  <a:p>
            <a:pPr marL="400050"/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 Boot is a project that is built on top of the Spring Framework. It provides an easier and faster way to set up, configure, and run applications.</a:t>
            </a:r>
            <a:b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endParaRPr lang="en-US" sz="2800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  <a:p>
            <a:pPr marL="400050"/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 Boot is based on the best practices and covers most of the use cases.</a:t>
            </a:r>
            <a:endParaRPr lang="ru-RU" sz="2800" dirty="0">
              <a:cs typeface="ATT Aleck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451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823" y="1477417"/>
            <a:ext cx="8596668" cy="388077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 Boot is used for creating a stand-alone </a:t>
            </a:r>
            <a:b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Spring-based application that you can just run because it needs minimal Spring configuration.</a:t>
            </a:r>
          </a:p>
          <a:p>
            <a:pPr lvl="2"/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 No need for web servlets, it has Tomcat inside;</a:t>
            </a:r>
          </a:p>
          <a:p>
            <a:pPr lvl="2"/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 Configurations are packed inside;</a:t>
            </a:r>
          </a:p>
          <a:p>
            <a:pPr lvl="2"/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 Just run, and you have a Server on air.</a:t>
            </a:r>
          </a:p>
        </p:txBody>
      </p:sp>
    </p:spTree>
    <p:extLst>
      <p:ext uri="{BB962C8B-B14F-4D97-AF65-F5344CB8AC3E}">
        <p14:creationId xmlns:p14="http://schemas.microsoft.com/office/powerpoint/2010/main" val="270105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8256-1F68-1CA5-64C3-132D1FE7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b="1">
                <a:latin typeface="ATT Aleck Sans" panose="020B0503020203020204" pitchFamily="34" charset="0"/>
                <a:cs typeface="ATT Aleck Sans" panose="020B0503020203020204" pitchFamily="34" charset="0"/>
              </a:rPr>
              <a:t>Inversion of Control (IoC)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4243-09E5-8F02-1D25-313D3FFD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10" y="1445886"/>
            <a:ext cx="8596668" cy="3880773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Inversion of Control (IoC) is a design principle where the control of object creation and lifecycle management is transferred from the application code to a container or framework.</a:t>
            </a:r>
          </a:p>
        </p:txBody>
      </p:sp>
    </p:spTree>
    <p:extLst>
      <p:ext uri="{BB962C8B-B14F-4D97-AF65-F5344CB8AC3E}">
        <p14:creationId xmlns:p14="http://schemas.microsoft.com/office/powerpoint/2010/main" val="732303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A605-5F54-5A7E-AFE2-FF24D8BB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Purposes of IoC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8EC1-FE59-2C1C-561E-3C475AD5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20" y="1372313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To focus a module on the task it is designed for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To free modules from assumptions about how other systems do what they do, rely on contracts.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To decouple the execution of a task from its implementation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Greater modularity of a program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Greater ease in testing a program by isolating a component or mocking its dependencies</a:t>
            </a:r>
          </a:p>
        </p:txBody>
      </p:sp>
    </p:spTree>
    <p:extLst>
      <p:ext uri="{BB962C8B-B14F-4D97-AF65-F5344CB8AC3E}">
        <p14:creationId xmlns:p14="http://schemas.microsoft.com/office/powerpoint/2010/main" val="1967367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3CEB-B33C-5604-02BC-3036BDA8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Let’s create a class using traditional OOP programming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AC2F-998A-9E7F-DD71-83F78712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4702" y="1954925"/>
            <a:ext cx="9732581" cy="40864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ATT Aleck Sans" panose="020B0503020203020204" pitchFamily="34" charset="0"/>
                <a:cs typeface="ATT Aleck Sans" panose="020B0503020203020204" pitchFamily="34" charset="0"/>
              </a:rPr>
              <a:t>In traditional OOP programming, upon creation of the object (e.g., Computer), it will also create (</a:t>
            </a:r>
            <a:r>
              <a:rPr lang="en-US" sz="2000" i="1" dirty="0">
                <a:solidFill>
                  <a:srgbClr val="FFFFFF"/>
                </a:solidFill>
                <a:latin typeface="ATT Aleck Sans" panose="020B0503020203020204" pitchFamily="34" charset="0"/>
                <a:cs typeface="ATT Aleck Sans" panose="020B0503020203020204" pitchFamily="34" charset="0"/>
              </a:rPr>
              <a:t>new</a:t>
            </a:r>
            <a:r>
              <a:rPr lang="en-US" sz="2000" dirty="0">
                <a:solidFill>
                  <a:srgbClr val="FFFFFF"/>
                </a:solidFill>
                <a:latin typeface="ATT Aleck Sans" panose="020B0503020203020204" pitchFamily="34" charset="0"/>
                <a:cs typeface="ATT Aleck Sans" panose="020B0503020203020204" pitchFamily="34" charset="0"/>
              </a:rPr>
              <a:t>) its dependent classes (e.g., Processor, RAM instances):</a:t>
            </a:r>
          </a:p>
          <a:p>
            <a:pPr marL="0" indent="0"/>
            <a:endParaRPr lang="en-US" sz="2000" dirty="0">
              <a:solidFill>
                <a:srgbClr val="FFFFFF"/>
              </a:solidFill>
              <a:latin typeface="ATT Aleck Sans" panose="020B0503020203020204" pitchFamily="34" charset="0"/>
              <a:cs typeface="ATT Aleck Sans" panose="020B0503020203020204" pitchFamily="34" charset="0"/>
            </a:endParaRPr>
          </a:p>
          <a:p>
            <a:endParaRPr lang="en-US" sz="2000" dirty="0">
              <a:solidFill>
                <a:srgbClr val="FFFFFF"/>
              </a:solidFill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0CD3CA-7661-11B9-AF07-F39AF318C632}"/>
              </a:ext>
            </a:extLst>
          </p:cNvPr>
          <p:cNvSpPr txBox="1">
            <a:spLocks/>
          </p:cNvSpPr>
          <p:nvPr/>
        </p:nvSpPr>
        <p:spPr>
          <a:xfrm>
            <a:off x="677333" y="2821899"/>
            <a:ext cx="4184035" cy="97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C26D4-78CB-FC76-B716-3912090A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92" y="2901832"/>
            <a:ext cx="8962697" cy="349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10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8d5390-0f7b-4213-8bcd-0cd5cf778ba6">
      <Terms xmlns="http://schemas.microsoft.com/office/infopath/2007/PartnerControls"/>
    </lcf76f155ced4ddcb4097134ff3c332f>
    <TaxCatchAll xmlns="e5f39eeb-dc9c-40bf-a733-e74d7baf73b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0062C165A384BBE4202BE72680A0C" ma:contentTypeVersion="16" ma:contentTypeDescription="Create a new document." ma:contentTypeScope="" ma:versionID="ad4a4175eb2c3e09fcddefcd48156f8d">
  <xsd:schema xmlns:xsd="http://www.w3.org/2001/XMLSchema" xmlns:xs="http://www.w3.org/2001/XMLSchema" xmlns:p="http://schemas.microsoft.com/office/2006/metadata/properties" xmlns:ns2="858d5390-0f7b-4213-8bcd-0cd5cf778ba6" xmlns:ns3="48da0e76-8a7c-448c-bc5b-f1ed517f7411" xmlns:ns4="e5f39eeb-dc9c-40bf-a733-e74d7baf73b9" targetNamespace="http://schemas.microsoft.com/office/2006/metadata/properties" ma:root="true" ma:fieldsID="ea247dcd7b1180b70e9ff4f92c286293" ns2:_="" ns3:_="" ns4:_="">
    <xsd:import namespace="858d5390-0f7b-4213-8bcd-0cd5cf778ba6"/>
    <xsd:import namespace="48da0e76-8a7c-448c-bc5b-f1ed517f7411"/>
    <xsd:import namespace="e5f39eeb-dc9c-40bf-a733-e74d7baf73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d5390-0f7b-4213-8bcd-0cd5cf778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3403bee6-18b9-4adc-a956-fe59d3db99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a0e76-8a7c-448c-bc5b-f1ed517f74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39eeb-dc9c-40bf-a733-e74d7baf73b9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d34ca88-2e70-4bb1-821d-c885e9bbd7c1}" ma:internalName="TaxCatchAll" ma:showField="CatchAllData" ma:web="48da0e76-8a7c-448c-bc5b-f1ed517f74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532926-D782-41F9-BAB4-3CFD211C0FE2}">
  <ds:schemaRefs>
    <ds:schemaRef ds:uri="http://schemas.microsoft.com/office/2006/metadata/properties"/>
    <ds:schemaRef ds:uri="http://schemas.microsoft.com/office/infopath/2007/PartnerControls"/>
    <ds:schemaRef ds:uri="858d5390-0f7b-4213-8bcd-0cd5cf778ba6"/>
    <ds:schemaRef ds:uri="e5f39eeb-dc9c-40bf-a733-e74d7baf73b9"/>
  </ds:schemaRefs>
</ds:datastoreItem>
</file>

<file path=customXml/itemProps2.xml><?xml version="1.0" encoding="utf-8"?>
<ds:datastoreItem xmlns:ds="http://schemas.openxmlformats.org/officeDocument/2006/customXml" ds:itemID="{CAAF7FB3-E9ED-4EED-B8B3-D582CBAD96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7FD026-DEEB-4862-93FA-5080F1189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8d5390-0f7b-4213-8bcd-0cd5cf778ba6"/>
    <ds:schemaRef ds:uri="48da0e76-8a7c-448c-bc5b-f1ed517f7411"/>
    <ds:schemaRef ds:uri="e5f39eeb-dc9c-40bf-a733-e74d7baf73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54549</TotalTime>
  <Words>582</Words>
  <Application>Microsoft Macintosh PowerPoint</Application>
  <PresentationFormat>Widescreen</PresentationFormat>
  <Paragraphs>59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ATT Aleck Sans</vt:lpstr>
      <vt:lpstr>Calibri</vt:lpstr>
      <vt:lpstr>Consolas</vt:lpstr>
      <vt:lpstr>Trebuchet MS</vt:lpstr>
      <vt:lpstr>Wingdings 3</vt:lpstr>
      <vt:lpstr>Facet</vt:lpstr>
      <vt:lpstr>Practical Spring Boot For TDP</vt:lpstr>
      <vt:lpstr>ABOUT ME</vt:lpstr>
      <vt:lpstr>HIGHLIGHTS</vt:lpstr>
      <vt:lpstr>PowerPoint Presentation</vt:lpstr>
      <vt:lpstr>Spring Boot</vt:lpstr>
      <vt:lpstr>Spring Boot</vt:lpstr>
      <vt:lpstr>Inversion of Control (IoC)</vt:lpstr>
      <vt:lpstr>Purposes of IoC</vt:lpstr>
      <vt:lpstr>Let’s create a class using traditional OOP programming approach</vt:lpstr>
      <vt:lpstr>What could be the problems with this implementation</vt:lpstr>
      <vt:lpstr>IoC with the Factory pattern</vt:lpstr>
      <vt:lpstr>Dependency Injection</vt:lpstr>
      <vt:lpstr>Dependency Injection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for Beginners</dc:title>
  <dc:creator>Bensman, Julia</dc:creator>
  <cp:lastModifiedBy>Shalom, Idan</cp:lastModifiedBy>
  <cp:revision>131</cp:revision>
  <dcterms:created xsi:type="dcterms:W3CDTF">2022-11-18T15:10:01Z</dcterms:created>
  <dcterms:modified xsi:type="dcterms:W3CDTF">2024-08-13T10:21:08Z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0x0101001980062C165A384BBE4202BE72680A0C</vt:lpwstr>
  </property>
</Properties>
</file>