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5"/>
  </p:notesMasterIdLst>
  <p:sldIdLst>
    <p:sldId id="256" r:id="rId5"/>
    <p:sldId id="330" r:id="rId6"/>
    <p:sldId id="328" r:id="rId7"/>
    <p:sldId id="259" r:id="rId8"/>
    <p:sldId id="332" r:id="rId9"/>
    <p:sldId id="333" r:id="rId10"/>
    <p:sldId id="334" r:id="rId11"/>
    <p:sldId id="262" r:id="rId12"/>
    <p:sldId id="264" r:id="rId13"/>
    <p:sldId id="318" r:id="rId14"/>
    <p:sldId id="319" r:id="rId15"/>
    <p:sldId id="265" r:id="rId16"/>
    <p:sldId id="263" r:id="rId17"/>
    <p:sldId id="321" r:id="rId18"/>
    <p:sldId id="271" r:id="rId19"/>
    <p:sldId id="273" r:id="rId20"/>
    <p:sldId id="270" r:id="rId21"/>
    <p:sldId id="274" r:id="rId22"/>
    <p:sldId id="277" r:id="rId23"/>
    <p:sldId id="278" r:id="rId24"/>
    <p:sldId id="314" r:id="rId25"/>
    <p:sldId id="275" r:id="rId26"/>
    <p:sldId id="280" r:id="rId27"/>
    <p:sldId id="281" r:id="rId28"/>
    <p:sldId id="282" r:id="rId29"/>
    <p:sldId id="279" r:id="rId30"/>
    <p:sldId id="287" r:id="rId31"/>
    <p:sldId id="327" r:id="rId32"/>
    <p:sldId id="288" r:id="rId33"/>
    <p:sldId id="289" r:id="rId34"/>
    <p:sldId id="290" r:id="rId35"/>
    <p:sldId id="298" r:id="rId36"/>
    <p:sldId id="299" r:id="rId37"/>
    <p:sldId id="303" r:id="rId38"/>
    <p:sldId id="261" r:id="rId39"/>
    <p:sldId id="304" r:id="rId40"/>
    <p:sldId id="307" r:id="rId41"/>
    <p:sldId id="308" r:id="rId42"/>
    <p:sldId id="309" r:id="rId43"/>
    <p:sldId id="30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3"/>
    <p:restoredTop sz="86957"/>
  </p:normalViewPr>
  <p:slideViewPr>
    <p:cSldViewPr snapToGrid="0">
      <p:cViewPr varScale="1">
        <p:scale>
          <a:sx n="122" d="100"/>
          <a:sy n="122" d="100"/>
        </p:scale>
        <p:origin x="2632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18/07/2024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6030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dirty="0"/>
              <a:t>JEE – A standard – collection of specifications that define JEE Application Server, Not just Web-server (includes </a:t>
            </a:r>
            <a:r>
              <a:rPr lang="en-US" sz="1200" dirty="0" err="1"/>
              <a:t>JavaMail</a:t>
            </a:r>
            <a:r>
              <a:rPr lang="en-US" sz="1200" dirty="0"/>
              <a:t>, JMS, </a:t>
            </a:r>
            <a:r>
              <a:rPr lang="en-US" sz="1200" dirty="0" err="1"/>
              <a:t>JavaEESecurity</a:t>
            </a:r>
            <a:r>
              <a:rPr lang="en-US" sz="1200" dirty="0"/>
              <a:t> etc.) Tomcat implements the </a:t>
            </a:r>
            <a:r>
              <a:rPr lang="en-US" sz="1200" dirty="0" err="1"/>
              <a:t>WebServer</a:t>
            </a:r>
            <a:r>
              <a:rPr lang="en-US" sz="1200" dirty="0"/>
              <a:t> part but it’s not JEE certified.</a:t>
            </a:r>
          </a:p>
          <a:p>
            <a:pPr lvl="1"/>
            <a:r>
              <a:rPr lang="en-US" sz="1200" dirty="0"/>
              <a:t>JEE implementations – JBoss, WebLogic, WebSphere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5021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06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153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32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2.0.x/reference/html/using-boot-build-systems.html#using-boot-start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66" y="1541143"/>
            <a:ext cx="9991196" cy="407124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r>
              <a:rPr lang="en-US" sz="1800" dirty="0">
                <a:solidFill>
                  <a:srgbClr val="FD2DFF"/>
                </a:solidFill>
              </a:rPr>
              <a:t>let’s supply (inject) them for him! </a:t>
            </a:r>
            <a:endParaRPr lang="en-IL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C1C122F6-EB77-398C-0369-BE8A66E1F90A}"/>
              </a:ext>
            </a:extLst>
          </p:cNvPr>
          <p:cNvSpPr/>
          <p:nvPr/>
        </p:nvSpPr>
        <p:spPr>
          <a:xfrm>
            <a:off x="591575" y="3491251"/>
            <a:ext cx="1843934" cy="673073"/>
          </a:xfrm>
          <a:prstGeom prst="roundRect">
            <a:avLst>
              <a:gd name="adj" fmla="val 32052"/>
            </a:avLst>
          </a:prstGeom>
          <a:solidFill>
            <a:srgbClr val="008E4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/>
              <a:t>Factory</a:t>
            </a:r>
            <a:endParaRPr lang="he-IL" sz="3200" dirty="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C60632D4-20B4-B703-9305-ED51DF652843}"/>
              </a:ext>
            </a:extLst>
          </p:cNvPr>
          <p:cNvSpPr/>
          <p:nvPr/>
        </p:nvSpPr>
        <p:spPr>
          <a:xfrm>
            <a:off x="3009842" y="2914141"/>
            <a:ext cx="1709450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CPU</a:t>
            </a:r>
            <a:endParaRPr lang="he-IL" sz="2400" dirty="0"/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9A3ACFEA-645B-7135-67CF-311863924B1E}"/>
              </a:ext>
            </a:extLst>
          </p:cNvPr>
          <p:cNvSpPr/>
          <p:nvPr/>
        </p:nvSpPr>
        <p:spPr>
          <a:xfrm>
            <a:off x="3009842" y="3584125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RAM</a:t>
            </a:r>
            <a:endParaRPr lang="he-IL" sz="2400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88E4837-7519-5E11-0C22-196FE0C829FC}"/>
              </a:ext>
            </a:extLst>
          </p:cNvPr>
          <p:cNvSpPr/>
          <p:nvPr/>
        </p:nvSpPr>
        <p:spPr>
          <a:xfrm>
            <a:off x="3009841" y="4253806"/>
            <a:ext cx="1709449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GPU</a:t>
            </a:r>
            <a:endParaRPr lang="he-IL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5E239-139C-0B01-1953-C6B7394DC0B9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35509" y="3157804"/>
            <a:ext cx="574333" cy="669984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DECAA0-87BD-7E28-5435-5E36F3EEB3B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435509" y="3827788"/>
            <a:ext cx="574333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8BC76C-23E8-4DAE-93F8-DFFA059DE80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435509" y="3827788"/>
            <a:ext cx="574332" cy="66968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1BDD1419-6968-0F79-0C94-B4B81E82FCA9}"/>
              </a:ext>
            </a:extLst>
          </p:cNvPr>
          <p:cNvSpPr/>
          <p:nvPr/>
        </p:nvSpPr>
        <p:spPr>
          <a:xfrm>
            <a:off x="5233761" y="3347602"/>
            <a:ext cx="1316977" cy="936858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Computer</a:t>
            </a:r>
            <a:endParaRPr lang="he-IL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BDAB25-5E1E-E7CA-ACCF-B93EC21160F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19292" y="3157804"/>
            <a:ext cx="921972" cy="24040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5F26F-6948-3619-3443-E818DE6D4AE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719291" y="3816031"/>
            <a:ext cx="514470" cy="11757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45413A-9FA1-6DEA-812E-712DEE90BA1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19290" y="4253806"/>
            <a:ext cx="921974" cy="2436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27">
            <a:extLst>
              <a:ext uri="{FF2B5EF4-FFF2-40B4-BE49-F238E27FC236}">
                <a16:creationId xmlns:a16="http://schemas.microsoft.com/office/drawing/2014/main" id="{346E1F41-CB0A-3015-492E-8996D558B6A1}"/>
              </a:ext>
            </a:extLst>
          </p:cNvPr>
          <p:cNvSpPr/>
          <p:nvPr/>
        </p:nvSpPr>
        <p:spPr>
          <a:xfrm>
            <a:off x="6962862" y="3157804"/>
            <a:ext cx="1320876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CPU</a:t>
            </a:r>
            <a:endParaRPr lang="he-IL" sz="2400" i="1" dirty="0"/>
          </a:p>
        </p:txBody>
      </p:sp>
      <p:sp>
        <p:nvSpPr>
          <p:cNvPr id="16" name="Flowchart: Multidocument 28">
            <a:extLst>
              <a:ext uri="{FF2B5EF4-FFF2-40B4-BE49-F238E27FC236}">
                <a16:creationId xmlns:a16="http://schemas.microsoft.com/office/drawing/2014/main" id="{1D766B8A-1924-CA27-11F0-B647B150CC1F}"/>
              </a:ext>
            </a:extLst>
          </p:cNvPr>
          <p:cNvSpPr/>
          <p:nvPr/>
        </p:nvSpPr>
        <p:spPr>
          <a:xfrm>
            <a:off x="8505036" y="3046356"/>
            <a:ext cx="1709450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CPU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: Rounded Corners 29">
            <a:extLst>
              <a:ext uri="{FF2B5EF4-FFF2-40B4-BE49-F238E27FC236}">
                <a16:creationId xmlns:a16="http://schemas.microsoft.com/office/drawing/2014/main" id="{283EFCA4-34AF-E14D-934D-6FCEE570F3AE}"/>
              </a:ext>
            </a:extLst>
          </p:cNvPr>
          <p:cNvSpPr/>
          <p:nvPr/>
        </p:nvSpPr>
        <p:spPr>
          <a:xfrm>
            <a:off x="6962861" y="4121344"/>
            <a:ext cx="1320877" cy="487326"/>
          </a:xfrm>
          <a:prstGeom prst="roundRect">
            <a:avLst>
              <a:gd name="adj" fmla="val 32052"/>
            </a:avLst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i="1" dirty="0"/>
              <a:t>RAM</a:t>
            </a:r>
            <a:endParaRPr lang="he-IL" sz="2400" i="1" dirty="0"/>
          </a:p>
        </p:txBody>
      </p:sp>
      <p:sp>
        <p:nvSpPr>
          <p:cNvPr id="18" name="Flowchart: Multidocument 30">
            <a:extLst>
              <a:ext uri="{FF2B5EF4-FFF2-40B4-BE49-F238E27FC236}">
                <a16:creationId xmlns:a16="http://schemas.microsoft.com/office/drawing/2014/main" id="{41447B54-EA5D-8F1D-DB89-0923D4409EA6}"/>
              </a:ext>
            </a:extLst>
          </p:cNvPr>
          <p:cNvSpPr/>
          <p:nvPr/>
        </p:nvSpPr>
        <p:spPr>
          <a:xfrm>
            <a:off x="8505036" y="4078385"/>
            <a:ext cx="1842827" cy="673073"/>
          </a:xfrm>
          <a:prstGeom prst="flowChartMulti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Box RAM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4F780A-E5C9-A9D5-2102-1E81A3B9DCBE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550738" y="3401467"/>
            <a:ext cx="412124" cy="414564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70020F-919D-5D04-713C-86923509F78E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550738" y="3816031"/>
            <a:ext cx="412123" cy="548976"/>
          </a:xfrm>
          <a:prstGeom prst="straightConnector1">
            <a:avLst/>
          </a:prstGeom>
          <a:ln w="28575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51">
            <a:extLst>
              <a:ext uri="{FF2B5EF4-FFF2-40B4-BE49-F238E27FC236}">
                <a16:creationId xmlns:a16="http://schemas.microsoft.com/office/drawing/2014/main" id="{80843C50-E50E-E4E0-56ED-F116BB30FEAB}"/>
              </a:ext>
            </a:extLst>
          </p:cNvPr>
          <p:cNvSpPr/>
          <p:nvPr/>
        </p:nvSpPr>
        <p:spPr>
          <a:xfrm>
            <a:off x="1086358" y="2525801"/>
            <a:ext cx="4891490" cy="936858"/>
          </a:xfrm>
          <a:custGeom>
            <a:avLst/>
            <a:gdLst>
              <a:gd name="connsiteX0" fmla="*/ 0 w 4891490"/>
              <a:gd name="connsiteY0" fmla="*/ 936858 h 936858"/>
              <a:gd name="connsiteX1" fmla="*/ 2677099 w 4891490"/>
              <a:gd name="connsiteY1" fmla="*/ 424 h 936858"/>
              <a:gd name="connsiteX2" fmla="*/ 4891490 w 4891490"/>
              <a:gd name="connsiteY2" fmla="*/ 815672 h 936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91490" h="936858">
                <a:moveTo>
                  <a:pt x="0" y="936858"/>
                </a:moveTo>
                <a:cubicBezTo>
                  <a:pt x="930925" y="478740"/>
                  <a:pt x="1861851" y="20622"/>
                  <a:pt x="2677099" y="424"/>
                </a:cubicBezTo>
                <a:cubicBezTo>
                  <a:pt x="3492347" y="-19774"/>
                  <a:pt x="4575673" y="687142"/>
                  <a:pt x="4891490" y="815672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A8A90-9EBE-AFA6-191F-410E1C03BA93}"/>
              </a:ext>
            </a:extLst>
          </p:cNvPr>
          <p:cNvSpPr txBox="1"/>
          <p:nvPr/>
        </p:nvSpPr>
        <p:spPr>
          <a:xfrm>
            <a:off x="794759" y="5204591"/>
            <a:ext cx="9553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Here </a:t>
            </a:r>
            <a:r>
              <a:rPr lang="en-IL" dirty="0">
                <a:solidFill>
                  <a:srgbClr val="0000FF"/>
                </a:solidFill>
              </a:rPr>
              <a:t>Factory</a:t>
            </a:r>
            <a:r>
              <a:rPr lang="en-IL" dirty="0"/>
              <a:t> (the injector) creates an objects of CPU, RAM, GPU etc. and injects them to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class.</a:t>
            </a:r>
            <a:r>
              <a:rPr lang="en-US" dirty="0"/>
              <a:t> In this way, the DI pattern separates the responsibility of creating an objects of these classes out of the Computer class.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1209"/>
          </a:xfrm>
        </p:spPr>
        <p:txBody>
          <a:bodyPr>
            <a:noAutofit/>
          </a:bodyPr>
          <a:lstStyle/>
          <a:p>
            <a:r>
              <a:rPr lang="en-US" sz="2400" dirty="0"/>
              <a:t>By using DI, we can rewrite the example without specifying the implementation of the components that we want: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/>
            </a:br>
            <a:endParaRPr lang="en-IL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C453E-FE75-6346-BDFE-927E39519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4810539"/>
            <a:ext cx="8596671" cy="1230823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3" y="1550505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1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824019" cy="615287"/>
          </a:xfrm>
        </p:spPr>
        <p:txBody>
          <a:bodyPr>
            <a:normAutofit fontScale="90000"/>
          </a:bodyPr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937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547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62140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34146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 dirty="0"/>
              <a:t>About 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2400" dirty="0"/>
              <a:t>Principal Software Engineer</a:t>
            </a:r>
            <a:endParaRPr lang="he-IL" sz="2400" dirty="0"/>
          </a:p>
          <a:p>
            <a:r>
              <a:rPr lang="en-US" sz="2400" dirty="0"/>
              <a:t>7 years at AT&amp;T​</a:t>
            </a:r>
            <a:endParaRPr lang="he-IL" sz="2400" dirty="0"/>
          </a:p>
          <a:p>
            <a:r>
              <a:rPr lang="en-US" sz="2400" dirty="0"/>
              <a:t>Experienced: C#, Java, Go, Python, JavaScript, Node.js</a:t>
            </a:r>
          </a:p>
        </p:txBody>
      </p:sp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09425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75" y="1761196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729886" y="3945994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93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65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950142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@Autowired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</a:t>
            </a:r>
            <a:br>
              <a:rPr lang="en-US" sz="2900" dirty="0"/>
            </a:b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@Autowired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@Autowired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@Autowired(required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3135"/>
            <a:ext cx="889492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an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dirty="0"/>
              <a:t>Day 1 – Theory</a:t>
            </a:r>
          </a:p>
          <a:p>
            <a:pPr lvl="1"/>
            <a:r>
              <a:rPr lang="en-US" sz="1800" dirty="0"/>
              <a:t>The need for a Web Framework</a:t>
            </a:r>
          </a:p>
          <a:p>
            <a:pPr lvl="1"/>
            <a:r>
              <a:rPr lang="en-US" sz="1800" dirty="0"/>
              <a:t>Why Spring Boot?</a:t>
            </a:r>
          </a:p>
          <a:p>
            <a:pPr lvl="1"/>
            <a:r>
              <a:rPr lang="en-US" sz="1800" dirty="0"/>
              <a:t>Inversion of Control (IoC) and Dependency Injection (DI)</a:t>
            </a:r>
          </a:p>
          <a:p>
            <a:pPr lvl="1"/>
            <a:r>
              <a:rPr lang="en-US" sz="1800" dirty="0"/>
              <a:t>IoC and DI in Spring Boot</a:t>
            </a:r>
          </a:p>
          <a:p>
            <a:pPr lvl="1"/>
            <a:endParaRPr lang="en-US" sz="1800" dirty="0"/>
          </a:p>
          <a:p>
            <a:r>
              <a:rPr lang="en-US" dirty="0"/>
              <a:t>Day 2 - Practice</a:t>
            </a:r>
          </a:p>
          <a:p>
            <a:pPr lvl="1"/>
            <a:r>
              <a:rPr lang="en-US" sz="1800" dirty="0"/>
              <a:t>REST endpoints</a:t>
            </a:r>
          </a:p>
          <a:p>
            <a:pPr lvl="1"/>
            <a:r>
              <a:rPr lang="en-US" sz="1800" dirty="0"/>
              <a:t>Testing</a:t>
            </a:r>
          </a:p>
          <a:p>
            <a:pPr lvl="1"/>
            <a:r>
              <a:rPr lang="en-US" sz="1800" dirty="0"/>
              <a:t>Exception Handling</a:t>
            </a:r>
          </a:p>
          <a:p>
            <a:pPr lvl="1"/>
            <a:r>
              <a:rPr lang="en-US" sz="1800" dirty="0"/>
              <a:t>Configuration</a:t>
            </a:r>
          </a:p>
          <a:p>
            <a:pPr lvl="1"/>
            <a:r>
              <a:rPr lang="en-US" sz="1800" dirty="0"/>
              <a:t>Validation</a:t>
            </a:r>
          </a:p>
          <a:p>
            <a:pPr lvl="1"/>
            <a:r>
              <a:rPr lang="en-US" sz="1800" dirty="0"/>
              <a:t>Actuator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would I like to improve my application?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sz="2400" dirty="0"/>
              <a:t>I would like Spring </a:t>
            </a:r>
            <a:r>
              <a:rPr lang="en-US" sz="2400" dirty="0"/>
              <a:t>to automatically scan and register in the application context all my beans, like configurations, controllers, services, and other components I define.</a:t>
            </a:r>
          </a:p>
          <a:p>
            <a:endParaRPr lang="en-US" sz="2400" dirty="0"/>
          </a:p>
          <a:p>
            <a:r>
              <a:rPr lang="en-US" sz="2400" dirty="0"/>
              <a:t>I would like Spring to automatically create and register beans also from the jars that are added to my application. For example, if PostgreSQL is in the application </a:t>
            </a:r>
            <a:r>
              <a:rPr lang="en-US" sz="2400" dirty="0" err="1"/>
              <a:t>classpath</a:t>
            </a:r>
            <a:r>
              <a:rPr lang="en-US" sz="2400" dirty="0"/>
              <a:t>, I would like Spring to auto-configure an in-memory database (unless I defined it otherwise).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is the solution </a:t>
            </a:r>
            <a:r>
              <a:rPr lang="en-US" sz="2400" dirty="0"/>
              <a:t>(and for plenty of other issues as well)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my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C8BE-193F-32E7-6C3D-A420BFA9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problems </a:t>
            </a:r>
            <a:r>
              <a:rPr lang="en-IL" dirty="0"/>
              <a:t>Spring Boot solves: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B0A5-01CC-DFDB-367A-27E0AD877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192"/>
            <a:ext cx="8596668" cy="4623109"/>
          </a:xfrm>
        </p:spPr>
        <p:txBody>
          <a:bodyPr>
            <a:normAutofit/>
          </a:bodyPr>
          <a:lstStyle/>
          <a:p>
            <a:r>
              <a:rPr lang="en-IL" dirty="0"/>
              <a:t>Spring is a huge framework, supporting plenty of solutions. </a:t>
            </a:r>
          </a:p>
          <a:p>
            <a:pPr lvl="1"/>
            <a:r>
              <a:rPr lang="en-US" sz="1600" dirty="0"/>
              <a:t>Just take a look at: </a:t>
            </a:r>
            <a:r>
              <a:rPr lang="en-US" sz="1600" u="sng" dirty="0">
                <a:hlinkClick r:id="rId3"/>
              </a:rPr>
              <a:t>https://spring.io/projects</a:t>
            </a:r>
            <a:endParaRPr lang="en-IL" dirty="0"/>
          </a:p>
          <a:p>
            <a:pPr lvl="1"/>
            <a:r>
              <a:rPr lang="en-IL" dirty="0"/>
              <a:t>Where do I start? Which way to use?</a:t>
            </a:r>
          </a:p>
          <a:p>
            <a:r>
              <a:rPr lang="en-IL" dirty="0"/>
              <a:t>Multiple setup steps </a:t>
            </a:r>
          </a:p>
          <a:p>
            <a:pPr lvl="1"/>
            <a:r>
              <a:rPr lang="en-US" dirty="0"/>
              <a:t>A lot of effort is required to start a new spring project.</a:t>
            </a:r>
            <a:endParaRPr lang="en-IL" dirty="0"/>
          </a:p>
          <a:p>
            <a:r>
              <a:rPr lang="en-IL" dirty="0"/>
              <a:t>Multiple configuration steps</a:t>
            </a:r>
          </a:p>
          <a:p>
            <a:r>
              <a:rPr lang="en-US" sz="1800" dirty="0"/>
              <a:t>Multiple build and deploy steps</a:t>
            </a:r>
          </a:p>
          <a:p>
            <a:pPr lvl="1"/>
            <a:r>
              <a:rPr lang="en-US" sz="1600" dirty="0"/>
              <a:t>Capability and flexibility come with a cost – you must specify what exactly you need.</a:t>
            </a:r>
          </a:p>
          <a:p>
            <a:pPr lvl="1"/>
            <a:r>
              <a:rPr lang="en-US" sz="1600" dirty="0"/>
              <a:t>No starting point, no ‘best practice’ pathway</a:t>
            </a:r>
            <a:endParaRPr lang="en-US" dirty="0"/>
          </a:p>
          <a:p>
            <a:r>
              <a:rPr lang="en-IL" dirty="0"/>
              <a:t>Can we abstract these steps?</a:t>
            </a:r>
          </a:p>
          <a:p>
            <a:pPr lvl="1"/>
            <a:r>
              <a:rPr lang="en-US" sz="1600" dirty="0"/>
              <a:t>We need something simpler, that answers 80% of the cases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597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How Spring Boot solves them: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 fontScale="92500" lnSpcReduction="10000"/>
          </a:bodyPr>
          <a:lstStyle/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a project that is built on top of the Spring Framework. It provides an easier and faster way to set up, configure, and run applications.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based on the best practices and covers most of the use cases.</a:t>
            </a:r>
            <a:endParaRPr lang="ru-RU" sz="2000" dirty="0"/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000" dirty="0"/>
              <a:t>No need for web servlets, it has Tomcat inside;</a:t>
            </a:r>
          </a:p>
          <a:p>
            <a:pPr lvl="2"/>
            <a:r>
              <a:rPr lang="en-US" sz="2000" dirty="0"/>
              <a:t>Configurations are packed inside;</a:t>
            </a:r>
          </a:p>
          <a:p>
            <a:pPr lvl="2"/>
            <a:r>
              <a:rPr lang="en-US" sz="2000" dirty="0"/>
              <a:t>Just run, and you have a Server on air.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 </a:t>
            </a:r>
            <a:r>
              <a:rPr lang="en-US" sz="2000" dirty="0"/>
              <a:t>provides opinionated 'starter' POMs to simplify our Maven configuration.</a:t>
            </a:r>
          </a:p>
          <a:p>
            <a:pPr marL="400050"/>
            <a:r>
              <a:rPr lang="en-US" sz="2000" dirty="0">
                <a:solidFill>
                  <a:schemeClr val="accent1"/>
                </a:solidFill>
              </a:rPr>
              <a:t>Spring Boot</a:t>
            </a:r>
            <a:r>
              <a:rPr lang="en-US" sz="2000" dirty="0"/>
              <a:t> provides production-ready features such as </a:t>
            </a:r>
            <a:r>
              <a:rPr lang="en-US" sz="2000" b="1" dirty="0"/>
              <a:t>metrics</a:t>
            </a:r>
            <a:r>
              <a:rPr lang="en-US" sz="2000" dirty="0"/>
              <a:t>, </a:t>
            </a:r>
            <a:r>
              <a:rPr lang="en-US" sz="2000" b="1" dirty="0"/>
              <a:t>health</a:t>
            </a:r>
            <a:r>
              <a:rPr lang="en-US" sz="2000" dirty="0"/>
              <a:t> </a:t>
            </a:r>
            <a:r>
              <a:rPr lang="en-US" sz="2000" b="1" dirty="0"/>
              <a:t>checks</a:t>
            </a:r>
            <a:r>
              <a:rPr lang="en-US" sz="2000" dirty="0"/>
              <a:t>, and </a:t>
            </a:r>
            <a:r>
              <a:rPr lang="en-US" sz="2000" b="1" dirty="0"/>
              <a:t>externalized configuration</a:t>
            </a:r>
            <a:r>
              <a:rPr lang="en-US" sz="2000" dirty="0"/>
              <a:t>.</a:t>
            </a:r>
          </a:p>
          <a:p>
            <a:pPr marL="400050"/>
            <a:endParaRPr lang="en-US" sz="2000" dirty="0"/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86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/>
              <a:t>Spring Boot 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883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3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the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924355" y="4125774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A0B3-C4F1-FF7C-5150-A27733B9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Boot Starters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E5F2-D25F-5BC8-012F-9BC28A2A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Spring Boot provides around 50+ starters, for various tasks and technologies. The official starters follow a naming convention </a:t>
            </a:r>
            <a:r>
              <a:rPr lang="en-US" sz="2000" b="1" dirty="0"/>
              <a:t>spring-boot-starter-</a:t>
            </a:r>
            <a:r>
              <a:rPr lang="en-US" sz="2000" dirty="0"/>
              <a:t>*, where * denotes application type. </a:t>
            </a:r>
          </a:p>
          <a:p>
            <a:r>
              <a:rPr lang="en-US" sz="2000" dirty="0"/>
              <a:t>For example: </a:t>
            </a:r>
            <a:r>
              <a:rPr lang="en-US" sz="2000" b="0" i="0" u="none" strike="noStrike" dirty="0">
                <a:solidFill>
                  <a:srgbClr val="92D050"/>
                </a:solidFill>
                <a:effectLst/>
              </a:rPr>
              <a:t>spring-boot-starter-test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spring-boot-starter-data-</a:t>
            </a:r>
            <a:r>
              <a:rPr lang="en-US" sz="2000" dirty="0" err="1">
                <a:solidFill>
                  <a:srgbClr val="92D050"/>
                </a:solidFill>
              </a:rPr>
              <a:t>jpa</a:t>
            </a:r>
            <a:r>
              <a:rPr lang="en-US" sz="2000" dirty="0">
                <a:solidFill>
                  <a:schemeClr val="tx1"/>
                </a:solidFill>
              </a:rPr>
              <a:t>,</a:t>
            </a:r>
            <a:r>
              <a:rPr lang="en-US" sz="2000" dirty="0">
                <a:solidFill>
                  <a:srgbClr val="E83E8C"/>
                </a:solidFill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spring-boot-starter-actuator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</a:rPr>
              <a:t>,</a:t>
            </a:r>
            <a:r>
              <a:rPr lang="en-US" sz="2000" b="0" i="0" u="none" strike="noStrike" dirty="0">
                <a:solidFill>
                  <a:srgbClr val="E83E8C"/>
                </a:solidFill>
                <a:effectLst/>
              </a:rPr>
              <a:t> </a:t>
            </a:r>
            <a:r>
              <a:rPr lang="en-US" sz="2000" dirty="0">
                <a:solidFill>
                  <a:srgbClr val="92D050"/>
                </a:solidFill>
              </a:rPr>
              <a:t>spring-boot-starter-security</a:t>
            </a:r>
            <a:r>
              <a:rPr lang="en-US" sz="2000" dirty="0"/>
              <a:t>, and so on.</a:t>
            </a:r>
          </a:p>
          <a:p>
            <a:r>
              <a:rPr lang="en-US" sz="2000" dirty="0">
                <a:hlinkClick r:id="rId2"/>
              </a:rPr>
              <a:t>https://docs.spring.io/spring-boot/docs/2.0.x/reference/html/using-boot-build-systems.html#using-boot-starter</a:t>
            </a:r>
            <a:endParaRPr lang="en-US" sz="20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838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All Spring Boot application classes look like: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EF8F5-4811-B3D8-A39E-C2B42B712549}"/>
              </a:ext>
            </a:extLst>
          </p:cNvPr>
          <p:cNvSpPr txBox="1"/>
          <p:nvPr/>
        </p:nvSpPr>
        <p:spPr>
          <a:xfrm>
            <a:off x="7317816" y="1930400"/>
            <a:ext cx="391237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From</a:t>
            </a:r>
            <a:r>
              <a:rPr lang="en-US" sz="1800" dirty="0">
                <a:solidFill>
                  <a:srgbClr val="1F7199"/>
                </a:solidFill>
                <a:latin typeface="Source Code Pro" panose="020B050903040302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effectLst/>
              </a:rPr>
              <a:t>SpringApplication</a:t>
            </a:r>
            <a:r>
              <a:rPr lang="en-US" sz="1800" dirty="0" err="1">
                <a:solidFill>
                  <a:srgbClr val="0070C0"/>
                </a:solidFill>
              </a:rPr>
              <a:t>.</a:t>
            </a:r>
            <a:r>
              <a:rPr lang="en-US" sz="1800" i="1" dirty="0" err="1">
                <a:solidFill>
                  <a:srgbClr val="0070C0"/>
                </a:solidFill>
                <a:effectLst/>
              </a:rPr>
              <a:t>run</a:t>
            </a:r>
            <a:r>
              <a:rPr lang="en-US" sz="1800" dirty="0">
                <a:effectLst/>
              </a:rPr>
              <a:t>, the application will create the </a:t>
            </a:r>
            <a:r>
              <a:rPr lang="en-US" sz="1800" dirty="0">
                <a:solidFill>
                  <a:srgbClr val="0070C0"/>
                </a:solidFill>
                <a:effectLst/>
              </a:rPr>
              <a:t>application context</a:t>
            </a:r>
            <a:r>
              <a:rPr lang="en-US" sz="1800" dirty="0">
                <a:effectLst/>
              </a:rPr>
              <a:t>, that contains all the required Beans. In the case of Web starter, it will also create an instance of Tomcat web server.</a:t>
            </a:r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53BD-9535-80E7-906E-2843E823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512448" cy="755650"/>
          </a:xfrm>
        </p:spPr>
        <p:txBody>
          <a:bodyPr>
            <a:normAutofit/>
          </a:bodyPr>
          <a:lstStyle/>
          <a:p>
            <a:r>
              <a:rPr lang="en-IL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C9698-8247-4644-FC3A-93A4392B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160463"/>
            <a:ext cx="8596668" cy="8845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is an umbrella of projects, that aim to solve and ease </a:t>
            </a:r>
            <a:r>
              <a:rPr lang="en-US" sz="2400" dirty="0">
                <a:solidFill>
                  <a:schemeClr val="accent1"/>
                </a:solidFill>
              </a:rPr>
              <a:t>common problems </a:t>
            </a:r>
            <a:r>
              <a:rPr lang="en-US" sz="2400" dirty="0"/>
              <a:t>in day-to-day development of enterprise applications</a:t>
            </a:r>
            <a:endParaRPr lang="he-IL" sz="2400" dirty="0"/>
          </a:p>
          <a:p>
            <a:endParaRPr lang="en-IL" sz="24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F1FA82B-2693-F862-0636-B6ED3ABC5D94}"/>
              </a:ext>
            </a:extLst>
          </p:cNvPr>
          <p:cNvSpPr/>
          <p:nvPr/>
        </p:nvSpPr>
        <p:spPr>
          <a:xfrm>
            <a:off x="3846443" y="3925957"/>
            <a:ext cx="2564296" cy="695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C709A54-BDE6-F678-15DC-AB5D76CF005D}"/>
              </a:ext>
            </a:extLst>
          </p:cNvPr>
          <p:cNvSpPr/>
          <p:nvPr/>
        </p:nvSpPr>
        <p:spPr>
          <a:xfrm>
            <a:off x="1123122" y="2763078"/>
            <a:ext cx="1794874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Spring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33FD2D-AEFF-8882-8233-4FB35E72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9730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r>
              <a:rPr lang="en-IL" dirty="0"/>
              <a:t>Spring Security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685D2EB-F344-2454-3326-4DCB044F32E5}"/>
              </a:ext>
            </a:extLst>
          </p:cNvPr>
          <p:cNvSpPr txBox="1">
            <a:spLocks/>
          </p:cNvSpPr>
          <p:nvPr/>
        </p:nvSpPr>
        <p:spPr>
          <a:xfrm>
            <a:off x="5708373" y="2761009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Cloud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39A54A7-8752-CBAE-E367-D90E674F5475}"/>
              </a:ext>
            </a:extLst>
          </p:cNvPr>
          <p:cNvSpPr txBox="1">
            <a:spLocks/>
          </p:cNvSpPr>
          <p:nvPr/>
        </p:nvSpPr>
        <p:spPr>
          <a:xfrm>
            <a:off x="6930886" y="3955774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MVC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3FA482E-17B4-E824-959A-2F7091CAB34A}"/>
              </a:ext>
            </a:extLst>
          </p:cNvPr>
          <p:cNvSpPr txBox="1">
            <a:spLocks/>
          </p:cNvSpPr>
          <p:nvPr/>
        </p:nvSpPr>
        <p:spPr>
          <a:xfrm>
            <a:off x="5917096" y="5348496"/>
            <a:ext cx="2385240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for Kafka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DC347EC-2760-9DEB-E935-9E1DCF955344}"/>
              </a:ext>
            </a:extLst>
          </p:cNvPr>
          <p:cNvSpPr txBox="1">
            <a:spLocks/>
          </p:cNvSpPr>
          <p:nvPr/>
        </p:nvSpPr>
        <p:spPr>
          <a:xfrm>
            <a:off x="3309730" y="5348496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Batch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0A92BD5-28FB-6CA5-9DA8-69DCB49CDD4F}"/>
              </a:ext>
            </a:extLst>
          </p:cNvPr>
          <p:cNvSpPr txBox="1">
            <a:spLocks/>
          </p:cNvSpPr>
          <p:nvPr/>
        </p:nvSpPr>
        <p:spPr>
          <a:xfrm>
            <a:off x="972377" y="4965837"/>
            <a:ext cx="1900032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 Test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DCA8BB9-32F6-F235-6B1C-F173DB2F2F6E}"/>
              </a:ext>
            </a:extLst>
          </p:cNvPr>
          <p:cNvSpPr txBox="1">
            <a:spLocks/>
          </p:cNvSpPr>
          <p:nvPr/>
        </p:nvSpPr>
        <p:spPr>
          <a:xfrm>
            <a:off x="769454" y="3940587"/>
            <a:ext cx="2186609" cy="66592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L" dirty="0"/>
              <a:t>Spring….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3DA43-2C96-A9B8-A42A-AB2492823DCF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H="1" flipV="1">
            <a:off x="4403035" y="3426931"/>
            <a:ext cx="725556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B57872-8207-7346-F3B4-9CBF187F829C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5128591" y="3426931"/>
            <a:ext cx="1673087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1A291A1-511C-AD9C-630A-EEC5AC9C283A}"/>
              </a:ext>
            </a:extLst>
          </p:cNvPr>
          <p:cNvCxnSpPr>
            <a:cxnSpLocks/>
          </p:cNvCxnSpPr>
          <p:nvPr/>
        </p:nvCxnSpPr>
        <p:spPr>
          <a:xfrm flipH="1" flipV="1">
            <a:off x="5107054" y="4606509"/>
            <a:ext cx="1815549" cy="7566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3D4FA1-8A25-0D37-F1E9-2ADD4CF709A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12198" y="4263335"/>
            <a:ext cx="934245" cy="1049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9009D2-3C9D-9776-DC73-654747E010D5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4403035" y="4621696"/>
            <a:ext cx="725556" cy="7268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1D8D2F-758E-6F8A-3B9E-35043EEA753C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10739" y="4273827"/>
            <a:ext cx="520147" cy="1490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40501E-8C50-CB2F-D283-4ADD259CE7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059058" y="3426931"/>
            <a:ext cx="3069533" cy="499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3ED4BE-FE9A-A421-1A65-ECC648AF7162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2872409" y="4621696"/>
            <a:ext cx="2256182" cy="6771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21C7-2214-5BC4-5AAC-1663EB1E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Spring vs. Spring Boot</a:t>
            </a: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433C5033-0EEF-4C26-BB9A-23370729A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05" b="3049"/>
          <a:stretch/>
        </p:blipFill>
        <p:spPr>
          <a:xfrm>
            <a:off x="2965333" y="934222"/>
            <a:ext cx="4329302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1FB9-9B0B-545D-9086-6D0ED7A3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596531" cy="75565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The Spring Framework: History and Motivation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C1B7-BBC2-FCE1-ED0B-639ACDFB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9237662" cy="5230426"/>
          </a:xfrm>
        </p:spPr>
        <p:txBody>
          <a:bodyPr>
            <a:normAutofit/>
          </a:bodyPr>
          <a:lstStyle/>
          <a:p>
            <a:r>
              <a:rPr lang="en-US" sz="2000" dirty="0"/>
              <a:t>The first version of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was written by </a:t>
            </a:r>
            <a:r>
              <a:rPr lang="en-US" sz="2000" dirty="0">
                <a:solidFill>
                  <a:srgbClr val="00B0F0"/>
                </a:solidFill>
              </a:rPr>
              <a:t>Rod Johnson </a:t>
            </a:r>
            <a:r>
              <a:rPr lang="en-US" sz="2000" dirty="0"/>
              <a:t>in October 2004. </a:t>
            </a: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1.0 was released in April 2014.</a:t>
            </a:r>
          </a:p>
          <a:p>
            <a:r>
              <a:rPr lang="en-US" sz="2000" dirty="0"/>
              <a:t>The purposes of its creation was to make Java server-side development easier and to allow dev teams to more quickly create their applications. </a:t>
            </a:r>
          </a:p>
          <a:p>
            <a:r>
              <a:rPr lang="en-US" sz="2000" dirty="0"/>
              <a:t>Prior to Spring, Java developers relied on traditional </a:t>
            </a:r>
            <a:r>
              <a:rPr lang="en-US" sz="2000" dirty="0">
                <a:solidFill>
                  <a:srgbClr val="00B0F0"/>
                </a:solidFill>
              </a:rPr>
              <a:t>Java EE </a:t>
            </a:r>
            <a:r>
              <a:rPr lang="en-US" sz="2000" dirty="0"/>
              <a:t>to create their applications. This led to three main problems:</a:t>
            </a:r>
          </a:p>
          <a:p>
            <a:pPr lvl="1"/>
            <a:r>
              <a:rPr lang="en-US" sz="1800" dirty="0"/>
              <a:t>Developers had to draw on countless configurations.</a:t>
            </a:r>
          </a:p>
          <a:p>
            <a:pPr lvl="1"/>
            <a:r>
              <a:rPr lang="en-US" sz="1800" dirty="0"/>
              <a:t>Developers had to hard-code all the dependencies each component required.</a:t>
            </a:r>
          </a:p>
          <a:p>
            <a:pPr lvl="1"/>
            <a:r>
              <a:rPr lang="en-US" sz="1800" dirty="0"/>
              <a:t>All of Java EE's features were supported, and thus needed to be configured. This led to very bloated code that slowed down applications. </a:t>
            </a:r>
          </a:p>
        </p:txBody>
      </p:sp>
    </p:spTree>
    <p:extLst>
      <p:ext uri="{BB962C8B-B14F-4D97-AF65-F5344CB8AC3E}">
        <p14:creationId xmlns:p14="http://schemas.microsoft.com/office/powerpoint/2010/main" val="163808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52615</TotalTime>
  <Words>3187</Words>
  <Application>Microsoft Macintosh PowerPoint</Application>
  <PresentationFormat>Widescreen</PresentationFormat>
  <Paragraphs>383</Paragraphs>
  <Slides>40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-apple-system</vt:lpstr>
      <vt:lpstr>Arial</vt:lpstr>
      <vt:lpstr>Calibri</vt:lpstr>
      <vt:lpstr>Courier New</vt:lpstr>
      <vt:lpstr>Raleway</vt:lpstr>
      <vt:lpstr>Source Code Pro</vt:lpstr>
      <vt:lpstr>Trebuchet MS</vt:lpstr>
      <vt:lpstr>Wingdings 3</vt:lpstr>
      <vt:lpstr>Facet</vt:lpstr>
      <vt:lpstr>Practical Spring Boot For TDP</vt:lpstr>
      <vt:lpstr>About Me</vt:lpstr>
      <vt:lpstr>Agenda</vt:lpstr>
      <vt:lpstr>Spring</vt:lpstr>
      <vt:lpstr>The Spring Framework: History and Motivation 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By using DI, we can rewrite the example without specifying the implementation of the components that we want:  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How would I like to improve my application?</vt:lpstr>
      <vt:lpstr>Spring Boot is the solution (and for plenty of other issues as well)</vt:lpstr>
      <vt:lpstr>What problems Spring Boot solves:</vt:lpstr>
      <vt:lpstr>How Spring Boot solves them:</vt:lpstr>
      <vt:lpstr>Spring Boot (cont.)</vt:lpstr>
      <vt:lpstr>Spring Boot Starters</vt:lpstr>
      <vt:lpstr>Spring Boot Starters (cont.)</vt:lpstr>
      <vt:lpstr>Initializing a Spring Boot application: @SpringBootApplication</vt:lpstr>
      <vt:lpstr>Spring vs. Spring Boot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81</cp:revision>
  <dcterms:created xsi:type="dcterms:W3CDTF">2022-11-18T15:10:01Z</dcterms:created>
  <dcterms:modified xsi:type="dcterms:W3CDTF">2024-07-21T08:35:57Z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