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sldIdLst>
    <p:sldId id="256" r:id="rId5"/>
    <p:sldId id="330" r:id="rId6"/>
    <p:sldId id="328" r:id="rId7"/>
    <p:sldId id="261" r:id="rId8"/>
    <p:sldId id="335" r:id="rId9"/>
    <p:sldId id="304" r:id="rId10"/>
    <p:sldId id="333" r:id="rId11"/>
    <p:sldId id="334" r:id="rId12"/>
    <p:sldId id="262" r:id="rId13"/>
    <p:sldId id="264" r:id="rId14"/>
    <p:sldId id="318" r:id="rId15"/>
    <p:sldId id="319" r:id="rId16"/>
    <p:sldId id="265" r:id="rId17"/>
    <p:sldId id="275" r:id="rId18"/>
    <p:sldId id="280" r:id="rId19"/>
    <p:sldId id="281" r:id="rId20"/>
    <p:sldId id="282" r:id="rId21"/>
    <p:sldId id="279" r:id="rId22"/>
    <p:sldId id="287" r:id="rId23"/>
    <p:sldId id="327" r:id="rId24"/>
    <p:sldId id="288" r:id="rId25"/>
    <p:sldId id="289" r:id="rId26"/>
    <p:sldId id="290" r:id="rId27"/>
    <p:sldId id="298" r:id="rId28"/>
    <p:sldId id="299" r:id="rId29"/>
    <p:sldId id="30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7001"/>
  </p:normalViewPr>
  <p:slideViewPr>
    <p:cSldViewPr snapToGrid="0">
      <p:cViewPr varScale="1">
        <p:scale>
          <a:sx n="133" d="100"/>
          <a:sy n="133" d="100"/>
        </p:scale>
        <p:origin x="2256" y="200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29/07/2024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658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950142" cy="4369316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Spring </a:t>
            </a:r>
            <a:r>
              <a:rPr lang="en-US" sz="2900" u="sng" dirty="0">
                <a:solidFill>
                  <a:schemeClr val="accent1"/>
                </a:solidFill>
              </a:rPr>
              <a:t>@Autowired </a:t>
            </a:r>
            <a:r>
              <a:rPr lang="en-US" sz="2800" dirty="0"/>
              <a:t>annotation is used for automatic dependency injection. Using the annotation, we </a:t>
            </a:r>
            <a:r>
              <a:rPr lang="en-US" sz="2900" dirty="0"/>
              <a:t>instruct </a:t>
            </a:r>
            <a:r>
              <a:rPr lang="en-US" sz="2900" dirty="0">
                <a:solidFill>
                  <a:schemeClr val="accent1"/>
                </a:solidFill>
              </a:rPr>
              <a:t>Spring</a:t>
            </a:r>
            <a:r>
              <a:rPr lang="en-US" sz="2900" dirty="0"/>
              <a:t> to inject the bean “auto-magically”.</a:t>
            </a:r>
            <a:br>
              <a:rPr lang="en-US" sz="2900" dirty="0"/>
            </a:br>
            <a:r>
              <a:rPr lang="en-US" sz="2800" dirty="0"/>
              <a:t>The process of Spring bean injection is called </a:t>
            </a:r>
            <a:r>
              <a:rPr lang="en-US" sz="2800" i="1" dirty="0" err="1">
                <a:solidFill>
                  <a:schemeClr val="accent1"/>
                </a:solidFill>
              </a:rPr>
              <a:t>autowiring</a:t>
            </a:r>
            <a:r>
              <a:rPr lang="en-US" sz="2800" dirty="0"/>
              <a:t>.</a:t>
            </a:r>
          </a:p>
          <a:p>
            <a:pPr marL="800100" lvl="2" indent="0">
              <a:buNone/>
            </a:pPr>
            <a:r>
              <a:rPr lang="en-US" sz="1900" i="1" dirty="0"/>
              <a:t>Note</a:t>
            </a:r>
            <a:r>
              <a:rPr lang="en-US" sz="1900" dirty="0"/>
              <a:t>: </a:t>
            </a:r>
            <a:r>
              <a:rPr lang="en-US" sz="1900" dirty="0">
                <a:solidFill>
                  <a:schemeClr val="accent1"/>
                </a:solidFill>
              </a:rPr>
              <a:t>@Autowired </a:t>
            </a:r>
            <a:r>
              <a:rPr lang="en-US" sz="1900" dirty="0"/>
              <a:t>is generally used for field and setter injection. It can also be used with a constructor, to denote to </a:t>
            </a:r>
            <a:r>
              <a:rPr lang="en-US" sz="1900" dirty="0">
                <a:solidFill>
                  <a:schemeClr val="accent1"/>
                </a:solidFill>
              </a:rPr>
              <a:t>Spring</a:t>
            </a:r>
            <a:r>
              <a:rPr lang="en-US" sz="1900" dirty="0"/>
              <a:t> that this is the constructor to use for bean creation. But classes with a single constructor can omit the </a:t>
            </a:r>
            <a:r>
              <a:rPr lang="en-US" sz="1900" dirty="0">
                <a:solidFill>
                  <a:srgbClr val="92D050"/>
                </a:solidFill>
              </a:rPr>
              <a:t>@Autowired </a:t>
            </a:r>
            <a:r>
              <a:rPr lang="en-US" sz="1900" dirty="0"/>
              <a:t>annotation.</a:t>
            </a:r>
            <a:endParaRPr lang="en-US" sz="2500" dirty="0"/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on fields happens AFTER calling the constructor.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is by default </a:t>
            </a:r>
            <a:r>
              <a:rPr lang="en-US" sz="2800" dirty="0">
                <a:solidFill>
                  <a:srgbClr val="00B0F0"/>
                </a:solidFill>
              </a:rPr>
              <a:t>required</a:t>
            </a:r>
            <a:r>
              <a:rPr lang="en-US" sz="2800" dirty="0"/>
              <a:t> and will fail in the case cannot be fulfilled. Change it by adding </a:t>
            </a:r>
            <a:r>
              <a:rPr lang="en-US" sz="2800" dirty="0">
                <a:solidFill>
                  <a:schemeClr val="accent1"/>
                </a:solidFill>
              </a:rPr>
              <a:t>@Autowired(required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/>
              <a:t>Principal Software Engineer</a:t>
            </a:r>
            <a:endParaRPr lang="he-IL" sz="3200"/>
          </a:p>
          <a:p>
            <a:r>
              <a:rPr lang="en-US" sz="3200"/>
              <a:t>7 years at AT&amp;T​</a:t>
            </a:r>
            <a:endParaRPr lang="he-IL" sz="3200"/>
          </a:p>
          <a:p>
            <a:r>
              <a:rPr lang="en-US" sz="3200"/>
              <a:t>Experienced: C#, Java, Go, Python, JavaScript, Node.js</a:t>
            </a:r>
            <a:endParaRPr lang="en-US" sz="3200" dirty="0"/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75" y="415443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3135"/>
            <a:ext cx="8894929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</a:t>
            </a:r>
            <a:r>
              <a:rPr lang="en-US" sz="2800" dirty="0" err="1"/>
              <a:t>autowire</a:t>
            </a:r>
            <a:r>
              <a:rPr lang="en-US" sz="2800" dirty="0"/>
              <a:t>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with an exception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5" y="1402080"/>
            <a:ext cx="5189312" cy="473894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@Bean(“component1”)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component1()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@Bean(”component2”)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component2()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Component(param2);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5226627" y="2655213"/>
            <a:ext cx="5110918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3" y="1120752"/>
            <a:ext cx="8596668" cy="2578890"/>
          </a:xfrm>
        </p:spPr>
        <p:txBody>
          <a:bodyPr>
            <a:normAutofit/>
          </a:bodyPr>
          <a:lstStyle/>
          <a:p>
            <a:r>
              <a:rPr lang="en-IL" sz="2400" dirty="0"/>
              <a:t>Spring </a:t>
            </a:r>
            <a:r>
              <a:rPr lang="en-US" sz="2400" dirty="0"/>
              <a:t>can automatically scan and register in the application context all your beans, such as configurations, controllers, services, and other components you define.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Spring can also automatically create and register beans from the jars that are added to your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 – HOW ?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your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3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dirty="0"/>
              <a:t>Spring Boot provides around 50+ starters, for various tasks and technologies. The official starters follow a naming convention </a:t>
            </a:r>
            <a:r>
              <a:rPr lang="en-US" b="1" dirty="0"/>
              <a:t>spring-boot-starter-</a:t>
            </a:r>
            <a:r>
              <a:rPr lang="en-US" dirty="0"/>
              <a:t>*, where * denotes application type. </a:t>
            </a:r>
          </a:p>
          <a:p>
            <a:r>
              <a:rPr lang="en-US" dirty="0"/>
              <a:t>For example: </a:t>
            </a:r>
            <a:r>
              <a:rPr lang="en-US" dirty="0">
                <a:solidFill>
                  <a:srgbClr val="92D050"/>
                </a:solidFill>
              </a:rPr>
              <a:t>spring-boot-starter-test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spring-boot-starter-data-</a:t>
            </a:r>
            <a:r>
              <a:rPr lang="en-US" dirty="0" err="1">
                <a:solidFill>
                  <a:srgbClr val="92D050"/>
                </a:solidFill>
              </a:rPr>
              <a:t>jpa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spring-boot-starter-actuator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spring-boot-starter-security</a:t>
            </a:r>
            <a:r>
              <a:rPr lang="en-US" dirty="0"/>
              <a:t>, and so on.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703638" y="5376505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7-hour workshop which includes:</a:t>
            </a:r>
          </a:p>
          <a:p>
            <a:pPr lvl="1"/>
            <a:r>
              <a:rPr lang="en-US" sz="2000" dirty="0"/>
              <a:t>Intro [1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Why use a Web Framework? Why choose Spring Boot?</a:t>
            </a:r>
          </a:p>
          <a:p>
            <a:pPr lvl="2"/>
            <a:r>
              <a:rPr lang="en-US" sz="1800" dirty="0"/>
              <a:t>Inversion of Control (IoC) and Dependency Injection (DI)</a:t>
            </a:r>
          </a:p>
          <a:p>
            <a:pPr lvl="2"/>
            <a:r>
              <a:rPr lang="en-US" sz="1800" dirty="0"/>
              <a:t>IoC and DI in Spring Boot</a:t>
            </a:r>
            <a:endParaRPr lang="en-US" sz="2000" dirty="0"/>
          </a:p>
          <a:p>
            <a:pPr lvl="1"/>
            <a:r>
              <a:rPr lang="en-US" sz="2000" dirty="0"/>
              <a:t>Practice [6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Spring DI</a:t>
            </a:r>
          </a:p>
          <a:p>
            <a:pPr lvl="2"/>
            <a:r>
              <a:rPr lang="en-US" sz="1800" dirty="0"/>
              <a:t>REST endpoints</a:t>
            </a:r>
          </a:p>
          <a:p>
            <a:pPr lvl="2"/>
            <a:r>
              <a:rPr lang="en-US" sz="1800" dirty="0"/>
              <a:t>Testing</a:t>
            </a:r>
          </a:p>
          <a:p>
            <a:pPr lvl="2"/>
            <a:r>
              <a:rPr lang="en-US" sz="1800" dirty="0"/>
              <a:t>Exception Handling</a:t>
            </a:r>
          </a:p>
          <a:p>
            <a:pPr lvl="2"/>
            <a:r>
              <a:rPr lang="en-US" sz="1800" dirty="0"/>
              <a:t>Configuration</a:t>
            </a:r>
          </a:p>
          <a:p>
            <a:pPr lvl="2"/>
            <a:r>
              <a:rPr lang="en-US" sz="1800" dirty="0"/>
              <a:t>Validation</a:t>
            </a:r>
          </a:p>
          <a:p>
            <a:pPr lvl="2"/>
            <a:r>
              <a:rPr lang="en-US" sz="1800" dirty="0"/>
              <a:t>Actuator</a:t>
            </a:r>
          </a:p>
          <a:p>
            <a:pPr lvl="2"/>
            <a:endParaRPr lang="en-US" sz="1800" dirty="0"/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52874</TotalTime>
  <Words>2067</Words>
  <Application>Microsoft Macintosh PowerPoint</Application>
  <PresentationFormat>Widescreen</PresentationFormat>
  <Paragraphs>263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Agenda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 illustrated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- @Autowired</vt:lpstr>
      <vt:lpstr>How Spring looks for beans to wire?</vt:lpstr>
      <vt:lpstr>Autowire behaviour: Match by Type</vt:lpstr>
      <vt:lpstr>Autowire behaviour: Match by Qualifier</vt:lpstr>
      <vt:lpstr>Autowire behaviour: Match by Name</vt:lpstr>
      <vt:lpstr>Bean Scanning and Registration</vt:lpstr>
      <vt:lpstr>Bean Scanning and Registration – HOW ?</vt:lpstr>
      <vt:lpstr>Spring Boot Starters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87</cp:revision>
  <dcterms:created xsi:type="dcterms:W3CDTF">2022-11-18T15:10:01Z</dcterms:created>
  <dcterms:modified xsi:type="dcterms:W3CDTF">2024-07-29T09:13:47Z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