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4"/>
  </p:notesMasterIdLst>
  <p:sldIdLst>
    <p:sldId id="268" r:id="rId5"/>
    <p:sldId id="277" r:id="rId6"/>
    <p:sldId id="298" r:id="rId7"/>
    <p:sldId id="295" r:id="rId8"/>
    <p:sldId id="299" r:id="rId9"/>
    <p:sldId id="296" r:id="rId10"/>
    <p:sldId id="300" r:id="rId11"/>
    <p:sldId id="291" r:id="rId12"/>
    <p:sldId id="273" r:id="rId13"/>
    <p:sldId id="274" r:id="rId14"/>
    <p:sldId id="289" r:id="rId15"/>
    <p:sldId id="294" r:id="rId16"/>
    <p:sldId id="290" r:id="rId17"/>
    <p:sldId id="293" r:id="rId18"/>
    <p:sldId id="303" r:id="rId19"/>
    <p:sldId id="262" r:id="rId20"/>
    <p:sldId id="307" r:id="rId21"/>
    <p:sldId id="320" r:id="rId22"/>
    <p:sldId id="322" r:id="rId23"/>
    <p:sldId id="257" r:id="rId24"/>
    <p:sldId id="259" r:id="rId25"/>
    <p:sldId id="261" r:id="rId26"/>
    <p:sldId id="306" r:id="rId27"/>
    <p:sldId id="281" r:id="rId28"/>
    <p:sldId id="282" r:id="rId29"/>
    <p:sldId id="283" r:id="rId30"/>
    <p:sldId id="285" r:id="rId31"/>
    <p:sldId id="323" r:id="rId32"/>
    <p:sldId id="313" r:id="rId33"/>
    <p:sldId id="325" r:id="rId34"/>
    <p:sldId id="309" r:id="rId35"/>
    <p:sldId id="308" r:id="rId36"/>
    <p:sldId id="310" r:id="rId37"/>
    <p:sldId id="311" r:id="rId38"/>
    <p:sldId id="287" r:id="rId39"/>
    <p:sldId id="312" r:id="rId40"/>
    <p:sldId id="288" r:id="rId41"/>
    <p:sldId id="314" r:id="rId42"/>
    <p:sldId id="284" r:id="rId43"/>
    <p:sldId id="324" r:id="rId44"/>
    <p:sldId id="326" r:id="rId45"/>
    <p:sldId id="327" r:id="rId46"/>
    <p:sldId id="328" r:id="rId47"/>
    <p:sldId id="330" r:id="rId48"/>
    <p:sldId id="331" r:id="rId49"/>
    <p:sldId id="332" r:id="rId50"/>
    <p:sldId id="333" r:id="rId51"/>
    <p:sldId id="334" r:id="rId52"/>
    <p:sldId id="33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3"/>
    <p:restoredTop sz="90204"/>
  </p:normalViewPr>
  <p:slideViewPr>
    <p:cSldViewPr snapToGrid="0">
      <p:cViewPr varScale="1">
        <p:scale>
          <a:sx n="115" d="100"/>
          <a:sy n="115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D0C7-8A07-F849-88A5-0669AD1415C9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4712D-AA0B-BB4E-9DB3-A62319D253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401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3806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40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776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</a:rPr>
              <a:t>Note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Default is </a:t>
            </a:r>
            <a:r>
              <a:rPr lang="en-US" sz="1200" dirty="0">
                <a:solidFill>
                  <a:srgbClr val="00B0F0"/>
                </a:solidFill>
              </a:rPr>
              <a:t>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In case the bean is needed for another non-lazy bean – it will still be created eagerly…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b="1" dirty="0"/>
              <a:t>Prototype</a:t>
            </a:r>
            <a:r>
              <a:rPr lang="en-US" sz="1200" dirty="0"/>
              <a:t> beans are lazy by definition…</a:t>
            </a:r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583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13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</a:t>
            </a:r>
            <a:r>
              <a:rPr lang="en-US" sz="1200" dirty="0">
                <a:solidFill>
                  <a:schemeClr val="accent1"/>
                </a:solidFill>
              </a:rPr>
              <a:t>@</a:t>
            </a:r>
            <a:r>
              <a:rPr lang="en-US" sz="1200" dirty="0" err="1">
                <a:solidFill>
                  <a:schemeClr val="accent1"/>
                </a:solidFill>
              </a:rPr>
              <a:t>WebMvcTest</a:t>
            </a:r>
            <a:r>
              <a:rPr lang="en-US" sz="1200" dirty="0">
                <a:solidFill>
                  <a:schemeClr val="accent1"/>
                </a:solidFill>
              </a:rPr>
              <a:t> </a:t>
            </a:r>
            <a:r>
              <a:rPr lang="en-US" sz="1200" dirty="0"/>
              <a:t>also auto-configures </a:t>
            </a:r>
            <a:r>
              <a:rPr lang="en-US" sz="1200" dirty="0" err="1"/>
              <a:t>MockMvc</a:t>
            </a:r>
            <a:r>
              <a:rPr lang="en-US" sz="1200" dirty="0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17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List of Spring Boot application properties: </a:t>
            </a:r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/spring-boot/docs/current/reference/html/application-</a:t>
            </a:r>
            <a:r>
              <a:rPr lang="en-US" dirty="0" err="1"/>
              <a:t>properties.html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183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L" sz="1200" dirty="0">
                <a:solidFill>
                  <a:schemeClr val="accent1"/>
                </a:solidFill>
              </a:rPr>
              <a:t>@ConfigurationPropertiesScan </a:t>
            </a:r>
            <a:r>
              <a:rPr lang="en-US" sz="1200" dirty="0"/>
              <a:t>c</a:t>
            </a:r>
            <a:r>
              <a:rPr lang="en-IL" sz="1200" dirty="0"/>
              <a:t>an be used to scan custom locations for configuration properties classes, for example, </a:t>
            </a:r>
            <a:r>
              <a:rPr lang="en-IL" sz="1200" dirty="0">
                <a:solidFill>
                  <a:schemeClr val="accent1"/>
                </a:solidFill>
              </a:rPr>
              <a:t>@ConfigurationPropertiesScan(“server.security”)</a:t>
            </a:r>
            <a:endParaRPr lang="en-IL" sz="1200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3929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493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/spring-boot/docs/current/reference/html/application-properties.html#appendix.application-properties.actuator</a:t>
            </a:r>
          </a:p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/spring-boot-actuators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452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complete list of annotations: https://</a:t>
            </a:r>
            <a:r>
              <a:rPr lang="en-US" dirty="0" err="1"/>
              <a:t>javaee.github.io</a:t>
            </a:r>
            <a:r>
              <a:rPr lang="en-US" dirty="0"/>
              <a:t>/</a:t>
            </a:r>
            <a:r>
              <a:rPr lang="en-US" dirty="0" err="1"/>
              <a:t>javaee</a:t>
            </a:r>
            <a:r>
              <a:rPr lang="en-US" dirty="0"/>
              <a:t>-spec/</a:t>
            </a:r>
            <a:r>
              <a:rPr lang="en-US" dirty="0" err="1"/>
              <a:t>javadocs</a:t>
            </a:r>
            <a:r>
              <a:rPr lang="en-US" dirty="0"/>
              <a:t>/</a:t>
            </a:r>
            <a:r>
              <a:rPr lang="en-US" dirty="0" err="1"/>
              <a:t>javax</a:t>
            </a:r>
            <a:r>
              <a:rPr lang="en-US" dirty="0"/>
              <a:t>/validation/constraints/package-</a:t>
            </a:r>
            <a:r>
              <a:rPr lang="en-US" dirty="0" err="1"/>
              <a:t>summary.html</a:t>
            </a:r>
            <a:endParaRPr lang="en-US" dirty="0"/>
          </a:p>
          <a:p>
            <a:r>
              <a:rPr lang="en-IL" dirty="0"/>
              <a:t>More details about the bean validation: </a:t>
            </a:r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</a:t>
            </a:r>
            <a:r>
              <a:rPr lang="en-US" dirty="0" err="1"/>
              <a:t>javax</a:t>
            </a:r>
            <a:r>
              <a:rPr lang="en-US" dirty="0"/>
              <a:t>-validation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9014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173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ctuator/health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1.13.RELEASE/reference/html/boot-features-external-confi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dd/?num1=%7bvalue%7d&amp;num2=%7bvalue%7d" TargetMode="External"/><Relationship Id="rId2" Type="http://schemas.openxmlformats.org/officeDocument/2006/relationships/hyperlink" Target="http://localhost:8080/add/%7bnum1%7d/%7bnum2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universalAdd?numeralSystem=%7bDEC_or_HEX%7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D095-9814-0D45-E3E9-2BD959A3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A864-3E80-FB46-B0CB-839298E5B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39" y="143575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Let’s add something that we can get back without any code…</a:t>
            </a:r>
            <a:br>
              <a:rPr lang="en-US" sz="1800" dirty="0"/>
            </a:br>
            <a:r>
              <a:rPr lang="en-US" sz="1800" dirty="0"/>
              <a:t>In </a:t>
            </a:r>
            <a:r>
              <a:rPr lang="en-US" sz="1800" dirty="0" err="1"/>
              <a:t>pom.xml</a:t>
            </a:r>
            <a:r>
              <a:rPr lang="en-US" sz="1800" dirty="0"/>
              <a:t> add: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spring-boot-starter-actuator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/>
              <a:t>Going now to </a:t>
            </a:r>
            <a:r>
              <a:rPr lang="en-US" sz="1800" dirty="0">
                <a:hlinkClick r:id="rId2"/>
              </a:rPr>
              <a:t>http://localhost:8080/actuator/health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Should result with: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status":"UP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en-US" sz="1800" u="sng" dirty="0"/>
              <a:t>Note</a:t>
            </a:r>
            <a:r>
              <a:rPr lang="en-US" sz="1800" dirty="0"/>
              <a:t>: adding to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/main/resources/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  <a:r>
              <a:rPr lang="en-US" sz="1800" dirty="0"/>
              <a:t> the line: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management.endpoint.health.show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-details=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br>
              <a:rPr lang="en-US" sz="1800" dirty="0"/>
            </a:br>
            <a:r>
              <a:rPr lang="en-US" sz="1800" dirty="0"/>
              <a:t>will show more info for actuator/health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3235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A05C-A01F-DF2C-310C-D7C0B27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b="0" i="0" dirty="0" err="1">
                <a:solidFill>
                  <a:srgbClr val="92D050"/>
                </a:solidFill>
                <a:effectLst/>
              </a:rPr>
              <a:t>ExceptionHandler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C017-A7BC-8FC0-887B-CD7EB945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@</a:t>
            </a:r>
            <a:r>
              <a:rPr lang="en-US" sz="2000" b="0" i="0" dirty="0" err="1">
                <a:solidFill>
                  <a:srgbClr val="92D050"/>
                </a:solidFill>
                <a:effectLst/>
              </a:rPr>
              <a:t>ExceptionHandler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is a Spring annotation that provides a mechanism to treat exceptions thrown during execution of handlers (controller operations).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FooController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  //...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  @</a:t>
            </a:r>
            <a:r>
              <a:rPr lang="en-US" sz="1400" b="0" i="0" u="none" strike="noStrike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ExceptionHandler</a:t>
            </a:r>
            <a:r>
              <a:rPr lang="en-US" sz="1400" b="0" i="0" u="none" strike="noStrike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({ CustomException1.class, CustomException2.class })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  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handleException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 </a:t>
            </a:r>
            <a:r>
              <a:rPr lang="en-US" sz="1600" b="0" i="0" u="none" strike="noStrike" dirty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If we will enter this </a:t>
            </a:r>
            <a:r>
              <a:rPr lang="en-US" sz="2000" dirty="0">
                <a:solidFill>
                  <a:srgbClr val="000000"/>
                </a:solidFill>
              </a:rPr>
              <a:t>annotation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on methods of controller classes, it will serve as the entry point for handling exceptions thrown within this controller only.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61532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250-7750-4EB0-4704-385E3A74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RestControllerAdvice</a:t>
            </a:r>
            <a:r>
              <a:rPr lang="en-US" dirty="0"/>
              <a:t> 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DE07-0CC7-7A2A-D275-086560F9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0" y="1506654"/>
            <a:ext cx="8705205" cy="4317999"/>
          </a:xfrm>
        </p:spPr>
        <p:txBody>
          <a:bodyPr>
            <a:noAutofit/>
          </a:bodyPr>
          <a:lstStyle/>
          <a:p>
            <a:r>
              <a:rPr lang="en-US" sz="2200" dirty="0"/>
              <a:t>Altogether, the most common approach is to use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ExceptionHandler</a:t>
            </a:r>
            <a:r>
              <a:rPr lang="en-US" sz="2200" dirty="0">
                <a:solidFill>
                  <a:srgbClr val="92D050"/>
                </a:solidFill>
              </a:rPr>
              <a:t> </a:t>
            </a:r>
            <a:r>
              <a:rPr lang="en-US" sz="2200" dirty="0"/>
              <a:t>on methods of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>
                <a:solidFill>
                  <a:srgbClr val="92D050"/>
                </a:solidFill>
              </a:rPr>
              <a:t> </a:t>
            </a:r>
            <a:r>
              <a:rPr lang="en-US" sz="2200" dirty="0"/>
              <a:t>classes so that the Spring Boot exception handling will be applied globally for all application controllers (or to a subset of controllers, if specified).</a:t>
            </a:r>
          </a:p>
          <a:p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/>
              <a:t> is an annotation in Spring and, as the name suggests, is “advice” for multiple controllers. It enables the application of a single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ExceptionHandler</a:t>
            </a:r>
            <a:r>
              <a:rPr lang="en-US" sz="2200" dirty="0"/>
              <a:t> to multiple controllers. With this annotation, we can define how to treat such an exception in a single place, and the system will call this handler for thrown exceptions on classes covered by this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/>
              <a:t>.</a:t>
            </a:r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4846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11DD-E732-E75C-9006-02A075B8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@ResponseStatus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6790-8D0C-D178-221E-CFDF1160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39" y="1480364"/>
            <a:ext cx="8596668" cy="3880773"/>
          </a:xfrm>
        </p:spPr>
        <p:txBody>
          <a:bodyPr/>
          <a:lstStyle/>
          <a:p>
            <a:r>
              <a:rPr lang="en-US" sz="2800" dirty="0"/>
              <a:t>As the name suggests, </a:t>
            </a:r>
            <a:r>
              <a:rPr lang="en-US" sz="2800" dirty="0">
                <a:solidFill>
                  <a:schemeClr val="accent2"/>
                </a:solidFill>
              </a:rPr>
              <a:t>@</a:t>
            </a:r>
            <a:r>
              <a:rPr lang="en-US" sz="2800" dirty="0" err="1">
                <a:solidFill>
                  <a:schemeClr val="accent2"/>
                </a:solidFill>
              </a:rPr>
              <a:t>ResponseStatus</a:t>
            </a:r>
            <a:r>
              <a:rPr lang="en-US" sz="2800" dirty="0">
                <a:solidFill>
                  <a:schemeClr val="accent2"/>
                </a:solidFill>
              </a:rPr>
              <a:t> </a:t>
            </a:r>
            <a:r>
              <a:rPr lang="en-US" sz="2800" dirty="0"/>
              <a:t>allows us to modify the HTTP status of our response. It can be applied in the following places:</a:t>
            </a:r>
          </a:p>
          <a:p>
            <a:pPr lvl="1"/>
            <a:r>
              <a:rPr lang="en-US" sz="2400" dirty="0"/>
              <a:t>On the exception class itself</a:t>
            </a:r>
          </a:p>
          <a:p>
            <a:pPr lvl="1"/>
            <a:r>
              <a:rPr lang="en-US" sz="2400" dirty="0"/>
              <a:t>Along with the 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en-US" sz="2400" dirty="0" err="1">
                <a:solidFill>
                  <a:schemeClr val="accent2"/>
                </a:solidFill>
              </a:rPr>
              <a:t>ExceptionHandler</a:t>
            </a:r>
            <a:r>
              <a:rPr lang="en-US" sz="2400" dirty="0">
                <a:solidFill>
                  <a:schemeClr val="accent2"/>
                </a:solidFill>
              </a:rPr>
              <a:t> </a:t>
            </a:r>
            <a:r>
              <a:rPr lang="en-US" sz="2400" dirty="0"/>
              <a:t>annotation on methods</a:t>
            </a:r>
          </a:p>
          <a:p>
            <a:pPr lvl="1"/>
            <a:r>
              <a:rPr lang="en-US" sz="2400" dirty="0"/>
              <a:t>Along with the 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en-US" sz="2400" dirty="0" err="1">
                <a:solidFill>
                  <a:schemeClr val="accent2"/>
                </a:solidFill>
              </a:rPr>
              <a:t>ControllerAdvice</a:t>
            </a:r>
            <a:r>
              <a:rPr lang="en-US" sz="2400" dirty="0">
                <a:solidFill>
                  <a:schemeClr val="accent2"/>
                </a:solidFill>
              </a:rPr>
              <a:t> </a:t>
            </a:r>
            <a:r>
              <a:rPr lang="en-US" sz="2400" dirty="0"/>
              <a:t>annotation on classes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2359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1F2B-2C06-1DF4-5029-EAEE0866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Error Handling – handle custom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120F-6667-0C08-F70A-2C3B79F27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rgbClr val="9E880D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</a:rPr>
              <a:t>@</a:t>
            </a:r>
            <a:r>
              <a:rPr lang="en-US" sz="1600" dirty="0" err="1">
                <a:solidFill>
                  <a:srgbClr val="9E880D"/>
                </a:solidFill>
              </a:rPr>
              <a:t>RestControllerAdvice</a:t>
            </a:r>
            <a:endParaRPr lang="en-US" sz="1600" dirty="0">
              <a:solidFill>
                <a:srgbClr val="9E880D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</a:rPr>
              <a:t>public class </a:t>
            </a:r>
            <a:r>
              <a:rPr lang="en-US" sz="1600" dirty="0" err="1"/>
              <a:t>AppControllerAdvice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33B3"/>
                </a:solidFill>
              </a:rPr>
              <a:t>extends</a:t>
            </a:r>
            <a:r>
              <a:rPr lang="en-US" sz="1600" dirty="0"/>
              <a:t> </a:t>
            </a:r>
            <a:r>
              <a:rPr lang="en-US" sz="1600" dirty="0" err="1"/>
              <a:t>ResponseEntityExceptionHandler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</a:rPr>
              <a:t>@</a:t>
            </a:r>
            <a:r>
              <a:rPr lang="en-US" sz="1600" dirty="0" err="1">
                <a:solidFill>
                  <a:srgbClr val="9E880D"/>
                </a:solidFill>
              </a:rPr>
              <a:t>ExceptionHandler</a:t>
            </a:r>
            <a:r>
              <a:rPr lang="en-US" sz="1600" dirty="0"/>
              <a:t>({</a:t>
            </a:r>
            <a:r>
              <a:rPr lang="en-US" sz="1600" dirty="0" err="1"/>
              <a:t>AccessDeniedException.class</a:t>
            </a:r>
            <a:r>
              <a:rPr lang="en-US" sz="1600" dirty="0"/>
              <a:t>})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ResponseStatus</a:t>
            </a:r>
            <a:r>
              <a:rPr lang="en-US" sz="1600" dirty="0"/>
              <a:t>(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FORBIDDEN</a:t>
            </a:r>
            <a:r>
              <a:rPr lang="en-US" sz="1600" dirty="0"/>
              <a:t>)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</a:rPr>
              <a:t>  protected</a:t>
            </a:r>
            <a:r>
              <a:rPr lang="en-US" sz="1600" dirty="0"/>
              <a:t> String </a:t>
            </a:r>
            <a:r>
              <a:rPr lang="en-US" sz="1600" dirty="0" err="1"/>
              <a:t>handleAccessDeniedException</a:t>
            </a:r>
            <a:r>
              <a:rPr lang="en-US" sz="1600" dirty="0"/>
              <a:t>(</a:t>
            </a:r>
            <a:r>
              <a:rPr lang="en-US" sz="1600" dirty="0" err="1"/>
              <a:t>AccessDeniedException</a:t>
            </a:r>
            <a:r>
              <a:rPr lang="en-US" sz="1600" dirty="0"/>
              <a:t> ex) {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0033B3"/>
                </a:solidFill>
              </a:rPr>
              <a:t>return</a:t>
            </a:r>
            <a:r>
              <a:rPr lang="en-US" sz="1600" dirty="0"/>
              <a:t> “Access denied!”;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IL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2CCF0-C6F9-CC9C-7DA4-731C96258252}"/>
              </a:ext>
            </a:extLst>
          </p:cNvPr>
          <p:cNvSpPr txBox="1"/>
          <p:nvPr/>
        </p:nvSpPr>
        <p:spPr>
          <a:xfrm rot="10800000" flipV="1">
            <a:off x="6555547" y="1721096"/>
            <a:ext cx="4303059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Create your exception handler and add annotation </a:t>
            </a:r>
            <a:r>
              <a:rPr lang="en-US" sz="1100" dirty="0">
                <a:solidFill>
                  <a:srgbClr val="92D050"/>
                </a:solidFill>
              </a:rPr>
              <a:t>@</a:t>
            </a:r>
            <a:r>
              <a:rPr lang="en-US" sz="1100" dirty="0" err="1">
                <a:solidFill>
                  <a:srgbClr val="92D050"/>
                </a:solidFill>
              </a:rPr>
              <a:t>RestControllerAdvice</a:t>
            </a:r>
            <a:r>
              <a:rPr lang="en-US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Extend it from </a:t>
            </a:r>
            <a:r>
              <a:rPr lang="en-US" sz="1100" dirty="0" err="1">
                <a:solidFill>
                  <a:srgbClr val="92D050"/>
                </a:solidFill>
              </a:rPr>
              <a:t>ResponseEntityExceptionHandler</a:t>
            </a:r>
            <a:r>
              <a:rPr lang="en-US" sz="1100" dirty="0"/>
              <a:t>, as it already provides some basic handling of Spring MVC exceptions. We’ll add handlers for new exceptions while improving the existing ones.</a:t>
            </a:r>
            <a:endParaRPr lang="en-IL" sz="1100" i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3A17193-6D56-DDFB-BF37-2536E4319EDB}"/>
              </a:ext>
            </a:extLst>
          </p:cNvPr>
          <p:cNvSpPr/>
          <p:nvPr/>
        </p:nvSpPr>
        <p:spPr>
          <a:xfrm>
            <a:off x="5556763" y="2506417"/>
            <a:ext cx="96818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8CCD6F9-C471-4CD8-A07A-24B3CA1DA871}"/>
              </a:ext>
            </a:extLst>
          </p:cNvPr>
          <p:cNvSpPr/>
          <p:nvPr/>
        </p:nvSpPr>
        <p:spPr>
          <a:xfrm>
            <a:off x="5683623" y="3764840"/>
            <a:ext cx="2174923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66297-DA96-EAEB-6B46-96134E148F61}"/>
              </a:ext>
            </a:extLst>
          </p:cNvPr>
          <p:cNvSpPr txBox="1"/>
          <p:nvPr/>
        </p:nvSpPr>
        <p:spPr>
          <a:xfrm rot="10800000" flipV="1">
            <a:off x="5014785" y="4103395"/>
            <a:ext cx="2823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Response code will be </a:t>
            </a:r>
            <a:r>
              <a:rPr lang="en-US" sz="11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HTTPStatus.FORBIDDEN</a:t>
            </a:r>
            <a:endParaRPr lang="en-IL" sz="1100" i="1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EFC1E1BF-48D7-D006-3879-71B9633F7EF0}"/>
              </a:ext>
            </a:extLst>
          </p:cNvPr>
          <p:cNvSpPr/>
          <p:nvPr/>
        </p:nvSpPr>
        <p:spPr>
          <a:xfrm flipV="1">
            <a:off x="4589065" y="4184504"/>
            <a:ext cx="386603" cy="993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105E6-6F80-858E-AD0F-8F734E50FFF1}"/>
              </a:ext>
            </a:extLst>
          </p:cNvPr>
          <p:cNvSpPr txBox="1"/>
          <p:nvPr/>
        </p:nvSpPr>
        <p:spPr>
          <a:xfrm rot="10800000" flipV="1">
            <a:off x="7858547" y="3512021"/>
            <a:ext cx="3397623" cy="6001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100" dirty="0"/>
              <a:t>Define an exception handler function, specify a </a:t>
            </a:r>
            <a:r>
              <a:rPr lang="en-US" sz="1100" dirty="0">
                <a:solidFill>
                  <a:srgbClr val="9E880D"/>
                </a:solidFill>
              </a:rPr>
              <a:t>@</a:t>
            </a:r>
            <a:r>
              <a:rPr lang="en-US" sz="1100" dirty="0" err="1">
                <a:solidFill>
                  <a:srgbClr val="9E880D"/>
                </a:solidFill>
              </a:rPr>
              <a:t>ExceptionHandler</a:t>
            </a:r>
            <a:r>
              <a:rPr lang="en-US" sz="1100" dirty="0">
                <a:solidFill>
                  <a:srgbClr val="9E880D"/>
                </a:solidFill>
              </a:rPr>
              <a:t> </a:t>
            </a:r>
            <a:r>
              <a:rPr lang="en-US" sz="1100" dirty="0"/>
              <a:t>and the list of exceptions you want to handle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354979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2F62-DDAE-134D-8AA7-090B748B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How does Spring process the exception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EBDC222C-FB70-B40C-4069-635B84FCF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66" y="1266247"/>
            <a:ext cx="6728791" cy="53251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1E06F-B9F8-0682-3412-3DC83D3AAFE2}"/>
              </a:ext>
            </a:extLst>
          </p:cNvPr>
          <p:cNvSpPr txBox="1"/>
          <p:nvPr/>
        </p:nvSpPr>
        <p:spPr>
          <a:xfrm>
            <a:off x="495730" y="1309511"/>
            <a:ext cx="325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 look through the following flow chart that traces the process of the exception handling by Spring if we have not built our own exception handler: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8530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93EC-5291-75D1-4BDB-C87F54F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– Calculator – error handling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6C63-DB01-31C6-0934-10DE49AA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sz="2800" dirty="0"/>
              <a:t>Add error handling to the</a:t>
            </a:r>
            <a:r>
              <a:rPr lang="en-US" sz="2800" dirty="0"/>
              <a:t> Calculator service:</a:t>
            </a:r>
          </a:p>
          <a:p>
            <a:r>
              <a:rPr lang="en-US" sz="2800" dirty="0"/>
              <a:t>Return the message “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"Illegal number format exception”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2800" dirty="0"/>
              <a:t>in the case invalid numeric value has been sent.</a:t>
            </a:r>
          </a:p>
          <a:p>
            <a:r>
              <a:rPr lang="en-US" sz="2800" dirty="0"/>
              <a:t>Return the message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"Illegal Access!"</a:t>
            </a:r>
            <a:r>
              <a:rPr lang="en-US" sz="2800" dirty="0"/>
              <a:t> in the case not supported numeral system has been sent.</a:t>
            </a:r>
            <a:endParaRPr lang="en-IL" sz="24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4234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35-055C-A152-4C19-AF6EC238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4: Configuration in Spring Boot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671A-FEBE-04D6-C606-A323FA81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L" sz="2800" dirty="0">
                <a:latin typeface="+mj-lt"/>
              </a:rPr>
              <a:t>Agenda</a:t>
            </a:r>
            <a:r>
              <a:rPr lang="en-IL" sz="2800" dirty="0"/>
              <a:t>:</a:t>
            </a:r>
          </a:p>
          <a:p>
            <a:r>
              <a:rPr lang="en-IL" sz="2800" dirty="0"/>
              <a:t>Properties in Java and Spring Boot applications</a:t>
            </a:r>
          </a:p>
          <a:p>
            <a:r>
              <a:rPr lang="en-IL" sz="2800" dirty="0"/>
              <a:t>Load configuration in Spring Boot</a:t>
            </a:r>
          </a:p>
          <a:p>
            <a:pPr lvl="1"/>
            <a:r>
              <a:rPr lang="en-IL" sz="2000" dirty="0">
                <a:solidFill>
                  <a:schemeClr val="accent2"/>
                </a:solidFill>
              </a:rPr>
              <a:t>@Value</a:t>
            </a:r>
          </a:p>
          <a:p>
            <a:pPr lvl="1"/>
            <a:r>
              <a:rPr lang="en-IL" sz="2000" dirty="0">
                <a:solidFill>
                  <a:schemeClr val="accent2"/>
                </a:solidFill>
              </a:rPr>
              <a:t>@C</a:t>
            </a:r>
            <a:r>
              <a:rPr lang="en-US" sz="2000" dirty="0">
                <a:solidFill>
                  <a:schemeClr val="accent2"/>
                </a:solidFill>
              </a:rPr>
              <a:t>o</a:t>
            </a:r>
            <a:r>
              <a:rPr lang="en-IL" sz="2000" dirty="0">
                <a:solidFill>
                  <a:schemeClr val="accent2"/>
                </a:solidFill>
              </a:rPr>
              <a:t>nfigurationProperties</a:t>
            </a:r>
          </a:p>
          <a:p>
            <a:r>
              <a:rPr lang="en-IL" sz="2800" dirty="0"/>
              <a:t>Environment bean</a:t>
            </a:r>
          </a:p>
        </p:txBody>
      </p:sp>
    </p:spTree>
    <p:extLst>
      <p:ext uri="{BB962C8B-B14F-4D97-AF65-F5344CB8AC3E}">
        <p14:creationId xmlns:p14="http://schemas.microsoft.com/office/powerpoint/2010/main" val="253879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3E67-97DC-1480-01F2-3FF26938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– properties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003C-9BE3-9C5C-F571-D34DCE80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83" y="153612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There are different options to store or apply configuration in </a:t>
            </a:r>
            <a:r>
              <a:rPr lang="en-US" sz="2800" dirty="0">
                <a:solidFill>
                  <a:schemeClr val="accent1"/>
                </a:solidFill>
              </a:rPr>
              <a:t>Spring Boot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including:</a:t>
            </a:r>
          </a:p>
          <a:p>
            <a:r>
              <a:rPr lang="en-US" sz="2800" dirty="0"/>
              <a:t>Java properties files</a:t>
            </a:r>
          </a:p>
          <a:p>
            <a:r>
              <a:rPr lang="en-US" sz="2800" dirty="0"/>
              <a:t>YAML files</a:t>
            </a:r>
          </a:p>
          <a:p>
            <a:r>
              <a:rPr lang="en-US" sz="2800" dirty="0"/>
              <a:t>Environment variables </a:t>
            </a:r>
          </a:p>
          <a:p>
            <a:r>
              <a:rPr lang="en-US" sz="2800" dirty="0"/>
              <a:t>Command-line arguments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2433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6D87-1F56-E591-D2B8-FFE39B4D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– externalized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0F33-36CF-901D-49C4-F87A147F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451101"/>
          </a:xfrm>
        </p:spPr>
        <p:txBody>
          <a:bodyPr>
            <a:normAutofit/>
          </a:bodyPr>
          <a:lstStyle/>
          <a:p>
            <a:r>
              <a:rPr lang="en-IL" sz="3200" dirty="0">
                <a:solidFill>
                  <a:schemeClr val="accent1"/>
                </a:solidFill>
              </a:rPr>
              <a:t>Spring Boot </a:t>
            </a:r>
            <a:r>
              <a:rPr lang="en-US" sz="3200" dirty="0"/>
              <a:t>loads all these properties, they can be easily injected into a managed bean.</a:t>
            </a:r>
          </a:p>
          <a:p>
            <a:r>
              <a:rPr lang="en-IL" sz="3200" dirty="0">
                <a:solidFill>
                  <a:schemeClr val="accent1"/>
                </a:solidFill>
              </a:rPr>
              <a:t>Spring Boot </a:t>
            </a:r>
            <a:r>
              <a:rPr lang="en-IL" sz="3200" dirty="0"/>
              <a:t>loads the properties in a very particular order: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https://docs.spring.io/spring-boot/docs/2.1.13.RELEASE/reference/html/boot-features-external-config.html</a:t>
            </a:r>
            <a:endParaRPr lang="en-IL" sz="32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05696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197-C973-B930-E0FA-B03C278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7" y="2700867"/>
            <a:ext cx="6529272" cy="1826581"/>
          </a:xfrm>
        </p:spPr>
        <p:txBody>
          <a:bodyPr/>
          <a:lstStyle/>
          <a:p>
            <a:r>
              <a:rPr lang="en-IL" dirty="0"/>
              <a:t>Spring Boot Configuration - Demo</a:t>
            </a:r>
          </a:p>
        </p:txBody>
      </p:sp>
    </p:spTree>
    <p:extLst>
      <p:ext uri="{BB962C8B-B14F-4D97-AF65-F5344CB8AC3E}">
        <p14:creationId xmlns:p14="http://schemas.microsoft.com/office/powerpoint/2010/main" val="348975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693F-EF8C-1173-783B-5AA1072D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annotations for Microservice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74E8-3A15-D34D-BF95-E1085423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92D050"/>
                </a:solidFill>
              </a:rPr>
              <a:t>@Component </a:t>
            </a:r>
            <a:r>
              <a:rPr lang="en-US" sz="2400" dirty="0"/>
              <a:t>is a generic stereotype for any Spring-managed component. </a:t>
            </a:r>
            <a:r>
              <a:rPr lang="en-US" sz="2400" b="1" i="1" dirty="0">
                <a:solidFill>
                  <a:srgbClr val="92D050"/>
                </a:solidFill>
              </a:rPr>
              <a:t>@Repository</a:t>
            </a:r>
            <a:r>
              <a:rPr lang="en-US" sz="2400" dirty="0"/>
              <a:t>, </a:t>
            </a:r>
            <a:r>
              <a:rPr lang="en-US" sz="2400" b="1" i="1" dirty="0">
                <a:solidFill>
                  <a:srgbClr val="92D050"/>
                </a:solidFill>
              </a:rPr>
              <a:t>@Service</a:t>
            </a:r>
            <a:r>
              <a:rPr lang="en-US" sz="2400" dirty="0"/>
              <a:t>, and </a:t>
            </a:r>
            <a:r>
              <a:rPr lang="en-US" sz="2400" b="1" i="1" dirty="0">
                <a:solidFill>
                  <a:srgbClr val="92D050"/>
                </a:solidFill>
              </a:rPr>
              <a:t>@Controller </a:t>
            </a:r>
            <a:r>
              <a:rPr lang="en-US" sz="2400" dirty="0"/>
              <a:t>are specializations of @Component for more specific use cases (in the persistence, service, and presentation layers, respectively).</a:t>
            </a:r>
          </a:p>
          <a:p>
            <a:r>
              <a:rPr lang="en-US" sz="2400" b="1" i="1" dirty="0">
                <a:solidFill>
                  <a:srgbClr val="92D050"/>
                </a:solidFill>
              </a:rPr>
              <a:t>@</a:t>
            </a:r>
            <a:r>
              <a:rPr lang="en-US" sz="2400" b="1" i="1" dirty="0" err="1">
                <a:solidFill>
                  <a:srgbClr val="92D050"/>
                </a:solidFill>
              </a:rPr>
              <a:t>RestController</a:t>
            </a:r>
            <a:r>
              <a:rPr lang="en-US" sz="2400" b="1" i="1" dirty="0">
                <a:solidFill>
                  <a:srgbClr val="92D050"/>
                </a:solidFill>
              </a:rPr>
              <a:t> </a:t>
            </a:r>
            <a:r>
              <a:rPr lang="en-US" sz="2400" dirty="0"/>
              <a:t>is a specialized version of the controller. It includes the </a:t>
            </a:r>
            <a:r>
              <a:rPr lang="en-US" sz="2400" b="1" i="1" dirty="0">
                <a:solidFill>
                  <a:srgbClr val="92D050"/>
                </a:solidFill>
              </a:rPr>
              <a:t>@Controller </a:t>
            </a:r>
            <a:r>
              <a:rPr lang="en-US" sz="2400" dirty="0"/>
              <a:t>and </a:t>
            </a:r>
            <a:r>
              <a:rPr lang="en-US" sz="2400" b="1" i="1" dirty="0">
                <a:solidFill>
                  <a:srgbClr val="92D050"/>
                </a:solidFill>
              </a:rPr>
              <a:t>@</a:t>
            </a:r>
            <a:r>
              <a:rPr lang="en-US" sz="2400" b="1" i="1" dirty="0" err="1">
                <a:solidFill>
                  <a:srgbClr val="92D050"/>
                </a:solidFill>
              </a:rPr>
              <a:t>ResponseBody</a:t>
            </a:r>
            <a:r>
              <a:rPr lang="en-US" sz="2400" b="1" i="1" dirty="0">
                <a:solidFill>
                  <a:srgbClr val="92D050"/>
                </a:solidFill>
              </a:rPr>
              <a:t> </a:t>
            </a:r>
            <a:r>
              <a:rPr lang="en-US" sz="2400" dirty="0"/>
              <a:t>annotations, and as a result, simplifies the controller implementation.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0232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CE08-EA66-DD65-35D7-4AF271B1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2894"/>
          </a:xfrm>
        </p:spPr>
        <p:txBody>
          <a:bodyPr/>
          <a:lstStyle/>
          <a:p>
            <a:r>
              <a:rPr lang="en-IL" dirty="0"/>
              <a:t>Configuration in Spring Boot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0B5C-215A-A41D-87D4-DB0279D5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575"/>
            <a:ext cx="8596668" cy="4520787"/>
          </a:xfrm>
        </p:spPr>
        <p:txBody>
          <a:bodyPr>
            <a:normAutofit/>
          </a:bodyPr>
          <a:lstStyle/>
          <a:p>
            <a:r>
              <a:rPr lang="en-US" sz="3200" dirty="0"/>
              <a:t>Property values can be injected directly into the application’s beans using the </a:t>
            </a:r>
            <a:r>
              <a:rPr lang="en-US" sz="3200" dirty="0">
                <a:solidFill>
                  <a:srgbClr val="0070C0"/>
                </a:solidFill>
              </a:rPr>
              <a:t>@Value </a:t>
            </a:r>
            <a:r>
              <a:rPr lang="en-US" sz="3200" dirty="0"/>
              <a:t>annotation</a:t>
            </a:r>
          </a:p>
          <a:p>
            <a:r>
              <a:rPr lang="en-US" sz="3200" dirty="0"/>
              <a:t>Bound to structured objects through </a:t>
            </a:r>
            <a:r>
              <a:rPr lang="en-US" sz="3200" dirty="0">
                <a:solidFill>
                  <a:srgbClr val="0070C0"/>
                </a:solidFill>
              </a:rPr>
              <a:t>@</a:t>
            </a:r>
            <a:r>
              <a:rPr lang="en-US" sz="3200" dirty="0" err="1">
                <a:solidFill>
                  <a:srgbClr val="0070C0"/>
                </a:solidFill>
              </a:rPr>
              <a:t>ConfigurationProperties</a:t>
            </a:r>
            <a:endParaRPr lang="en-US" sz="3200" dirty="0"/>
          </a:p>
          <a:p>
            <a:r>
              <a:rPr lang="en-US" sz="3200" dirty="0"/>
              <a:t>Accessed through Spring’s </a:t>
            </a:r>
            <a:r>
              <a:rPr lang="en-US" sz="3200" dirty="0">
                <a:solidFill>
                  <a:srgbClr val="0070C0"/>
                </a:solidFill>
              </a:rPr>
              <a:t>Environment</a:t>
            </a:r>
            <a:r>
              <a:rPr lang="en-US" sz="3200" dirty="0"/>
              <a:t> abstraction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61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B8E49-6699-A7A9-425A-5EB251E66F5D}"/>
              </a:ext>
            </a:extLst>
          </p:cNvPr>
          <p:cNvSpPr/>
          <p:nvPr/>
        </p:nvSpPr>
        <p:spPr>
          <a:xfrm>
            <a:off x="677332" y="2924189"/>
            <a:ext cx="8353455" cy="36101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C616-E58C-386B-EB03-88C0FD77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6549"/>
            <a:ext cx="8596668" cy="4757815"/>
          </a:xfrm>
        </p:spPr>
        <p:txBody>
          <a:bodyPr>
            <a:normAutofit fontScale="77500" lnSpcReduction="20000"/>
          </a:bodyPr>
          <a:lstStyle/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pPr marL="0" indent="0">
              <a:buNone/>
            </a:pPr>
            <a:endParaRPr lang="en-US" b="1" i="1" dirty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@Component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MyBean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</a:t>
            </a:r>
            <a:r>
              <a:rPr lang="en-US" dirty="0" err="1">
                <a:solidFill>
                  <a:schemeClr val="accent2"/>
                </a:solidFill>
              </a:rPr>
              <a:t>server.address</a:t>
            </a:r>
            <a:r>
              <a:rPr lang="en-US" dirty="0">
                <a:solidFill>
                  <a:schemeClr val="accent2"/>
                </a:solidFill>
              </a:rPr>
              <a:t>}"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InetAddress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serverAddr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${server.port:8080}"</a:t>
            </a:r>
            <a:r>
              <a:rPr lang="en-US" dirty="0"/>
              <a:t>)            </a:t>
            </a:r>
            <a:r>
              <a:rPr lang="en-US" b="1" dirty="0"/>
              <a:t>here we defined the variable default value - 8080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serverPort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</a:rPr>
              <a:t>“$</a:t>
            </a:r>
            <a:r>
              <a:rPr lang="en-US" dirty="0">
                <a:solidFill>
                  <a:schemeClr val="accent2"/>
                </a:solidFill>
              </a:rPr>
              <a:t>{HOME}”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homeDir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“${</a:t>
            </a:r>
            <a:r>
              <a:rPr lang="en-US" dirty="0" err="1">
                <a:solidFill>
                  <a:schemeClr val="accent2"/>
                </a:solidFill>
              </a:rPr>
              <a:t>demo.course</a:t>
            </a:r>
            <a:r>
              <a:rPr lang="en-US" dirty="0">
                <a:solidFill>
                  <a:schemeClr val="accent2"/>
                </a:solidFill>
              </a:rPr>
              <a:t>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courseNum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	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901DC-E139-2EC9-569B-202344B3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@Value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F19DFB6-4C85-1E2D-589F-8FF1659B1A1E}"/>
              </a:ext>
            </a:extLst>
          </p:cNvPr>
          <p:cNvGraphicFramePr>
            <a:graphicFrameLocks noGrp="1"/>
          </p:cNvGraphicFramePr>
          <p:nvPr/>
        </p:nvGraphicFramePr>
        <p:xfrm>
          <a:off x="677332" y="1776549"/>
          <a:ext cx="835345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784">
                  <a:extLst>
                    <a:ext uri="{9D8B030D-6E8A-4147-A177-3AD203B41FA5}">
                      <a16:colId xmlns:a16="http://schemas.microsoft.com/office/drawing/2014/main" val="1815690530"/>
                    </a:ext>
                  </a:extLst>
                </a:gridCol>
                <a:gridCol w="2479186">
                  <a:extLst>
                    <a:ext uri="{9D8B030D-6E8A-4147-A177-3AD203B41FA5}">
                      <a16:colId xmlns:a16="http://schemas.microsoft.com/office/drawing/2014/main" val="3367717155"/>
                    </a:ext>
                  </a:extLst>
                </a:gridCol>
                <a:gridCol w="2784485">
                  <a:extLst>
                    <a:ext uri="{9D8B030D-6E8A-4147-A177-3AD203B41FA5}">
                      <a16:colId xmlns:a16="http://schemas.microsoft.com/office/drawing/2014/main" val="1586312912"/>
                    </a:ext>
                  </a:extLst>
                </a:gridCol>
              </a:tblGrid>
              <a:tr h="362718">
                <a:tc>
                  <a:txBody>
                    <a:bodyPr/>
                    <a:lstStyle/>
                    <a:p>
                      <a:r>
                        <a:rPr lang="en-IL" dirty="0"/>
                        <a:t>Configuration file: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Environment: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System properties: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24661"/>
                  </a:ext>
                </a:extLst>
              </a:tr>
              <a:tr h="6347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server.address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server.port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HOME=/Users/yb444b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demo.course</a:t>
                      </a:r>
                      <a:r>
                        <a:rPr lang="en-US" dirty="0"/>
                        <a:t>=1.0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58796"/>
                  </a:ext>
                </a:extLst>
              </a:tr>
            </a:tbl>
          </a:graphicData>
        </a:graphic>
      </p:graphicFrame>
      <p:sp>
        <p:nvSpPr>
          <p:cNvPr id="5" name="Left Arrow 4">
            <a:extLst>
              <a:ext uri="{FF2B5EF4-FFF2-40B4-BE49-F238E27FC236}">
                <a16:creationId xmlns:a16="http://schemas.microsoft.com/office/drawing/2014/main" id="{B3D144FA-0182-13D0-66C9-06B9DE893DA5}"/>
              </a:ext>
            </a:extLst>
          </p:cNvPr>
          <p:cNvSpPr/>
          <p:nvPr/>
        </p:nvSpPr>
        <p:spPr>
          <a:xfrm>
            <a:off x="3723489" y="4155456"/>
            <a:ext cx="427382" cy="1689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4144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203015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erver.address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127.0.0.1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erver.port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8080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</a:rPr>
              <a:t>server.compression.mime</a:t>
            </a:r>
            <a:r>
              <a:rPr lang="en-US" sz="1600" dirty="0">
                <a:solidFill>
                  <a:srgbClr val="002060"/>
                </a:solidFill>
              </a:rPr>
              <a:t>-type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67D17"/>
                </a:solidFill>
                <a:effectLst/>
              </a:rPr>
              <a:t> application/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json</a:t>
            </a:r>
            <a:r>
              <a:rPr lang="en-US" sz="1600" dirty="0">
                <a:solidFill>
                  <a:srgbClr val="067D17"/>
                </a:solidFill>
                <a:effectLst/>
              </a:rPr>
              <a:t>, application/xml</a:t>
            </a:r>
            <a:endParaRPr lang="en-IL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erver.max-http-header-size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8KB</a:t>
            </a:r>
            <a:endParaRPr lang="en-IL" sz="1600" dirty="0">
              <a:solidFill>
                <a:srgbClr val="00B0F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1930400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315818"/>
            <a:ext cx="5250321" cy="420425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InetAddress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address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int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port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DataSize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maxHttpHeaderSize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Compression compression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Compression();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Compression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List&lt;String&gt;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mimeTypes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Array&lt;&gt;();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8566472" y="1438197"/>
            <a:ext cx="3505664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3CFF4-DCB8-A703-AB2A-C6FC9923965F}"/>
              </a:ext>
            </a:extLst>
          </p:cNvPr>
          <p:cNvSpPr txBox="1"/>
          <p:nvPr/>
        </p:nvSpPr>
        <p:spPr>
          <a:xfrm>
            <a:off x="1133544" y="5442852"/>
            <a:ext cx="2576308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/>
              <a:t>Note: setters are mandatory in the @ConfigurationProperties class!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5E48F68-E8ED-04FE-FD96-39B37B18A4C5}"/>
              </a:ext>
            </a:extLst>
          </p:cNvPr>
          <p:cNvSpPr/>
          <p:nvPr/>
        </p:nvSpPr>
        <p:spPr>
          <a:xfrm>
            <a:off x="3709852" y="5808295"/>
            <a:ext cx="969405" cy="1477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2822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93538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erver.servlet.context-path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/demo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erver.servlet.session.persistent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false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2142515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568538"/>
            <a:ext cx="5250321" cy="39515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IL" sz="1600" dirty="0">
                <a:latin typeface="+mj-lt"/>
              </a:rPr>
              <a:t> Servlet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servlet</a:t>
            </a:r>
            <a:r>
              <a:rPr lang="en-IL" sz="1600" dirty="0">
                <a:latin typeface="+mj-lt"/>
              </a:rPr>
              <a:t>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latin typeface="+mj-lt"/>
              </a:rPr>
              <a:t> Servlet();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Servlet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String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contextPath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solidFill>
                  <a:srgbClr val="0033B3"/>
                </a:solidFill>
                <a:effectLst/>
                <a:latin typeface="+mj-lt"/>
              </a:rPr>
              <a:t>           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public static class 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Session 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+mj-lt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          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+mj-lt"/>
              </a:rPr>
              <a:t>boolean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 </a:t>
            </a:r>
            <a:r>
              <a:rPr lang="en-US" sz="1600" dirty="0">
                <a:solidFill>
                  <a:srgbClr val="871094"/>
                </a:solidFill>
                <a:effectLst/>
                <a:latin typeface="+mj-lt"/>
              </a:rPr>
              <a:t>persistent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+mj-lt"/>
              </a:rPr>
              <a:t>           }</a:t>
            </a:r>
            <a:endParaRPr lang="en-IL" sz="1600" dirty="0">
              <a:latin typeface="+mj-lt"/>
            </a:endParaRP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Session </a:t>
            </a:r>
            <a:r>
              <a:rPr lang="en-US" sz="1600" dirty="0">
                <a:solidFill>
                  <a:srgbClr val="871094"/>
                </a:solidFill>
                <a:latin typeface="+mj-lt"/>
              </a:rPr>
              <a:t>session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Session();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7858941" y="1565774"/>
            <a:ext cx="3695385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</p:spTree>
    <p:extLst>
      <p:ext uri="{BB962C8B-B14F-4D97-AF65-F5344CB8AC3E}">
        <p14:creationId xmlns:p14="http://schemas.microsoft.com/office/powerpoint/2010/main" val="192951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0C33-58C1-1A76-B448-E45C4584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0661"/>
          </a:xfrm>
        </p:spPr>
        <p:txBody>
          <a:bodyPr/>
          <a:lstStyle/>
          <a:p>
            <a:r>
              <a:rPr lang="en-IL" dirty="0"/>
              <a:t>@ConfigurationPropertiesScan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431D-4F92-C886-2FA9-561C48BE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713"/>
            <a:ext cx="8596668" cy="4361649"/>
          </a:xfrm>
        </p:spPr>
        <p:txBody>
          <a:bodyPr>
            <a:normAutofit/>
          </a:bodyPr>
          <a:lstStyle/>
          <a:p>
            <a:r>
              <a:rPr lang="en-IL" sz="2200" dirty="0"/>
              <a:t>The class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 </a:t>
            </a:r>
            <a:r>
              <a:rPr lang="en-IL" sz="2200" dirty="0"/>
              <a:t>can be injected as </a:t>
            </a:r>
            <a:r>
              <a:rPr lang="en-IL" sz="2200" b="1" dirty="0"/>
              <a:t>any regular Spring bean</a:t>
            </a:r>
            <a:r>
              <a:rPr lang="en-IL" sz="2200" dirty="0"/>
              <a:t>. For this, use annotation </a:t>
            </a:r>
            <a:r>
              <a:rPr lang="en-IL" sz="2200" b="1" dirty="0">
                <a:solidFill>
                  <a:schemeClr val="accent1"/>
                </a:solidFill>
              </a:rPr>
              <a:t>@ConfigurationPropertiesScan</a:t>
            </a:r>
            <a:endParaRPr lang="en-IL" sz="2200" dirty="0"/>
          </a:p>
          <a:p>
            <a:r>
              <a:rPr lang="en-IL" sz="2200" dirty="0"/>
              <a:t>When some class is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@ConfigurationPropertiesScan</a:t>
            </a:r>
            <a:r>
              <a:rPr lang="en-IL" sz="2200" dirty="0"/>
              <a:t>, Spring will:</a:t>
            </a:r>
          </a:p>
          <a:p>
            <a:pPr lvl="1"/>
            <a:r>
              <a:rPr lang="en-IL" sz="2000" dirty="0"/>
              <a:t>Scan all </a:t>
            </a:r>
            <a:r>
              <a:rPr lang="en-IL" sz="2000" dirty="0">
                <a:solidFill>
                  <a:schemeClr val="accent1"/>
                </a:solidFill>
              </a:rPr>
              <a:t>@ConfigurationProperties </a:t>
            </a:r>
            <a:r>
              <a:rPr lang="en-IL" sz="2000" dirty="0"/>
              <a:t>classes from the current package and its subpackages, and -</a:t>
            </a:r>
          </a:p>
          <a:p>
            <a:pPr lvl="1"/>
            <a:r>
              <a:rPr lang="en-IL" sz="2000" dirty="0"/>
              <a:t>Register them as Beans. </a:t>
            </a:r>
          </a:p>
          <a:p>
            <a:pPr lvl="1"/>
            <a:r>
              <a:rPr lang="en-IL" sz="2000" dirty="0"/>
              <a:t>Note: </a:t>
            </a:r>
            <a:r>
              <a:rPr lang="en-IL" sz="2000" dirty="0">
                <a:solidFill>
                  <a:schemeClr val="accent1"/>
                </a:solidFill>
              </a:rPr>
              <a:t>@ConfigurationPropertiesScan </a:t>
            </a:r>
            <a:r>
              <a:rPr lang="en-US" sz="2000" dirty="0"/>
              <a:t>is often used </a:t>
            </a:r>
            <a:r>
              <a:rPr lang="en-US" sz="2000" b="1" dirty="0"/>
              <a:t>together</a:t>
            </a:r>
            <a:r>
              <a:rPr lang="en-US" sz="2000" dirty="0"/>
              <a:t> with </a:t>
            </a:r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SpringBootApplication</a:t>
            </a:r>
            <a:r>
              <a:rPr lang="en-US" sz="2000" dirty="0"/>
              <a:t>, to activate it for all application classes.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975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B2DE-F32F-1207-4DC8-CA16CA28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6389"/>
          </a:xfrm>
        </p:spPr>
        <p:txBody>
          <a:bodyPr>
            <a:normAutofit fontScale="90000"/>
          </a:bodyPr>
          <a:lstStyle/>
          <a:p>
            <a:r>
              <a:rPr lang="en-IL" dirty="0"/>
              <a:t>@ConfigurationProperties</a:t>
            </a:r>
            <a:r>
              <a:rPr lang="en-US" dirty="0"/>
              <a:t>Scan</a:t>
            </a:r>
            <a:r>
              <a:rPr lang="en-IL" dirty="0"/>
              <a:t>:</a:t>
            </a:r>
            <a:r>
              <a:rPr lang="en-IL" dirty="0">
                <a:sym typeface="Wingdings" pitchFamily="2" charset="2"/>
              </a:rPr>
              <a:t> </a:t>
            </a:r>
            <a:r>
              <a:rPr lang="en-IL" dirty="0"/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F691-75D3-6317-8CA9-AE0CB616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5209660" cy="470895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@Service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final</a:t>
            </a:r>
            <a:r>
              <a:rPr lang="en-US" dirty="0"/>
              <a:t> 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(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/>
              <a:t>serverConfig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</a:rPr>
              <a:t>    </a:t>
            </a:r>
            <a:r>
              <a:rPr lang="en-US" b="1" dirty="0">
                <a:solidFill>
                  <a:srgbClr val="0070C0"/>
                </a:solidFill>
              </a:rPr>
              <a:t>this</a:t>
            </a:r>
            <a:r>
              <a:rPr lang="en-US" dirty="0"/>
              <a:t>.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 = </a:t>
            </a:r>
            <a:r>
              <a:rPr lang="en-US" dirty="0" err="1"/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//...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</a:rPr>
              <a:t>PostConstruct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openConnection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    Server server 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/>
              <a:t> Server(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 err="1"/>
              <a:t>.getAddress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// 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55F3AA-6BBE-813C-A1F5-0A5B8BB137BA}"/>
              </a:ext>
            </a:extLst>
          </p:cNvPr>
          <p:cNvSpPr txBox="1">
            <a:spLocks/>
          </p:cNvSpPr>
          <p:nvPr/>
        </p:nvSpPr>
        <p:spPr>
          <a:xfrm>
            <a:off x="4844386" y="1249680"/>
            <a:ext cx="5418666" cy="470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BE22FB-CBA9-B6EB-30DF-01E2E5AE50B4}"/>
              </a:ext>
            </a:extLst>
          </p:cNvPr>
          <p:cNvSpPr txBox="1">
            <a:spLocks/>
          </p:cNvSpPr>
          <p:nvPr/>
        </p:nvSpPr>
        <p:spPr>
          <a:xfrm>
            <a:off x="5460275" y="1689463"/>
            <a:ext cx="4911634" cy="2396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ConfigurationPropertiesScan</a:t>
            </a:r>
            <a:b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SpringBootApplication</a:t>
            </a:r>
            <a:br>
              <a:rPr lang="en-US" dirty="0"/>
            </a:b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MyApp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static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SpringApplication.run</a:t>
            </a:r>
            <a:r>
              <a:rPr lang="en-US" dirty="0"/>
              <a:t>(</a:t>
            </a:r>
            <a:r>
              <a:rPr lang="en-US" dirty="0" err="1"/>
              <a:t>MyApp.class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0293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62D5-A1C9-B199-B3EA-00FBD242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dirty="0"/>
              <a:t>More about @ConfigurationProperties: relaxed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155C-7B22-70EA-08AB-56E5C83C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</a:rPr>
              <a:t>Spring Boot </a:t>
            </a:r>
            <a:r>
              <a:rPr lang="en-US" sz="2000" dirty="0"/>
              <a:t>supports </a:t>
            </a:r>
            <a:r>
              <a:rPr lang="en-US" sz="2000" i="1" dirty="0"/>
              <a:t>relaxed binding </a:t>
            </a:r>
            <a:r>
              <a:rPr lang="en-US" sz="2000" dirty="0"/>
              <a:t>while mapping properties using </a:t>
            </a:r>
            <a:r>
              <a:rPr lang="en-US" sz="2000" dirty="0">
                <a:solidFill>
                  <a:srgbClr val="92D050"/>
                </a:solidFill>
              </a:rPr>
              <a:t>@</a:t>
            </a:r>
            <a:r>
              <a:rPr lang="en-US" sz="2000" dirty="0" err="1">
                <a:solidFill>
                  <a:srgbClr val="92D050"/>
                </a:solidFill>
              </a:rPr>
              <a:t>ConfigurationProperties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/>
              <a:t>beans, so there is no need to be an exact match between property names and bean properties.</a:t>
            </a:r>
          </a:p>
          <a:p>
            <a:pPr algn="l"/>
            <a:r>
              <a:rPr lang="en-US" dirty="0"/>
              <a:t>For example, </a:t>
            </a: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Kebab case variables can be mapped to the camel case.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app-name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 err="1">
                <a:solidFill>
                  <a:srgbClr val="222222"/>
                </a:solidFill>
                <a:effectLst/>
              </a:rPr>
              <a:t>appName</a:t>
            </a:r>
            <a:b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Case insensitive mapping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49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9500-8386-64E8-9F0E-B7241AB3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Environment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A3050-51BE-A29B-A574-AA7AB5309077}"/>
              </a:ext>
            </a:extLst>
          </p:cNvPr>
          <p:cNvSpPr/>
          <p:nvPr/>
        </p:nvSpPr>
        <p:spPr>
          <a:xfrm>
            <a:off x="677334" y="2786744"/>
            <a:ext cx="7247466" cy="3230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E857-82BF-45BD-4A7B-0A8BE8A4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377"/>
            <a:ext cx="8596668" cy="44849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92D050"/>
                </a:solidFill>
              </a:rPr>
              <a:t>Spring Boot </a:t>
            </a:r>
            <a:r>
              <a:rPr lang="en-US" sz="2100" dirty="0"/>
              <a:t>provides a pre-made bean of type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. This bean can be used to get environment variables.</a:t>
            </a:r>
          </a:p>
          <a:p>
            <a:pPr marL="0" indent="0">
              <a:buNone/>
            </a:pPr>
            <a:r>
              <a:rPr lang="en-US" sz="2100" dirty="0"/>
              <a:t>By default, </a:t>
            </a:r>
            <a:r>
              <a:rPr lang="en-US" sz="2100" dirty="0" err="1"/>
              <a:t>SpringApplication</a:t>
            </a:r>
            <a:r>
              <a:rPr lang="en-US" sz="2100" dirty="0"/>
              <a:t> converts any command line option arguments 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and adds them to the Spring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 as well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/>
              <a:t>MyService</a:t>
            </a:r>
            <a:r>
              <a:rPr lang="en-US" dirty="0"/>
              <a:t> {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Environment </a:t>
            </a:r>
            <a:r>
              <a:rPr lang="en-US" dirty="0">
                <a:solidFill>
                  <a:srgbClr val="871094"/>
                </a:solidFill>
                <a:effectLst/>
              </a:rPr>
              <a:t>environment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MyService</a:t>
            </a:r>
            <a:r>
              <a:rPr lang="en-US" dirty="0"/>
              <a:t>(Environment env)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this.</a:t>
            </a:r>
            <a:r>
              <a:rPr lang="en-US" dirty="0" err="1">
                <a:solidFill>
                  <a:srgbClr val="871094"/>
                </a:solidFill>
              </a:rPr>
              <a:t>environment</a:t>
            </a:r>
            <a:r>
              <a:rPr lang="en-US" dirty="0"/>
              <a:t> = env;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void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String s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"JAVA_HOME"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Integer </a:t>
            </a:r>
            <a:r>
              <a:rPr lang="en-US" dirty="0" err="1"/>
              <a:t>ver</a:t>
            </a:r>
            <a:r>
              <a:rPr lang="en-US" dirty="0"/>
              <a:t>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demo.course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Integer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1389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197-C973-B930-E0FA-B03C278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7" y="2700867"/>
            <a:ext cx="6529272" cy="1826581"/>
          </a:xfrm>
        </p:spPr>
        <p:txBody>
          <a:bodyPr>
            <a:normAutofit fontScale="90000"/>
          </a:bodyPr>
          <a:lstStyle/>
          <a:p>
            <a:r>
              <a:rPr lang="en-IL" dirty="0"/>
              <a:t>Spring Boot Configuration – Using/Injecting Properties - Demo</a:t>
            </a:r>
          </a:p>
        </p:txBody>
      </p:sp>
    </p:spTree>
    <p:extLst>
      <p:ext uri="{BB962C8B-B14F-4D97-AF65-F5344CB8AC3E}">
        <p14:creationId xmlns:p14="http://schemas.microsoft.com/office/powerpoint/2010/main" val="2636314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sz="2400" dirty="0"/>
              <a:t>Configure if the function </a:t>
            </a:r>
            <a:r>
              <a:rPr lang="en-IL" sz="2400" i="1" dirty="0"/>
              <a:t>universalAdd</a:t>
            </a:r>
            <a:r>
              <a:rPr lang="en-IL" sz="2400" dirty="0"/>
              <a:t> is available or not. If </a:t>
            </a:r>
            <a:r>
              <a:rPr lang="en-IL" sz="2400" i="1" dirty="0"/>
              <a:t>universalAdd</a:t>
            </a:r>
            <a:r>
              <a:rPr lang="en-IL" sz="2400" dirty="0"/>
              <a:t> is not available, and the endpoint is being called, return error </a:t>
            </a:r>
            <a:r>
              <a:rPr lang="en-IL" sz="2400" i="1" dirty="0"/>
              <a:t>400 B</a:t>
            </a:r>
            <a:r>
              <a:rPr lang="en-US" sz="2400" i="1" dirty="0"/>
              <a:t>a</a:t>
            </a:r>
            <a:r>
              <a:rPr lang="en-IL" sz="2400" i="1" dirty="0"/>
              <a:t>d Request </a:t>
            </a:r>
            <a:r>
              <a:rPr lang="en-IL" sz="2400" dirty="0"/>
              <a:t>and a message “</a:t>
            </a:r>
            <a:r>
              <a:rPr lang="en-IL" sz="2400" i="1" dirty="0"/>
              <a:t>The feature is not available</a:t>
            </a:r>
            <a:r>
              <a:rPr lang="en-IL" sz="2400" dirty="0"/>
              <a:t>”.</a:t>
            </a:r>
          </a:p>
          <a:p>
            <a:r>
              <a:rPr lang="en-IL" sz="2400" dirty="0"/>
              <a:t>Configure minimal and maximal limits of numbers in </a:t>
            </a:r>
            <a:r>
              <a:rPr lang="en-US" sz="2400" i="1" dirty="0" err="1"/>
              <a:t>UniversalCalculateRequest</a:t>
            </a:r>
            <a:r>
              <a:rPr lang="en-IL" sz="2400" dirty="0"/>
              <a:t>. </a:t>
            </a:r>
            <a:r>
              <a:rPr lang="en-US" sz="2400" dirty="0"/>
              <a:t>If a number that is not in the range </a:t>
            </a:r>
            <a:r>
              <a:rPr lang="en-IL" sz="2400" dirty="0"/>
              <a:t>was received, return error 400 and a message “</a:t>
            </a:r>
            <a:r>
              <a:rPr lang="en-IL" sz="2400" i="1" dirty="0"/>
              <a:t>B</a:t>
            </a:r>
            <a:r>
              <a:rPr lang="en-US" sz="2400" i="1" dirty="0"/>
              <a:t>a</a:t>
            </a:r>
            <a:r>
              <a:rPr lang="en-IL" sz="2400" i="1" dirty="0"/>
              <a:t>d request: The parameter {num1} must be in the range from {min} to {max}</a:t>
            </a:r>
            <a:r>
              <a:rPr lang="en-IL" sz="2400" dirty="0"/>
              <a:t>”.</a:t>
            </a:r>
          </a:p>
          <a:p>
            <a:pPr lvl="1"/>
            <a:r>
              <a:rPr lang="en-IL" sz="2200" dirty="0"/>
              <a:t>Note: for all these properties, create a section with the same prefix </a:t>
            </a:r>
            <a:r>
              <a:rPr lang="en-IL" sz="2200" i="1" dirty="0"/>
              <a:t>app.universal-add.&lt;&gt;</a:t>
            </a:r>
            <a:r>
              <a:rPr lang="en-IL" sz="2200" dirty="0"/>
              <a:t>; use @ConfigurationProperties </a:t>
            </a:r>
          </a:p>
        </p:txBody>
      </p:sp>
    </p:spTree>
    <p:extLst>
      <p:ext uri="{BB962C8B-B14F-4D97-AF65-F5344CB8AC3E}">
        <p14:creationId xmlns:p14="http://schemas.microsoft.com/office/powerpoint/2010/main" val="298482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CC4D-9504-FC2B-8D30-2A617BDB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2: Testing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4DD0-4B22-392D-D7AF-ABC8A295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9755970" cy="3920171"/>
          </a:xfrm>
        </p:spPr>
        <p:txBody>
          <a:bodyPr>
            <a:normAutofit/>
          </a:bodyPr>
          <a:lstStyle/>
          <a:p>
            <a:r>
              <a:rPr lang="en-US" sz="2100" dirty="0"/>
              <a:t>Spring Boot provides several utilities and annotations to help when testing your application. Most developers use the </a:t>
            </a:r>
            <a:r>
              <a:rPr lang="en-US" sz="2100" dirty="0">
                <a:solidFill>
                  <a:srgbClr val="92D050"/>
                </a:solidFill>
              </a:rPr>
              <a:t>spring-boot-starter-test</a:t>
            </a:r>
            <a:r>
              <a:rPr lang="en-US" sz="2100" dirty="0"/>
              <a:t> “Starter”, which imports (in the test scope):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Spring Test &amp; Spring Boot Test</a:t>
            </a:r>
            <a:r>
              <a:rPr lang="en-US" sz="1800" dirty="0">
                <a:solidFill>
                  <a:schemeClr val="tx1"/>
                </a:solidFill>
              </a:rPr>
              <a:t> - utilities and integration test support for Spring Boot applications.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Junit - </a:t>
            </a:r>
            <a:r>
              <a:rPr lang="en-US" sz="1800" dirty="0">
                <a:solidFill>
                  <a:schemeClr val="tx1"/>
                </a:solidFill>
              </a:rPr>
              <a:t>the de-facto standard for unit testing Java applications.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AssertJ</a:t>
            </a:r>
            <a:r>
              <a:rPr lang="en-US" sz="1800" dirty="0"/>
              <a:t> - a fluent assertion library.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Mockito - a Java mocking framework.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Hamcrest</a:t>
            </a:r>
            <a:r>
              <a:rPr lang="en-US" sz="1800" dirty="0"/>
              <a:t> - a library of matcher objects</a:t>
            </a:r>
          </a:p>
          <a:p>
            <a:pPr lvl="1"/>
            <a:r>
              <a:rPr lang="en-US" sz="1800" dirty="0"/>
              <a:t>a number of other useful testing libraries.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1074B-1BC6-4DAF-95D3-B5A8D03D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4479099"/>
            <a:ext cx="4306824" cy="183184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&gt;spring-boot-starter-test&lt;/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&gt;test&lt;/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354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CEB-B3D6-2CE4-A303-020F70AF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 On - Configuration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5491-17D4-D9A9-0D25-58FF46BD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400" dirty="0"/>
              <a:t>Add Spring Actuator to your service (page 7). Check how it works.</a:t>
            </a:r>
          </a:p>
          <a:p>
            <a:r>
              <a:rPr lang="en-IL" sz="2400" dirty="0"/>
              <a:t>Try to expose other Actuator endponts using the configuration </a:t>
            </a:r>
            <a:r>
              <a:rPr lang="en-US" sz="1800" dirty="0" err="1">
                <a:solidFill>
                  <a:srgbClr val="083080"/>
                </a:solidFill>
                <a:effectLst/>
                <a:latin typeface="JetBrains Mono"/>
              </a:rPr>
              <a:t>management.endpoints.web.exposure.include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*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IL" sz="2400" dirty="0"/>
              <a:t>Check the endpoint /actuator/health, </a:t>
            </a:r>
            <a:r>
              <a:rPr lang="en-IL" sz="2400" i="1" dirty="0"/>
              <a:t>/actuator/env,</a:t>
            </a:r>
            <a:r>
              <a:rPr lang="en-IL" sz="2400" dirty="0"/>
              <a:t> </a:t>
            </a:r>
            <a:r>
              <a:rPr lang="en-IL" sz="2400" i="1" dirty="0"/>
              <a:t>/actuator/beans</a:t>
            </a:r>
            <a:r>
              <a:rPr lang="en-IL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3770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2C8F-9A03-1513-3B3C-38D88293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IL" dirty="0"/>
              <a:t>Part 5: Validation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1A9C-2619-D6E8-75B1-078E241FB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4"/>
            <a:ext cx="8596668" cy="271338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Java </a:t>
            </a:r>
            <a:r>
              <a:rPr lang="en-US" sz="2800" dirty="0">
                <a:solidFill>
                  <a:srgbClr val="0070C0"/>
                </a:solidFill>
              </a:rPr>
              <a:t>Bean Validation </a:t>
            </a:r>
            <a:r>
              <a:rPr lang="en-US" sz="2800" dirty="0"/>
              <a:t>is the de-facto standard for implementing validation logic in the Java ecosystem. It’s well integrated with </a:t>
            </a:r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Boot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Boot’s</a:t>
            </a:r>
            <a:r>
              <a:rPr lang="en-US" sz="2800" dirty="0"/>
              <a:t> Bean Validation support comes with the validation starter: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CE2F3-A4EB-8FF7-5B19-E42935F89F42}"/>
              </a:ext>
            </a:extLst>
          </p:cNvPr>
          <p:cNvSpPr txBox="1"/>
          <p:nvPr/>
        </p:nvSpPr>
        <p:spPr>
          <a:xfrm>
            <a:off x="677333" y="4494074"/>
            <a:ext cx="859666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/>
              <a:t>&lt;dependency&gt;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&gt;spring-boot-starter-validation&lt;/</a:t>
            </a:r>
            <a:r>
              <a:rPr lang="en-US" dirty="0" err="1"/>
              <a:t>artifactId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28381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5FB4-2BE3-BEEE-EC65-795AD09D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 Validation</a:t>
            </a:r>
            <a:br>
              <a:rPr lang="en-US" b="0" i="0" u="none" strike="noStrike" dirty="0">
                <a:solidFill>
                  <a:srgbClr val="333333"/>
                </a:solidFill>
                <a:effectLst/>
                <a:latin typeface="Raleway" pitchFamily="2" charset="77"/>
              </a:rPr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9178-C9F9-4E5C-77D8-AD612970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Very basically, </a:t>
            </a:r>
            <a:r>
              <a:rPr lang="en-US" sz="2400" dirty="0">
                <a:solidFill>
                  <a:srgbClr val="0070C0"/>
                </a:solidFill>
              </a:rPr>
              <a:t>Bean Validation </a:t>
            </a:r>
            <a:r>
              <a:rPr lang="en-US" sz="2400" dirty="0"/>
              <a:t>works by defining constraints to the fields of a class by annotating them with certain annotations (standard JSR-380).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NotNull</a:t>
            </a:r>
            <a:endParaRPr lang="en-US" b="1" i="1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@Size 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AssertTrue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 </a:t>
            </a:r>
            <a:endParaRPr lang="en-US" b="1" i="1" dirty="0">
              <a:solidFill>
                <a:srgbClr val="000000"/>
              </a:solidFill>
              <a:latin typeface="Raleway" pitchFamily="2" charset="77"/>
            </a:endParaRP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@Min and @Max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NotEmpty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, 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NotBlank</a:t>
            </a:r>
            <a:endParaRPr lang="en-US" b="1" i="1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r>
              <a:rPr lang="en-US" b="1" i="1" dirty="0">
                <a:solidFill>
                  <a:srgbClr val="000000"/>
                </a:solidFill>
                <a:latin typeface="Raleway" pitchFamily="2" charset="77"/>
              </a:rPr>
              <a:t>@Pattern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@Positive, 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PositiveOrZero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, @Ne</a:t>
            </a:r>
            <a:r>
              <a:rPr lang="en-US" b="1" i="1" dirty="0">
                <a:solidFill>
                  <a:srgbClr val="000000"/>
                </a:solidFill>
                <a:latin typeface="Raleway" pitchFamily="2" charset="77"/>
              </a:rPr>
              <a:t>gative, @</a:t>
            </a:r>
            <a:r>
              <a:rPr lang="en-US" b="1" i="1" dirty="0" err="1">
                <a:solidFill>
                  <a:srgbClr val="000000"/>
                </a:solidFill>
                <a:latin typeface="Raleway" pitchFamily="2" charset="77"/>
              </a:rPr>
              <a:t>NegativeOrZero</a:t>
            </a:r>
            <a:endParaRPr lang="en-US" b="1" i="1" dirty="0">
              <a:solidFill>
                <a:srgbClr val="000000"/>
              </a:solidFill>
              <a:latin typeface="Raleway" pitchFamily="2" charset="77"/>
            </a:endParaRPr>
          </a:p>
          <a:p>
            <a:r>
              <a:rPr lang="en-US" sz="1800" b="1" i="1" dirty="0">
                <a:solidFill>
                  <a:srgbClr val="000000"/>
                </a:solidFill>
                <a:latin typeface="Raleway" pitchFamily="2" charset="77"/>
              </a:rPr>
              <a:t>Etc.</a:t>
            </a:r>
            <a:endParaRPr lang="en-US" sz="1800" dirty="0"/>
          </a:p>
          <a:p>
            <a:endParaRPr lang="en-IL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44563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37B4-FF8B-6222-A8AE-7214FB8D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Validator, @Validated and @Valid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3D1B-2488-FF6A-67CF-AF0DF191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8800"/>
            <a:ext cx="8596668" cy="4435420"/>
          </a:xfrm>
        </p:spPr>
        <p:txBody>
          <a:bodyPr>
            <a:noAutofit/>
          </a:bodyPr>
          <a:lstStyle/>
          <a:p>
            <a:r>
              <a:rPr lang="en-US" sz="2400" dirty="0"/>
              <a:t>Without </a:t>
            </a:r>
            <a:r>
              <a:rPr lang="en-US" sz="2400" dirty="0">
                <a:solidFill>
                  <a:srgbClr val="92D050"/>
                </a:solidFill>
              </a:rPr>
              <a:t>Spring</a:t>
            </a:r>
            <a:r>
              <a:rPr lang="en-US" sz="2400" dirty="0"/>
              <a:t> - to validate if an object is valid, we use a </a:t>
            </a:r>
            <a:r>
              <a:rPr lang="en-US" sz="2400" dirty="0">
                <a:solidFill>
                  <a:srgbClr val="0070C0"/>
                </a:solidFill>
              </a:rPr>
              <a:t>Validator</a:t>
            </a:r>
            <a:r>
              <a:rPr lang="en-US" sz="2400" dirty="0"/>
              <a:t> that checks if the constraints are met.</a:t>
            </a:r>
          </a:p>
          <a:p>
            <a:r>
              <a:rPr lang="en-US" sz="2400" dirty="0"/>
              <a:t>However, </a:t>
            </a:r>
            <a:r>
              <a:rPr lang="en-US" sz="2400" dirty="0">
                <a:solidFill>
                  <a:srgbClr val="92D050"/>
                </a:solidFill>
              </a:rPr>
              <a:t>Spring</a:t>
            </a:r>
            <a:r>
              <a:rPr lang="en-US" sz="2400" dirty="0"/>
              <a:t> does the validation for us. We don’t need to create a Validator. Instead, we can let Spring know that we want to have a certain object validated. This works by using the </a:t>
            </a:r>
            <a:r>
              <a:rPr lang="en-US" sz="2400" dirty="0">
                <a:solidFill>
                  <a:srgbClr val="92D050"/>
                </a:solidFill>
              </a:rPr>
              <a:t>@Validated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92D050"/>
                </a:solidFill>
              </a:rPr>
              <a:t>@Valid </a:t>
            </a:r>
            <a:r>
              <a:rPr lang="en-US" sz="2400" dirty="0"/>
              <a:t>annotations.</a:t>
            </a:r>
          </a:p>
          <a:p>
            <a:pPr lvl="1"/>
            <a:r>
              <a:rPr lang="en-US" sz="2000" dirty="0"/>
              <a:t>The </a:t>
            </a:r>
            <a:r>
              <a:rPr lang="en-US" sz="2000" dirty="0">
                <a:solidFill>
                  <a:srgbClr val="92D050"/>
                </a:solidFill>
              </a:rPr>
              <a:t>@Validated </a:t>
            </a:r>
            <a:r>
              <a:rPr lang="en-US" sz="2000" dirty="0"/>
              <a:t>annotation is a </a:t>
            </a:r>
            <a:r>
              <a:rPr lang="en-US" sz="2000" i="1" dirty="0"/>
              <a:t>class-level annot</a:t>
            </a:r>
            <a:r>
              <a:rPr lang="en-US" sz="2000" dirty="0"/>
              <a:t>ation that we can use to tell Spring to validate parameters that are passed into a method of the annotated class.</a:t>
            </a:r>
          </a:p>
          <a:p>
            <a:pPr lvl="1"/>
            <a:r>
              <a:rPr lang="en-US" sz="2000" dirty="0"/>
              <a:t>We can put the </a:t>
            </a:r>
            <a:r>
              <a:rPr lang="en-US" sz="2000" dirty="0">
                <a:solidFill>
                  <a:srgbClr val="92D050"/>
                </a:solidFill>
              </a:rPr>
              <a:t>@Valid </a:t>
            </a:r>
            <a:r>
              <a:rPr lang="en-US" sz="2000" dirty="0"/>
              <a:t>annotation on </a:t>
            </a:r>
            <a:r>
              <a:rPr lang="en-US" sz="2000" i="1" dirty="0"/>
              <a:t>method parameters and fields </a:t>
            </a:r>
            <a:r>
              <a:rPr lang="en-US" sz="2000" dirty="0"/>
              <a:t>to tell Spring that we want a method parameter or field to be validated.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0270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6126-28F2-1253-E4C6-590BC8DF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3443"/>
          </a:xfrm>
        </p:spPr>
        <p:txBody>
          <a:bodyPr/>
          <a:lstStyle/>
          <a:p>
            <a:r>
              <a:rPr lang="en-IL" dirty="0"/>
              <a:t>@RestController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475A-9CA7-D6E6-17A7-F423B984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043"/>
            <a:ext cx="8596668" cy="4428319"/>
          </a:xfrm>
        </p:spPr>
        <p:txBody>
          <a:bodyPr/>
          <a:lstStyle/>
          <a:p>
            <a:r>
              <a:rPr lang="en-US" sz="2800" dirty="0"/>
              <a:t>In this way, we can validate a </a:t>
            </a:r>
            <a:r>
              <a:rPr lang="en-US" sz="2800" dirty="0" err="1">
                <a:solidFill>
                  <a:srgbClr val="0070C0"/>
                </a:solidFill>
              </a:rPr>
              <a:t>RestController</a:t>
            </a:r>
            <a:r>
              <a:rPr lang="en-US" sz="2800" dirty="0"/>
              <a:t> user input.</a:t>
            </a:r>
          </a:p>
          <a:p>
            <a:r>
              <a:rPr lang="en-US" sz="2800" dirty="0"/>
              <a:t>There are three things we can validate for any incoming HTTP request:</a:t>
            </a:r>
          </a:p>
          <a:p>
            <a:pPr lvl="1"/>
            <a:r>
              <a:rPr lang="en-US" sz="2400" dirty="0"/>
              <a:t>Request body,</a:t>
            </a:r>
          </a:p>
          <a:p>
            <a:pPr lvl="1"/>
            <a:r>
              <a:rPr lang="en-US" sz="2400" dirty="0"/>
              <a:t>Path variables,</a:t>
            </a:r>
          </a:p>
          <a:p>
            <a:pPr lvl="1"/>
            <a:r>
              <a:rPr lang="en-US" sz="2400" dirty="0"/>
              <a:t>Query parameters.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85731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path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"/add/{num1}/{num2}"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@Min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                  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num1 + num2;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5819757" y="453935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301487" y="460326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1518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request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RequestParam</a:t>
            </a:r>
            <a:r>
              <a:rPr lang="en-US" dirty="0">
                <a:solidFill>
                  <a:srgbClr val="9E880D"/>
                </a:solidFill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100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//…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6505557" y="445758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987287" y="452149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4428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D089-CCC2-DFF3-B375-5A1C3BFA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a request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A721-3159-BCFC-A8CD-F99B50778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607795" cy="276701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Max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Positive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96A6A-823A-5D5D-7325-8ACE6BE44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2098" y="3544094"/>
            <a:ext cx="7592773" cy="239054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600" b="1" dirty="0" err="1">
                <a:solidFill>
                  <a:srgbClr val="000000"/>
                </a:solidFill>
                <a:effectLst/>
              </a:rPr>
              <a:t>javax.validation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Valid</a:t>
            </a:r>
            <a:r>
              <a:rPr lang="en-US" sz="1600" dirty="0"/>
              <a:t>;</a:t>
            </a:r>
            <a:endParaRPr lang="en-US" sz="1600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sz="1600" dirty="0"/>
              <a:t>)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  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"/add"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CalculateResponse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</a:rPr>
              <a:t>create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9E880D"/>
                </a:solidFill>
                <a:effectLst/>
              </a:rPr>
              <a:t>@Valid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en-US" sz="1600" dirty="0">
                <a:solidFill>
                  <a:srgbClr val="9E880D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req)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new </a:t>
            </a:r>
            <a:r>
              <a:rPr lang="en-US" sz="1600" dirty="0" err="1"/>
              <a:t>CalculateResponse</a:t>
            </a:r>
            <a:r>
              <a:rPr lang="en-US" sz="1600" dirty="0"/>
              <a:t>(req.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num1 </a:t>
            </a:r>
            <a:r>
              <a:rPr lang="en-US" sz="1600" dirty="0"/>
              <a:t>+ 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endParaRPr lang="en-I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2FA35-6BE3-B509-B68A-B367045E25B5}"/>
              </a:ext>
            </a:extLst>
          </p:cNvPr>
          <p:cNvSpPr txBox="1"/>
          <p:nvPr/>
        </p:nvSpPr>
        <p:spPr>
          <a:xfrm rot="10800000" flipV="1">
            <a:off x="4817569" y="2255804"/>
            <a:ext cx="541935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before the verified fields</a:t>
            </a:r>
            <a:endParaRPr lang="en-IL" sz="1400" i="1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56062CB-9EC4-1088-018F-A426AE8290D2}"/>
              </a:ext>
            </a:extLst>
          </p:cNvPr>
          <p:cNvSpPr/>
          <p:nvPr/>
        </p:nvSpPr>
        <p:spPr>
          <a:xfrm>
            <a:off x="6858000" y="3083867"/>
            <a:ext cx="187837" cy="1936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97B257A-6844-CA89-E9D3-9C3B248D64CB}"/>
              </a:ext>
            </a:extLst>
          </p:cNvPr>
          <p:cNvSpPr/>
          <p:nvPr/>
        </p:nvSpPr>
        <p:spPr>
          <a:xfrm>
            <a:off x="4285129" y="2353364"/>
            <a:ext cx="532440" cy="147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1408E-10C4-E2B3-C18D-F829C8ED4111}"/>
              </a:ext>
            </a:extLst>
          </p:cNvPr>
          <p:cNvSpPr txBox="1"/>
          <p:nvPr/>
        </p:nvSpPr>
        <p:spPr>
          <a:xfrm rot="10800000" flipV="1">
            <a:off x="5791906" y="2776090"/>
            <a:ext cx="422993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 </a:t>
            </a:r>
            <a:r>
              <a:rPr lang="en-US" sz="1400" b="1" i="1" dirty="0"/>
              <a:t>@Valid</a:t>
            </a:r>
            <a:r>
              <a:rPr lang="en-US" sz="14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to </a:t>
            </a:r>
            <a:r>
              <a:rPr lang="en-US" sz="1400" i="1" dirty="0"/>
              <a:t>@</a:t>
            </a:r>
            <a:r>
              <a:rPr lang="en-US" sz="1400" i="1" dirty="0" err="1"/>
              <a:t>RequestBody</a:t>
            </a:r>
            <a:endParaRPr lang="en-IL" sz="1400" i="1" dirty="0"/>
          </a:p>
        </p:txBody>
      </p:sp>
    </p:spTree>
    <p:extLst>
      <p:ext uri="{BB962C8B-B14F-4D97-AF65-F5344CB8AC3E}">
        <p14:creationId xmlns:p14="http://schemas.microsoft.com/office/powerpoint/2010/main" val="1428792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7AC-CAB2-1E68-9F0D-ECEF9975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Validation failure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C0EB-38D6-B3F9-6672-1551D9D0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a validation of request body fails, a </a:t>
            </a:r>
            <a:r>
              <a:rPr lang="en-US" sz="2000" dirty="0" err="1">
                <a:solidFill>
                  <a:srgbClr val="0070C0"/>
                </a:solidFill>
              </a:rPr>
              <a:t>MethodArgumentNotValidException</a:t>
            </a:r>
            <a:r>
              <a:rPr lang="en-US" sz="2000" dirty="0"/>
              <a:t> will be triggered. By default, Spring will translate this exception to a HTTP status </a:t>
            </a:r>
            <a:r>
              <a:rPr lang="en-US" sz="2000" i="1" dirty="0"/>
              <a:t>400 (Bad Request)</a:t>
            </a:r>
            <a:r>
              <a:rPr lang="en-US" sz="2000" dirty="0"/>
              <a:t>.</a:t>
            </a:r>
          </a:p>
          <a:p>
            <a:r>
              <a:rPr lang="en-US" sz="2000" dirty="0"/>
              <a:t>If a validation of path variables or request parameters fails, a </a:t>
            </a:r>
            <a:r>
              <a:rPr lang="en-US" sz="2000" dirty="0" err="1">
                <a:solidFill>
                  <a:srgbClr val="0070C0"/>
                </a:solidFill>
              </a:rPr>
              <a:t>ConstraintViolationException</a:t>
            </a:r>
            <a:r>
              <a:rPr lang="en-US" sz="2000" dirty="0"/>
              <a:t> will be triggered. By default, Spring will translate it to a Http status </a:t>
            </a:r>
            <a:r>
              <a:rPr lang="en-US" sz="2000" i="1" dirty="0"/>
              <a:t>500 (Internal Server Error)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If we want to return a HTTP status 400 instead (which makes sense, since the client provided an invalid parameter, making it a bad request), we can add a custom exception handler.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06335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F276-419A-42CD-33D6-99D07264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2706"/>
          </a:xfrm>
        </p:spPr>
        <p:txBody>
          <a:bodyPr>
            <a:normAutofit fontScale="90000"/>
          </a:bodyPr>
          <a:lstStyle/>
          <a:p>
            <a:r>
              <a:rPr lang="en-IL" dirty="0"/>
              <a:t>Configuration properties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821E-54E5-BB80-B89D-9407A38A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024"/>
            <a:ext cx="8954346" cy="54589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ConfigurationProperties</a:t>
            </a:r>
            <a:r>
              <a:rPr lang="en-US" sz="2000" dirty="0">
                <a:solidFill>
                  <a:schemeClr val="accent1"/>
                </a:solidFill>
              </a:rPr>
              <a:t> </a:t>
            </a:r>
            <a:r>
              <a:rPr lang="en-US" sz="2000" dirty="0"/>
              <a:t>properties also can be validated whenever they are annotated with Spring’s </a:t>
            </a:r>
            <a:r>
              <a:rPr lang="en-US" sz="2000" b="1" dirty="0">
                <a:solidFill>
                  <a:schemeClr val="accent1"/>
                </a:solidFill>
              </a:rPr>
              <a:t>@Validated </a:t>
            </a:r>
            <a:r>
              <a:rPr lang="en-US" sz="2000" dirty="0"/>
              <a:t>annotation.</a:t>
            </a:r>
          </a:p>
          <a:p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Bean Validation </a:t>
            </a:r>
            <a:r>
              <a:rPr lang="en-US" sz="2000" dirty="0"/>
              <a:t>annotations directly on your configuration class:</a:t>
            </a:r>
            <a:endParaRPr lang="en-IL" sz="20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53E56C0-922C-B2C2-A903-3365BE149131}"/>
              </a:ext>
            </a:extLst>
          </p:cNvPr>
          <p:cNvSpPr txBox="1">
            <a:spLocks/>
          </p:cNvSpPr>
          <p:nvPr/>
        </p:nvSpPr>
        <p:spPr>
          <a:xfrm>
            <a:off x="677334" y="2599765"/>
            <a:ext cx="6043747" cy="419497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NotNull</a:t>
            </a:r>
            <a:r>
              <a:rPr lang="en-US" sz="1200" dirty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NotEmpty</a:t>
            </a:r>
            <a:r>
              <a:rPr lang="en-US" sz="1200" dirty="0"/>
              <a:t>;</a:t>
            </a:r>
            <a:endParaRPr lang="en-US" sz="1200" b="1" dirty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ConfigurationProperties</a:t>
            </a:r>
            <a:r>
              <a:rPr lang="en-US" sz="1200" dirty="0">
                <a:solidFill>
                  <a:schemeClr val="tx2"/>
                </a:solidFill>
              </a:rPr>
              <a:t>(</a:t>
            </a:r>
            <a:r>
              <a:rPr lang="en-US" sz="1200" dirty="0">
                <a:solidFill>
                  <a:srgbClr val="92D050"/>
                </a:solidFill>
              </a:rPr>
              <a:t>“server”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9E880D"/>
                </a:solidFill>
              </a:rPr>
              <a:t>@Validated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</a:rPr>
              <a:t>p</a:t>
            </a:r>
            <a:r>
              <a:rPr lang="en-IL" sz="1200" dirty="0">
                <a:solidFill>
                  <a:srgbClr val="0033B3"/>
                </a:solidFill>
              </a:rPr>
              <a:t>ublic class</a:t>
            </a:r>
            <a:r>
              <a:rPr lang="en-IL" sz="1200" dirty="0"/>
              <a:t> ServerConfiguration {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@NotNull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US" sz="1200" dirty="0" err="1"/>
              <a:t>InetAddress</a:t>
            </a:r>
            <a:r>
              <a:rPr lang="en-IL" sz="1200" dirty="0"/>
              <a:t> address;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int</a:t>
            </a:r>
            <a:r>
              <a:rPr lang="en-IL" sz="1200" dirty="0"/>
              <a:t> port;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@Valid</a:t>
            </a:r>
          </a:p>
          <a:p>
            <a:pPr marL="0" indent="0">
              <a:buFont typeface="Wingdings 3" charset="2"/>
              <a:buNone/>
            </a:pP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IL" sz="1200" dirty="0">
                <a:solidFill>
                  <a:srgbClr val="0033B3"/>
                </a:solidFill>
              </a:rPr>
              <a:t>final</a:t>
            </a:r>
            <a:r>
              <a:rPr lang="en-IL" sz="1200" dirty="0"/>
              <a:t> Security security = </a:t>
            </a:r>
            <a:r>
              <a:rPr lang="en-IL" sz="1200" dirty="0">
                <a:solidFill>
                  <a:srgbClr val="0033B3"/>
                </a:solidFill>
              </a:rPr>
              <a:t>new</a:t>
            </a:r>
            <a:r>
              <a:rPr lang="en-IL" sz="1200" dirty="0"/>
              <a:t> Security();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public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static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class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/>
              <a:t>Security {</a:t>
            </a:r>
          </a:p>
          <a:p>
            <a:pPr marL="0" indent="0">
              <a:buFont typeface="Wingdings 3" charset="2"/>
              <a:buNone/>
            </a:pPr>
            <a:r>
              <a:rPr lang="en-US" sz="1200" i="1" dirty="0">
                <a:solidFill>
                  <a:srgbClr val="808080"/>
                </a:solidFill>
                <a:effectLst/>
              </a:rPr>
              <a:t> </a:t>
            </a:r>
            <a:r>
              <a:rPr lang="en-US" sz="1200" i="1" dirty="0">
                <a:solidFill>
                  <a:srgbClr val="808080"/>
                </a:solidFill>
              </a:rPr>
              <a:t>         </a:t>
            </a: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NotEmpty</a:t>
            </a:r>
            <a:r>
              <a:rPr lang="en-US" sz="1200" dirty="0">
                <a:solidFill>
                  <a:srgbClr val="9E880D"/>
                </a:solidFill>
              </a:rPr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7F0055"/>
                </a:solidFill>
                <a:effectLst/>
              </a:rPr>
              <a:t>           </a:t>
            </a:r>
            <a:r>
              <a:rPr lang="en-US" sz="1200" dirty="0">
                <a:solidFill>
                  <a:srgbClr val="0033B3"/>
                </a:solidFill>
              </a:rPr>
              <a:t>public</a:t>
            </a:r>
            <a:r>
              <a:rPr lang="en-US" sz="1200" dirty="0"/>
              <a:t> String username;</a:t>
            </a:r>
            <a:r>
              <a:rPr lang="en-IL" sz="1200" dirty="0"/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94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SpringBootTest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8321"/>
            <a:ext cx="8596668" cy="424304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>
                <a:solidFill>
                  <a:schemeClr val="tx1"/>
                </a:solidFill>
              </a:rPr>
              <a:t>annotation is useful when we need to bootstrap the entire Spring application container. </a:t>
            </a:r>
          </a:p>
          <a:p>
            <a:r>
              <a:rPr lang="en-US" sz="2800" dirty="0"/>
              <a:t>This annotation creates an application context and loads all beans of the application. It means we can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Autowire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/>
              <a:t>any bean that's picked up by component scanning into our test.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/>
              <a:t>starts the embedded server and creates a web environment.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53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443"/>
            <a:ext cx="8596668" cy="4480919"/>
          </a:xfrm>
        </p:spPr>
        <p:txBody>
          <a:bodyPr>
            <a:normAutofit lnSpcReduction="10000"/>
          </a:bodyPr>
          <a:lstStyle/>
          <a:p>
            <a:r>
              <a:rPr lang="en-IL" sz="2400" dirty="0"/>
              <a:t>Add validation for all endpoints: input parametes must be numbers and in the range from 1 to 100. </a:t>
            </a:r>
          </a:p>
          <a:p>
            <a:r>
              <a:rPr lang="en-IL" sz="2400" dirty="0"/>
              <a:t>Add error handling for all endpoints: if the numbers are not specified or not in the range, the service should return </a:t>
            </a:r>
            <a:r>
              <a:rPr lang="en-IL" sz="2400" i="1" dirty="0"/>
              <a:t>400 Bad Request </a:t>
            </a:r>
            <a:r>
              <a:rPr lang="en-IL" sz="2400" dirty="0"/>
              <a:t>and error message “</a:t>
            </a:r>
            <a:r>
              <a:rPr lang="en-US" sz="2400" i="1" dirty="0"/>
              <a:t>Input validation failed: &lt;error reason&gt;</a:t>
            </a:r>
            <a:r>
              <a:rPr lang="en-US" sz="2400" dirty="0"/>
              <a:t>”.</a:t>
            </a:r>
          </a:p>
          <a:p>
            <a:r>
              <a:rPr lang="en-IL" sz="2400" dirty="0"/>
              <a:t>Add tests validating proper handling of validation errors. (At least two tests for every endpoint).</a:t>
            </a:r>
          </a:p>
          <a:p>
            <a:r>
              <a:rPr lang="en-IL" sz="2400" dirty="0"/>
              <a:t>Add configuration validation for </a:t>
            </a:r>
            <a:r>
              <a:rPr lang="en-IL" sz="2400" i="1" dirty="0"/>
              <a:t>app.universal-add: </a:t>
            </a:r>
            <a:r>
              <a:rPr lang="en-IL" sz="2400" dirty="0"/>
              <a:t>all properties should be </a:t>
            </a:r>
            <a:r>
              <a:rPr lang="en-US" sz="2400" dirty="0"/>
              <a:t>specified;</a:t>
            </a:r>
            <a:r>
              <a:rPr lang="en-IL" sz="2400" dirty="0"/>
              <a:t> min and max values should be positive numbers.</a:t>
            </a: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365778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551C-ABF5-B32D-11EC-36AA7C1B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</a:t>
            </a:r>
          </a:p>
        </p:txBody>
      </p:sp>
      <p:sp>
        <p:nvSpPr>
          <p:cNvPr id="4" name="Flowchart: Magnetic Disk 4">
            <a:extLst>
              <a:ext uri="{FF2B5EF4-FFF2-40B4-BE49-F238E27FC236}">
                <a16:creationId xmlns:a16="http://schemas.microsoft.com/office/drawing/2014/main" id="{914664F1-3C1E-84ED-FEE8-81325AE1AE9B}"/>
              </a:ext>
            </a:extLst>
          </p:cNvPr>
          <p:cNvSpPr/>
          <p:nvPr/>
        </p:nvSpPr>
        <p:spPr>
          <a:xfrm>
            <a:off x="1246907" y="2402098"/>
            <a:ext cx="3138055" cy="2119745"/>
          </a:xfrm>
          <a:prstGeom prst="flowChartMagneticDisk">
            <a:avLst/>
          </a:prstGeom>
          <a:solidFill>
            <a:srgbClr val="008E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31426964-E576-FA45-3693-322795139886}"/>
              </a:ext>
            </a:extLst>
          </p:cNvPr>
          <p:cNvSpPr/>
          <p:nvPr/>
        </p:nvSpPr>
        <p:spPr>
          <a:xfrm>
            <a:off x="3346522" y="3384837"/>
            <a:ext cx="758536" cy="727363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/>
              <a:t>Bean</a:t>
            </a:r>
          </a:p>
          <a:p>
            <a:pPr algn="ctr"/>
            <a:r>
              <a:rPr lang="en-US" dirty="0" err="1"/>
              <a:t>xyz</a:t>
            </a:r>
            <a:endParaRPr lang="he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07F59-15AD-2C09-E555-63E602CFF502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4105058" y="3026910"/>
            <a:ext cx="1424204" cy="72160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B381C2-AB32-EFDD-DDB0-0EE50A9158F3}"/>
              </a:ext>
            </a:extLst>
          </p:cNvPr>
          <p:cNvSpPr txBox="1"/>
          <p:nvPr/>
        </p:nvSpPr>
        <p:spPr>
          <a:xfrm>
            <a:off x="1719694" y="2439473"/>
            <a:ext cx="219248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Application Context</a:t>
            </a:r>
          </a:p>
          <a:p>
            <a:pPr algn="ctr"/>
            <a:r>
              <a:rPr lang="en-US" sz="1600" b="1" dirty="0"/>
              <a:t>(container)</a:t>
            </a:r>
            <a:endParaRPr lang="he-IL" sz="1600" b="1" dirty="0"/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24754504-606A-1DE1-5A32-FC4EC893AB3A}"/>
              </a:ext>
            </a:extLst>
          </p:cNvPr>
          <p:cNvSpPr/>
          <p:nvPr/>
        </p:nvSpPr>
        <p:spPr>
          <a:xfrm>
            <a:off x="1719694" y="3120874"/>
            <a:ext cx="501362" cy="346501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02022C73-00DB-929D-19E7-CD44AC048C94}"/>
              </a:ext>
            </a:extLst>
          </p:cNvPr>
          <p:cNvSpPr/>
          <p:nvPr/>
        </p:nvSpPr>
        <p:spPr>
          <a:xfrm>
            <a:off x="2391207" y="3352766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93C38401-CB22-1CBD-4EE0-15C82B07B541}"/>
              </a:ext>
            </a:extLst>
          </p:cNvPr>
          <p:cNvSpPr/>
          <p:nvPr/>
        </p:nvSpPr>
        <p:spPr>
          <a:xfrm>
            <a:off x="280034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FE1645C6-0A16-F9AB-8F05-83A79CF4982C}"/>
              </a:ext>
            </a:extLst>
          </p:cNvPr>
          <p:cNvSpPr/>
          <p:nvPr/>
        </p:nvSpPr>
        <p:spPr>
          <a:xfrm>
            <a:off x="184178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B35727CB-BB51-6AAA-3487-F769208C5CA0}"/>
              </a:ext>
            </a:extLst>
          </p:cNvPr>
          <p:cNvSpPr/>
          <p:nvPr/>
        </p:nvSpPr>
        <p:spPr>
          <a:xfrm>
            <a:off x="1462520" y="3566678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E18E2A-0BF8-AFA5-D3C5-E6D9C18C1255}"/>
              </a:ext>
            </a:extLst>
          </p:cNvPr>
          <p:cNvGrpSpPr/>
          <p:nvPr/>
        </p:nvGrpSpPr>
        <p:grpSpPr>
          <a:xfrm>
            <a:off x="5529262" y="2586445"/>
            <a:ext cx="3475401" cy="880929"/>
            <a:chOff x="6477002" y="1652153"/>
            <a:chExt cx="4132116" cy="1330037"/>
          </a:xfrm>
        </p:grpSpPr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79DBCD2B-0311-FB21-681F-F1F9D85237CE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1EB8CE-5939-40FB-6FF1-8250A7A41302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A</a:t>
              </a:r>
              <a:endParaRPr lang="he-IL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BBD2D4-5F82-F3E1-0399-102CF2042EBD}"/>
              </a:ext>
            </a:extLst>
          </p:cNvPr>
          <p:cNvGrpSpPr/>
          <p:nvPr/>
        </p:nvGrpSpPr>
        <p:grpSpPr>
          <a:xfrm>
            <a:off x="5529262" y="4017792"/>
            <a:ext cx="3475401" cy="880929"/>
            <a:chOff x="6477002" y="1652153"/>
            <a:chExt cx="4132116" cy="1330037"/>
          </a:xfrm>
        </p:grpSpPr>
        <p:sp>
          <p:nvSpPr>
            <p:cNvPr id="17" name="Rectangle: Rounded Corners 23">
              <a:extLst>
                <a:ext uri="{FF2B5EF4-FFF2-40B4-BE49-F238E27FC236}">
                  <a16:creationId xmlns:a16="http://schemas.microsoft.com/office/drawing/2014/main" id="{77BAFC8C-BDB0-041A-3E43-9A5A3CC7A257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26309F-446C-71A7-42E4-2EE44B6EF967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B</a:t>
              </a:r>
              <a:endParaRPr lang="he-IL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BB38E2-6D12-4187-8606-37D1AC916D82}"/>
              </a:ext>
            </a:extLst>
          </p:cNvPr>
          <p:cNvGrpSpPr/>
          <p:nvPr/>
        </p:nvGrpSpPr>
        <p:grpSpPr>
          <a:xfrm>
            <a:off x="5529261" y="5449139"/>
            <a:ext cx="3475401" cy="880929"/>
            <a:chOff x="6477002" y="1652153"/>
            <a:chExt cx="4132116" cy="1330037"/>
          </a:xfrm>
        </p:grpSpPr>
        <p:sp>
          <p:nvSpPr>
            <p:cNvPr id="20" name="Rectangle: Rounded Corners 26">
              <a:extLst>
                <a:ext uri="{FF2B5EF4-FFF2-40B4-BE49-F238E27FC236}">
                  <a16:creationId xmlns:a16="http://schemas.microsoft.com/office/drawing/2014/main" id="{62A282C8-9716-5E34-CA2C-443E8E959409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EB905-CC60-1BB3-6FA2-67803D50CAFF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C</a:t>
              </a:r>
              <a:endParaRPr lang="he-IL" b="1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743A11-B4C0-0092-A919-C95584464674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4105058" y="3748519"/>
            <a:ext cx="1424204" cy="70973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D78081-0C8B-B3AD-6020-1716AEB33CE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4105058" y="3748519"/>
            <a:ext cx="1424203" cy="214108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2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68FE-5CE8-7245-DF2E-0A434E5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03CD-D990-D185-70D3-131DF36E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251"/>
            <a:ext cx="8596668" cy="446511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D2DFF"/>
                </a:solidFill>
              </a:rPr>
              <a:t>Scope</a:t>
            </a:r>
            <a:r>
              <a:rPr lang="en-US" sz="2000" dirty="0"/>
              <a:t> of a bean describes how many instances should the container manage</a:t>
            </a:r>
          </a:p>
          <a:p>
            <a:r>
              <a:rPr lang="en-IL" sz="2000" dirty="0"/>
              <a:t>There are 6 types of beans scope. The most popular are: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Singleton</a:t>
            </a:r>
            <a:r>
              <a:rPr lang="en-US" sz="1800" dirty="0"/>
              <a:t> (default) – the bean’s instance is created </a:t>
            </a:r>
            <a:r>
              <a:rPr lang="en-US" sz="1800" b="1" u="sng" dirty="0"/>
              <a:t>exactly once</a:t>
            </a:r>
            <a:r>
              <a:rPr lang="en-US" sz="1800" dirty="0"/>
              <a:t>, and the </a:t>
            </a:r>
            <a:r>
              <a:rPr lang="en-US" sz="1800" u="sng" dirty="0"/>
              <a:t>same</a:t>
            </a:r>
            <a:r>
              <a:rPr lang="en-US" sz="1800" dirty="0"/>
              <a:t> instance will be injected and used whenever it is requested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Prototype</a:t>
            </a:r>
            <a:r>
              <a:rPr lang="en-US" sz="1800" dirty="0"/>
              <a:t> – whenever an instance of a certain bean is requested – a </a:t>
            </a:r>
            <a:r>
              <a:rPr lang="en-US" sz="1800" u="sng" dirty="0"/>
              <a:t>new</a:t>
            </a:r>
            <a:r>
              <a:rPr lang="en-US" sz="1800" dirty="0"/>
              <a:t> instance of it will be created</a:t>
            </a:r>
          </a:p>
          <a:p>
            <a:pPr marL="457200" lvl="1" indent="0">
              <a:buNone/>
            </a:pPr>
            <a:r>
              <a:rPr lang="en-US" sz="1800" dirty="0"/>
              <a:t>The last four scopes are only available in a web-aware application: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Request</a:t>
            </a:r>
            <a:r>
              <a:rPr lang="en-US" sz="1800" dirty="0"/>
              <a:t> – per Http call</a:t>
            </a:r>
            <a:endParaRPr lang="ru-RU" sz="1800" dirty="0"/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Session</a:t>
            </a:r>
            <a:r>
              <a:rPr lang="en-US" sz="1800" dirty="0"/>
              <a:t> – per user session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Application</a:t>
            </a:r>
            <a:r>
              <a:rPr lang="en-US" sz="1800" dirty="0"/>
              <a:t> – per servlet context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WebSocket</a:t>
            </a:r>
            <a:r>
              <a:rPr lang="en-US" sz="1800" dirty="0"/>
              <a:t> - per web socket connection </a:t>
            </a:r>
          </a:p>
          <a:p>
            <a:pPr lvl="1">
              <a:buFont typeface="+mj-lt"/>
              <a:buAutoNum type="arabicPeriod" startAt="3"/>
            </a:pPr>
            <a:endParaRPr lang="he-IL" sz="1600" dirty="0"/>
          </a:p>
          <a:p>
            <a:pPr lvl="1">
              <a:buFont typeface="+mj-lt"/>
              <a:buAutoNum type="arabicPeriod" startAt="3"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97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436B-EF9C-69FD-BC5B-867134DF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1A8B-51C4-BB36-10BE-55514289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3644537"/>
            <a:ext cx="4184035" cy="239682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@Scope("singleton")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personSingleton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CD4F2-B702-9DE4-81BE-E1DCF3835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3644537"/>
            <a:ext cx="4184034" cy="23968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personPrototype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E938F-43EF-9031-0322-AFFCEE872EC8}"/>
              </a:ext>
            </a:extLst>
          </p:cNvPr>
          <p:cNvSpPr txBox="1">
            <a:spLocks/>
          </p:cNvSpPr>
          <p:nvPr/>
        </p:nvSpPr>
        <p:spPr>
          <a:xfrm>
            <a:off x="2325189" y="1488614"/>
            <a:ext cx="6723017" cy="1724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542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29C-3D2B-E87D-075A-ADB02E77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3514"/>
          </a:xfrm>
        </p:spPr>
        <p:txBody>
          <a:bodyPr/>
          <a:lstStyle/>
          <a:p>
            <a:r>
              <a:rPr lang="en-IL" dirty="0"/>
              <a:t>@PostConstruct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54CB-DB54-1999-480E-575944DE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87"/>
            <a:ext cx="8596668" cy="4430276"/>
          </a:xfrm>
        </p:spPr>
        <p:txBody>
          <a:bodyPr>
            <a:normAutofit/>
          </a:bodyPr>
          <a:lstStyle/>
          <a:p>
            <a:r>
              <a:rPr lang="en-US" sz="1800" dirty="0"/>
              <a:t>Sometimes you may need access to the bean once it is fully created: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Perform some logical validation and assertions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Setup non-spring dependencies based on injectable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Verify </a:t>
            </a:r>
            <a:r>
              <a:rPr lang="en-US" sz="1800" dirty="0" err="1"/>
              <a:t>autowire</a:t>
            </a:r>
            <a:r>
              <a:rPr lang="en-US" sz="1800" dirty="0"/>
              <a:t> decisions</a:t>
            </a:r>
          </a:p>
          <a:p>
            <a:endParaRPr lang="en-US" sz="1800" dirty="0"/>
          </a:p>
          <a:p>
            <a:r>
              <a:rPr lang="en-US" sz="1800" dirty="0"/>
              <a:t>How can you know when a bean is passed through the creation process? 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constructor – setters DI have not been set yet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each setter – you can’t tell what is the status of other status</a:t>
            </a:r>
          </a:p>
          <a:p>
            <a:endParaRPr lang="en-IL" dirty="0"/>
          </a:p>
          <a:p>
            <a:r>
              <a:rPr lang="en-IL" dirty="0"/>
              <a:t>Solution - </a:t>
            </a:r>
            <a:r>
              <a:rPr lang="en-US" sz="1800" dirty="0"/>
              <a:t>add special annotation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accent1"/>
                </a:solidFill>
              </a:rPr>
              <a:t>@</a:t>
            </a:r>
            <a:r>
              <a:rPr lang="en-US" sz="1800" dirty="0" err="1">
                <a:solidFill>
                  <a:schemeClr val="accent1"/>
                </a:solidFill>
              </a:rPr>
              <a:t>PostConstruct</a:t>
            </a:r>
            <a:r>
              <a:rPr lang="en-US" sz="1800" dirty="0"/>
              <a:t>) to any method you wish (JSR-250)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425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D1D8-EDAE-CB31-D6BC-8A46B89A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@PreDestroy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E08B-FE3F-29F4-9C8D-534030186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41" y="1413457"/>
            <a:ext cx="8596668" cy="1418953"/>
          </a:xfrm>
        </p:spPr>
        <p:txBody>
          <a:bodyPr>
            <a:normAutofit/>
          </a:bodyPr>
          <a:lstStyle/>
          <a:p>
            <a:r>
              <a:rPr lang="en-IL" sz="2000" dirty="0"/>
              <a:t>Similar to @PostConstruct, </a:t>
            </a:r>
            <a:r>
              <a:rPr lang="en-IL" sz="2000" dirty="0">
                <a:solidFill>
                  <a:schemeClr val="accent1"/>
                </a:solidFill>
              </a:rPr>
              <a:t>@PreDestroy </a:t>
            </a:r>
            <a:r>
              <a:rPr lang="en-IL" sz="2000" dirty="0"/>
              <a:t>can be added to a function, and it will be called before the bean is going to be destroyed. </a:t>
            </a:r>
          </a:p>
          <a:p>
            <a:r>
              <a:rPr lang="en-IL" sz="2000" dirty="0"/>
              <a:t>Using </a:t>
            </a:r>
            <a:r>
              <a:rPr lang="en-IL" sz="2000" dirty="0">
                <a:solidFill>
                  <a:schemeClr val="accent1"/>
                </a:solidFill>
              </a:rPr>
              <a:t>@PreDestroy</a:t>
            </a:r>
            <a:r>
              <a:rPr lang="en-IL" sz="2000" dirty="0"/>
              <a:t>, you can supply a graceful shutdown for your bean.</a:t>
            </a:r>
          </a:p>
        </p:txBody>
      </p:sp>
    </p:spTree>
    <p:extLst>
      <p:ext uri="{BB962C8B-B14F-4D97-AF65-F5344CB8AC3E}">
        <p14:creationId xmlns:p14="http://schemas.microsoft.com/office/powerpoint/2010/main" val="3317311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543D-F009-3CE9-CDF7-B0B4DA9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983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PostConstruct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@</a:t>
            </a:r>
            <a:r>
              <a:rPr lang="en-US" dirty="0" err="1"/>
              <a:t>PreDestroy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A9594-6647-F68D-B755-52004E149EB5}"/>
              </a:ext>
            </a:extLst>
          </p:cNvPr>
          <p:cNvSpPr txBox="1"/>
          <p:nvPr/>
        </p:nvSpPr>
        <p:spPr>
          <a:xfrm>
            <a:off x="677334" y="1506583"/>
            <a:ext cx="4748106" cy="46474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Spring</a:t>
            </a:r>
            <a:r>
              <a:rPr lang="en-US" dirty="0"/>
              <a:t> calls the methods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PostConstruct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only once, just after the initialization of bean properties.</a:t>
            </a:r>
            <a:endParaRPr lang="en-IL" dirty="0"/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400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admin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User("admin", "admin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User("user", "user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(admin,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B83EA-5DF5-3546-FF69-E06F062B1466}"/>
              </a:ext>
            </a:extLst>
          </p:cNvPr>
          <p:cNvSpPr txBox="1"/>
          <p:nvPr/>
        </p:nvSpPr>
        <p:spPr>
          <a:xfrm>
            <a:off x="6096000" y="1540626"/>
            <a:ext cx="481584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method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PreDestroy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runs only once, just before Spring removes our bean from the application context.</a:t>
            </a:r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196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22D6-DF23-BFB7-8189-723B3A89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4: 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01EF-9E39-B87D-D8D1-88011228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5" y="1435760"/>
            <a:ext cx="8596668" cy="3880773"/>
          </a:xfrm>
        </p:spPr>
        <p:txBody>
          <a:bodyPr/>
          <a:lstStyle/>
          <a:p>
            <a:r>
              <a:rPr lang="en-US" sz="2400" dirty="0"/>
              <a:t>By default, </a:t>
            </a:r>
            <a:r>
              <a:rPr lang="en-US" sz="2400" dirty="0">
                <a:solidFill>
                  <a:schemeClr val="accent1"/>
                </a:solidFill>
              </a:rPr>
              <a:t>Spring’s</a:t>
            </a:r>
            <a:r>
              <a:rPr lang="en-US" sz="2400" dirty="0"/>
              <a:t> container is created eagerly: it immediately aims to create </a:t>
            </a:r>
            <a:r>
              <a:rPr lang="en-US" sz="2400" b="1" u="sng" dirty="0"/>
              <a:t>all</a:t>
            </a:r>
            <a:r>
              <a:rPr lang="en-US" sz="2400" dirty="0"/>
              <a:t> beans along with their relationships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Pros: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Fail fast</a:t>
            </a:r>
            <a:r>
              <a:rPr lang="en-US" sz="2400" dirty="0"/>
              <a:t>: If there are any problems with wiring – they are discovered immediately when the app comes up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Performance</a:t>
            </a:r>
            <a:r>
              <a:rPr lang="en-US" sz="2400" dirty="0"/>
              <a:t>: all beans are up and ready to use during the application lifecycle. No time will be spent for creating a bean </a:t>
            </a:r>
            <a:r>
              <a:rPr lang="en-US" sz="2400" u="sng" dirty="0"/>
              <a:t>as part of the runtime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652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F61E-60DB-6A41-F727-DD535016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AF5A-6C9A-E23A-45BF-6BEA1085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538"/>
            <a:ext cx="8596668" cy="20313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heavily created beans, and\or ones that are not sure to encounter during the application lifetime,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>
                <a:solidFill>
                  <a:srgbClr val="008E40"/>
                </a:solidFill>
              </a:rPr>
              <a:t> </a:t>
            </a:r>
            <a:r>
              <a:rPr lang="en-US" sz="2400" dirty="0"/>
              <a:t>offers lazy bean creation. </a:t>
            </a:r>
          </a:p>
          <a:p>
            <a:r>
              <a:rPr lang="en-US" sz="2400" dirty="0"/>
              <a:t>If the bean is defined as Lazy,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will create it only when needed.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F8A78-8D55-3355-188E-5B79828AEA57}"/>
              </a:ext>
            </a:extLst>
          </p:cNvPr>
          <p:cNvSpPr txBox="1"/>
          <p:nvPr/>
        </p:nvSpPr>
        <p:spPr>
          <a:xfrm>
            <a:off x="677334" y="3758683"/>
            <a:ext cx="8596668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MyLazyBean.class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AC5AE86-EB5B-F23D-6A5C-531E113903DC}"/>
              </a:ext>
            </a:extLst>
          </p:cNvPr>
          <p:cNvSpPr/>
          <p:nvPr/>
        </p:nvSpPr>
        <p:spPr>
          <a:xfrm>
            <a:off x="7074526" y="5499462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18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06D3-67B7-5AD4-EEBB-A8EB3169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IL" dirty="0"/>
              <a:t>Lazy initialization and @Autowired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AF15-3C01-3E8D-EC89-2D74013A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1" y="1515292"/>
            <a:ext cx="9064998" cy="4476206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/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C4E9DE4F-11F4-1F16-79AF-F7D1FFE58DE6}"/>
              </a:ext>
            </a:extLst>
          </p:cNvPr>
          <p:cNvSpPr/>
          <p:nvPr/>
        </p:nvSpPr>
        <p:spPr>
          <a:xfrm>
            <a:off x="4075611" y="5512525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7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CFF7-4C9B-CC4B-6518-695E5341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a Mock Environment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51A3-0C03-3ECE-D689-6C09ACD1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8614"/>
            <a:ext cx="8859858" cy="1199722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/>
              <a:t>By default, </a:t>
            </a:r>
            <a:r>
              <a:rPr lang="en-US" sz="2100" dirty="0">
                <a:solidFill>
                  <a:srgbClr val="92D050"/>
                </a:solidFill>
              </a:rPr>
              <a:t>@</a:t>
            </a:r>
            <a:r>
              <a:rPr lang="en-US" sz="2100" dirty="0" err="1">
                <a:solidFill>
                  <a:srgbClr val="92D050"/>
                </a:solidFill>
              </a:rPr>
              <a:t>SpringBootTest</a:t>
            </a:r>
            <a:r>
              <a:rPr lang="en-US" sz="2100" dirty="0">
                <a:solidFill>
                  <a:srgbClr val="92D050"/>
                </a:solidFill>
              </a:rPr>
              <a:t> </a:t>
            </a:r>
            <a:r>
              <a:rPr lang="en-US" sz="2100" dirty="0"/>
              <a:t>does not start the server but instead sets up a mock environment for testing web endpoints.</a:t>
            </a:r>
          </a:p>
          <a:p>
            <a:r>
              <a:rPr lang="en-US" sz="2100" dirty="0"/>
              <a:t>With Spring, we can query our web endpoints using class </a:t>
            </a:r>
            <a:r>
              <a:rPr lang="en-US" sz="2100" dirty="0" err="1">
                <a:solidFill>
                  <a:srgbClr val="00B0F0"/>
                </a:solidFill>
              </a:rPr>
              <a:t>MockMvc</a:t>
            </a:r>
            <a:r>
              <a:rPr lang="en-US" sz="2100" dirty="0"/>
              <a:t>, as shown in the following example: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C3B75-FE70-9F98-9C36-99C14FEB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4583" y="2688336"/>
            <a:ext cx="4222680" cy="3560064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br>
              <a:rPr lang="en-US" b="1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SpringBootTest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SpringMicroserviceDemoApplicationTests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1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testWithMockMvc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.perform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"/hello/index"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status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getResponse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getContentAsString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equalTo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"Hello,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FAB8B-3153-F694-14D4-C1BE519A29B2}"/>
              </a:ext>
            </a:extLst>
          </p:cNvPr>
          <p:cNvSpPr txBox="1"/>
          <p:nvPr/>
        </p:nvSpPr>
        <p:spPr>
          <a:xfrm>
            <a:off x="5991306" y="4199835"/>
            <a:ext cx="3081528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i="1" dirty="0"/>
              <a:t>In this test </a:t>
            </a:r>
            <a:r>
              <a:rPr lang="en-IL" sz="1400" b="1" i="1" dirty="0">
                <a:solidFill>
                  <a:srgbClr val="00B0F0"/>
                </a:solidFill>
              </a:rPr>
              <a:t>mockMvc</a:t>
            </a:r>
            <a:r>
              <a:rPr lang="en-IL" sz="1400" i="1" dirty="0"/>
              <a:t> calls endPoint (“/hello/index”), implemented in the tested application, and verifies that it returns HTTP 200 OK and body “Hello World”.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A868-9532-D9EE-2774-198CFB55336F}"/>
              </a:ext>
            </a:extLst>
          </p:cNvPr>
          <p:cNvSpPr txBox="1"/>
          <p:nvPr/>
        </p:nvSpPr>
        <p:spPr>
          <a:xfrm>
            <a:off x="5991306" y="2923251"/>
            <a:ext cx="3282696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dirty="0"/>
              <a:t>Use annotation 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lang="en-US" sz="1400" dirty="0"/>
              <a:t>for operations with </a:t>
            </a:r>
            <a:r>
              <a:rPr lang="en-US" sz="1400" b="1" dirty="0" err="1">
                <a:solidFill>
                  <a:srgbClr val="00B0F0"/>
                </a:solidFill>
              </a:rPr>
              <a:t>MockMvc</a:t>
            </a:r>
            <a:r>
              <a:rPr lang="en-IL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85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WebMvcTest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If you want to focus only on the web layer and not start a complete </a:t>
            </a:r>
            <a:r>
              <a:rPr lang="en-US" sz="2400" dirty="0" err="1">
                <a:solidFill>
                  <a:schemeClr val="tx1"/>
                </a:solidFill>
              </a:rPr>
              <a:t>ApplicationContext</a:t>
            </a:r>
            <a:r>
              <a:rPr lang="en-US" sz="2400" dirty="0">
                <a:solidFill>
                  <a:schemeClr val="tx1"/>
                </a:solidFill>
              </a:rPr>
              <a:t>, consider using </a:t>
            </a:r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instead.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auto-configures the Spring MVC infrastructure and limits scanned beans to @Controller-related beans.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So, if your controller has some dependency to other beans from your service layer, the test won't start until you either load that config yourself or provide a mock for it.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026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6CE2-FD8A-CAE1-49E3-B99CBACA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@MockBean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0F62-CD9D-AB2D-0F5F-8A474216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</a:t>
            </a:r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MockBean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annotation to mock a bean object.</a:t>
            </a:r>
          </a:p>
          <a:p>
            <a:r>
              <a:rPr lang="en-US" sz="2800" dirty="0"/>
              <a:t>Often,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WebMvcTest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is limited to a </a:t>
            </a:r>
            <a:r>
              <a:rPr lang="en-US" sz="2800" i="1" dirty="0"/>
              <a:t>single controller </a:t>
            </a:r>
            <a:r>
              <a:rPr lang="en-US" sz="2800" dirty="0"/>
              <a:t>and is used in combination with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MockBean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to provide mock implementations for required dependencies.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024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650E-704A-05BA-C44D-B60D833A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-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D13F-FA6F-3E8C-F9AE-F29C9B5D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 lnSpcReduction="10000"/>
          </a:bodyPr>
          <a:lstStyle/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IL" dirty="0"/>
              <a:t>Implement the following APIs:</a:t>
            </a:r>
          </a:p>
          <a:p>
            <a:r>
              <a:rPr lang="en-IL" dirty="0"/>
              <a:t>GET </a:t>
            </a:r>
            <a:r>
              <a:rPr lang="en-US" u="sng" dirty="0">
                <a:solidFill>
                  <a:srgbClr val="99CA3C"/>
                </a:solidFill>
                <a:hlinkClick r:id="rId2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2"/>
              </a:rPr>
              <a:t>:8080/add/{num1}/{num2}</a:t>
            </a:r>
            <a:endParaRPr lang="en-US" u="sng" dirty="0">
              <a:solidFill>
                <a:srgbClr val="92D050"/>
              </a:solidFill>
            </a:endParaRPr>
          </a:p>
          <a:p>
            <a:r>
              <a:rPr lang="en-IL" dirty="0"/>
              <a:t>GET</a:t>
            </a:r>
            <a:r>
              <a:rPr lang="en-IL" u="sng" dirty="0">
                <a:solidFill>
                  <a:srgbClr val="92D050"/>
                </a:solidFill>
              </a:rPr>
              <a:t> </a:t>
            </a:r>
            <a:r>
              <a:rPr lang="en-US" u="sng" dirty="0">
                <a:solidFill>
                  <a:srgbClr val="99CA3C"/>
                </a:solidFill>
                <a:hlinkClick r:id="rId3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3"/>
              </a:rPr>
              <a:t>:8080/add/?num1={value}&amp;num2={value}</a:t>
            </a:r>
            <a:r>
              <a:rPr lang="en-US" u="sng" dirty="0">
                <a:solidFill>
                  <a:srgbClr val="92D050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where num2 is optional</a:t>
            </a:r>
            <a:endParaRPr lang="en-IL" u="sng" dirty="0">
              <a:solidFill>
                <a:srgbClr val="92D050"/>
              </a:solidFill>
            </a:endParaRPr>
          </a:p>
          <a:p>
            <a:r>
              <a:rPr lang="en-IL" dirty="0"/>
              <a:t>POST </a:t>
            </a:r>
            <a:r>
              <a:rPr lang="en-US" dirty="0">
                <a:hlinkClick r:id="rId4"/>
              </a:rPr>
              <a:t>http://localhost:8080/universalAdd?</a:t>
            </a:r>
            <a:r>
              <a:rPr lang="en-US" dirty="0">
                <a:solidFill>
                  <a:srgbClr val="080808"/>
                </a:solidFill>
                <a:hlinkClick r:id="rId4"/>
              </a:rPr>
              <a:t>numeralSystem={DEC_or_HEX}</a:t>
            </a:r>
            <a:r>
              <a:rPr lang="en-US" dirty="0">
                <a:solidFill>
                  <a:srgbClr val="080808"/>
                </a:solidFill>
              </a:rPr>
              <a:t>, default value is DEC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The endpoint receives a JSON structure with two fields: num1 and num2 (of type String).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Converts them to integer, summarize and returns another structure – JSON with one field: result.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Recommendations: create a class </a:t>
            </a:r>
            <a:r>
              <a:rPr lang="en-US" i="1" dirty="0" err="1">
                <a:solidFill>
                  <a:srgbClr val="00B0F0"/>
                </a:solidFill>
              </a:rPr>
              <a:t>CalculationService</a:t>
            </a:r>
            <a:r>
              <a:rPr lang="en-US" dirty="0">
                <a:solidFill>
                  <a:srgbClr val="080808"/>
                </a:solidFill>
              </a:rPr>
              <a:t> that has a field radix. Use the functions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and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to calculate result according to the radix.</a:t>
            </a:r>
            <a:endParaRPr lang="en-US" dirty="0">
              <a:solidFill>
                <a:srgbClr val="080808"/>
              </a:solidFill>
            </a:endParaRPr>
          </a:p>
          <a:p>
            <a:r>
              <a:rPr lang="en-US" dirty="0"/>
              <a:t>Write tests.</a:t>
            </a:r>
          </a:p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892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1E1D-F7CD-9C2E-E611-F939102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3: Error handling in REST with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1765-B02E-FFFD-E528-AE539CB2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400" dirty="0"/>
              <a:t>What do we expect from the REST microservice error handling?</a:t>
            </a:r>
          </a:p>
          <a:p>
            <a:pPr lvl="1"/>
            <a:r>
              <a:rPr lang="en-IL" sz="2000" dirty="0"/>
              <a:t>We want to handle all possible errors and report to the client detailed information about the problem.</a:t>
            </a:r>
          </a:p>
          <a:p>
            <a:pPr lvl="1"/>
            <a:r>
              <a:rPr lang="en-IL" sz="2000" dirty="0"/>
              <a:t>We want to build a centralized error-handling mechanism, to consolidate all errors we want to handle in one place. At the same time, we want to provide a default error handling for unexpected exceptions.</a:t>
            </a:r>
          </a:p>
          <a:p>
            <a:r>
              <a:rPr lang="en-IL" sz="2400" dirty="0"/>
              <a:t>The solution – </a:t>
            </a:r>
            <a:r>
              <a:rPr lang="en-IL" sz="2400" b="1" i="1" dirty="0">
                <a:solidFill>
                  <a:srgbClr val="0070C0"/>
                </a:solidFill>
              </a:rPr>
              <a:t>@ResponseStatus</a:t>
            </a:r>
            <a:r>
              <a:rPr lang="en-IL" sz="2400" dirty="0"/>
              <a:t>, </a:t>
            </a:r>
            <a:r>
              <a:rPr lang="en-IL" sz="2400" b="1" i="1" dirty="0">
                <a:solidFill>
                  <a:srgbClr val="0070C0"/>
                </a:solidFill>
              </a:rPr>
              <a:t>@E</a:t>
            </a:r>
            <a:r>
              <a:rPr lang="en-US" sz="2400" b="1" i="1" dirty="0">
                <a:solidFill>
                  <a:srgbClr val="0070C0"/>
                </a:solidFill>
              </a:rPr>
              <a:t>x</a:t>
            </a:r>
            <a:r>
              <a:rPr lang="en-IL" sz="2400" b="1" i="1" dirty="0">
                <a:solidFill>
                  <a:srgbClr val="0070C0"/>
                </a:solidFill>
              </a:rPr>
              <a:t>ceptionHandler </a:t>
            </a:r>
            <a:r>
              <a:rPr lang="en-IL" sz="2400" dirty="0"/>
              <a:t>and </a:t>
            </a:r>
            <a:r>
              <a:rPr lang="en-IL" sz="2400" b="1" i="1" dirty="0">
                <a:solidFill>
                  <a:srgbClr val="0070C0"/>
                </a:solidFill>
              </a:rPr>
              <a:t>@RestControllerAdvice </a:t>
            </a:r>
            <a:r>
              <a:rPr lang="en-IL" sz="2400" dirty="0"/>
              <a:t>annotations and </a:t>
            </a:r>
            <a:r>
              <a:rPr lang="en-IL" sz="2400" b="1" i="1" dirty="0">
                <a:solidFill>
                  <a:srgbClr val="0070C0"/>
                </a:solidFill>
              </a:rPr>
              <a:t>ResponseEntityExceptionHandler</a:t>
            </a:r>
            <a:r>
              <a:rPr lang="en-IL" sz="2400" dirty="0"/>
              <a:t> class.</a:t>
            </a:r>
            <a:endParaRPr lang="en-IL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C09B18-7530-4142-9483-30D82F693F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349A31-E13C-476A-88C6-FE88A1835AD9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3.xml><?xml version="1.0" encoding="utf-8"?>
<ds:datastoreItem xmlns:ds="http://schemas.openxmlformats.org/officeDocument/2006/customXml" ds:itemID="{95C1E331-1539-4B37-8C70-2591DCB1C6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41791</TotalTime>
  <Words>4179</Words>
  <Application>Microsoft Macintosh PowerPoint</Application>
  <PresentationFormat>Widescreen</PresentationFormat>
  <Paragraphs>445</Paragraphs>
  <Slides>49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Arial</vt:lpstr>
      <vt:lpstr>Arial</vt:lpstr>
      <vt:lpstr>Calibri</vt:lpstr>
      <vt:lpstr>Consolas</vt:lpstr>
      <vt:lpstr>Courier New</vt:lpstr>
      <vt:lpstr>JetBrains Mono</vt:lpstr>
      <vt:lpstr>Raleway</vt:lpstr>
      <vt:lpstr>Source Code Pro</vt:lpstr>
      <vt:lpstr>system-ui</vt:lpstr>
      <vt:lpstr>Trebuchet MS</vt:lpstr>
      <vt:lpstr>Wingdings</vt:lpstr>
      <vt:lpstr>Wingdings 3</vt:lpstr>
      <vt:lpstr>Facet</vt:lpstr>
      <vt:lpstr>Spring actuator</vt:lpstr>
      <vt:lpstr>Spring annotations for Microservice Beans</vt:lpstr>
      <vt:lpstr>Part 2: Testing with Spring Boot</vt:lpstr>
      <vt:lpstr>Testing with @SpringBootTest </vt:lpstr>
      <vt:lpstr>Testing With a Mock Environment</vt:lpstr>
      <vt:lpstr>Testing with @WebMvcTest</vt:lpstr>
      <vt:lpstr>@MockBean</vt:lpstr>
      <vt:lpstr>Hands-on - Calculator</vt:lpstr>
      <vt:lpstr>Part 3: Error handling in REST with Spring</vt:lpstr>
      <vt:lpstr>@ExceptionHandler </vt:lpstr>
      <vt:lpstr>@RestControllerAdvice </vt:lpstr>
      <vt:lpstr>@ResponseStatus</vt:lpstr>
      <vt:lpstr>Error Handling – handle custom exception</vt:lpstr>
      <vt:lpstr>How does Spring process the exception</vt:lpstr>
      <vt:lpstr>Hands On – Calculator – error handling</vt:lpstr>
      <vt:lpstr>Part 4: Configuration in Spring Boot applications</vt:lpstr>
      <vt:lpstr>Spring Boot – properties sources</vt:lpstr>
      <vt:lpstr>Spring Boot – externalized configuration</vt:lpstr>
      <vt:lpstr>Spring Boot Configuration - Demo</vt:lpstr>
      <vt:lpstr>Configuration in Spring Boot applications</vt:lpstr>
      <vt:lpstr>Load configuration values in the code: @Value</vt:lpstr>
      <vt:lpstr>Load configuration values in the code: @ConfigurationProperties</vt:lpstr>
      <vt:lpstr>Load configuration values in the code: @ConfigurationProperties (cont.)</vt:lpstr>
      <vt:lpstr>@ConfigurationPropertiesScan</vt:lpstr>
      <vt:lpstr>@ConfigurationPropertiesScan: code sample</vt:lpstr>
      <vt:lpstr>More about @ConfigurationProperties: relaxed binding</vt:lpstr>
      <vt:lpstr>Environment variables</vt:lpstr>
      <vt:lpstr>Spring Boot Configuration – Using/Injecting Properties - Demo</vt:lpstr>
      <vt:lpstr>Hands-On – Configuration</vt:lpstr>
      <vt:lpstr>Hands On - Configuration (cont.)</vt:lpstr>
      <vt:lpstr>Part 5: Validation with Spring Boot</vt:lpstr>
      <vt:lpstr>Java Bean Validation </vt:lpstr>
      <vt:lpstr>Validator, @Validated and @Valid</vt:lpstr>
      <vt:lpstr>@RestController validation</vt:lpstr>
      <vt:lpstr>@RestController validation: validate path variables</vt:lpstr>
      <vt:lpstr>@RestController validation: validate request parameters</vt:lpstr>
      <vt:lpstr>@RestController validation: validate a request body</vt:lpstr>
      <vt:lpstr>Validation failure handling</vt:lpstr>
      <vt:lpstr>Configuration properties validation</vt:lpstr>
      <vt:lpstr>Hands-On – Validation</vt:lpstr>
      <vt:lpstr>Beans Scope</vt:lpstr>
      <vt:lpstr>Beans Scope</vt:lpstr>
      <vt:lpstr>Beans Scope: examples</vt:lpstr>
      <vt:lpstr>@PostConstruct</vt:lpstr>
      <vt:lpstr>@PreDestroy</vt:lpstr>
      <vt:lpstr>@PostConstruct and @PreDestroy</vt:lpstr>
      <vt:lpstr>Part 4: Lazy initialization</vt:lpstr>
      <vt:lpstr>Lazy initialization</vt:lpstr>
      <vt:lpstr>Lazy initialization and @Autowired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Bensman, Julia</dc:creator>
  <cp:lastModifiedBy>Shalom, Idan</cp:lastModifiedBy>
  <cp:revision>59</cp:revision>
  <dcterms:created xsi:type="dcterms:W3CDTF">2022-12-26T21:13:42Z</dcterms:created>
  <dcterms:modified xsi:type="dcterms:W3CDTF">2024-07-22T08:01:30Z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