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1"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40082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9300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41563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5757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71251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29106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954305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27791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23953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7463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12/8/2017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941260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56905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3726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65507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5005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12/8/2017</a:t>
            </a:fld>
            <a:endParaRPr lang="en-US" dirty="0"/>
          </a:p>
        </p:txBody>
      </p:sp>
    </p:spTree>
    <p:extLst>
      <p:ext uri="{BB962C8B-B14F-4D97-AF65-F5344CB8AC3E}">
        <p14:creationId xmlns:p14="http://schemas.microsoft.com/office/powerpoint/2010/main" val="1017570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12/8/2017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2960541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6504" y="1190625"/>
            <a:ext cx="7766936" cy="1646302"/>
          </a:xfrm>
        </p:spPr>
        <p:txBody>
          <a:bodyPr/>
          <a:lstStyle/>
          <a:p>
            <a:pPr algn="l"/>
            <a:r>
              <a:rPr lang="en-US" dirty="0" err="1"/>
              <a:t>Heimdall</a:t>
            </a:r>
            <a:r>
              <a:rPr lang="en-US" sz="1400" dirty="0">
                <a:solidFill>
                  <a:srgbClr val="5FCBEF"/>
                </a:solidFill>
              </a:rPr>
              <a:t>(Gatekeeper of </a:t>
            </a:r>
            <a:r>
              <a:rPr lang="en-US" sz="1400" dirty="0" err="1">
                <a:solidFill>
                  <a:srgbClr val="5FCBEF"/>
                </a:solidFill>
              </a:rPr>
              <a:t>Asgard</a:t>
            </a:r>
            <a:r>
              <a:rPr lang="en-US" sz="1400" dirty="0">
                <a:solidFill>
                  <a:srgbClr val="5FCBEF"/>
                </a:solidFill>
              </a:rPr>
              <a:t>)</a:t>
            </a:r>
            <a:r>
              <a:rPr lang="en-US" dirty="0">
                <a:solidFill>
                  <a:srgbClr val="5FCBEF"/>
                </a:solidFill>
              </a:rPr>
              <a:t> </a:t>
            </a:r>
            <a:endParaRPr lang="en-US" dirty="0">
              <a:solidFill>
                <a:schemeClr val="tx1"/>
              </a:solidFill>
            </a:endParaRPr>
          </a:p>
        </p:txBody>
      </p:sp>
      <p:sp>
        <p:nvSpPr>
          <p:cNvPr id="3" name="Subtitle 2"/>
          <p:cNvSpPr>
            <a:spLocks noGrp="1"/>
          </p:cNvSpPr>
          <p:nvPr>
            <p:ph type="subTitle" idx="1"/>
          </p:nvPr>
        </p:nvSpPr>
        <p:spPr>
          <a:xfrm>
            <a:off x="1524133" y="2867025"/>
            <a:ext cx="7766936" cy="1096899"/>
          </a:xfrm>
        </p:spPr>
        <p:txBody>
          <a:bodyPr>
            <a:normAutofit lnSpcReduction="10000"/>
          </a:bodyPr>
          <a:lstStyle/>
          <a:p>
            <a:pPr algn="l"/>
            <a:r>
              <a:rPr lang="en-US" dirty="0"/>
              <a:t>Political application for the average citizen</a:t>
            </a:r>
          </a:p>
          <a:p>
            <a:r>
              <a:rPr lang="en-US" b="1" dirty="0" err="1"/>
              <a:t>הדמוקרטיה</a:t>
            </a:r>
            <a:r>
              <a:rPr lang="en-US" b="1" dirty="0"/>
              <a:t> </a:t>
            </a:r>
            <a:r>
              <a:rPr lang="en-US" b="1" dirty="0" err="1"/>
              <a:t>היא</a:t>
            </a:r>
            <a:r>
              <a:rPr lang="en-US" b="1" dirty="0"/>
              <a:t> </a:t>
            </a:r>
            <a:r>
              <a:rPr lang="en-US" b="1" dirty="0" err="1"/>
              <a:t>הגנת</a:t>
            </a:r>
            <a:r>
              <a:rPr lang="en-US" b="1" dirty="0"/>
              <a:t> </a:t>
            </a:r>
            <a:r>
              <a:rPr lang="en-US" b="1" dirty="0" err="1"/>
              <a:t>האדם</a:t>
            </a:r>
            <a:r>
              <a:rPr lang="en-US" b="1" dirty="0"/>
              <a:t> </a:t>
            </a:r>
            <a:r>
              <a:rPr lang="en-US" b="1" dirty="0" err="1"/>
              <a:t>מפני</a:t>
            </a:r>
            <a:r>
              <a:rPr lang="en-US" b="1" dirty="0"/>
              <a:t> </a:t>
            </a:r>
            <a:r>
              <a:rPr lang="en-US" b="1" dirty="0" err="1"/>
              <a:t>ממשלת</a:t>
            </a:r>
            <a:r>
              <a:rPr lang="en-US" b="1" dirty="0"/>
              <a:t> </a:t>
            </a:r>
            <a:r>
              <a:rPr lang="en-US" b="1" dirty="0" err="1"/>
              <a:t>מדינתו</a:t>
            </a:r>
          </a:p>
          <a:p>
            <a:r>
              <a:rPr lang="en-US" dirty="0"/>
              <a:t>           </a:t>
            </a:r>
            <a:r>
              <a:rPr lang="en-US" dirty="0" err="1"/>
              <a:t>ישעיהו</a:t>
            </a:r>
            <a:r>
              <a:rPr lang="en-US" dirty="0"/>
              <a:t> </a:t>
            </a:r>
            <a:r>
              <a:rPr lang="en-US" dirty="0" err="1"/>
              <a:t>לייבוביץ</a:t>
            </a:r>
            <a:r>
              <a:rPr lang="en-US" dirty="0"/>
              <a:t>'</a:t>
            </a:r>
          </a:p>
        </p:txBody>
      </p:sp>
    </p:spTree>
    <p:extLst>
      <p:ext uri="{BB962C8B-B14F-4D97-AF65-F5344CB8AC3E}">
        <p14:creationId xmlns:p14="http://schemas.microsoft.com/office/powerpoint/2010/main" val="521040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C842F-917A-4184-9DE1-39C005EB20F9}"/>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3CA19BEA-3719-4BD0-8F60-CEAE68A69F5E}"/>
              </a:ext>
            </a:extLst>
          </p:cNvPr>
          <p:cNvSpPr>
            <a:spLocks noGrp="1"/>
          </p:cNvSpPr>
          <p:nvPr>
            <p:ph idx="1"/>
          </p:nvPr>
        </p:nvSpPr>
        <p:spPr>
          <a:xfrm>
            <a:off x="677334" y="1457325"/>
            <a:ext cx="8596668" cy="3880773"/>
          </a:xfrm>
        </p:spPr>
        <p:txBody>
          <a:bodyPr vert="horz" lIns="91440" tIns="45720" rIns="91440" bIns="45720" rtlCol="0" anchor="t">
            <a:normAutofit/>
          </a:bodyPr>
          <a:lstStyle/>
          <a:p>
            <a:r>
              <a:rPr lang="en-US" dirty="0" err="1"/>
              <a:t>Eilon</a:t>
            </a:r>
            <a:r>
              <a:rPr lang="en-US" dirty="0"/>
              <a:t> </a:t>
            </a:r>
            <a:r>
              <a:rPr lang="en-US" dirty="0" err="1"/>
              <a:t>Weinfeld</a:t>
            </a:r>
          </a:p>
          <a:p>
            <a:r>
              <a:rPr lang="en-US" dirty="0" err="1"/>
              <a:t>Idan</a:t>
            </a:r>
            <a:r>
              <a:rPr lang="en-US" dirty="0"/>
              <a:t> </a:t>
            </a:r>
            <a:r>
              <a:rPr lang="en-US" dirty="0" err="1"/>
              <a:t>Tavor</a:t>
            </a:r>
          </a:p>
          <a:p>
            <a:r>
              <a:rPr lang="en-US" dirty="0" err="1"/>
              <a:t>Inber</a:t>
            </a:r>
            <a:r>
              <a:rPr lang="en-US" dirty="0"/>
              <a:t> </a:t>
            </a:r>
            <a:r>
              <a:rPr lang="en-US" dirty="0" err="1"/>
              <a:t>Moskovich</a:t>
            </a:r>
          </a:p>
          <a:p>
            <a:r>
              <a:rPr lang="en-US" dirty="0" err="1"/>
              <a:t>Ofer</a:t>
            </a:r>
            <a:r>
              <a:rPr lang="en-US" dirty="0"/>
              <a:t> Handel</a:t>
            </a:r>
          </a:p>
          <a:p>
            <a:r>
              <a:rPr lang="en-US" dirty="0"/>
              <a:t>Ram Hillel</a:t>
            </a:r>
          </a:p>
          <a:p>
            <a:endParaRPr lang="en-US" dirty="0"/>
          </a:p>
          <a:p>
            <a:r>
              <a:rPr lang="en-US" dirty="0"/>
              <a:t>Students to Computer Science &amp; Electrical Engineering</a:t>
            </a:r>
          </a:p>
          <a:p>
            <a:r>
              <a:rPr lang="en-US" dirty="0"/>
              <a:t>Politics </a:t>
            </a:r>
            <a:r>
              <a:rPr lang="en-US" dirty="0" err="1"/>
              <a:t>Enthusiastics</a:t>
            </a:r>
          </a:p>
        </p:txBody>
      </p:sp>
    </p:spTree>
    <p:extLst>
      <p:ext uri="{BB962C8B-B14F-4D97-AF65-F5344CB8AC3E}">
        <p14:creationId xmlns:p14="http://schemas.microsoft.com/office/powerpoint/2010/main" val="2582287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96346-C36B-477B-8956-239E70709D2C}"/>
              </a:ext>
            </a:extLst>
          </p:cNvPr>
          <p:cNvSpPr>
            <a:spLocks noGrp="1"/>
          </p:cNvSpPr>
          <p:nvPr>
            <p:ph type="title"/>
          </p:nvPr>
        </p:nvSpPr>
        <p:spPr>
          <a:xfrm>
            <a:off x="752541" y="552450"/>
            <a:ext cx="8596312" cy="949073"/>
          </a:xfrm>
        </p:spPr>
        <p:txBody>
          <a:bodyPr>
            <a:normAutofit/>
          </a:bodyPr>
          <a:lstStyle/>
          <a:p>
            <a:r>
              <a:rPr lang="en-US" dirty="0"/>
              <a:t>"The ballot is stronger than the bullet"</a:t>
            </a:r>
            <a:br>
              <a:rPr lang="en-US" dirty="0">
                <a:solidFill>
                  <a:schemeClr val="tx1"/>
                </a:solidFill>
                <a:latin typeface="+mj-ea"/>
                <a:cs typeface="+mj-ea"/>
              </a:rPr>
            </a:br>
            <a:r>
              <a:rPr lang="en-US" sz="1800" dirty="0"/>
              <a:t>Abraham Lincol</a:t>
            </a:r>
            <a:r>
              <a:rPr lang="en-US" sz="2000" dirty="0"/>
              <a:t>n</a:t>
            </a:r>
          </a:p>
        </p:txBody>
      </p:sp>
      <p:sp>
        <p:nvSpPr>
          <p:cNvPr id="3" name="Content Placeholder 2">
            <a:extLst>
              <a:ext uri="{FF2B5EF4-FFF2-40B4-BE49-F238E27FC236}">
                <a16:creationId xmlns:a16="http://schemas.microsoft.com/office/drawing/2014/main" id="{924930AC-F8DC-463D-BDF5-1868527727CF}"/>
              </a:ext>
            </a:extLst>
          </p:cNvPr>
          <p:cNvSpPr>
            <a:spLocks noGrp="1"/>
          </p:cNvSpPr>
          <p:nvPr>
            <p:ph idx="1"/>
          </p:nvPr>
        </p:nvSpPr>
        <p:spPr>
          <a:xfrm>
            <a:off x="677334" y="1466850"/>
            <a:ext cx="8596668" cy="3880773"/>
          </a:xfrm>
        </p:spPr>
        <p:txBody>
          <a:bodyPr vert="horz" lIns="91440" tIns="45720" rIns="91440" bIns="45720" rtlCol="0" anchor="t">
            <a:normAutofit/>
          </a:bodyPr>
          <a:lstStyle/>
          <a:p>
            <a:r>
              <a:rPr lang="en-US" dirty="0"/>
              <a:t>Make to average citizen more involved in the day-to-day laws.</a:t>
            </a:r>
          </a:p>
          <a:p>
            <a:r>
              <a:rPr lang="en-US" dirty="0"/>
              <a:t>We up to vote each new law that got voted in the Knesset. (The law briefing is presented to the user – the average user is LAZY, need </a:t>
            </a:r>
            <a:r>
              <a:rPr lang="en-US" dirty="0" err="1"/>
              <a:t>אמל"ק</a:t>
            </a:r>
            <a:r>
              <a:rPr lang="en-US" dirty="0"/>
              <a:t>)</a:t>
            </a:r>
          </a:p>
          <a:p>
            <a:r>
              <a:rPr lang="en-US" dirty="0"/>
              <a:t>All user votes get analyzed and the user get statistics about his votes, and the general distribution (statistics about different parties, ages, living areas, job fields, etc.)</a:t>
            </a:r>
          </a:p>
          <a:p>
            <a:r>
              <a:rPr lang="en-US" dirty="0"/>
              <a:t>User first sign-in anonymously (with Facebook token) and state his age, current city, job field and favorite party.</a:t>
            </a:r>
          </a:p>
          <a:p>
            <a:r>
              <a:rPr lang="en-US" dirty="0"/>
              <a:t>The main target: Recommend for each user, which party he </a:t>
            </a:r>
            <a:r>
              <a:rPr lang="en-US" sz="2400" b="1" dirty="0"/>
              <a:t>really </a:t>
            </a:r>
            <a:r>
              <a:rPr lang="en-US" dirty="0"/>
              <a:t>support.</a:t>
            </a:r>
          </a:p>
          <a:p>
            <a:r>
              <a:rPr lang="en-US" sz="2800" b="1" dirty="0"/>
              <a:t>Be the Gatekeeper of democracy!</a:t>
            </a:r>
          </a:p>
        </p:txBody>
      </p:sp>
    </p:spTree>
    <p:extLst>
      <p:ext uri="{BB962C8B-B14F-4D97-AF65-F5344CB8AC3E}">
        <p14:creationId xmlns:p14="http://schemas.microsoft.com/office/powerpoint/2010/main" val="4176102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6877C-1599-4340-9885-EC926E0241BF}"/>
              </a:ext>
            </a:extLst>
          </p:cNvPr>
          <p:cNvSpPr>
            <a:spLocks noGrp="1"/>
          </p:cNvSpPr>
          <p:nvPr>
            <p:ph type="title"/>
          </p:nvPr>
        </p:nvSpPr>
        <p:spPr/>
        <p:txBody>
          <a:bodyPr/>
          <a:lstStyle/>
          <a:p>
            <a:r>
              <a:rPr lang="en-US" dirty="0"/>
              <a:t>MUCH Politics! VERY Crowd. WOW.</a:t>
            </a:r>
          </a:p>
        </p:txBody>
      </p:sp>
      <p:sp>
        <p:nvSpPr>
          <p:cNvPr id="3" name="Content Placeholder 2">
            <a:extLst>
              <a:ext uri="{FF2B5EF4-FFF2-40B4-BE49-F238E27FC236}">
                <a16:creationId xmlns:a16="http://schemas.microsoft.com/office/drawing/2014/main" id="{56B18947-A368-4975-85A0-2DCE7A8057AC}"/>
              </a:ext>
            </a:extLst>
          </p:cNvPr>
          <p:cNvSpPr>
            <a:spLocks noGrp="1"/>
          </p:cNvSpPr>
          <p:nvPr>
            <p:ph idx="1"/>
          </p:nvPr>
        </p:nvSpPr>
        <p:spPr>
          <a:xfrm>
            <a:off x="647700" y="1343025"/>
            <a:ext cx="8596313" cy="5378131"/>
          </a:xfrm>
        </p:spPr>
        <p:txBody>
          <a:bodyPr vert="horz" lIns="91440" tIns="45720" rIns="91440" bIns="45720" rtlCol="0" anchor="t">
            <a:normAutofit fontScale="92500" lnSpcReduction="20000"/>
          </a:bodyPr>
          <a:lstStyle/>
          <a:p>
            <a:r>
              <a:rPr lang="en-US" dirty="0"/>
              <a:t>From the OECD site:</a:t>
            </a:r>
          </a:p>
          <a:p>
            <a:r>
              <a:rPr lang="en-US" dirty="0"/>
              <a:t>"</a:t>
            </a:r>
            <a:r>
              <a:rPr lang="en-US" b="1" dirty="0"/>
              <a:t>Broader </a:t>
            </a:r>
            <a:r>
              <a:rPr lang="en-US" b="1" u="sng" dirty="0"/>
              <a:t>public engagement</a:t>
            </a:r>
            <a:r>
              <a:rPr lang="en-US" b="1" dirty="0"/>
              <a:t> in the decision-making process is also important for holding the government to account and maintaining confidence in public institutions. The formal process for public engagement in developing laws and regulations is one way to measure the extent to which people can become involved in government decisions on key issues that affect their lives.</a:t>
            </a:r>
            <a:r>
              <a:rPr lang="en-US" dirty="0"/>
              <a:t>"</a:t>
            </a:r>
          </a:p>
          <a:p>
            <a:r>
              <a:rPr lang="en-US" dirty="0"/>
              <a:t>Israel rate of public engagment: 0.9 (on a scale 0 to 4)</a:t>
            </a:r>
          </a:p>
          <a:p>
            <a:r>
              <a:rPr lang="en-US" dirty="0"/>
              <a:t>The Average is: 2.4</a:t>
            </a:r>
          </a:p>
          <a:p>
            <a:r>
              <a:rPr lang="en-US" dirty="0"/>
              <a:t>Israel is 36/38!!!</a:t>
            </a:r>
          </a:p>
          <a:p>
            <a:r>
              <a:rPr lang="en-US" dirty="0"/>
              <a:t>Another interesting fact: "</a:t>
            </a:r>
            <a:r>
              <a:rPr lang="en-US" b="1" dirty="0"/>
              <a:t>In the most recent elections for which data are available, voter turnout in Israel was 72% of those registered. This figure is higher than the OECD average of 69%.</a:t>
            </a:r>
            <a:r>
              <a:rPr lang="en-US" dirty="0"/>
              <a:t>" - Israel is above average in elections voters!</a:t>
            </a:r>
          </a:p>
          <a:p>
            <a:pPr lvl="1"/>
            <a:r>
              <a:rPr lang="en-US" dirty="0"/>
              <a:t>Conclusion – lot of people vote, but don't make the decision from knowledge or deep (and even shallow) politics research.</a:t>
            </a:r>
          </a:p>
          <a:p>
            <a:r>
              <a:rPr lang="en-US" dirty="0"/>
              <a:t>Why the crowd will be willing to source???</a:t>
            </a:r>
          </a:p>
          <a:p>
            <a:pPr lvl="1"/>
            <a:r>
              <a:rPr lang="en-US" dirty="0"/>
              <a:t>People wants to know, but the process is too hard ( Worst UI award go to -&gt; Knesset site!)</a:t>
            </a:r>
          </a:p>
          <a:p>
            <a:pPr lvl="1"/>
            <a:r>
              <a:rPr lang="en-US" dirty="0"/>
              <a:t>Anonymous votes.</a:t>
            </a:r>
          </a:p>
          <a:p>
            <a:pPr lvl="1"/>
            <a:r>
              <a:rPr lang="en-US" dirty="0"/>
              <a:t>Where do I stands in relation to others?</a:t>
            </a:r>
          </a:p>
        </p:txBody>
      </p:sp>
    </p:spTree>
    <p:extLst>
      <p:ext uri="{BB962C8B-B14F-4D97-AF65-F5344CB8AC3E}">
        <p14:creationId xmlns:p14="http://schemas.microsoft.com/office/powerpoint/2010/main" val="3058024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C7C7E-B63E-4399-8F37-16D7AF0BFD11}"/>
              </a:ext>
            </a:extLst>
          </p:cNvPr>
          <p:cNvSpPr>
            <a:spLocks noGrp="1"/>
          </p:cNvSpPr>
          <p:nvPr>
            <p:ph type="title"/>
          </p:nvPr>
        </p:nvSpPr>
        <p:spPr>
          <a:xfrm>
            <a:off x="677863" y="609600"/>
            <a:ext cx="8596312" cy="1291454"/>
          </a:xfrm>
        </p:spPr>
        <p:txBody>
          <a:bodyPr>
            <a:normAutofit fontScale="90000"/>
          </a:bodyPr>
          <a:lstStyle/>
          <a:p>
            <a:r>
              <a:rPr lang="en-US" dirty="0"/>
              <a:t>"The average US citizen will cross the sea to protect democracy, but will not cross the road to vote in the elections"</a:t>
            </a:r>
          </a:p>
        </p:txBody>
      </p:sp>
      <p:sp>
        <p:nvSpPr>
          <p:cNvPr id="3" name="Content Placeholder 2">
            <a:extLst>
              <a:ext uri="{FF2B5EF4-FFF2-40B4-BE49-F238E27FC236}">
                <a16:creationId xmlns:a16="http://schemas.microsoft.com/office/drawing/2014/main" id="{01A21B3D-F815-4E17-B898-94B8C322C7A9}"/>
              </a:ext>
            </a:extLst>
          </p:cNvPr>
          <p:cNvSpPr>
            <a:spLocks noGrp="1"/>
          </p:cNvSpPr>
          <p:nvPr>
            <p:ph idx="1"/>
          </p:nvPr>
        </p:nvSpPr>
        <p:spPr/>
        <p:txBody>
          <a:bodyPr vert="horz" lIns="91440" tIns="45720" rIns="91440" bIns="45720" rtlCol="0" anchor="t">
            <a:normAutofit/>
          </a:bodyPr>
          <a:lstStyle/>
          <a:p>
            <a:r>
              <a:rPr lang="en-US" dirty="0"/>
              <a:t>Spam - only Facebook users can sign-in. Facebook is dealing with spammers.</a:t>
            </a:r>
          </a:p>
          <a:p>
            <a:r>
              <a:rPr lang="en-US" dirty="0"/>
              <a:t>Incentive – interest in the personal statistics and recommendations.</a:t>
            </a:r>
          </a:p>
          <a:p>
            <a:r>
              <a:rPr lang="en-US" dirty="0"/>
              <a:t>Sources of information – Scraping the Knesset web site.</a:t>
            </a:r>
          </a:p>
          <a:p>
            <a:r>
              <a:rPr lang="en-US" dirty="0"/>
              <a:t>Reliability – Unfortunately we can't assure the user don't just make a mess – this is our indulgent assumption.  </a:t>
            </a:r>
          </a:p>
          <a:p>
            <a:endParaRPr lang="en-US" dirty="0"/>
          </a:p>
          <a:p>
            <a:endParaRPr lang="en-US" dirty="0"/>
          </a:p>
        </p:txBody>
      </p:sp>
    </p:spTree>
    <p:extLst>
      <p:ext uri="{BB962C8B-B14F-4D97-AF65-F5344CB8AC3E}">
        <p14:creationId xmlns:p14="http://schemas.microsoft.com/office/powerpoint/2010/main" val="930323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55268-6A18-4588-9A76-1BDF0F089860}"/>
              </a:ext>
            </a:extLst>
          </p:cNvPr>
          <p:cNvSpPr>
            <a:spLocks noGrp="1"/>
          </p:cNvSpPr>
          <p:nvPr>
            <p:ph type="title"/>
          </p:nvPr>
        </p:nvSpPr>
        <p:spPr>
          <a:xfrm>
            <a:off x="638731" y="609600"/>
            <a:ext cx="8635444" cy="1270771"/>
          </a:xfrm>
        </p:spPr>
        <p:txBody>
          <a:bodyPr>
            <a:noAutofit/>
          </a:bodyPr>
          <a:lstStyle/>
          <a:p>
            <a:r>
              <a:rPr lang="en-US" sz="2400" dirty="0"/>
              <a:t>"Technology will save us!"</a:t>
            </a:r>
            <a:br>
              <a:rPr lang="en-US" dirty="0">
                <a:solidFill>
                  <a:schemeClr val="tx1"/>
                </a:solidFill>
                <a:latin typeface="+mj-ea"/>
                <a:cs typeface="+mj-ea"/>
              </a:rPr>
            </a:br>
            <a:r>
              <a:rPr lang="en-US" sz="1200" dirty="0"/>
              <a:t>anonymous</a:t>
            </a:r>
            <a:endParaRPr lang="en-US" sz="2400" dirty="0"/>
          </a:p>
        </p:txBody>
      </p:sp>
      <p:sp>
        <p:nvSpPr>
          <p:cNvPr id="3" name="Content Placeholder 2">
            <a:extLst>
              <a:ext uri="{FF2B5EF4-FFF2-40B4-BE49-F238E27FC236}">
                <a16:creationId xmlns:a16="http://schemas.microsoft.com/office/drawing/2014/main" id="{DA3633C0-5B62-4BAA-AA60-18F8E28BC0FF}"/>
              </a:ext>
            </a:extLst>
          </p:cNvPr>
          <p:cNvSpPr>
            <a:spLocks noGrp="1"/>
          </p:cNvSpPr>
          <p:nvPr>
            <p:ph idx="1"/>
          </p:nvPr>
        </p:nvSpPr>
        <p:spPr>
          <a:xfrm>
            <a:off x="677334" y="2160589"/>
            <a:ext cx="8596668" cy="3880773"/>
          </a:xfrm>
        </p:spPr>
        <p:txBody>
          <a:bodyPr vert="horz" lIns="91440" tIns="45720" rIns="91440" bIns="45720" rtlCol="0" anchor="t">
            <a:normAutofit/>
          </a:bodyPr>
          <a:lstStyle/>
          <a:p>
            <a:r>
              <a:rPr lang="en-US" dirty="0" err="1">
                <a:solidFill>
                  <a:srgbClr val="404040"/>
                </a:solidFill>
              </a:rPr>
              <a:t>לעשות</a:t>
            </a:r>
            <a:r>
              <a:rPr lang="en-US" dirty="0">
                <a:solidFill>
                  <a:srgbClr val="404040"/>
                </a:solidFill>
              </a:rPr>
              <a:t> </a:t>
            </a:r>
            <a:r>
              <a:rPr lang="en-US" dirty="0" err="1">
                <a:solidFill>
                  <a:srgbClr val="404040"/>
                </a:solidFill>
              </a:rPr>
              <a:t>פה</a:t>
            </a:r>
            <a:r>
              <a:rPr lang="en-US" dirty="0">
                <a:solidFill>
                  <a:srgbClr val="404040"/>
                </a:solidFill>
              </a:rPr>
              <a:t> </a:t>
            </a:r>
            <a:r>
              <a:rPr lang="en-US" dirty="0" err="1">
                <a:solidFill>
                  <a:srgbClr val="404040"/>
                </a:solidFill>
              </a:rPr>
              <a:t>שרטוט</a:t>
            </a:r>
            <a:r>
              <a:rPr lang="en-US" dirty="0">
                <a:solidFill>
                  <a:srgbClr val="404040"/>
                </a:solidFill>
              </a:rPr>
              <a:t> </a:t>
            </a:r>
            <a:r>
              <a:rPr lang="en-US" dirty="0" err="1">
                <a:solidFill>
                  <a:srgbClr val="404040"/>
                </a:solidFill>
              </a:rPr>
              <a:t>יפה</a:t>
            </a:r>
            <a:r>
              <a:rPr lang="en-US" dirty="0">
                <a:solidFill>
                  <a:srgbClr val="404040"/>
                </a:solidFill>
              </a:rPr>
              <a:t> </a:t>
            </a:r>
            <a:r>
              <a:rPr lang="en-US" dirty="0" err="1">
                <a:solidFill>
                  <a:srgbClr val="404040"/>
                </a:solidFill>
              </a:rPr>
              <a:t>כזה</a:t>
            </a:r>
            <a:r>
              <a:rPr lang="en-US" dirty="0">
                <a:solidFill>
                  <a:srgbClr val="404040"/>
                </a:solidFill>
              </a:rPr>
              <a:t> </a:t>
            </a:r>
            <a:r>
              <a:rPr lang="en-US" dirty="0" err="1">
                <a:solidFill>
                  <a:srgbClr val="404040"/>
                </a:solidFill>
              </a:rPr>
              <a:t>כמו</a:t>
            </a:r>
            <a:r>
              <a:rPr lang="en-US" dirty="0">
                <a:solidFill>
                  <a:srgbClr val="404040"/>
                </a:solidFill>
              </a:rPr>
              <a:t> </a:t>
            </a:r>
            <a:r>
              <a:rPr lang="en-US" dirty="0" err="1">
                <a:solidFill>
                  <a:srgbClr val="404040"/>
                </a:solidFill>
              </a:rPr>
              <a:t>שעופר</a:t>
            </a:r>
            <a:r>
              <a:rPr lang="en-US" dirty="0">
                <a:solidFill>
                  <a:srgbClr val="404040"/>
                </a:solidFill>
              </a:rPr>
              <a:t> </a:t>
            </a:r>
            <a:r>
              <a:rPr lang="en-US" dirty="0" err="1">
                <a:solidFill>
                  <a:srgbClr val="404040"/>
                </a:solidFill>
              </a:rPr>
              <a:t>עשה</a:t>
            </a:r>
            <a:r>
              <a:rPr lang="en-US" dirty="0">
                <a:solidFill>
                  <a:srgbClr val="404040"/>
                </a:solidFill>
              </a:rPr>
              <a:t> </a:t>
            </a:r>
            <a:r>
              <a:rPr lang="en-US" dirty="0" err="1">
                <a:solidFill>
                  <a:srgbClr val="404040"/>
                </a:solidFill>
              </a:rPr>
              <a:t>לפרוייקט</a:t>
            </a:r>
            <a:r>
              <a:rPr lang="en-US" dirty="0">
                <a:solidFill>
                  <a:srgbClr val="404040"/>
                </a:solidFill>
              </a:rPr>
              <a:t> </a:t>
            </a:r>
            <a:r>
              <a:rPr lang="en-US" dirty="0" err="1">
                <a:solidFill>
                  <a:srgbClr val="404040"/>
                </a:solidFill>
              </a:rPr>
              <a:t>גמר</a:t>
            </a:r>
            <a:r>
              <a:rPr lang="en-US" dirty="0">
                <a:solidFill>
                  <a:srgbClr val="404040"/>
                </a:solidFill>
              </a:rPr>
              <a:t>. </a:t>
            </a:r>
          </a:p>
          <a:p>
            <a:r>
              <a:rPr lang="en-US" dirty="0" err="1">
                <a:solidFill>
                  <a:srgbClr val="404040"/>
                </a:solidFill>
              </a:rPr>
              <a:t>טלפון</a:t>
            </a:r>
            <a:r>
              <a:rPr lang="en-US" dirty="0">
                <a:solidFill>
                  <a:srgbClr val="404040"/>
                </a:solidFill>
              </a:rPr>
              <a:t> </a:t>
            </a:r>
            <a:r>
              <a:rPr lang="en-US" dirty="0" err="1">
                <a:solidFill>
                  <a:srgbClr val="404040"/>
                </a:solidFill>
              </a:rPr>
              <a:t>אנדרויד</a:t>
            </a:r>
            <a:r>
              <a:rPr lang="en-US" dirty="0">
                <a:solidFill>
                  <a:srgbClr val="404040"/>
                </a:solidFill>
              </a:rPr>
              <a:t>- </a:t>
            </a:r>
            <a:r>
              <a:rPr lang="en-US" dirty="0" err="1">
                <a:solidFill>
                  <a:srgbClr val="404040"/>
                </a:solidFill>
              </a:rPr>
              <a:t>מדבר</a:t>
            </a:r>
            <a:r>
              <a:rPr lang="en-US" dirty="0">
                <a:solidFill>
                  <a:srgbClr val="404040"/>
                </a:solidFill>
              </a:rPr>
              <a:t> </a:t>
            </a:r>
            <a:r>
              <a:rPr lang="en-US" dirty="0" err="1">
                <a:solidFill>
                  <a:srgbClr val="404040"/>
                </a:solidFill>
              </a:rPr>
              <a:t>עם</a:t>
            </a:r>
            <a:r>
              <a:rPr lang="en-US" dirty="0">
                <a:solidFill>
                  <a:srgbClr val="404040"/>
                </a:solidFill>
              </a:rPr>
              <a:t> </a:t>
            </a:r>
            <a:r>
              <a:rPr lang="en-US" dirty="0" err="1">
                <a:solidFill>
                  <a:srgbClr val="404040"/>
                </a:solidFill>
              </a:rPr>
              <a:t>שרת</a:t>
            </a:r>
            <a:r>
              <a:rPr lang="en-US" dirty="0">
                <a:solidFill>
                  <a:srgbClr val="404040"/>
                </a:solidFill>
              </a:rPr>
              <a:t>-  </a:t>
            </a:r>
            <a:r>
              <a:rPr lang="en-US" dirty="0" err="1">
                <a:solidFill>
                  <a:srgbClr val="404040"/>
                </a:solidFill>
              </a:rPr>
              <a:t>שמדבר</a:t>
            </a:r>
            <a:r>
              <a:rPr lang="en-US" dirty="0">
                <a:solidFill>
                  <a:srgbClr val="404040"/>
                </a:solidFill>
              </a:rPr>
              <a:t> </a:t>
            </a:r>
            <a:r>
              <a:rPr lang="en-US" dirty="0" err="1">
                <a:solidFill>
                  <a:srgbClr val="404040"/>
                </a:solidFill>
              </a:rPr>
              <a:t>עם</a:t>
            </a:r>
            <a:r>
              <a:rPr lang="en-US" dirty="0">
                <a:solidFill>
                  <a:srgbClr val="404040"/>
                </a:solidFill>
              </a:rPr>
              <a:t> </a:t>
            </a:r>
            <a:r>
              <a:rPr lang="en-US" dirty="0" err="1">
                <a:solidFill>
                  <a:srgbClr val="404040"/>
                </a:solidFill>
              </a:rPr>
              <a:t>מסד</a:t>
            </a:r>
            <a:r>
              <a:rPr lang="en-US" dirty="0">
                <a:solidFill>
                  <a:srgbClr val="404040"/>
                </a:solidFill>
              </a:rPr>
              <a:t> </a:t>
            </a:r>
            <a:r>
              <a:rPr lang="en-US" dirty="0" err="1">
                <a:solidFill>
                  <a:srgbClr val="404040"/>
                </a:solidFill>
              </a:rPr>
              <a:t>נתונים</a:t>
            </a:r>
            <a:r>
              <a:rPr lang="en-US" dirty="0">
                <a:solidFill>
                  <a:srgbClr val="404040"/>
                </a:solidFill>
              </a:rPr>
              <a:t> </a:t>
            </a:r>
            <a:r>
              <a:rPr lang="en-US" dirty="0" err="1">
                <a:solidFill>
                  <a:srgbClr val="404040"/>
                </a:solidFill>
              </a:rPr>
              <a:t>בצורת</a:t>
            </a:r>
            <a:r>
              <a:rPr lang="en-US" dirty="0">
                <a:solidFill>
                  <a:srgbClr val="404040"/>
                </a:solidFill>
              </a:rPr>
              <a:t> </a:t>
            </a:r>
            <a:r>
              <a:rPr lang="en-US" dirty="0" err="1">
                <a:solidFill>
                  <a:srgbClr val="404040"/>
                </a:solidFill>
              </a:rPr>
              <a:t>גרף</a:t>
            </a:r>
            <a:r>
              <a:rPr lang="en-US" dirty="0">
                <a:solidFill>
                  <a:srgbClr val="404040"/>
                </a:solidFill>
              </a:rPr>
              <a:t>- </a:t>
            </a:r>
            <a:r>
              <a:rPr lang="en-US" dirty="0" err="1">
                <a:solidFill>
                  <a:srgbClr val="404040"/>
                </a:solidFill>
              </a:rPr>
              <a:t>שמדבר</a:t>
            </a:r>
            <a:r>
              <a:rPr lang="en-US" dirty="0">
                <a:solidFill>
                  <a:srgbClr val="404040"/>
                </a:solidFill>
              </a:rPr>
              <a:t> </a:t>
            </a:r>
            <a:r>
              <a:rPr lang="en-US" dirty="0" err="1">
                <a:solidFill>
                  <a:srgbClr val="404040"/>
                </a:solidFill>
              </a:rPr>
              <a:t>עם</a:t>
            </a:r>
            <a:r>
              <a:rPr lang="en-US" dirty="0">
                <a:solidFill>
                  <a:srgbClr val="404040"/>
                </a:solidFill>
              </a:rPr>
              <a:t> </a:t>
            </a:r>
            <a:r>
              <a:rPr lang="en-US" dirty="0" err="1">
                <a:solidFill>
                  <a:srgbClr val="404040"/>
                </a:solidFill>
              </a:rPr>
              <a:t>סקרפר</a:t>
            </a:r>
            <a:r>
              <a:rPr lang="en-US" dirty="0">
                <a:solidFill>
                  <a:srgbClr val="404040"/>
                </a:solidFill>
              </a:rPr>
              <a:t> </a:t>
            </a:r>
            <a:r>
              <a:rPr lang="en-US" dirty="0" err="1">
                <a:solidFill>
                  <a:srgbClr val="404040"/>
                </a:solidFill>
              </a:rPr>
              <a:t>כזה</a:t>
            </a:r>
            <a:r>
              <a:rPr lang="en-US" dirty="0">
                <a:solidFill>
                  <a:srgbClr val="404040"/>
                </a:solidFill>
              </a:rPr>
              <a:t>.</a:t>
            </a:r>
          </a:p>
          <a:p>
            <a:r>
              <a:rPr lang="en-US" dirty="0" err="1">
                <a:solidFill>
                  <a:srgbClr val="404040"/>
                </a:solidFill>
              </a:rPr>
              <a:t>להוסיף</a:t>
            </a:r>
            <a:r>
              <a:rPr lang="en-US" dirty="0">
                <a:solidFill>
                  <a:srgbClr val="404040"/>
                </a:solidFill>
              </a:rPr>
              <a:t> </a:t>
            </a:r>
            <a:r>
              <a:rPr lang="en-US" dirty="0" err="1">
                <a:solidFill>
                  <a:srgbClr val="404040"/>
                </a:solidFill>
              </a:rPr>
              <a:t>תמונות</a:t>
            </a:r>
            <a:r>
              <a:rPr lang="en-US" dirty="0">
                <a:solidFill>
                  <a:srgbClr val="404040"/>
                </a:solidFill>
              </a:rPr>
              <a:t> </a:t>
            </a:r>
            <a:r>
              <a:rPr lang="en-US" dirty="0" err="1">
                <a:solidFill>
                  <a:srgbClr val="404040"/>
                </a:solidFill>
              </a:rPr>
              <a:t>של</a:t>
            </a:r>
            <a:r>
              <a:rPr lang="en-US" dirty="0">
                <a:solidFill>
                  <a:srgbClr val="404040"/>
                </a:solidFill>
              </a:rPr>
              <a:t> </a:t>
            </a:r>
            <a:r>
              <a:rPr lang="en-US" dirty="0" err="1">
                <a:solidFill>
                  <a:srgbClr val="404040"/>
                </a:solidFill>
              </a:rPr>
              <a:t>כל</a:t>
            </a:r>
            <a:r>
              <a:rPr lang="en-US" dirty="0">
                <a:solidFill>
                  <a:srgbClr val="404040"/>
                </a:solidFill>
              </a:rPr>
              <a:t> </a:t>
            </a:r>
            <a:r>
              <a:rPr lang="en-US" dirty="0" err="1">
                <a:solidFill>
                  <a:srgbClr val="404040"/>
                </a:solidFill>
              </a:rPr>
              <a:t>הטכנולוגיות</a:t>
            </a:r>
            <a:r>
              <a:rPr lang="en-US" dirty="0">
                <a:solidFill>
                  <a:srgbClr val="404040"/>
                </a:solidFill>
              </a:rPr>
              <a:t> </a:t>
            </a:r>
            <a:r>
              <a:rPr lang="en-US" dirty="0" err="1">
                <a:solidFill>
                  <a:srgbClr val="404040"/>
                </a:solidFill>
              </a:rPr>
              <a:t>שמשתמשים</a:t>
            </a:r>
            <a:r>
              <a:rPr lang="en-US" dirty="0">
                <a:solidFill>
                  <a:srgbClr val="404040"/>
                </a:solidFill>
              </a:rPr>
              <a:t> </a:t>
            </a:r>
            <a:r>
              <a:rPr lang="en-US" dirty="0" err="1">
                <a:solidFill>
                  <a:srgbClr val="404040"/>
                </a:solidFill>
              </a:rPr>
              <a:t>בהם</a:t>
            </a:r>
            <a:r>
              <a:rPr lang="en-US" dirty="0">
                <a:solidFill>
                  <a:srgbClr val="404040"/>
                </a:solidFill>
              </a:rPr>
              <a:t>. </a:t>
            </a:r>
            <a:r>
              <a:rPr lang="en-US" dirty="0" err="1">
                <a:solidFill>
                  <a:srgbClr val="404040"/>
                </a:solidFill>
              </a:rPr>
              <a:t>אנדרויד</a:t>
            </a:r>
            <a:r>
              <a:rPr lang="en-US" dirty="0">
                <a:solidFill>
                  <a:srgbClr val="404040"/>
                </a:solidFill>
              </a:rPr>
              <a:t>. </a:t>
            </a:r>
            <a:r>
              <a:rPr lang="en-US" dirty="0" err="1">
                <a:solidFill>
                  <a:srgbClr val="404040"/>
                </a:solidFill>
              </a:rPr>
              <a:t>דג'נגו</a:t>
            </a:r>
            <a:r>
              <a:rPr lang="en-US" dirty="0">
                <a:solidFill>
                  <a:srgbClr val="404040"/>
                </a:solidFill>
              </a:rPr>
              <a:t>. </a:t>
            </a:r>
            <a:r>
              <a:rPr lang="en-US" dirty="0" err="1">
                <a:solidFill>
                  <a:srgbClr val="404040"/>
                </a:solidFill>
              </a:rPr>
              <a:t>פייתון</a:t>
            </a:r>
            <a:r>
              <a:rPr lang="en-US" dirty="0">
                <a:solidFill>
                  <a:srgbClr val="404040"/>
                </a:solidFill>
              </a:rPr>
              <a:t>. Neo4j</a:t>
            </a:r>
          </a:p>
          <a:p>
            <a:endParaRPr lang="en-US" dirty="0">
              <a:solidFill>
                <a:srgbClr val="404040"/>
              </a:solidFill>
            </a:endParaRPr>
          </a:p>
        </p:txBody>
      </p:sp>
    </p:spTree>
    <p:extLst>
      <p:ext uri="{BB962C8B-B14F-4D97-AF65-F5344CB8AC3E}">
        <p14:creationId xmlns:p14="http://schemas.microsoft.com/office/powerpoint/2010/main" val="2774078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46BB8-3269-4401-846D-A7D9FF795C1D}"/>
              </a:ext>
            </a:extLst>
          </p:cNvPr>
          <p:cNvSpPr>
            <a:spLocks noGrp="1"/>
          </p:cNvSpPr>
          <p:nvPr>
            <p:ph type="title"/>
          </p:nvPr>
        </p:nvSpPr>
        <p:spPr/>
        <p:txBody>
          <a:bodyPr>
            <a:normAutofit/>
          </a:bodyPr>
          <a:lstStyle/>
          <a:p>
            <a:r>
              <a:rPr lang="en-US" sz="2800" dirty="0"/>
              <a:t>"Design can be art. Design can be aesthetics. Design is so simple. That's why it is so complicated"</a:t>
            </a:r>
          </a:p>
        </p:txBody>
      </p:sp>
      <p:sp>
        <p:nvSpPr>
          <p:cNvPr id="3" name="Content Placeholder 2">
            <a:extLst>
              <a:ext uri="{FF2B5EF4-FFF2-40B4-BE49-F238E27FC236}">
                <a16:creationId xmlns:a16="http://schemas.microsoft.com/office/drawing/2014/main" id="{AD2C1851-91F2-4C9D-8730-92CB94765737}"/>
              </a:ext>
            </a:extLst>
          </p:cNvPr>
          <p:cNvSpPr>
            <a:spLocks noGrp="1"/>
          </p:cNvSpPr>
          <p:nvPr>
            <p:ph idx="1"/>
          </p:nvPr>
        </p:nvSpPr>
        <p:spPr/>
        <p:txBody>
          <a:bodyPr vert="horz" lIns="91440" tIns="45720" rIns="91440" bIns="45720" rtlCol="0" anchor="t">
            <a:normAutofit/>
          </a:bodyPr>
          <a:lstStyle/>
          <a:p>
            <a:r>
              <a:rPr lang="en-US" dirty="0" err="1"/>
              <a:t>להוסיף</a:t>
            </a:r>
            <a:r>
              <a:rPr lang="en-US" dirty="0"/>
              <a:t> </a:t>
            </a:r>
            <a:r>
              <a:rPr lang="en-US" dirty="0" err="1"/>
              <a:t>פה</a:t>
            </a:r>
            <a:r>
              <a:rPr lang="en-US" dirty="0"/>
              <a:t> </a:t>
            </a:r>
            <a:r>
              <a:rPr lang="en-US" dirty="0" err="1"/>
              <a:t>תמונות</a:t>
            </a:r>
            <a:r>
              <a:rPr lang="en-US" dirty="0"/>
              <a:t> </a:t>
            </a:r>
            <a:r>
              <a:rPr lang="en-US" dirty="0" err="1"/>
              <a:t>של</a:t>
            </a:r>
            <a:r>
              <a:rPr lang="en-US" dirty="0"/>
              <a:t> </a:t>
            </a:r>
            <a:r>
              <a:rPr lang="en-US" dirty="0" err="1"/>
              <a:t>המסכים.איך</a:t>
            </a:r>
            <a:r>
              <a:rPr lang="en-US" dirty="0"/>
              <a:t> </a:t>
            </a:r>
            <a:r>
              <a:rPr lang="en-US" dirty="0" err="1"/>
              <a:t>יראו</a:t>
            </a:r>
            <a:r>
              <a:rPr lang="en-US" dirty="0"/>
              <a:t> </a:t>
            </a:r>
            <a:r>
              <a:rPr lang="en-US" dirty="0" err="1"/>
              <a:t>באופן</a:t>
            </a:r>
            <a:r>
              <a:rPr lang="en-US" dirty="0"/>
              <a:t> </a:t>
            </a:r>
            <a:r>
              <a:rPr lang="en-US" dirty="0" err="1"/>
              <a:t>כללי</a:t>
            </a:r>
            <a:r>
              <a:rPr lang="en-US" dirty="0"/>
              <a:t>?</a:t>
            </a:r>
          </a:p>
        </p:txBody>
      </p:sp>
    </p:spTree>
    <p:extLst>
      <p:ext uri="{BB962C8B-B14F-4D97-AF65-F5344CB8AC3E}">
        <p14:creationId xmlns:p14="http://schemas.microsoft.com/office/powerpoint/2010/main" val="2095133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D9B02-753A-4032-AAF4-97EC4064AD9D}"/>
              </a:ext>
            </a:extLst>
          </p:cNvPr>
          <p:cNvSpPr>
            <a:spLocks noGrp="1"/>
          </p:cNvSpPr>
          <p:nvPr>
            <p:ph type="title"/>
          </p:nvPr>
        </p:nvSpPr>
        <p:spPr/>
        <p:txBody>
          <a:bodyPr>
            <a:normAutofit/>
          </a:bodyPr>
          <a:lstStyle/>
          <a:p>
            <a:r>
              <a:rPr lang="en-US" sz="2400" dirty="0"/>
              <a:t>"Behind every </a:t>
            </a:r>
            <a:r>
              <a:rPr lang="en-US" sz="2400" b="1" dirty="0"/>
              <a:t>amazing, useful, practically must to have</a:t>
            </a:r>
            <a:r>
              <a:rPr lang="en-US" sz="2400" dirty="0"/>
              <a:t> app, there are 5 people just doing their work"</a:t>
            </a:r>
            <a:br>
              <a:rPr lang="en-US" dirty="0">
                <a:solidFill>
                  <a:schemeClr val="tx1"/>
                </a:solidFill>
                <a:latin typeface="+mj-ea"/>
                <a:cs typeface="+mj-ea"/>
              </a:rPr>
            </a:br>
            <a:r>
              <a:rPr lang="en-US" sz="1800" dirty="0"/>
              <a:t>Ram Hillel</a:t>
            </a:r>
          </a:p>
        </p:txBody>
      </p:sp>
      <p:sp>
        <p:nvSpPr>
          <p:cNvPr id="3" name="Content Placeholder 2">
            <a:extLst>
              <a:ext uri="{FF2B5EF4-FFF2-40B4-BE49-F238E27FC236}">
                <a16:creationId xmlns:a16="http://schemas.microsoft.com/office/drawing/2014/main" id="{326F08B2-9B9D-487B-8D02-26A9E93015A5}"/>
              </a:ext>
            </a:extLst>
          </p:cNvPr>
          <p:cNvSpPr>
            <a:spLocks noGrp="1"/>
          </p:cNvSpPr>
          <p:nvPr>
            <p:ph idx="1"/>
          </p:nvPr>
        </p:nvSpPr>
        <p:spPr/>
        <p:txBody>
          <a:bodyPr vert="horz" lIns="91440" tIns="45720" rIns="91440" bIns="45720" rtlCol="0" anchor="t">
            <a:normAutofit/>
          </a:bodyPr>
          <a:lstStyle/>
          <a:p>
            <a:r>
              <a:rPr lang="en-US" dirty="0"/>
              <a:t>Android application – Inbar</a:t>
            </a:r>
          </a:p>
          <a:p>
            <a:r>
              <a:rPr lang="en-US" dirty="0"/>
              <a:t>Backend – </a:t>
            </a:r>
            <a:r>
              <a:rPr lang="en-US" dirty="0" err="1"/>
              <a:t>Ofer</a:t>
            </a:r>
            <a:r>
              <a:rPr lang="en-US" dirty="0"/>
              <a:t> &amp; Ram</a:t>
            </a:r>
          </a:p>
          <a:p>
            <a:r>
              <a:rPr lang="en-US" dirty="0"/>
              <a:t>Scrapers &amp; DB Maintenance – </a:t>
            </a:r>
            <a:r>
              <a:rPr lang="en-US" dirty="0" err="1"/>
              <a:t>Eilon</a:t>
            </a:r>
            <a:r>
              <a:rPr lang="en-US" dirty="0"/>
              <a:t> &amp; </a:t>
            </a:r>
            <a:r>
              <a:rPr lang="en-US" dirty="0" err="1"/>
              <a:t>Idan</a:t>
            </a:r>
          </a:p>
        </p:txBody>
      </p:sp>
    </p:spTree>
    <p:extLst>
      <p:ext uri="{BB962C8B-B14F-4D97-AF65-F5344CB8AC3E}">
        <p14:creationId xmlns:p14="http://schemas.microsoft.com/office/powerpoint/2010/main" val="33918601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Facet</vt:lpstr>
      <vt:lpstr>Heimdall(Gatekeeper of Asgard) </vt:lpstr>
      <vt:lpstr>Team Members</vt:lpstr>
      <vt:lpstr>"The ballot is stronger than the bullet" Abraham Lincoln</vt:lpstr>
      <vt:lpstr>MUCH Politics! VERY Crowd. WOW.</vt:lpstr>
      <vt:lpstr>"The average US citizen will cross the sea to protect democracy, but will not cross the road to vote in the elections"</vt:lpstr>
      <vt:lpstr>"Technology will save us!" anonymous</vt:lpstr>
      <vt:lpstr>"Design can be art. Design can be aesthetics. Design is so simple. That's why it is so complicated"</vt:lpstr>
      <vt:lpstr>"Behind every amazing, useful, practically must to have app, there are 5 people just doing their work" Ram Hillel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2</cp:revision>
  <dcterms:created xsi:type="dcterms:W3CDTF">2014-09-12T02:18:09Z</dcterms:created>
  <dcterms:modified xsi:type="dcterms:W3CDTF">2017-12-08T10:15:48Z</dcterms:modified>
</cp:coreProperties>
</file>