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79" r:id="rId2"/>
    <p:sldId id="277" r:id="rId3"/>
    <p:sldId id="284" r:id="rId4"/>
    <p:sldId id="285" r:id="rId5"/>
    <p:sldId id="283" r:id="rId6"/>
    <p:sldId id="286" r:id="rId7"/>
    <p:sldId id="287" r:id="rId8"/>
    <p:sldId id="288" r:id="rId9"/>
    <p:sldId id="290" r:id="rId10"/>
    <p:sldId id="291" r:id="rId11"/>
    <p:sldId id="293" r:id="rId12"/>
    <p:sldId id="295" r:id="rId13"/>
    <p:sldId id="296" r:id="rId1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296B996-0434-4117-96AB-43A84F9BF36B}">
          <p14:sldIdLst>
            <p14:sldId id="279"/>
            <p14:sldId id="277"/>
            <p14:sldId id="284"/>
            <p14:sldId id="285"/>
            <p14:sldId id="283"/>
            <p14:sldId id="286"/>
            <p14:sldId id="287"/>
            <p14:sldId id="288"/>
            <p14:sldId id="290"/>
            <p14:sldId id="291"/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215" autoAdjust="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=""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transition spd="slow">
    <p:push dir="u"/>
  </p:transition>
  <p:hf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r" defTabSz="914400" rtl="1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r" defTabSz="914400" rtl="1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424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177" y="1951133"/>
            <a:ext cx="43562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 err="1" smtClean="0">
                <a:latin typeface="Buxton Sketch" panose="03080500000500000004" pitchFamily="66" charset="0"/>
              </a:rPr>
              <a:t>Heimdall</a:t>
            </a:r>
            <a:r>
              <a:rPr lang="en-US" sz="6600" dirty="0" smtClean="0">
                <a:latin typeface="Buxton Sketch" panose="03080500000500000004" pitchFamily="66" charset="0"/>
              </a:rPr>
              <a:t> </a:t>
            </a:r>
            <a:endParaRPr lang="he-IL" sz="2000" dirty="0">
              <a:latin typeface="Buxton Sketch" panose="03080500000500000004" pitchFamily="66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04095" y="1673521"/>
            <a:ext cx="3798257" cy="4562849"/>
            <a:chOff x="7267991" y="1526065"/>
            <a:chExt cx="3798257" cy="45628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603" y="4029535"/>
              <a:ext cx="3090645" cy="2059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689" y="4504866"/>
              <a:ext cx="410818" cy="4108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775" y="4648406"/>
              <a:ext cx="410818" cy="4108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807" y="4256914"/>
              <a:ext cx="410818" cy="4108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130" y="4171122"/>
              <a:ext cx="410818" cy="4108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962" y="4500128"/>
              <a:ext cx="410818" cy="4108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925" y="4171122"/>
              <a:ext cx="410818" cy="410818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 flipH="1" flipV="1">
              <a:off x="8560521" y="2712817"/>
              <a:ext cx="7378" cy="13294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10122457" y="2126974"/>
              <a:ext cx="12313" cy="247321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9749354" y="2551298"/>
              <a:ext cx="12731" cy="156036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9126504" y="3020194"/>
              <a:ext cx="27435" cy="141428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25" name="Straight Connector 24"/>
            <p:cNvCxnSpPr>
              <a:stCxn id="10" idx="0"/>
            </p:cNvCxnSpPr>
            <p:nvPr/>
          </p:nvCxnSpPr>
          <p:spPr>
            <a:xfrm flipH="1" flipV="1">
              <a:off x="10562242" y="1874137"/>
              <a:ext cx="2974" cy="2382777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V="1">
              <a:off x="8104863" y="3658032"/>
              <a:ext cx="1429" cy="804291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436853" y="3680825"/>
              <a:ext cx="668010" cy="50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00" y="1526065"/>
              <a:ext cx="1625397" cy="1625397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1">
                  <a:alpha val="40000"/>
                </a:schemeClr>
              </a:glow>
              <a:outerShdw blurRad="736600" dist="127000" dir="7140000" sx="139000" sy="139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cxnSp>
          <p:nvCxnSpPr>
            <p:cNvPr id="39" name="Straight Connector 38"/>
            <p:cNvCxnSpPr/>
            <p:nvPr/>
          </p:nvCxnSpPr>
          <p:spPr>
            <a:xfrm flipH="1" flipV="1">
              <a:off x="7345527" y="2141831"/>
              <a:ext cx="20808" cy="15389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 flipH="1">
              <a:off x="8511818" y="2601762"/>
              <a:ext cx="260130" cy="977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H="1">
              <a:off x="9520925" y="2547141"/>
              <a:ext cx="228430" cy="4156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>
            <a:xfrm flipH="1">
              <a:off x="9687545" y="2121171"/>
              <a:ext cx="434658" cy="5803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9520925" y="1814637"/>
              <a:ext cx="1034432" cy="15794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>
            <a:xfrm flipH="1">
              <a:off x="7267991" y="2101112"/>
              <a:ext cx="1506888" cy="14739"/>
            </a:xfrm>
            <a:prstGeom prst="line">
              <a:avLst/>
            </a:prstGeom>
            <a:noFill/>
            <a:ln w="57150" cap="rnd" cmpd="sng" algn="ctr">
              <a:solidFill>
                <a:schemeClr val="tx2">
                  <a:lumMod val="60000"/>
                  <a:lumOff val="40000"/>
                  <a:alpha val="68000"/>
                </a:schemeClr>
              </a:solidFill>
              <a:prstDash val="sysDot"/>
            </a:ln>
            <a:effectLst/>
          </p:spPr>
        </p:cxnSp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3" y="1564950"/>
            <a:ext cx="1530654" cy="153065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5469652" y="3888715"/>
            <a:ext cx="2022678" cy="2443338"/>
            <a:chOff x="5658326" y="3739638"/>
            <a:chExt cx="2022678" cy="2443338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9965">
              <a:off x="5762249" y="3739638"/>
              <a:ext cx="632566" cy="632566"/>
            </a:xfrm>
            <a:prstGeom prst="rect">
              <a:avLst/>
            </a:prstGeom>
            <a:effectLst>
              <a:outerShdw blurRad="50800" dist="38100" dir="2700000" algn="tl" rotWithShape="0">
                <a:schemeClr val="tx2">
                  <a:lumMod val="60000"/>
                  <a:lumOff val="40000"/>
                  <a:alpha val="40000"/>
                </a:schemeClr>
              </a:outerShdw>
              <a:reflection endPos="0" dist="50800" dir="5400000" sy="-100000" algn="bl" rotWithShape="0"/>
            </a:effectLst>
          </p:spPr>
        </p:pic>
        <p:grpSp>
          <p:nvGrpSpPr>
            <p:cNvPr id="95" name="Group 94"/>
            <p:cNvGrpSpPr/>
            <p:nvPr/>
          </p:nvGrpSpPr>
          <p:grpSpPr>
            <a:xfrm>
              <a:off x="5658326" y="3800526"/>
              <a:ext cx="2022678" cy="2382450"/>
              <a:chOff x="5658326" y="3800526"/>
              <a:chExt cx="2022678" cy="2382450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602" y="4652322"/>
                <a:ext cx="1530654" cy="1530654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280" y="3800526"/>
                <a:ext cx="518052" cy="518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23964">
                <a:off x="7010241" y="3888715"/>
                <a:ext cx="670763" cy="670763"/>
              </a:xfrm>
              <a:prstGeom prst="rect">
                <a:avLst/>
              </a:prstGeom>
              <a:effectLst>
                <a:outerShdw dist="38100" dir="2154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  <a:reflection blurRad="1206500" stA="29000" endPos="65000" dist="50800" dir="5400000" sy="-100000" algn="bl" rotWithShape="0"/>
              </a:effectLst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264342">
                <a:off x="6067502" y="4134836"/>
                <a:ext cx="609590" cy="609590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72229">
                <a:off x="5658326" y="4374600"/>
                <a:ext cx="547052" cy="547052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86088">
                <a:off x="6729575" y="4193813"/>
                <a:ext cx="470063" cy="470063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tx2">
                    <a:lumMod val="60000"/>
                    <a:lumOff val="40000"/>
                    <a:alpha val="40000"/>
                  </a:schemeClr>
                </a:outerShdw>
              </a:effectLst>
            </p:spPr>
          </p:pic>
        </p:grp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08" y="1007612"/>
            <a:ext cx="805162" cy="805162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cxnSp>
        <p:nvCxnSpPr>
          <p:cNvPr id="99" name="Straight Connector 98"/>
          <p:cNvCxnSpPr/>
          <p:nvPr/>
        </p:nvCxnSpPr>
        <p:spPr>
          <a:xfrm flipH="1" flipV="1">
            <a:off x="6809611" y="2225917"/>
            <a:ext cx="595339" cy="14998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7414114" y="1537845"/>
            <a:ext cx="0" cy="635062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 flipH="1">
            <a:off x="7487278" y="1537845"/>
            <a:ext cx="1716725" cy="0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5" y="980409"/>
            <a:ext cx="1022976" cy="1022976"/>
          </a:xfrm>
          <a:prstGeom prst="rect">
            <a:avLst/>
          </a:prstGeom>
        </p:spPr>
      </p:pic>
      <p:cxnSp>
        <p:nvCxnSpPr>
          <p:cNvPr id="116" name="Straight Connector 115"/>
          <p:cNvCxnSpPr/>
          <p:nvPr/>
        </p:nvCxnSpPr>
        <p:spPr>
          <a:xfrm flipH="1" flipV="1">
            <a:off x="6928755" y="5362273"/>
            <a:ext cx="1649038" cy="9784"/>
          </a:xfrm>
          <a:prstGeom prst="line">
            <a:avLst/>
          </a:prstGeom>
          <a:noFill/>
          <a:ln w="57150" cap="rnd" cmpd="sng" algn="ctr">
            <a:solidFill>
              <a:srgbClr val="92D050">
                <a:alpha val="68000"/>
              </a:srgbClr>
            </a:solidFill>
            <a:prstDash val="sysDot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7307" y="2749218"/>
            <a:ext cx="4789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Sans" panose="020B0602030504020204" pitchFamily="34" charset="0"/>
              </a:rPr>
              <a:t>Political application for the average </a:t>
            </a:r>
            <a:r>
              <a:rPr lang="en-US" sz="1600" b="1" dirty="0">
                <a:latin typeface="Lucida Sans" panose="020B0602030504020204" pitchFamily="34" charset="0"/>
              </a:rPr>
              <a:t>citizen</a:t>
            </a:r>
            <a:endParaRPr lang="en-US" sz="14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2646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solidFill>
                  <a:srgbClr val="404040"/>
                </a:solidFill>
              </a:rPr>
              <a:t>לעשות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פה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שרטוט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יפה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כמו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שעופר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עשה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לפרוייקט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גמר</a:t>
            </a:r>
            <a:r>
              <a:rPr lang="en-US" dirty="0">
                <a:solidFill>
                  <a:srgbClr val="404040"/>
                </a:solidFill>
              </a:rPr>
              <a:t>. </a:t>
            </a:r>
          </a:p>
          <a:p>
            <a:r>
              <a:rPr lang="en-US" dirty="0" err="1">
                <a:solidFill>
                  <a:srgbClr val="404040"/>
                </a:solidFill>
              </a:rPr>
              <a:t>טלפון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שרת</a:t>
            </a:r>
            <a:r>
              <a:rPr lang="en-US" dirty="0">
                <a:solidFill>
                  <a:srgbClr val="404040"/>
                </a:solidFill>
              </a:rPr>
              <a:t>- 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מסד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נתונים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בצורת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גרף</a:t>
            </a:r>
            <a:r>
              <a:rPr lang="en-US" dirty="0">
                <a:solidFill>
                  <a:srgbClr val="404040"/>
                </a:solidFill>
              </a:rPr>
              <a:t>- </a:t>
            </a:r>
            <a:r>
              <a:rPr lang="en-US" dirty="0" err="1">
                <a:solidFill>
                  <a:srgbClr val="404040"/>
                </a:solidFill>
              </a:rPr>
              <a:t>שמדבר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עם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סקרפר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כזה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 err="1">
                <a:solidFill>
                  <a:srgbClr val="404040"/>
                </a:solidFill>
              </a:rPr>
              <a:t>להוסיף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תמונות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כל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הטכנולוגיות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שמשתמשים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בהם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אנדרויד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דג'נגו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פייתון</a:t>
            </a:r>
            <a:r>
              <a:rPr lang="en-US" dirty="0">
                <a:solidFill>
                  <a:srgbClr val="404040"/>
                </a:solidFill>
              </a:rPr>
              <a:t>. Neo4j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2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Heimdall</a:t>
            </a:r>
            <a:r>
              <a:rPr lang="en-US" sz="4000" dirty="0" smtClean="0"/>
              <a:t> Design  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2" y="1124726"/>
            <a:ext cx="5948063" cy="594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5" y="976790"/>
            <a:ext cx="609600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81" y="847344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9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Work Plan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61555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/>
          </a:p>
          <a:p>
            <a:r>
              <a:rPr lang="he-IL" altLang="he-IL" sz="2400" b="1" dirty="0"/>
              <a:t>Problems that you may </a:t>
            </a:r>
            <a:r>
              <a:rPr lang="he-IL" altLang="he-IL" sz="2400" b="1" dirty="0" smtClean="0"/>
              <a:t>encounter</a:t>
            </a:r>
            <a:r>
              <a:rPr lang="en-US" altLang="he-IL" sz="2400" b="1" dirty="0" smtClean="0"/>
              <a:t>:</a:t>
            </a:r>
            <a:r>
              <a:rPr lang="he-IL" altLang="he-IL" sz="2400" b="1" dirty="0" smtClean="0"/>
              <a:t> </a:t>
            </a:r>
            <a:r>
              <a:rPr lang="en-US" altLang="he-IL" sz="2400" b="1" dirty="0" smtClean="0"/>
              <a:t/>
            </a:r>
            <a:br>
              <a:rPr lang="en-US" altLang="he-IL" sz="2400" b="1" dirty="0" smtClean="0"/>
            </a:b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Spam: </a:t>
            </a:r>
            <a:r>
              <a:rPr lang="en-US" dirty="0"/>
              <a:t>only </a:t>
            </a:r>
            <a:r>
              <a:rPr lang="en-US" dirty="0" smtClean="0"/>
              <a:t>Facebook or Gmail </a:t>
            </a:r>
            <a:r>
              <a:rPr lang="en-US" dirty="0"/>
              <a:t>users can </a:t>
            </a:r>
            <a:r>
              <a:rPr lang="en-US" dirty="0" smtClean="0"/>
              <a:t>sign-in, </a:t>
            </a:r>
            <a:r>
              <a:rPr lang="en-US" dirty="0"/>
              <a:t>F</a:t>
            </a:r>
            <a:r>
              <a:rPr lang="en-US" dirty="0" smtClean="0"/>
              <a:t>acebook and Google is </a:t>
            </a:r>
            <a:r>
              <a:rPr lang="en-US" dirty="0"/>
              <a:t>dealing with spammers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Incentive: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 </a:t>
            </a:r>
            <a:r>
              <a:rPr lang="en-US" dirty="0"/>
              <a:t>in the personal statistics and </a:t>
            </a:r>
            <a:r>
              <a:rPr lang="en-US" dirty="0" smtClean="0"/>
              <a:t>recommendations.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current political climate in Israel, </a:t>
            </a:r>
            <a:r>
              <a:rPr lang="en-US" dirty="0"/>
              <a:t>p</a:t>
            </a:r>
            <a:r>
              <a:rPr lang="en-US" dirty="0" smtClean="0"/>
              <a:t>eople feel that their government is not serving their interests, and the </a:t>
            </a:r>
            <a:r>
              <a:rPr lang="en-US" dirty="0"/>
              <a:t>I</a:t>
            </a:r>
            <a:r>
              <a:rPr lang="en-US" dirty="0" smtClean="0"/>
              <a:t>sraeli need to not let anyone fool you will give citizens motivation to use the app.</a:t>
            </a:r>
            <a:endParaRPr lang="en-US" dirty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 </a:t>
            </a:r>
            <a:r>
              <a:rPr lang="en-US" dirty="0"/>
              <a:t>of </a:t>
            </a:r>
            <a:r>
              <a:rPr lang="en-US" dirty="0" smtClean="0"/>
              <a:t>information: Scraping </a:t>
            </a:r>
            <a:r>
              <a:rPr lang="en-US" dirty="0"/>
              <a:t>the Knesset web site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Reliability: unfortunately </a:t>
            </a:r>
            <a:r>
              <a:rPr lang="en-US" dirty="0"/>
              <a:t>we can't assure the user </a:t>
            </a:r>
            <a:r>
              <a:rPr lang="en-US" dirty="0" smtClean="0"/>
              <a:t>will not “make </a:t>
            </a:r>
            <a:r>
              <a:rPr lang="en-US" dirty="0"/>
              <a:t>a </a:t>
            </a:r>
            <a:r>
              <a:rPr lang="en-US" dirty="0" smtClean="0"/>
              <a:t>mess” and write spam. </a:t>
            </a:r>
            <a:r>
              <a:rPr lang="en-US" dirty="0"/>
              <a:t> 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Indulgent assumption: we assume the user use the web as it should be used.</a:t>
            </a:r>
            <a:endParaRPr lang="en-US" dirty="0"/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5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321659">
            <a:off x="438912" y="2455608"/>
            <a:ext cx="114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"The ballot is stronger than the bullet"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ea"/>
                <a:cs typeface="+mj-ea"/>
              </a:rPr>
              <a:t/>
            </a:r>
            <a:b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j-ea"/>
                <a:cs typeface="+mj-ea"/>
              </a:rPr>
            </a:b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Abraham Lincol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he-IL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0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According </a:t>
            </a:r>
            <a:r>
              <a:rPr lang="en-US" sz="2400" dirty="0"/>
              <a:t>to the </a:t>
            </a:r>
            <a:r>
              <a:rPr lang="en-US" sz="2400" dirty="0" err="1"/>
              <a:t>Organisation</a:t>
            </a:r>
            <a:r>
              <a:rPr lang="en-US" sz="2400" dirty="0"/>
              <a:t> for Economic Co-operation and Development (OECD</a:t>
            </a:r>
            <a:r>
              <a:rPr lang="en-US" sz="2400" dirty="0" smtClean="0"/>
              <a:t>):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Public </a:t>
            </a:r>
            <a:r>
              <a:rPr lang="en-US" sz="2400" u="sng" dirty="0"/>
              <a:t>engagement</a:t>
            </a:r>
            <a:r>
              <a:rPr lang="en-US" sz="2400" dirty="0"/>
              <a:t> in the decision-making process is important for holding the government to account and maintaining confidence in public </a:t>
            </a:r>
            <a:r>
              <a:rPr lang="en-US" sz="2400" dirty="0" smtClean="0"/>
              <a:t>institutions.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formal process for public engagement in developing laws and regulations is one way to measure the extent to which people can become involved in </a:t>
            </a:r>
            <a:r>
              <a:rPr lang="en-US" sz="2400" dirty="0" smtClean="0"/>
              <a:t>government.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/>
              <a:t>he </a:t>
            </a:r>
            <a:r>
              <a:rPr lang="en-US" sz="2400" dirty="0" smtClean="0"/>
              <a:t>average of </a:t>
            </a:r>
            <a:r>
              <a:rPr lang="en-US" sz="2400" dirty="0"/>
              <a:t>public </a:t>
            </a:r>
            <a:r>
              <a:rPr lang="en-US" sz="2400" dirty="0" smtClean="0"/>
              <a:t>engagement is standing on 2.4 </a:t>
            </a:r>
            <a:r>
              <a:rPr lang="en-US" sz="2400" dirty="0"/>
              <a:t>(on a scale 0 to 4</a:t>
            </a:r>
            <a:r>
              <a:rPr lang="en-US" sz="24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Israel rate: 0.9!!! (62.5% lower the average)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Political Androgyny</a:t>
            </a:r>
            <a:r>
              <a:rPr lang="en-US" sz="4000" dirty="0"/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796" y="1172080"/>
            <a:ext cx="10986407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</a:t>
            </a:r>
            <a:r>
              <a:rPr lang="he-IL" altLang="he-IL" sz="2400" dirty="0"/>
              <a:t>he Israel Democracy Institute</a:t>
            </a:r>
            <a:r>
              <a:rPr lang="en-US" altLang="he-IL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e-IL" altLang="he-IL" sz="2400" dirty="0"/>
              <a:t>The turnout in the 2015 elections was 72.3% of the eligible voters. Considering that half a million of those registered in the voter register do not live in Israel, the actual voter turnout is over </a:t>
            </a:r>
            <a:r>
              <a:rPr lang="he-IL" altLang="he-IL" sz="2400" dirty="0" smtClean="0"/>
              <a:t>80%</a:t>
            </a:r>
            <a:r>
              <a:rPr lang="en-US" altLang="he-IL" sz="2400" dirty="0" smtClean="0"/>
              <a:t>.</a:t>
            </a:r>
            <a:endParaRPr lang="he-IL" altLang="he-IL" sz="2400" dirty="0"/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figure is higher than the OECD average of 69</a:t>
            </a:r>
            <a:r>
              <a:rPr lang="en-US" sz="2400" dirty="0" smtClean="0"/>
              <a:t>%.“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Israel is above average in elections voters</a:t>
            </a:r>
            <a:r>
              <a:rPr lang="en-US" sz="2400" dirty="0" smtClean="0"/>
              <a:t>!!!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Conclusion – many of the Israeli people vote, but don't make the decision from knowledge or deep (and even shallow) politics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7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Political Androgyny </a:t>
            </a:r>
            <a:r>
              <a:rPr lang="en-US" dirty="0" smtClean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473200"/>
            <a:ext cx="10825843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So </a:t>
            </a:r>
            <a:r>
              <a:rPr lang="en-US" sz="3200" b="1" dirty="0"/>
              <a:t>way the Israeli </a:t>
            </a:r>
            <a:r>
              <a:rPr lang="en-US" sz="3200" b="1" dirty="0" smtClean="0"/>
              <a:t>people are not willing to</a:t>
            </a:r>
            <a:r>
              <a:rPr lang="en-US" sz="3200" b="1" dirty="0"/>
              <a:t> </a:t>
            </a:r>
            <a:r>
              <a:rPr lang="en-US" sz="3200" b="1" dirty="0" smtClean="0"/>
              <a:t>be </a:t>
            </a:r>
            <a:r>
              <a:rPr lang="en-US" sz="3200" b="1" dirty="0"/>
              <a:t>more p</a:t>
            </a:r>
            <a:r>
              <a:rPr lang="he-IL" altLang="he-IL" sz="3200" b="1" dirty="0"/>
              <a:t>olitically </a:t>
            </a:r>
            <a:r>
              <a:rPr lang="he-IL" altLang="he-IL" sz="3200" b="1" dirty="0" smtClean="0"/>
              <a:t>involved</a:t>
            </a:r>
            <a:r>
              <a:rPr lang="en-US" altLang="he-IL" sz="3200" b="1" dirty="0" smtClean="0"/>
              <a:t>?</a:t>
            </a:r>
            <a:endParaRPr lang="en-US" sz="3200" b="1" dirty="0"/>
          </a:p>
          <a:p>
            <a:pPr lvl="1"/>
            <a:endParaRPr lang="en-US" sz="2400" dirty="0"/>
          </a:p>
          <a:p>
            <a:r>
              <a:rPr lang="en-US" sz="2800" dirty="0"/>
              <a:t>Well, the main reason is that the information is not easily accessible. </a:t>
            </a:r>
            <a:r>
              <a:rPr lang="en-US" sz="2800" dirty="0" smtClean="0"/>
              <a:t>Mostly it is </a:t>
            </a:r>
            <a:r>
              <a:rPr lang="en-US" sz="2800" dirty="0"/>
              <a:t>written in high language on long documents, which requires people to invest time and effort in understanding the content. </a:t>
            </a:r>
            <a:r>
              <a:rPr lang="en-US" sz="2800" dirty="0" smtClean="0"/>
              <a:t>As </a:t>
            </a:r>
            <a:r>
              <a:rPr lang="en-US" sz="2800" dirty="0"/>
              <a:t>we know people doesn’t like to work hard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3200" b="1" dirty="0"/>
              <a:t>So </a:t>
            </a:r>
            <a:r>
              <a:rPr lang="en-US" sz="3200" b="1" dirty="0" smtClean="0"/>
              <a:t>how can we bring a summary of the information </a:t>
            </a:r>
            <a:r>
              <a:rPr lang="en-US" sz="3200" b="1" dirty="0"/>
              <a:t>to the people, </a:t>
            </a:r>
            <a:r>
              <a:rPr lang="en-US" sz="3200" b="1" dirty="0" smtClean="0"/>
              <a:t>so it make politically involved easy and fun.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54168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Main </a:t>
            </a:r>
            <a:r>
              <a:rPr lang="en-US" sz="2400" b="1" dirty="0" err="1"/>
              <a:t>Heimdall</a:t>
            </a:r>
            <a:r>
              <a:rPr lang="en-US" sz="2400" b="1" dirty="0"/>
              <a:t> idea</a:t>
            </a:r>
            <a:r>
              <a:rPr lang="en-US" sz="2400" b="1" dirty="0" smtClean="0"/>
              <a:t>:</a:t>
            </a:r>
          </a:p>
          <a:p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he-IL" altLang="he-IL" dirty="0">
                <a:solidFill>
                  <a:srgbClr val="212121"/>
                </a:solidFill>
                <a:latin typeface="inherit"/>
              </a:rPr>
              <a:t>A user registers </a:t>
            </a:r>
            <a:r>
              <a:rPr lang="en-US" b="1" dirty="0" smtClean="0"/>
              <a:t>anonymously</a:t>
            </a:r>
            <a:r>
              <a:rPr lang="en-US" dirty="0" smtClean="0"/>
              <a:t> to </a:t>
            </a:r>
            <a:r>
              <a:rPr lang="en-US" dirty="0" err="1" smtClean="0"/>
              <a:t>Heimdall</a:t>
            </a:r>
            <a:r>
              <a:rPr lang="he-IL" altLang="he-IL" dirty="0" smtClean="0">
                <a:solidFill>
                  <a:srgbClr val="212121"/>
                </a:solidFill>
                <a:latin typeface="inherit"/>
              </a:rPr>
              <a:t> application</a:t>
            </a:r>
            <a:r>
              <a:rPr lang="en-US" altLang="he-IL" dirty="0" smtClean="0">
                <a:solidFill>
                  <a:srgbClr val="212121"/>
                </a:solidFill>
                <a:latin typeface="inherit"/>
              </a:rPr>
              <a:t> </a:t>
            </a:r>
            <a:r>
              <a:rPr lang="en-US" dirty="0"/>
              <a:t>(with </a:t>
            </a:r>
            <a:r>
              <a:rPr lang="en-US" dirty="0" smtClean="0"/>
              <a:t>Facebook or Gmail </a:t>
            </a:r>
            <a:r>
              <a:rPr lang="en-US" dirty="0"/>
              <a:t>token) </a:t>
            </a:r>
            <a:r>
              <a:rPr lang="en-US" altLang="he-IL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Marking the party to which he has voted and enter more details like </a:t>
            </a:r>
            <a:r>
              <a:rPr lang="en-US" dirty="0"/>
              <a:t>age, current </a:t>
            </a:r>
            <a:r>
              <a:rPr lang="en-US" dirty="0" smtClean="0"/>
              <a:t>city and field of work.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he-IL" dirty="0" smtClean="0"/>
              <a:t>Enjoy the app:</a:t>
            </a:r>
          </a:p>
          <a:p>
            <a:pPr marL="1198800" lvl="2" indent="-28440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notify about new laws that was voted in the </a:t>
            </a:r>
            <a:r>
              <a:rPr lang="en-US" dirty="0" err="1" smtClean="0"/>
              <a:t>Knesst</a:t>
            </a:r>
            <a:endParaRPr lang="en-US" dirty="0"/>
          </a:p>
          <a:p>
            <a:pPr marL="1198800" lvl="2" indent="-28440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notify about status changes in an existing laws.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a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he-IL" dirty="0" smtClean="0"/>
              <a:t>User has the a</a:t>
            </a:r>
            <a:r>
              <a:rPr lang="en-US" dirty="0" smtClean="0"/>
              <a:t>bility </a:t>
            </a:r>
            <a:r>
              <a:rPr lang="en-US" dirty="0"/>
              <a:t>of get statistics about his votes, and general </a:t>
            </a:r>
            <a:r>
              <a:rPr lang="en-US" dirty="0" smtClean="0"/>
              <a:t>distribution such as different  parties</a:t>
            </a:r>
            <a:r>
              <a:rPr lang="en-US" dirty="0"/>
              <a:t>, ages, living areas, job fields, etc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as the ability </a:t>
            </a:r>
            <a:r>
              <a:rPr lang="en-US" dirty="0"/>
              <a:t>to get percentage match data for parties according to </a:t>
            </a:r>
            <a:r>
              <a:rPr lang="en-US" dirty="0" smtClean="0"/>
              <a:t>his votes.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a new </a:t>
            </a:r>
            <a:r>
              <a:rPr lang="en-US" dirty="0"/>
              <a:t>law </a:t>
            </a:r>
            <a:r>
              <a:rPr lang="en-US" dirty="0" smtClean="0"/>
              <a:t>briefing.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mark a law as “like” or “dislike”.</a:t>
            </a:r>
          </a:p>
          <a:p>
            <a:pPr lvl="1"/>
            <a:endParaRPr lang="en-US" sz="2800" b="1" dirty="0" smtClean="0"/>
          </a:p>
          <a:p>
            <a:pPr lvl="1"/>
            <a:r>
              <a:rPr lang="en-US" sz="3600" b="1" dirty="0" smtClean="0"/>
              <a:t>It’s </a:t>
            </a:r>
            <a:r>
              <a:rPr lang="en-US" sz="3600" b="1" dirty="0"/>
              <a:t>that </a:t>
            </a:r>
            <a:r>
              <a:rPr lang="en-US" sz="3600" b="1" dirty="0" smtClean="0"/>
              <a:t>simple!</a:t>
            </a:r>
            <a:endParaRPr lang="en-US" sz="3600" b="1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5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err="1"/>
              <a:t>Heimdall</a:t>
            </a:r>
            <a:r>
              <a:rPr lang="en-US" sz="4000" dirty="0">
                <a:solidFill>
                  <a:srgbClr val="5FCBEF"/>
                </a:solidFill>
              </a:rPr>
              <a:t>(Gatekeeper of </a:t>
            </a:r>
            <a:r>
              <a:rPr lang="en-US" sz="4000" dirty="0" err="1">
                <a:solidFill>
                  <a:srgbClr val="5FCBEF"/>
                </a:solidFill>
              </a:rPr>
              <a:t>Asgard</a:t>
            </a:r>
            <a:r>
              <a:rPr lang="en-US" sz="4000" dirty="0">
                <a:solidFill>
                  <a:srgbClr val="5FCBEF"/>
                </a:solidFill>
              </a:rPr>
              <a:t>)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2923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Main </a:t>
            </a:r>
            <a:r>
              <a:rPr lang="en-US" sz="2400" b="1" dirty="0" err="1"/>
              <a:t>Heimdall</a:t>
            </a:r>
            <a:r>
              <a:rPr lang="en-US" sz="2400" b="1" dirty="0"/>
              <a:t> </a:t>
            </a:r>
            <a:r>
              <a:rPr lang="en-US" sz="2400" b="1" dirty="0" smtClean="0"/>
              <a:t>purpose: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to average citizen more involved in the day-to-day laws</a:t>
            </a:r>
            <a:r>
              <a:rPr lang="en-US" dirty="0" smtClean="0"/>
              <a:t>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 </a:t>
            </a:r>
            <a:r>
              <a:rPr lang="en-US" dirty="0"/>
              <a:t>for each user, which party he </a:t>
            </a:r>
            <a:r>
              <a:rPr lang="en-US" sz="2400" b="1" dirty="0"/>
              <a:t>really </a:t>
            </a:r>
            <a:r>
              <a:rPr lang="en-US" dirty="0" smtClean="0"/>
              <a:t>support according the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Be the Gatekeeper of democracy!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7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MUCH Politics! VERY Crowd! 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35702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The power of the crowd</a:t>
            </a:r>
            <a:r>
              <a:rPr lang="en-US" sz="2400" b="1" dirty="0" smtClean="0"/>
              <a:t>:</a:t>
            </a:r>
          </a:p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user would vote for/against laws being </a:t>
            </a:r>
            <a:r>
              <a:rPr lang="en-US" dirty="0" smtClean="0"/>
              <a:t>passed, which will aggregate to </a:t>
            </a:r>
            <a:r>
              <a:rPr lang="en-US" dirty="0"/>
              <a:t>statistics averaged across all users demonstrating </a:t>
            </a:r>
            <a:r>
              <a:rPr lang="en-US" b="1" dirty="0"/>
              <a:t>how much each party’s law proposals and votes reflects the opinions of it’s </a:t>
            </a:r>
            <a:r>
              <a:rPr lang="en-US" b="1" dirty="0" smtClean="0"/>
              <a:t>constituents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Summary of the laws will be present </a:t>
            </a:r>
            <a:r>
              <a:rPr lang="en-US" b="1" dirty="0" smtClean="0"/>
              <a:t>the </a:t>
            </a:r>
            <a:r>
              <a:rPr lang="en-US" b="1" dirty="0" smtClean="0"/>
              <a:t>users</a:t>
            </a:r>
            <a:r>
              <a:rPr lang="en-US" b="1" dirty="0"/>
              <a:t>.</a:t>
            </a:r>
            <a:r>
              <a:rPr lang="en-US" b="1" dirty="0" smtClean="0"/>
              <a:t>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smtClean="0"/>
              <a:t>default this summary </a:t>
            </a:r>
            <a:r>
              <a:rPr lang="en-US" dirty="0" smtClean="0"/>
              <a:t>is scraped </a:t>
            </a:r>
            <a:r>
              <a:rPr lang="en-US" dirty="0" smtClean="0"/>
              <a:t>from the </a:t>
            </a:r>
            <a:r>
              <a:rPr lang="en-US" dirty="0"/>
              <a:t>Knesset </a:t>
            </a:r>
            <a:r>
              <a:rPr lang="en-US" dirty="0" smtClean="0"/>
              <a:t>website, but </a:t>
            </a:r>
            <a:r>
              <a:rPr lang="en-US" dirty="0"/>
              <a:t>u</a:t>
            </a:r>
            <a:r>
              <a:rPr lang="en-US" dirty="0" smtClean="0"/>
              <a:t>sers</a:t>
            </a:r>
            <a:r>
              <a:rPr lang="en-US" b="1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offer their own </a:t>
            </a:r>
            <a:r>
              <a:rPr lang="en-US" dirty="0" smtClean="0"/>
              <a:t>summary</a:t>
            </a:r>
            <a:r>
              <a:rPr lang="en-US" b="1" dirty="0" smtClean="0"/>
              <a:t> </a:t>
            </a:r>
            <a:r>
              <a:rPr lang="en-US" dirty="0" smtClean="0"/>
              <a:t>and rate other user’s </a:t>
            </a:r>
            <a:r>
              <a:rPr lang="en-US" dirty="0" smtClean="0"/>
              <a:t>summary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smtClean="0"/>
              <a:t>rated summaries would be presented alongside the default summaries.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/>
              <a:t>Technical Information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611699"/>
            <a:ext cx="10825843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Eilon</a:t>
            </a:r>
            <a:r>
              <a:rPr lang="en-US" dirty="0"/>
              <a:t> </a:t>
            </a:r>
            <a:r>
              <a:rPr lang="en-US" dirty="0" err="1"/>
              <a:t>Weinfeld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Idan</a:t>
            </a:r>
            <a:r>
              <a:rPr lang="en-US" dirty="0"/>
              <a:t> </a:t>
            </a:r>
            <a:r>
              <a:rPr lang="en-US" dirty="0" err="1"/>
              <a:t>Tavor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Inbar </a:t>
            </a:r>
            <a:r>
              <a:rPr lang="en-US" dirty="0"/>
              <a:t>Moskovich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Ofer</a:t>
            </a:r>
            <a:r>
              <a:rPr lang="en-US" dirty="0"/>
              <a:t> Handel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 </a:t>
            </a:r>
            <a:r>
              <a:rPr lang="en-US" dirty="0" smtClean="0"/>
              <a:t>Hillel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Students to Computer Science &amp; Electrical Engineering</a:t>
            </a:r>
          </a:p>
          <a:p>
            <a:r>
              <a:rPr lang="en-US" dirty="0"/>
              <a:t>Politics </a:t>
            </a:r>
            <a:r>
              <a:rPr lang="en-US" dirty="0" smtClean="0"/>
              <a:t>Enthusiastic</a:t>
            </a:r>
          </a:p>
          <a:p>
            <a:endParaRPr lang="en-US" dirty="0"/>
          </a:p>
          <a:p>
            <a:endParaRPr lang="en-US" dirty="0"/>
          </a:p>
          <a:p>
            <a:endParaRPr lang="en-US" sz="2800" b="1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 smtClean="0"/>
              <a:t>Work Plan</a:t>
            </a:r>
            <a:r>
              <a:rPr lang="en-US" sz="4000" dirty="0">
                <a:solidFill>
                  <a:srgbClr val="5FCBEF"/>
                </a:solidFill>
              </a:rPr>
              <a:t> 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078" y="1050758"/>
            <a:ext cx="10825843" cy="60631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/>
            <a:endParaRPr lang="en-US" dirty="0" smtClean="0"/>
          </a:p>
          <a:p>
            <a:r>
              <a:rPr lang="en-US" sz="2400" b="1" dirty="0" smtClean="0"/>
              <a:t>Division </a:t>
            </a:r>
            <a:r>
              <a:rPr lang="en-US" sz="2400" b="1" dirty="0"/>
              <a:t>of labor</a:t>
            </a:r>
            <a:r>
              <a:rPr lang="en-US" sz="2400" b="1" dirty="0" smtClean="0"/>
              <a:t> </a:t>
            </a:r>
            <a:r>
              <a:rPr lang="en-US" sz="2400" b="1" dirty="0"/>
              <a:t>and technologies: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Eilon</a:t>
            </a:r>
            <a:r>
              <a:rPr lang="en-US" b="1" dirty="0" smtClean="0"/>
              <a:t> </a:t>
            </a:r>
            <a:r>
              <a:rPr lang="en-US" b="1" dirty="0" err="1" smtClean="0"/>
              <a:t>Weinfeld</a:t>
            </a:r>
            <a:r>
              <a:rPr lang="en-US" b="1" dirty="0" smtClean="0"/>
              <a:t> + </a:t>
            </a:r>
            <a:r>
              <a:rPr lang="en-US" b="1" dirty="0" err="1"/>
              <a:t>Idan</a:t>
            </a:r>
            <a:r>
              <a:rPr lang="en-US" b="1" dirty="0"/>
              <a:t> </a:t>
            </a:r>
            <a:r>
              <a:rPr lang="en-US" b="1" dirty="0" err="1" smtClean="0"/>
              <a:t>Tavor</a:t>
            </a:r>
            <a:r>
              <a:rPr lang="en-US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Scraping the data from the Knesset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Extracting relevant text from different file types using apache </a:t>
            </a:r>
            <a:r>
              <a:rPr lang="en-US" dirty="0" err="1" smtClean="0"/>
              <a:t>tika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a relational </a:t>
            </a:r>
            <a:r>
              <a:rPr lang="en-US" dirty="0" err="1" smtClean="0"/>
              <a:t>db</a:t>
            </a:r>
            <a:r>
              <a:rPr lang="en-US" dirty="0" smtClean="0"/>
              <a:t> – neo4j and Insert the data to it.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Inbar Moskovich: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Frontend using Firebase which is a mobile development platform by google.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application that communicate the backend, and manage the user anonymous log in, using android studio.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Ofer</a:t>
            </a:r>
            <a:r>
              <a:rPr lang="en-US" b="1" dirty="0" smtClean="0"/>
              <a:t> Handel + </a:t>
            </a:r>
            <a:r>
              <a:rPr lang="en-US" b="1" dirty="0"/>
              <a:t>Ram </a:t>
            </a:r>
            <a:r>
              <a:rPr lang="en-US" b="1" dirty="0" smtClean="0"/>
              <a:t>Hillel: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Backend using Flask which is python framework that suits REST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backend pass to and from the frontend </a:t>
            </a:r>
            <a:r>
              <a:rPr lang="en-US" dirty="0" err="1" smtClean="0"/>
              <a:t>Json</a:t>
            </a:r>
            <a:r>
              <a:rPr lang="en-US" dirty="0" smtClean="0"/>
              <a:t> requests and response.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dirty="0" err="1" smtClean="0"/>
              <a:t>db</a:t>
            </a:r>
            <a:r>
              <a:rPr lang="en-US" dirty="0" smtClean="0"/>
              <a:t> structure (“tables”)</a:t>
            </a:r>
          </a:p>
          <a:p>
            <a:pPr lvl="3"/>
            <a:endParaRPr lang="en-US" sz="2800" b="1" dirty="0" smtClean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14732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3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1082</TotalTime>
  <Words>545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Buxton Sketch</vt:lpstr>
      <vt:lpstr>Calibri</vt:lpstr>
      <vt:lpstr>inherit</vt:lpstr>
      <vt:lpstr>Lucida Sans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Political Androgyny </vt:lpstr>
      <vt:lpstr>Political Androgyny </vt:lpstr>
      <vt:lpstr>Political Androgyny  </vt:lpstr>
      <vt:lpstr>Heimdall(Gatekeeper of Asgard) </vt:lpstr>
      <vt:lpstr>Heimdall(Gatekeeper of Asgard) </vt:lpstr>
      <vt:lpstr>MUCH Politics! VERY Crowd!  </vt:lpstr>
      <vt:lpstr>Technical Information</vt:lpstr>
      <vt:lpstr>Work Plan </vt:lpstr>
      <vt:lpstr>Work Plan </vt:lpstr>
      <vt:lpstr> Heimdall Design   </vt:lpstr>
      <vt:lpstr>Work Plan 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inbar moskovich</dc:creator>
  <cp:keywords/>
  <dc:description/>
  <cp:lastModifiedBy>inbar moskovich</cp:lastModifiedBy>
  <cp:revision>187</cp:revision>
  <dcterms:created xsi:type="dcterms:W3CDTF">2017-12-01T10:06:51Z</dcterms:created>
  <dcterms:modified xsi:type="dcterms:W3CDTF">2017-12-09T13:50:25Z</dcterms:modified>
  <cp:category/>
</cp:coreProperties>
</file>