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5"/>
  </p:notesMasterIdLst>
  <p:handoutMasterIdLst>
    <p:handoutMasterId r:id="rId16"/>
  </p:handoutMasterIdLst>
  <p:sldIdLst>
    <p:sldId id="279" r:id="rId2"/>
    <p:sldId id="277" r:id="rId3"/>
    <p:sldId id="284" r:id="rId4"/>
    <p:sldId id="285" r:id="rId5"/>
    <p:sldId id="283" r:id="rId6"/>
    <p:sldId id="286" r:id="rId7"/>
    <p:sldId id="287" r:id="rId8"/>
    <p:sldId id="288" r:id="rId9"/>
    <p:sldId id="290" r:id="rId10"/>
    <p:sldId id="291" r:id="rId11"/>
    <p:sldId id="293" r:id="rId12"/>
    <p:sldId id="295" r:id="rId13"/>
    <p:sldId id="296" r:id="rId14"/>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1296B996-0434-4117-96AB-43A84F9BF36B}">
          <p14:sldIdLst>
            <p14:sldId id="279"/>
            <p14:sldId id="277"/>
            <p14:sldId id="284"/>
            <p14:sldId id="285"/>
            <p14:sldId id="283"/>
            <p14:sldId id="286"/>
            <p14:sldId id="287"/>
            <p14:sldId id="288"/>
            <p14:sldId id="290"/>
            <p14:sldId id="291"/>
            <p14:sldId id="293"/>
            <p14:sldId id="295"/>
            <p14:sldId id="2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CDB6"/>
    <a:srgbClr val="D9D9D9"/>
    <a:srgbClr val="004568"/>
    <a:srgbClr val="0074AF"/>
    <a:srgbClr val="00B0F0"/>
    <a:srgbClr val="6EAA2E"/>
    <a:srgbClr val="0084B4"/>
    <a:srgbClr val="EFF1F3"/>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6215" autoAdjust="0"/>
  </p:normalViewPr>
  <p:slideViewPr>
    <p:cSldViewPr snapToGrid="0">
      <p:cViewPr varScale="1">
        <p:scale>
          <a:sx n="70" d="100"/>
          <a:sy n="70" d="100"/>
        </p:scale>
        <p:origin x="460" y="56"/>
      </p:cViewPr>
      <p:guideLst/>
    </p:cSldViewPr>
  </p:slideViewPr>
  <p:notesTextViewPr>
    <p:cViewPr>
      <p:scale>
        <a:sx n="1" d="1"/>
        <a:sy n="1" d="1"/>
      </p:scale>
      <p:origin x="0" y="0"/>
    </p:cViewPr>
  </p:notesTextViewPr>
  <p:sorterViewPr>
    <p:cViewPr>
      <p:scale>
        <a:sx n="82" d="100"/>
        <a:sy n="82" d="100"/>
      </p:scale>
      <p:origin x="0" y="-82"/>
    </p:cViewPr>
  </p:sorterViewPr>
  <p:notesViewPr>
    <p:cSldViewPr snapToGrid="0">
      <p:cViewPr varScale="1">
        <p:scale>
          <a:sx n="73" d="100"/>
          <a:sy n="73" d="100"/>
        </p:scale>
        <p:origin x="583"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12/9/2017</a:t>
            </a:fld>
            <a:endParaRPr lang="en-US"/>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a:p>
        </p:txBody>
      </p:sp>
    </p:spTree>
    <p:extLst>
      <p:ext uri="{BB962C8B-B14F-4D97-AF65-F5344CB8AC3E}">
        <p14:creationId xmlns:p14="http://schemas.microsoft.com/office/powerpoint/2010/main"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12/9/2017</a:t>
            </a:fld>
            <a:endParaRPr lang="en-US"/>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nealanalytics.com/template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BLANK - no top bar">
    <p:bg>
      <p:bgRef idx="1001">
        <a:schemeClr val="bg2"/>
      </p:bgRef>
    </p:bg>
    <p:spTree>
      <p:nvGrpSpPr>
        <p:cNvPr id="1" name=""/>
        <p:cNvGrpSpPr/>
        <p:nvPr/>
      </p:nvGrpSpPr>
      <p:grpSpPr>
        <a:xfrm>
          <a:off x="0" y="0"/>
          <a:ext cx="0" cy="0"/>
          <a:chOff x="0" y="0"/>
          <a:chExt cx="0" cy="0"/>
        </a:xfrm>
      </p:grpSpPr>
      <p:sp>
        <p:nvSpPr>
          <p:cNvPr id="3" name="Rectangle 2"/>
          <p:cNvSpPr/>
          <p:nvPr userDrawn="1"/>
        </p:nvSpPr>
        <p:spPr>
          <a:xfrm>
            <a:off x="0" y="0"/>
            <a:ext cx="12192000" cy="1225485"/>
          </a:xfrm>
          <a:prstGeom prst="rect">
            <a:avLst/>
          </a:prstGeom>
          <a:solidFill>
            <a:srgbClr val="0074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8063662"/>
      </p:ext>
    </p:extLst>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 Tit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A73233B-0705-4E94-AE39-0FCF7FAB80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Slide Number Placeholder 5"/>
          <p:cNvSpPr>
            <a:spLocks noGrp="1"/>
          </p:cNvSpPr>
          <p:nvPr>
            <p:ph type="sldNum" sz="quarter" idx="12"/>
          </p:nvPr>
        </p:nvSpPr>
        <p:spPr/>
        <p:txBody>
          <a:bodyPr/>
          <a:lstStyle/>
          <a:p>
            <a:fld id="{5AE1514C-5E56-4738-A1FF-4B1CFD2A3E36}" type="slidenum">
              <a:rPr lang="en-US" smtClean="0"/>
              <a:t>‹#›</a:t>
            </a:fld>
            <a:endParaRPr lang="en-US"/>
          </a:p>
        </p:txBody>
      </p:sp>
      <p:sp>
        <p:nvSpPr>
          <p:cNvPr id="9" name="TextBox 8">
            <a:hlinkClick r:id="rId3"/>
            <a:extLst>
              <a:ext uri="{FF2B5EF4-FFF2-40B4-BE49-F238E27FC236}">
                <a16:creationId xmlns:a16="http://schemas.microsoft.com/office/drawing/2014/main" xmlns="" id="{011B0CED-3A92-43B0-A3DE-C37B6408D9DB}"/>
              </a:ext>
            </a:extLst>
          </p:cNvPr>
          <p:cNvSpPr txBox="1"/>
          <p:nvPr userDrawn="1"/>
        </p:nvSpPr>
        <p:spPr>
          <a:xfrm>
            <a:off x="329642" y="4267687"/>
            <a:ext cx="2664879" cy="329343"/>
          </a:xfrm>
          <a:prstGeom prst="roundRect">
            <a:avLst>
              <a:gd name="adj" fmla="val 50000"/>
            </a:avLst>
          </a:prstGeom>
          <a:solidFill>
            <a:srgbClr val="00B0F0"/>
          </a:solidFill>
          <a:ln w="19050">
            <a:solidFill>
              <a:schemeClr val="tx1"/>
            </a:solidFill>
          </a:ln>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Neal Creative  | click &amp; </a:t>
            </a:r>
            <a:r>
              <a:rPr kumimoji="0" lang="en-US" sz="1200" b="1" i="0" u="none" strike="noStrike" kern="0" cap="none" spc="0" normalizeH="0" baseline="0" noProof="0" dirty="0">
                <a:ln>
                  <a:noFill/>
                </a:ln>
                <a:effectLst/>
                <a:uLnTx/>
                <a:uFillTx/>
              </a:rPr>
              <a:t>Learn more</a:t>
            </a:r>
          </a:p>
        </p:txBody>
      </p:sp>
      <p:sp>
        <p:nvSpPr>
          <p:cNvPr id="10" name="TextBox 9">
            <a:extLst>
              <a:ext uri="{FF2B5EF4-FFF2-40B4-BE49-F238E27FC236}">
                <a16:creationId xmlns:a16="http://schemas.microsoft.com/office/drawing/2014/main" xmlns="" id="{0BEF3013-858C-4FFF-B19A-1F10A879C4E8}"/>
              </a:ext>
            </a:extLst>
          </p:cNvPr>
          <p:cNvSpPr txBox="1"/>
          <p:nvPr userDrawn="1"/>
        </p:nvSpPr>
        <p:spPr>
          <a:xfrm>
            <a:off x="177800" y="6435060"/>
            <a:ext cx="1050288" cy="246221"/>
          </a:xfrm>
          <a:prstGeom prst="rect">
            <a:avLst/>
          </a:prstGeom>
          <a:noFill/>
        </p:spPr>
        <p:txBody>
          <a:bodyPr wrap="none" rtlCol="0">
            <a:spAutoFit/>
          </a:bodyPr>
          <a:lstStyle/>
          <a:p>
            <a:r>
              <a:rPr lang="en-US" sz="1000" dirty="0">
                <a:solidFill>
                  <a:schemeClr val="bg1">
                    <a:lumMod val="75000"/>
                  </a:schemeClr>
                </a:solidFill>
              </a:rPr>
              <a:t>Neal Creative </a:t>
            </a:r>
            <a:r>
              <a:rPr lang="en-US" sz="1000" baseline="30000" dirty="0">
                <a:solidFill>
                  <a:schemeClr val="bg1">
                    <a:lumMod val="75000"/>
                  </a:schemeClr>
                </a:solidFill>
              </a:rPr>
              <a:t>©</a:t>
            </a:r>
          </a:p>
        </p:txBody>
      </p:sp>
    </p:spTree>
    <p:extLst>
      <p:ext uri="{BB962C8B-B14F-4D97-AF65-F5344CB8AC3E}">
        <p14:creationId xmlns:p14="http://schemas.microsoft.com/office/powerpoint/2010/main" val="2221538457"/>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E1514C-5E56-4738-A1FF-4B1CFD2A3E36}" type="slidenum">
              <a:rPr lang="en-US" smtClean="0"/>
              <a:t>‹#›</a:t>
            </a:fld>
            <a:endParaRPr lang="en-US"/>
          </a:p>
        </p:txBody>
      </p:sp>
      <p:sp>
        <p:nvSpPr>
          <p:cNvPr id="5" name="Rectangle 4"/>
          <p:cNvSpPr/>
          <p:nvPr userDrawn="1"/>
        </p:nvSpPr>
        <p:spPr>
          <a:xfrm>
            <a:off x="0" y="0"/>
            <a:ext cx="12192000" cy="11480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74761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CEEE197-7B3D-420C-8D35-83CAE6B36171}"/>
              </a:ext>
            </a:extLst>
          </p:cNvPr>
          <p:cNvSpPr>
            <a:spLocks noGrp="1"/>
          </p:cNvSpPr>
          <p:nvPr>
            <p:ph type="title" hasCustomPrompt="1"/>
          </p:nvPr>
        </p:nvSpPr>
        <p:spPr>
          <a:solidFill>
            <a:schemeClr val="bg1">
              <a:lumMod val="95000"/>
            </a:schemeClr>
          </a:solidFill>
        </p:spPr>
        <p:txBody>
          <a:bodyPr vert="horz" lIns="457200" tIns="45720" rIns="457200" bIns="45720" rtlCol="0" anchor="ctr">
            <a:noAutofit/>
          </a:bodyPr>
          <a:lstStyle>
            <a:lvl1pPr>
              <a:defRPr lang="en-US" sz="3400" spc="160" baseline="0" dirty="0"/>
            </a:lvl1pPr>
          </a:lstStyle>
          <a:p>
            <a:pPr lvl="0"/>
            <a:r>
              <a:rPr lang="en-US" dirty="0"/>
              <a:t>CLICK TO EDIT MASTER TITLE STYLE</a:t>
            </a:r>
          </a:p>
        </p:txBody>
      </p:sp>
    </p:spTree>
    <p:extLst>
      <p:ext uri="{BB962C8B-B14F-4D97-AF65-F5344CB8AC3E}">
        <p14:creationId xmlns:p14="http://schemas.microsoft.com/office/powerpoint/2010/main" val="206254376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 no top bar">
    <p:spTree>
      <p:nvGrpSpPr>
        <p:cNvPr id="1" name=""/>
        <p:cNvGrpSpPr/>
        <p:nvPr/>
      </p:nvGrpSpPr>
      <p:grpSpPr>
        <a:xfrm>
          <a:off x="0" y="0"/>
          <a:ext cx="0" cy="0"/>
          <a:chOff x="0" y="0"/>
          <a:chExt cx="0" cy="0"/>
        </a:xfrm>
      </p:grpSpPr>
      <p:sp>
        <p:nvSpPr>
          <p:cNvPr id="3" name="Rectangle 2"/>
          <p:cNvSpPr/>
          <p:nvPr userDrawn="1"/>
        </p:nvSpPr>
        <p:spPr>
          <a:xfrm>
            <a:off x="0" y="0"/>
            <a:ext cx="12192000" cy="12254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hlinkClick r:id="rId2"/>
          </p:cNvPr>
          <p:cNvSpPr txBox="1"/>
          <p:nvPr userDrawn="1"/>
        </p:nvSpPr>
        <p:spPr>
          <a:xfrm>
            <a:off x="9524236" y="6316156"/>
            <a:ext cx="2426464" cy="367873"/>
          </a:xfrm>
          <a:prstGeom prst="roundRect">
            <a:avLst>
              <a:gd name="adj" fmla="val 50000"/>
            </a:avLst>
          </a:prstGeom>
          <a:solidFill>
            <a:schemeClr val="tx2"/>
          </a:solidFill>
        </p:spPr>
        <p:txBody>
          <a:bodyPr wrap="square" rtlCol="0">
            <a:spAutoFit/>
          </a:bodyPr>
          <a:lstStyle/>
          <a:p>
            <a:pPr algn="ctr"/>
            <a:r>
              <a:rPr lang="en-US" sz="1100" dirty="0">
                <a:solidFill>
                  <a:schemeClr val="bg1"/>
                </a:solidFill>
              </a:rPr>
              <a:t>Neal Creative</a:t>
            </a:r>
            <a:r>
              <a:rPr lang="en-US" sz="1100" baseline="0" dirty="0">
                <a:solidFill>
                  <a:schemeClr val="bg1"/>
                </a:solidFill>
              </a:rPr>
              <a:t>  | </a:t>
            </a:r>
            <a:r>
              <a:rPr lang="en-US" sz="1100" b="1" baseline="0" dirty="0">
                <a:solidFill>
                  <a:schemeClr val="bg1"/>
                </a:solidFill>
              </a:rPr>
              <a:t>Learn more</a:t>
            </a:r>
            <a:endParaRPr lang="en-US" sz="1100" b="1" dirty="0">
              <a:solidFill>
                <a:schemeClr val="bg1"/>
              </a:solidFill>
            </a:endParaRPr>
          </a:p>
        </p:txBody>
      </p:sp>
      <p:sp>
        <p:nvSpPr>
          <p:cNvPr id="5" name="TextBox 4">
            <a:extLst>
              <a:ext uri="{FF2B5EF4-FFF2-40B4-BE49-F238E27FC236}">
                <a16:creationId xmlns:a16="http://schemas.microsoft.com/office/drawing/2014/main" xmlns="" id="{FB34A05A-4AD6-4BC6-B6EA-314331190DB2}"/>
              </a:ext>
            </a:extLst>
          </p:cNvPr>
          <p:cNvSpPr txBox="1"/>
          <p:nvPr userDrawn="1"/>
        </p:nvSpPr>
        <p:spPr>
          <a:xfrm>
            <a:off x="177800" y="6435060"/>
            <a:ext cx="1050288" cy="246221"/>
          </a:xfrm>
          <a:prstGeom prst="rect">
            <a:avLst/>
          </a:prstGeom>
          <a:noFill/>
        </p:spPr>
        <p:txBody>
          <a:bodyPr wrap="none" rtlCol="0">
            <a:spAutoFit/>
          </a:bodyPr>
          <a:lstStyle/>
          <a:p>
            <a:r>
              <a:rPr lang="en-US" sz="1000" dirty="0">
                <a:solidFill>
                  <a:schemeClr val="bg1">
                    <a:lumMod val="75000"/>
                  </a:schemeClr>
                </a:solidFill>
              </a:rPr>
              <a:t>Neal Creative </a:t>
            </a:r>
            <a:r>
              <a:rPr lang="en-US" sz="1000" baseline="30000" dirty="0">
                <a:solidFill>
                  <a:schemeClr val="bg1">
                    <a:lumMod val="75000"/>
                  </a:schemeClr>
                </a:solidFill>
              </a:rPr>
              <a:t>©</a:t>
            </a:r>
          </a:p>
        </p:txBody>
      </p:sp>
    </p:spTree>
    <p:extLst>
      <p:ext uri="{BB962C8B-B14F-4D97-AF65-F5344CB8AC3E}">
        <p14:creationId xmlns:p14="http://schemas.microsoft.com/office/powerpoint/2010/main" val="322627904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12192000" cy="1050758"/>
          </a:xfrm>
          <a:prstGeom prst="rect">
            <a:avLst/>
          </a:prstGeom>
        </p:spPr>
        <p:txBody>
          <a:bodyPr vert="horz" lIns="457200" tIns="45720" rIns="457200" bIns="45720" rtlCol="0" anchor="ctr">
            <a:noAutofit/>
          </a:bodyPr>
          <a:lstStyle/>
          <a:p>
            <a:pPr lvl="0" algn="ctr">
              <a:lnSpc>
                <a:spcPct val="90000"/>
              </a:lnSpc>
              <a:spcBef>
                <a:spcPct val="0"/>
              </a:spcBef>
              <a:buNone/>
              <a:tabLst>
                <a:tab pos="10579100" algn="l"/>
              </a:tabLst>
            </a:pPr>
            <a:endParaRPr lang="en-US" sz="3400" b="0" i="0" spc="160" baseline="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endParaRPr>
          </a:p>
        </p:txBody>
      </p:sp>
      <p:sp>
        <p:nvSpPr>
          <p:cNvPr id="2" name="Title Placeholder 1"/>
          <p:cNvSpPr>
            <a:spLocks noGrp="1"/>
          </p:cNvSpPr>
          <p:nvPr>
            <p:ph type="title"/>
          </p:nvPr>
        </p:nvSpPr>
        <p:spPr>
          <a:xfrm>
            <a:off x="0" y="0"/>
            <a:ext cx="12192000" cy="1050758"/>
          </a:xfrm>
          <a:prstGeom prst="rect">
            <a:avLst/>
          </a:prstGeom>
        </p:spPr>
        <p:txBody>
          <a:bodyPr vert="horz" lIns="457200" tIns="45720" rIns="457200" bIns="45720" rtlCol="0" anchor="ctr">
            <a:noAutofit/>
          </a:bodyPr>
          <a:lstStyle/>
          <a:p>
            <a:pPr lvl="0" algn="ctr" defTabSz="914400" rtl="0" eaLnBrk="1" latinLnBrk="0" hangingPunct="1">
              <a:lnSpc>
                <a:spcPct val="90000"/>
              </a:lnSpc>
              <a:spcBef>
                <a:spcPct val="0"/>
              </a:spcBef>
              <a:buNone/>
              <a:tabLst>
                <a:tab pos="10579100" algn="l"/>
              </a:tabLst>
            </a:pPr>
            <a:r>
              <a:rPr lang="en-US" smtClean="0"/>
              <a:t>Click to edit Master title style</a:t>
            </a:r>
            <a:endParaRPr lang="en-US" dirty="0"/>
          </a:p>
        </p:txBody>
      </p:sp>
      <p:sp>
        <p:nvSpPr>
          <p:cNvPr id="3" name="Text Placeholder 2"/>
          <p:cNvSpPr>
            <a:spLocks noGrp="1"/>
          </p:cNvSpPr>
          <p:nvPr>
            <p:ph type="body" idx="1"/>
          </p:nvPr>
        </p:nvSpPr>
        <p:spPr>
          <a:xfrm>
            <a:off x="0" y="1275347"/>
            <a:ext cx="12192000" cy="1949765"/>
          </a:xfrm>
          <a:prstGeom prst="rect">
            <a:avLst/>
          </a:prstGeom>
        </p:spPr>
        <p:txBody>
          <a:bodyPr vert="horz" lIns="457200" tIns="45720" rIns="457200" bIns="4572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188115" y="6316156"/>
            <a:ext cx="27432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a:t>
            </a:fld>
            <a:endParaRPr lang="en-US"/>
          </a:p>
        </p:txBody>
      </p:sp>
    </p:spTree>
    <p:extLst>
      <p:ext uri="{BB962C8B-B14F-4D97-AF65-F5344CB8AC3E}">
        <p14:creationId xmlns:p14="http://schemas.microsoft.com/office/powerpoint/2010/main" val="107179932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6" r:id="rId3"/>
    <p:sldLayoutId id="2147483677" r:id="rId4"/>
    <p:sldLayoutId id="2147483679" r:id="rId5"/>
  </p:sldLayoutIdLst>
  <p:transition spd="slow">
    <p:push dir="u"/>
  </p:transition>
  <p:hf hdr="0" dt="0"/>
  <p:txStyles>
    <p:titleStyle>
      <a:lvl1pPr algn="ctr" defTabSz="914400" rtl="1" eaLnBrk="1" latinLnBrk="0" hangingPunct="1">
        <a:lnSpc>
          <a:spcPct val="90000"/>
        </a:lnSpc>
        <a:spcBef>
          <a:spcPct val="0"/>
        </a:spcBef>
        <a:buNone/>
        <a:tabLst>
          <a:tab pos="10579100" algn="l"/>
        </a:tabLst>
        <a:defRPr lang="en-US" sz="3400" b="0" i="0" kern="1200" spc="160" baseline="0" dirty="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defRPr>
      </a:lvl1pPr>
    </p:titleStyle>
    <p:bodyStyle>
      <a:lvl1pPr marL="0" indent="0" algn="r" defTabSz="914400" rtl="1" eaLnBrk="1" latinLnBrk="0" hangingPunct="1">
        <a:lnSpc>
          <a:spcPct val="90000"/>
        </a:lnSpc>
        <a:spcBef>
          <a:spcPts val="1000"/>
        </a:spcBef>
        <a:buFont typeface="Arial" panose="020B0604020202020204" pitchFamily="34" charset="0"/>
        <a:buNone/>
        <a:defRPr sz="2800" kern="1200">
          <a:solidFill>
            <a:schemeClr val="tx1">
              <a:lumMod val="85000"/>
              <a:lumOff val="15000"/>
            </a:schemeClr>
          </a:solidFill>
          <a:latin typeface="+mj-lt"/>
          <a:ea typeface="+mn-ea"/>
          <a:cs typeface="+mn-cs"/>
        </a:defRPr>
      </a:lvl1pPr>
      <a:lvl2pPr marL="0" indent="0" algn="r" defTabSz="914400" rtl="1" eaLnBrk="1" latinLnBrk="0" hangingPunct="1">
        <a:lnSpc>
          <a:spcPct val="90000"/>
        </a:lnSpc>
        <a:spcBef>
          <a:spcPts val="500"/>
        </a:spcBef>
        <a:buFont typeface="Arial" panose="020B0604020202020204" pitchFamily="34" charset="0"/>
        <a:buNone/>
        <a:defRPr sz="2000" kern="1200">
          <a:solidFill>
            <a:schemeClr val="tx2"/>
          </a:solidFill>
          <a:latin typeface="+mj-lt"/>
          <a:ea typeface="+mn-ea"/>
          <a:cs typeface="+mn-cs"/>
        </a:defRPr>
      </a:lvl2pPr>
      <a:lvl3pPr marL="0" indent="0" algn="r" defTabSz="914400" rtl="1"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r" defTabSz="914400" rtl="1" eaLnBrk="1" latinLnBrk="0" hangingPunct="1">
        <a:lnSpc>
          <a:spcPct val="90000"/>
        </a:lnSpc>
        <a:spcBef>
          <a:spcPts val="500"/>
        </a:spcBef>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r" defTabSz="914400" rtl="1" eaLnBrk="1" latinLnBrk="0" hangingPunct="1">
        <a:lnSpc>
          <a:spcPct val="90000"/>
        </a:lnSpc>
        <a:spcBef>
          <a:spcPts val="500"/>
        </a:spcBef>
        <a:spcAft>
          <a:spcPts val="1200"/>
        </a:spcAft>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lum bright="-8000"/>
            <a:extLst>
              <a:ext uri="{28A0092B-C50C-407E-A947-70E740481C1C}">
                <a14:useLocalDpi xmlns:a14="http://schemas.microsoft.com/office/drawing/2010/main" val="0"/>
              </a:ext>
            </a:extLst>
          </a:blip>
          <a:stretch>
            <a:fillRect/>
          </a:stretch>
        </p:blipFill>
        <p:spPr>
          <a:xfrm>
            <a:off x="0" y="0"/>
            <a:ext cx="4564240" cy="6858000"/>
          </a:xfrm>
          <a:prstGeom prst="rect">
            <a:avLst/>
          </a:prstGeom>
        </p:spPr>
      </p:pic>
      <p:sp>
        <p:nvSpPr>
          <p:cNvPr id="3" name="TextBox 2"/>
          <p:cNvSpPr txBox="1"/>
          <p:nvPr/>
        </p:nvSpPr>
        <p:spPr>
          <a:xfrm>
            <a:off x="606177" y="1951133"/>
            <a:ext cx="4356242" cy="1200329"/>
          </a:xfrm>
          <a:prstGeom prst="rect">
            <a:avLst/>
          </a:prstGeom>
          <a:noFill/>
        </p:spPr>
        <p:txBody>
          <a:bodyPr wrap="square" rtlCol="1">
            <a:spAutoFit/>
          </a:bodyPr>
          <a:lstStyle/>
          <a:p>
            <a:r>
              <a:rPr lang="en-US" sz="7200" b="1" dirty="0" err="1" smtClean="0">
                <a:latin typeface="Buxton Sketch" panose="03080500000500000004" pitchFamily="66" charset="0"/>
              </a:rPr>
              <a:t>Heimdall</a:t>
            </a:r>
            <a:r>
              <a:rPr lang="en-US" sz="6600" dirty="0" smtClean="0">
                <a:latin typeface="Buxton Sketch" panose="03080500000500000004" pitchFamily="66" charset="0"/>
              </a:rPr>
              <a:t> </a:t>
            </a:r>
            <a:endParaRPr lang="he-IL" sz="2000" dirty="0">
              <a:latin typeface="Buxton Sketch" panose="03080500000500000004" pitchFamily="66" charset="0"/>
            </a:endParaRPr>
          </a:p>
        </p:txBody>
      </p:sp>
      <p:grpSp>
        <p:nvGrpSpPr>
          <p:cNvPr id="86" name="Group 85"/>
          <p:cNvGrpSpPr/>
          <p:nvPr/>
        </p:nvGrpSpPr>
        <p:grpSpPr>
          <a:xfrm>
            <a:off x="7904095" y="1673521"/>
            <a:ext cx="3798257" cy="4562849"/>
            <a:chOff x="7267991" y="1526065"/>
            <a:chExt cx="3798257" cy="4562849"/>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75603" y="4029535"/>
              <a:ext cx="3090645" cy="205937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1689" y="4504866"/>
              <a:ext cx="410818" cy="41081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58775" y="4648406"/>
              <a:ext cx="410818" cy="41081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59807" y="4256914"/>
              <a:ext cx="410818" cy="41081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1130" y="4171122"/>
              <a:ext cx="410818" cy="410818"/>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74962" y="4500128"/>
              <a:ext cx="410818" cy="410818"/>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0925" y="4171122"/>
              <a:ext cx="410818" cy="410818"/>
            </a:xfrm>
            <a:prstGeom prst="rect">
              <a:avLst/>
            </a:prstGeom>
          </p:spPr>
        </p:pic>
        <p:cxnSp>
          <p:nvCxnSpPr>
            <p:cNvPr id="15" name="Straight Connector 14"/>
            <p:cNvCxnSpPr/>
            <p:nvPr/>
          </p:nvCxnSpPr>
          <p:spPr>
            <a:xfrm flipH="1" flipV="1">
              <a:off x="8560521" y="2712817"/>
              <a:ext cx="7378" cy="1329476"/>
            </a:xfrm>
            <a:prstGeom prst="line">
              <a:avLst/>
            </a:prstGeom>
            <a:noFill/>
            <a:ln w="57150" cap="rnd" cmpd="sng" algn="ctr">
              <a:solidFill>
                <a:schemeClr val="tx2">
                  <a:lumMod val="60000"/>
                  <a:lumOff val="40000"/>
                  <a:alpha val="68000"/>
                </a:schemeClr>
              </a:solidFill>
              <a:prstDash val="sysDot"/>
            </a:ln>
            <a:effectLst/>
          </p:spPr>
        </p:cxnSp>
        <p:cxnSp>
          <p:nvCxnSpPr>
            <p:cNvPr id="22" name="Straight Connector 21"/>
            <p:cNvCxnSpPr/>
            <p:nvPr/>
          </p:nvCxnSpPr>
          <p:spPr>
            <a:xfrm flipV="1">
              <a:off x="10122457" y="2126974"/>
              <a:ext cx="12313" cy="2473219"/>
            </a:xfrm>
            <a:prstGeom prst="line">
              <a:avLst/>
            </a:prstGeom>
            <a:noFill/>
            <a:ln w="57150" cap="rnd" cmpd="sng" algn="ctr">
              <a:solidFill>
                <a:schemeClr val="tx2">
                  <a:lumMod val="60000"/>
                  <a:lumOff val="40000"/>
                  <a:alpha val="68000"/>
                </a:schemeClr>
              </a:solidFill>
              <a:prstDash val="sysDot"/>
            </a:ln>
            <a:effectLst/>
          </p:spPr>
        </p:cxnSp>
        <p:cxnSp>
          <p:nvCxnSpPr>
            <p:cNvPr id="23" name="Straight Connector 22"/>
            <p:cNvCxnSpPr/>
            <p:nvPr/>
          </p:nvCxnSpPr>
          <p:spPr>
            <a:xfrm flipH="1" flipV="1">
              <a:off x="9749354" y="2551298"/>
              <a:ext cx="12731" cy="1560363"/>
            </a:xfrm>
            <a:prstGeom prst="line">
              <a:avLst/>
            </a:prstGeom>
            <a:noFill/>
            <a:ln w="57150" cap="rnd" cmpd="sng" algn="ctr">
              <a:solidFill>
                <a:schemeClr val="tx2">
                  <a:lumMod val="60000"/>
                  <a:lumOff val="40000"/>
                  <a:alpha val="68000"/>
                </a:schemeClr>
              </a:solidFill>
              <a:prstDash val="sysDot"/>
            </a:ln>
            <a:effectLst/>
          </p:spPr>
        </p:cxnSp>
        <p:cxnSp>
          <p:nvCxnSpPr>
            <p:cNvPr id="24" name="Straight Connector 23"/>
            <p:cNvCxnSpPr/>
            <p:nvPr/>
          </p:nvCxnSpPr>
          <p:spPr>
            <a:xfrm flipH="1" flipV="1">
              <a:off x="9126504" y="3020194"/>
              <a:ext cx="27435" cy="1414289"/>
            </a:xfrm>
            <a:prstGeom prst="line">
              <a:avLst/>
            </a:prstGeom>
            <a:noFill/>
            <a:ln w="57150" cap="rnd" cmpd="sng" algn="ctr">
              <a:solidFill>
                <a:schemeClr val="tx2">
                  <a:lumMod val="60000"/>
                  <a:lumOff val="40000"/>
                  <a:alpha val="68000"/>
                </a:schemeClr>
              </a:solidFill>
              <a:prstDash val="sysDot"/>
            </a:ln>
            <a:effectLst/>
          </p:spPr>
        </p:cxnSp>
        <p:cxnSp>
          <p:nvCxnSpPr>
            <p:cNvPr id="25" name="Straight Connector 24"/>
            <p:cNvCxnSpPr>
              <a:stCxn id="10" idx="0"/>
            </p:cNvCxnSpPr>
            <p:nvPr/>
          </p:nvCxnSpPr>
          <p:spPr>
            <a:xfrm flipH="1" flipV="1">
              <a:off x="10562242" y="1874137"/>
              <a:ext cx="2974" cy="2382777"/>
            </a:xfrm>
            <a:prstGeom prst="line">
              <a:avLst/>
            </a:prstGeom>
            <a:noFill/>
            <a:ln w="57150" cap="rnd" cmpd="sng" algn="ctr">
              <a:solidFill>
                <a:schemeClr val="tx2">
                  <a:lumMod val="60000"/>
                  <a:lumOff val="40000"/>
                  <a:alpha val="68000"/>
                </a:schemeClr>
              </a:solidFill>
              <a:prstDash val="sysDot"/>
            </a:ln>
            <a:effectLst/>
          </p:spPr>
        </p:cxnSp>
        <p:cxnSp>
          <p:nvCxnSpPr>
            <p:cNvPr id="31" name="Straight Connector 30"/>
            <p:cNvCxnSpPr/>
            <p:nvPr/>
          </p:nvCxnSpPr>
          <p:spPr>
            <a:xfrm flipV="1">
              <a:off x="8104863" y="3658032"/>
              <a:ext cx="1429" cy="804291"/>
            </a:xfrm>
            <a:prstGeom prst="line">
              <a:avLst/>
            </a:prstGeom>
            <a:noFill/>
            <a:ln w="57150" cap="rnd" cmpd="sng" algn="ctr">
              <a:solidFill>
                <a:schemeClr val="tx2">
                  <a:lumMod val="60000"/>
                  <a:lumOff val="40000"/>
                  <a:alpha val="68000"/>
                </a:schemeClr>
              </a:solidFill>
              <a:prstDash val="sysDot"/>
            </a:ln>
            <a:effectLst/>
          </p:spPr>
        </p:cxnSp>
        <p:cxnSp>
          <p:nvCxnSpPr>
            <p:cNvPr id="32" name="Straight Connector 31"/>
            <p:cNvCxnSpPr/>
            <p:nvPr/>
          </p:nvCxnSpPr>
          <p:spPr>
            <a:xfrm flipH="1">
              <a:off x="7436853" y="3680825"/>
              <a:ext cx="668010" cy="5094"/>
            </a:xfrm>
            <a:prstGeom prst="line">
              <a:avLst/>
            </a:prstGeom>
            <a:noFill/>
            <a:ln w="57150" cap="rnd" cmpd="sng" algn="ctr">
              <a:solidFill>
                <a:schemeClr val="tx2">
                  <a:lumMod val="60000"/>
                  <a:lumOff val="40000"/>
                  <a:alpha val="68000"/>
                </a:schemeClr>
              </a:solidFill>
              <a:prstDash val="sysDot"/>
            </a:ln>
            <a:effectLst/>
          </p:spPr>
        </p:cxnSp>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7700" y="1526065"/>
              <a:ext cx="1625397" cy="1625397"/>
            </a:xfrm>
            <a:prstGeom prst="rect">
              <a:avLst/>
            </a:prstGeom>
            <a:noFill/>
            <a:ln>
              <a:noFill/>
            </a:ln>
            <a:effectLst>
              <a:glow rad="228600">
                <a:schemeClr val="accent1">
                  <a:alpha val="40000"/>
                </a:schemeClr>
              </a:glow>
              <a:outerShdw blurRad="736600" dist="127000" dir="7140000" sx="139000" sy="139000" algn="ctr" rotWithShape="0">
                <a:schemeClr val="tx1"/>
              </a:outerShdw>
              <a:reflection endPos="0" dist="50800" dir="5400000" sy="-100000" algn="bl" rotWithShape="0"/>
            </a:effectLst>
          </p:spPr>
        </p:pic>
        <p:cxnSp>
          <p:nvCxnSpPr>
            <p:cNvPr id="39" name="Straight Connector 38"/>
            <p:cNvCxnSpPr/>
            <p:nvPr/>
          </p:nvCxnSpPr>
          <p:spPr>
            <a:xfrm flipH="1" flipV="1">
              <a:off x="7345527" y="2141831"/>
              <a:ext cx="20808" cy="1538994"/>
            </a:xfrm>
            <a:prstGeom prst="line">
              <a:avLst/>
            </a:prstGeom>
            <a:noFill/>
            <a:ln w="57150" cap="rnd" cmpd="sng" algn="ctr">
              <a:solidFill>
                <a:schemeClr val="tx2">
                  <a:lumMod val="60000"/>
                  <a:lumOff val="40000"/>
                  <a:alpha val="68000"/>
                </a:schemeClr>
              </a:solidFill>
              <a:prstDash val="sysDot"/>
            </a:ln>
            <a:effectLst/>
          </p:spPr>
        </p:cxnSp>
        <p:cxnSp>
          <p:nvCxnSpPr>
            <p:cNvPr id="53" name="Straight Connector 52"/>
            <p:cNvCxnSpPr/>
            <p:nvPr/>
          </p:nvCxnSpPr>
          <p:spPr>
            <a:xfrm flipH="1">
              <a:off x="8511818" y="2601762"/>
              <a:ext cx="260130" cy="9776"/>
            </a:xfrm>
            <a:prstGeom prst="line">
              <a:avLst/>
            </a:prstGeom>
            <a:noFill/>
            <a:ln w="57150" cap="rnd" cmpd="sng" algn="ctr">
              <a:solidFill>
                <a:schemeClr val="tx2">
                  <a:lumMod val="60000"/>
                  <a:lumOff val="40000"/>
                  <a:alpha val="68000"/>
                </a:schemeClr>
              </a:solidFill>
              <a:prstDash val="sysDot"/>
            </a:ln>
            <a:effectLst/>
          </p:spPr>
        </p:cxnSp>
        <p:cxnSp>
          <p:nvCxnSpPr>
            <p:cNvPr id="58" name="Straight Connector 57"/>
            <p:cNvCxnSpPr/>
            <p:nvPr/>
          </p:nvCxnSpPr>
          <p:spPr>
            <a:xfrm flipH="1">
              <a:off x="9520925" y="2547141"/>
              <a:ext cx="228430" cy="4156"/>
            </a:xfrm>
            <a:prstGeom prst="line">
              <a:avLst/>
            </a:prstGeom>
            <a:noFill/>
            <a:ln w="57150" cap="rnd" cmpd="sng" algn="ctr">
              <a:solidFill>
                <a:schemeClr val="tx2">
                  <a:lumMod val="60000"/>
                  <a:lumOff val="40000"/>
                  <a:alpha val="68000"/>
                </a:schemeClr>
              </a:solidFill>
              <a:prstDash val="sysDot"/>
            </a:ln>
            <a:effectLst/>
          </p:spPr>
        </p:cxnSp>
        <p:cxnSp>
          <p:nvCxnSpPr>
            <p:cNvPr id="70" name="Straight Connector 69"/>
            <p:cNvCxnSpPr/>
            <p:nvPr/>
          </p:nvCxnSpPr>
          <p:spPr>
            <a:xfrm flipH="1">
              <a:off x="9687545" y="2121171"/>
              <a:ext cx="434658" cy="5803"/>
            </a:xfrm>
            <a:prstGeom prst="line">
              <a:avLst/>
            </a:prstGeom>
            <a:noFill/>
            <a:ln w="57150" cap="rnd" cmpd="sng" algn="ctr">
              <a:solidFill>
                <a:schemeClr val="tx2">
                  <a:lumMod val="60000"/>
                  <a:lumOff val="40000"/>
                  <a:alpha val="68000"/>
                </a:schemeClr>
              </a:solidFill>
              <a:prstDash val="sysDot"/>
            </a:ln>
            <a:effectLst/>
          </p:spPr>
        </p:cxnSp>
        <p:cxnSp>
          <p:nvCxnSpPr>
            <p:cNvPr id="72" name="Straight Connector 71"/>
            <p:cNvCxnSpPr/>
            <p:nvPr/>
          </p:nvCxnSpPr>
          <p:spPr>
            <a:xfrm flipH="1" flipV="1">
              <a:off x="9520925" y="1814637"/>
              <a:ext cx="1034432" cy="15794"/>
            </a:xfrm>
            <a:prstGeom prst="line">
              <a:avLst/>
            </a:prstGeom>
            <a:noFill/>
            <a:ln w="57150" cap="rnd" cmpd="sng" algn="ctr">
              <a:solidFill>
                <a:schemeClr val="tx2">
                  <a:lumMod val="60000"/>
                  <a:lumOff val="40000"/>
                  <a:alpha val="68000"/>
                </a:schemeClr>
              </a:solidFill>
              <a:prstDash val="sysDot"/>
            </a:ln>
            <a:effectLst/>
          </p:spPr>
        </p:cxnSp>
        <p:cxnSp>
          <p:nvCxnSpPr>
            <p:cNvPr id="74" name="Straight Connector 73"/>
            <p:cNvCxnSpPr/>
            <p:nvPr/>
          </p:nvCxnSpPr>
          <p:spPr>
            <a:xfrm flipH="1">
              <a:off x="7267991" y="2101112"/>
              <a:ext cx="1506888" cy="14739"/>
            </a:xfrm>
            <a:prstGeom prst="line">
              <a:avLst/>
            </a:prstGeom>
            <a:noFill/>
            <a:ln w="57150" cap="rnd" cmpd="sng" algn="ctr">
              <a:solidFill>
                <a:schemeClr val="tx2">
                  <a:lumMod val="60000"/>
                  <a:lumOff val="40000"/>
                  <a:alpha val="68000"/>
                </a:schemeClr>
              </a:solidFill>
              <a:prstDash val="sysDot"/>
            </a:ln>
            <a:effectLst/>
          </p:spPr>
        </p:cxnSp>
      </p:grpSp>
      <p:pic>
        <p:nvPicPr>
          <p:cNvPr id="90" name="Picture 8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1473" y="1564950"/>
            <a:ext cx="1530654" cy="1530654"/>
          </a:xfrm>
          <a:prstGeom prst="rect">
            <a:avLst/>
          </a:prstGeom>
        </p:spPr>
      </p:pic>
      <p:grpSp>
        <p:nvGrpSpPr>
          <p:cNvPr id="96" name="Group 95"/>
          <p:cNvGrpSpPr/>
          <p:nvPr/>
        </p:nvGrpSpPr>
        <p:grpSpPr>
          <a:xfrm>
            <a:off x="5469652" y="3888715"/>
            <a:ext cx="2022678" cy="2443338"/>
            <a:chOff x="5658326" y="3739638"/>
            <a:chExt cx="2022678" cy="2443338"/>
          </a:xfrm>
        </p:grpSpPr>
        <p:pic>
          <p:nvPicPr>
            <p:cNvPr id="92" name="Picture 9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159965">
              <a:off x="5762249" y="3739638"/>
              <a:ext cx="632566" cy="632566"/>
            </a:xfrm>
            <a:prstGeom prst="rect">
              <a:avLst/>
            </a:prstGeom>
            <a:effectLst>
              <a:outerShdw blurRad="50800" dist="38100" dir="2700000" algn="tl" rotWithShape="0">
                <a:schemeClr val="tx2">
                  <a:lumMod val="60000"/>
                  <a:lumOff val="40000"/>
                  <a:alpha val="40000"/>
                </a:schemeClr>
              </a:outerShdw>
              <a:reflection endPos="0" dist="50800" dir="5400000" sy="-100000" algn="bl" rotWithShape="0"/>
            </a:effectLst>
          </p:spPr>
        </p:pic>
        <p:grpSp>
          <p:nvGrpSpPr>
            <p:cNvPr id="95" name="Group 94"/>
            <p:cNvGrpSpPr/>
            <p:nvPr/>
          </p:nvGrpSpPr>
          <p:grpSpPr>
            <a:xfrm>
              <a:off x="5658326" y="3800526"/>
              <a:ext cx="2022678" cy="2382450"/>
              <a:chOff x="5658326" y="3800526"/>
              <a:chExt cx="2022678" cy="2382450"/>
            </a:xfrm>
          </p:grpSpPr>
          <p:pic>
            <p:nvPicPr>
              <p:cNvPr id="85" name="Picture 8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4602" y="4652322"/>
                <a:ext cx="1530654" cy="1530654"/>
              </a:xfrm>
              <a:prstGeom prst="rect">
                <a:avLst/>
              </a:prstGeom>
            </p:spPr>
          </p:pic>
          <p:pic>
            <p:nvPicPr>
              <p:cNvPr id="87" name="Picture 8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71280" y="3800526"/>
                <a:ext cx="518052" cy="518052"/>
              </a:xfrm>
              <a:prstGeom prst="rect">
                <a:avLst/>
              </a:prstGeom>
              <a:effectLst>
                <a:outerShdw blurRad="50800" dist="38100" dir="2700000" algn="tl" rotWithShape="0">
                  <a:schemeClr val="tx2">
                    <a:lumMod val="60000"/>
                    <a:lumOff val="40000"/>
                    <a:alpha val="40000"/>
                  </a:schemeClr>
                </a:outerShdw>
              </a:effectLst>
            </p:spPr>
          </p:pic>
          <p:pic>
            <p:nvPicPr>
              <p:cNvPr id="88" name="Picture 8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523964">
                <a:off x="7010241" y="3888715"/>
                <a:ext cx="670763" cy="670763"/>
              </a:xfrm>
              <a:prstGeom prst="rect">
                <a:avLst/>
              </a:prstGeom>
              <a:effectLst>
                <a:outerShdw dist="38100" dir="21540000" algn="tl" rotWithShape="0">
                  <a:schemeClr val="tx2">
                    <a:lumMod val="60000"/>
                    <a:lumOff val="40000"/>
                    <a:alpha val="40000"/>
                  </a:schemeClr>
                </a:outerShdw>
                <a:reflection blurRad="1206500" stA="29000" endPos="65000" dist="50800" dir="5400000" sy="-100000" algn="bl" rotWithShape="0"/>
              </a:effectLst>
            </p:spPr>
          </p:pic>
          <p:pic>
            <p:nvPicPr>
              <p:cNvPr id="89" name="Picture 8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264342">
                <a:off x="6067502" y="4134836"/>
                <a:ext cx="609590" cy="609590"/>
              </a:xfrm>
              <a:prstGeom prst="rect">
                <a:avLst/>
              </a:prstGeom>
              <a:effectLst>
                <a:outerShdw blurRad="50800" dist="38100" dir="2700000" algn="tl" rotWithShape="0">
                  <a:schemeClr val="tx2">
                    <a:lumMod val="60000"/>
                    <a:lumOff val="40000"/>
                    <a:alpha val="40000"/>
                  </a:schemeClr>
                </a:outerShdw>
              </a:effectLst>
            </p:spPr>
          </p:pic>
          <p:pic>
            <p:nvPicPr>
              <p:cNvPr id="91" name="Picture 9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372229">
                <a:off x="5658326" y="4374600"/>
                <a:ext cx="547052" cy="547052"/>
              </a:xfrm>
              <a:prstGeom prst="rect">
                <a:avLst/>
              </a:prstGeom>
              <a:effectLst>
                <a:outerShdw blurRad="50800" dist="38100" dir="2700000" algn="tl" rotWithShape="0">
                  <a:schemeClr val="tx2">
                    <a:lumMod val="60000"/>
                    <a:lumOff val="40000"/>
                    <a:alpha val="40000"/>
                  </a:schemeClr>
                </a:outerShdw>
              </a:effectLst>
            </p:spPr>
          </p:pic>
          <p:pic>
            <p:nvPicPr>
              <p:cNvPr id="93" name="Picture 9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9886088">
                <a:off x="6729575" y="4193813"/>
                <a:ext cx="470063" cy="470063"/>
              </a:xfrm>
              <a:prstGeom prst="rect">
                <a:avLst/>
              </a:prstGeom>
              <a:effectLst>
                <a:outerShdw blurRad="50800" dist="38100" dir="2700000" algn="tl" rotWithShape="0">
                  <a:schemeClr val="tx2">
                    <a:lumMod val="60000"/>
                    <a:lumOff val="40000"/>
                    <a:alpha val="40000"/>
                  </a:schemeClr>
                </a:outerShdw>
              </a:effectLst>
            </p:spPr>
          </p:pic>
        </p:grpSp>
      </p:grpSp>
      <p:pic>
        <p:nvPicPr>
          <p:cNvPr id="98" name="Picture 9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70508" y="1007612"/>
            <a:ext cx="805162" cy="805162"/>
          </a:xfrm>
          <a:prstGeom prst="rect">
            <a:avLst/>
          </a:prstGeom>
          <a:effectLst>
            <a:outerShdw blurRad="50800" dist="38100" dir="2700000" algn="tl" rotWithShape="0">
              <a:schemeClr val="tx2">
                <a:lumMod val="60000"/>
                <a:lumOff val="40000"/>
                <a:alpha val="40000"/>
              </a:schemeClr>
            </a:outerShdw>
          </a:effectLst>
        </p:spPr>
      </p:pic>
      <p:cxnSp>
        <p:nvCxnSpPr>
          <p:cNvPr id="99" name="Straight Connector 98"/>
          <p:cNvCxnSpPr/>
          <p:nvPr/>
        </p:nvCxnSpPr>
        <p:spPr>
          <a:xfrm flipH="1" flipV="1">
            <a:off x="6809611" y="2225917"/>
            <a:ext cx="595339" cy="14998"/>
          </a:xfrm>
          <a:prstGeom prst="line">
            <a:avLst/>
          </a:prstGeom>
          <a:noFill/>
          <a:ln w="57150" cap="rnd" cmpd="sng" algn="ctr">
            <a:solidFill>
              <a:srgbClr val="92D050">
                <a:alpha val="68000"/>
              </a:srgbClr>
            </a:solidFill>
            <a:prstDash val="sysDot"/>
          </a:ln>
          <a:effectLst/>
        </p:spPr>
      </p:cxnSp>
      <p:cxnSp>
        <p:nvCxnSpPr>
          <p:cNvPr id="101" name="Straight Connector 100"/>
          <p:cNvCxnSpPr/>
          <p:nvPr/>
        </p:nvCxnSpPr>
        <p:spPr>
          <a:xfrm>
            <a:off x="7414114" y="1537845"/>
            <a:ext cx="0" cy="635062"/>
          </a:xfrm>
          <a:prstGeom prst="line">
            <a:avLst/>
          </a:prstGeom>
          <a:noFill/>
          <a:ln w="57150" cap="rnd" cmpd="sng" algn="ctr">
            <a:solidFill>
              <a:srgbClr val="92D050">
                <a:alpha val="68000"/>
              </a:srgbClr>
            </a:solidFill>
            <a:prstDash val="sysDot"/>
          </a:ln>
          <a:effectLst/>
        </p:spPr>
      </p:cxnSp>
      <p:cxnSp>
        <p:nvCxnSpPr>
          <p:cNvPr id="105" name="Straight Connector 104"/>
          <p:cNvCxnSpPr/>
          <p:nvPr/>
        </p:nvCxnSpPr>
        <p:spPr>
          <a:xfrm flipH="1">
            <a:off x="7487278" y="1537845"/>
            <a:ext cx="1716725" cy="0"/>
          </a:xfrm>
          <a:prstGeom prst="line">
            <a:avLst/>
          </a:prstGeom>
          <a:noFill/>
          <a:ln w="57150" cap="rnd" cmpd="sng" algn="ctr">
            <a:solidFill>
              <a:srgbClr val="92D050">
                <a:alpha val="68000"/>
              </a:srgbClr>
            </a:solidFill>
            <a:prstDash val="sysDot"/>
          </a:ln>
          <a:effectLst/>
        </p:spPr>
      </p:cxnSp>
      <p:pic>
        <p:nvPicPr>
          <p:cNvPr id="113" name="Picture 1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92145" y="980409"/>
            <a:ext cx="1022976" cy="1022976"/>
          </a:xfrm>
          <a:prstGeom prst="rect">
            <a:avLst/>
          </a:prstGeom>
        </p:spPr>
      </p:pic>
      <p:cxnSp>
        <p:nvCxnSpPr>
          <p:cNvPr id="116" name="Straight Connector 115"/>
          <p:cNvCxnSpPr/>
          <p:nvPr/>
        </p:nvCxnSpPr>
        <p:spPr>
          <a:xfrm flipH="1" flipV="1">
            <a:off x="6928755" y="5362273"/>
            <a:ext cx="1649038" cy="9784"/>
          </a:xfrm>
          <a:prstGeom prst="line">
            <a:avLst/>
          </a:prstGeom>
          <a:noFill/>
          <a:ln w="57150" cap="rnd" cmpd="sng" algn="ctr">
            <a:solidFill>
              <a:srgbClr val="92D050">
                <a:alpha val="68000"/>
              </a:srgbClr>
            </a:solidFill>
            <a:prstDash val="sysDot"/>
          </a:ln>
          <a:effectLst/>
        </p:spPr>
      </p:cxnSp>
      <p:sp>
        <p:nvSpPr>
          <p:cNvPr id="2" name="Rectangle 1"/>
          <p:cNvSpPr/>
          <p:nvPr/>
        </p:nvSpPr>
        <p:spPr>
          <a:xfrm>
            <a:off x="67307" y="2749218"/>
            <a:ext cx="4789858" cy="338554"/>
          </a:xfrm>
          <a:prstGeom prst="rect">
            <a:avLst/>
          </a:prstGeom>
        </p:spPr>
        <p:txBody>
          <a:bodyPr wrap="square">
            <a:spAutoFit/>
          </a:bodyPr>
          <a:lstStyle/>
          <a:p>
            <a:r>
              <a:rPr lang="en-US" sz="1400" b="1" dirty="0">
                <a:latin typeface="Lucida Sans" panose="020B0602030504020204" pitchFamily="34" charset="0"/>
              </a:rPr>
              <a:t>Political application for the average </a:t>
            </a:r>
            <a:r>
              <a:rPr lang="en-US" sz="1600" b="1" dirty="0">
                <a:latin typeface="Lucida Sans" panose="020B0602030504020204" pitchFamily="34" charset="0"/>
              </a:rPr>
              <a:t>citizen</a:t>
            </a:r>
            <a:endParaRPr lang="en-US" sz="1400" b="1" dirty="0">
              <a:latin typeface="Lucida Sans" panose="020B0602030504020204" pitchFamily="34" charset="0"/>
            </a:endParaRPr>
          </a:p>
        </p:txBody>
      </p:sp>
    </p:spTree>
    <p:extLst>
      <p:ext uri="{BB962C8B-B14F-4D97-AF65-F5344CB8AC3E}">
        <p14:creationId xmlns:p14="http://schemas.microsoft.com/office/powerpoint/2010/main" val="2584365255"/>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ercent"/>
          <p:cNvSpPr/>
          <p:nvPr/>
        </p:nvSpPr>
        <p:spPr>
          <a:xfrm>
            <a:off x="3556155" y="6188838"/>
            <a:ext cx="915315" cy="492443"/>
          </a:xfrm>
          <a:prstGeom prst="rect">
            <a:avLst/>
          </a:prstGeom>
        </p:spPr>
        <p:txBody>
          <a:bodyPr wrap="none" lIns="0" tIns="0" rIns="0" bIns="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Montserrat" panose="02000505000000020004" pitchFamily="2" charset="0"/>
              </a:rPr>
              <a:t>22</a:t>
            </a:r>
            <a:r>
              <a:rPr kumimoji="0" lang="en-US" sz="2800" b="1" i="0" u="none" strike="noStrike" kern="0" cap="none" spc="0" normalizeH="0" baseline="0" noProof="0" dirty="0">
                <a:ln>
                  <a:noFill/>
                </a:ln>
                <a:solidFill>
                  <a:schemeClr val="bg1"/>
                </a:solidFill>
                <a:effectLst/>
                <a:uLnTx/>
                <a:uFillTx/>
                <a:latin typeface="Montserrat" panose="02000505000000020004" pitchFamily="2" charset="0"/>
              </a:rPr>
              <a:t>% </a:t>
            </a:r>
            <a:endParaRPr kumimoji="0" lang="en-US" sz="4000" b="1" i="0" u="none" strike="noStrike" kern="0" cap="none" spc="0" normalizeH="0" baseline="0" noProof="0" dirty="0">
              <a:ln>
                <a:noFill/>
              </a:ln>
              <a:solidFill>
                <a:schemeClr val="bg1"/>
              </a:solidFill>
              <a:effectLst/>
              <a:uLnTx/>
              <a:uFillTx/>
              <a:latin typeface="Montserrat" panose="02000505000000020004" pitchFamily="2" charset="0"/>
            </a:endParaRPr>
          </a:p>
        </p:txBody>
      </p:sp>
      <p:sp>
        <p:nvSpPr>
          <p:cNvPr id="3" name="Title 2"/>
          <p:cNvSpPr>
            <a:spLocks noGrp="1"/>
          </p:cNvSpPr>
          <p:nvPr>
            <p:ph type="title"/>
          </p:nvPr>
        </p:nvSpPr>
        <p:spPr>
          <a:xfrm>
            <a:off x="0" y="0"/>
            <a:ext cx="12192000" cy="1050758"/>
          </a:xfrm>
        </p:spPr>
        <p:txBody>
          <a:bodyPr/>
          <a:lstStyle/>
          <a:p>
            <a:r>
              <a:rPr lang="en-US" sz="4000" dirty="0" smtClean="0">
                <a:solidFill>
                  <a:schemeClr val="accent3">
                    <a:lumMod val="75000"/>
                  </a:schemeClr>
                </a:solidFill>
              </a:rPr>
              <a:t>Work Plan</a:t>
            </a:r>
            <a:r>
              <a:rPr lang="en-US" sz="4000" dirty="0">
                <a:solidFill>
                  <a:srgbClr val="5FCBEF"/>
                </a:solidFill>
              </a:rPr>
              <a:t> </a:t>
            </a:r>
            <a:endParaRPr lang="en-US" dirty="0"/>
          </a:p>
        </p:txBody>
      </p:sp>
      <p:sp>
        <p:nvSpPr>
          <p:cNvPr id="2" name="Slide Number Placeholder 1"/>
          <p:cNvSpPr>
            <a:spLocks noGrp="1"/>
          </p:cNvSpPr>
          <p:nvPr>
            <p:ph type="sldNum" sz="quarter" idx="4294967295"/>
          </p:nvPr>
        </p:nvSpPr>
        <p:spPr>
          <a:xfrm>
            <a:off x="9448800" y="6316663"/>
            <a:ext cx="2743200" cy="365125"/>
          </a:xfrm>
        </p:spPr>
        <p:txBody>
          <a:bodyPr/>
          <a:lstStyle/>
          <a:p>
            <a:fld id="{5AE1514C-5E56-4738-A1FF-4B1CFD2A3E36}" type="slidenum">
              <a:rPr lang="en-US" smtClean="0"/>
              <a:pPr/>
              <a:t>10</a:t>
            </a:fld>
            <a:endParaRPr lang="en-US"/>
          </a:p>
        </p:txBody>
      </p:sp>
      <p:sp>
        <p:nvSpPr>
          <p:cNvPr id="5" name="TextBox 4"/>
          <p:cNvSpPr txBox="1"/>
          <p:nvPr/>
        </p:nvSpPr>
        <p:spPr>
          <a:xfrm>
            <a:off x="683078" y="1050758"/>
            <a:ext cx="10825843" cy="2646878"/>
          </a:xfrm>
          <a:prstGeom prst="rect">
            <a:avLst/>
          </a:prstGeom>
          <a:noFill/>
        </p:spPr>
        <p:txBody>
          <a:bodyPr wrap="square" rtlCol="1">
            <a:spAutoFit/>
          </a:bodyPr>
          <a:lstStyle/>
          <a:p>
            <a:pPr lvl="1"/>
            <a:endParaRPr lang="en-US" dirty="0" smtClean="0"/>
          </a:p>
          <a:p>
            <a:pPr marL="742950" lvl="1" indent="-285750">
              <a:buFont typeface="Arial" panose="020B0604020202020204" pitchFamily="34" charset="0"/>
              <a:buChar char="•"/>
            </a:pPr>
            <a:endParaRPr lang="en-US" dirty="0"/>
          </a:p>
          <a:p>
            <a:r>
              <a:rPr lang="en-US" dirty="0" err="1">
                <a:solidFill>
                  <a:srgbClr val="404040"/>
                </a:solidFill>
              </a:rPr>
              <a:t>לעשות</a:t>
            </a:r>
            <a:r>
              <a:rPr lang="en-US" dirty="0">
                <a:solidFill>
                  <a:srgbClr val="404040"/>
                </a:solidFill>
              </a:rPr>
              <a:t> </a:t>
            </a:r>
            <a:r>
              <a:rPr lang="en-US" dirty="0" err="1">
                <a:solidFill>
                  <a:srgbClr val="404040"/>
                </a:solidFill>
              </a:rPr>
              <a:t>פה</a:t>
            </a:r>
            <a:r>
              <a:rPr lang="en-US" dirty="0">
                <a:solidFill>
                  <a:srgbClr val="404040"/>
                </a:solidFill>
              </a:rPr>
              <a:t> </a:t>
            </a:r>
            <a:r>
              <a:rPr lang="en-US" dirty="0" err="1">
                <a:solidFill>
                  <a:srgbClr val="404040"/>
                </a:solidFill>
              </a:rPr>
              <a:t>שרטוט</a:t>
            </a:r>
            <a:r>
              <a:rPr lang="en-US" dirty="0">
                <a:solidFill>
                  <a:srgbClr val="404040"/>
                </a:solidFill>
              </a:rPr>
              <a:t> </a:t>
            </a:r>
            <a:r>
              <a:rPr lang="en-US" dirty="0" err="1">
                <a:solidFill>
                  <a:srgbClr val="404040"/>
                </a:solidFill>
              </a:rPr>
              <a:t>יפה</a:t>
            </a:r>
            <a:r>
              <a:rPr lang="en-US" dirty="0">
                <a:solidFill>
                  <a:srgbClr val="404040"/>
                </a:solidFill>
              </a:rPr>
              <a:t> </a:t>
            </a:r>
            <a:r>
              <a:rPr lang="en-US" dirty="0" err="1">
                <a:solidFill>
                  <a:srgbClr val="404040"/>
                </a:solidFill>
              </a:rPr>
              <a:t>כזה</a:t>
            </a:r>
            <a:r>
              <a:rPr lang="en-US" dirty="0">
                <a:solidFill>
                  <a:srgbClr val="404040"/>
                </a:solidFill>
              </a:rPr>
              <a:t> </a:t>
            </a:r>
            <a:r>
              <a:rPr lang="en-US" dirty="0" err="1">
                <a:solidFill>
                  <a:srgbClr val="404040"/>
                </a:solidFill>
              </a:rPr>
              <a:t>כמו</a:t>
            </a:r>
            <a:r>
              <a:rPr lang="en-US" dirty="0">
                <a:solidFill>
                  <a:srgbClr val="404040"/>
                </a:solidFill>
              </a:rPr>
              <a:t> </a:t>
            </a:r>
            <a:r>
              <a:rPr lang="en-US" dirty="0" err="1">
                <a:solidFill>
                  <a:srgbClr val="404040"/>
                </a:solidFill>
              </a:rPr>
              <a:t>שעופר</a:t>
            </a:r>
            <a:r>
              <a:rPr lang="en-US" dirty="0">
                <a:solidFill>
                  <a:srgbClr val="404040"/>
                </a:solidFill>
              </a:rPr>
              <a:t> </a:t>
            </a:r>
            <a:r>
              <a:rPr lang="en-US" dirty="0" err="1">
                <a:solidFill>
                  <a:srgbClr val="404040"/>
                </a:solidFill>
              </a:rPr>
              <a:t>עשה</a:t>
            </a:r>
            <a:r>
              <a:rPr lang="en-US" dirty="0">
                <a:solidFill>
                  <a:srgbClr val="404040"/>
                </a:solidFill>
              </a:rPr>
              <a:t> </a:t>
            </a:r>
            <a:r>
              <a:rPr lang="en-US" dirty="0" err="1">
                <a:solidFill>
                  <a:srgbClr val="404040"/>
                </a:solidFill>
              </a:rPr>
              <a:t>לפרוייקט</a:t>
            </a:r>
            <a:r>
              <a:rPr lang="en-US" dirty="0">
                <a:solidFill>
                  <a:srgbClr val="404040"/>
                </a:solidFill>
              </a:rPr>
              <a:t> </a:t>
            </a:r>
            <a:r>
              <a:rPr lang="en-US" dirty="0" err="1">
                <a:solidFill>
                  <a:srgbClr val="404040"/>
                </a:solidFill>
              </a:rPr>
              <a:t>גמר</a:t>
            </a:r>
            <a:r>
              <a:rPr lang="en-US" dirty="0">
                <a:solidFill>
                  <a:srgbClr val="404040"/>
                </a:solidFill>
              </a:rPr>
              <a:t>. </a:t>
            </a:r>
          </a:p>
          <a:p>
            <a:r>
              <a:rPr lang="en-US" dirty="0" err="1">
                <a:solidFill>
                  <a:srgbClr val="404040"/>
                </a:solidFill>
              </a:rPr>
              <a:t>טלפון</a:t>
            </a:r>
            <a:r>
              <a:rPr lang="en-US" dirty="0">
                <a:solidFill>
                  <a:srgbClr val="404040"/>
                </a:solidFill>
              </a:rPr>
              <a:t> </a:t>
            </a:r>
            <a:r>
              <a:rPr lang="en-US" dirty="0" err="1">
                <a:solidFill>
                  <a:srgbClr val="404040"/>
                </a:solidFill>
              </a:rPr>
              <a:t>אנדרויד</a:t>
            </a:r>
            <a:r>
              <a:rPr lang="en-US" dirty="0">
                <a:solidFill>
                  <a:srgbClr val="404040"/>
                </a:solidFill>
              </a:rPr>
              <a:t>- </a:t>
            </a:r>
            <a:r>
              <a:rPr lang="en-US" dirty="0" err="1">
                <a:solidFill>
                  <a:srgbClr val="404040"/>
                </a:solidFill>
              </a:rPr>
              <a:t>מדבר</a:t>
            </a:r>
            <a:r>
              <a:rPr lang="en-US" dirty="0">
                <a:solidFill>
                  <a:srgbClr val="404040"/>
                </a:solidFill>
              </a:rPr>
              <a:t> </a:t>
            </a:r>
            <a:r>
              <a:rPr lang="en-US" dirty="0" err="1">
                <a:solidFill>
                  <a:srgbClr val="404040"/>
                </a:solidFill>
              </a:rPr>
              <a:t>עם</a:t>
            </a:r>
            <a:r>
              <a:rPr lang="en-US" dirty="0">
                <a:solidFill>
                  <a:srgbClr val="404040"/>
                </a:solidFill>
              </a:rPr>
              <a:t> </a:t>
            </a:r>
            <a:r>
              <a:rPr lang="en-US" dirty="0" err="1">
                <a:solidFill>
                  <a:srgbClr val="404040"/>
                </a:solidFill>
              </a:rPr>
              <a:t>שרת</a:t>
            </a:r>
            <a:r>
              <a:rPr lang="en-US" dirty="0">
                <a:solidFill>
                  <a:srgbClr val="404040"/>
                </a:solidFill>
              </a:rPr>
              <a:t>-  </a:t>
            </a:r>
            <a:r>
              <a:rPr lang="en-US" dirty="0" err="1">
                <a:solidFill>
                  <a:srgbClr val="404040"/>
                </a:solidFill>
              </a:rPr>
              <a:t>שמדבר</a:t>
            </a:r>
            <a:r>
              <a:rPr lang="en-US" dirty="0">
                <a:solidFill>
                  <a:srgbClr val="404040"/>
                </a:solidFill>
              </a:rPr>
              <a:t> </a:t>
            </a:r>
            <a:r>
              <a:rPr lang="en-US" dirty="0" err="1">
                <a:solidFill>
                  <a:srgbClr val="404040"/>
                </a:solidFill>
              </a:rPr>
              <a:t>עם</a:t>
            </a:r>
            <a:r>
              <a:rPr lang="en-US" dirty="0">
                <a:solidFill>
                  <a:srgbClr val="404040"/>
                </a:solidFill>
              </a:rPr>
              <a:t> </a:t>
            </a:r>
            <a:r>
              <a:rPr lang="en-US" dirty="0" err="1">
                <a:solidFill>
                  <a:srgbClr val="404040"/>
                </a:solidFill>
              </a:rPr>
              <a:t>מסד</a:t>
            </a:r>
            <a:r>
              <a:rPr lang="en-US" dirty="0">
                <a:solidFill>
                  <a:srgbClr val="404040"/>
                </a:solidFill>
              </a:rPr>
              <a:t> </a:t>
            </a:r>
            <a:r>
              <a:rPr lang="en-US" dirty="0" err="1">
                <a:solidFill>
                  <a:srgbClr val="404040"/>
                </a:solidFill>
              </a:rPr>
              <a:t>נתונים</a:t>
            </a:r>
            <a:r>
              <a:rPr lang="en-US" dirty="0">
                <a:solidFill>
                  <a:srgbClr val="404040"/>
                </a:solidFill>
              </a:rPr>
              <a:t> </a:t>
            </a:r>
            <a:r>
              <a:rPr lang="en-US" dirty="0" err="1">
                <a:solidFill>
                  <a:srgbClr val="404040"/>
                </a:solidFill>
              </a:rPr>
              <a:t>בצורת</a:t>
            </a:r>
            <a:r>
              <a:rPr lang="en-US" dirty="0">
                <a:solidFill>
                  <a:srgbClr val="404040"/>
                </a:solidFill>
              </a:rPr>
              <a:t> </a:t>
            </a:r>
            <a:r>
              <a:rPr lang="en-US" dirty="0" err="1">
                <a:solidFill>
                  <a:srgbClr val="404040"/>
                </a:solidFill>
              </a:rPr>
              <a:t>גרף</a:t>
            </a:r>
            <a:r>
              <a:rPr lang="en-US" dirty="0">
                <a:solidFill>
                  <a:srgbClr val="404040"/>
                </a:solidFill>
              </a:rPr>
              <a:t>- </a:t>
            </a:r>
            <a:r>
              <a:rPr lang="en-US" dirty="0" err="1">
                <a:solidFill>
                  <a:srgbClr val="404040"/>
                </a:solidFill>
              </a:rPr>
              <a:t>שמדבר</a:t>
            </a:r>
            <a:r>
              <a:rPr lang="en-US" dirty="0">
                <a:solidFill>
                  <a:srgbClr val="404040"/>
                </a:solidFill>
              </a:rPr>
              <a:t> </a:t>
            </a:r>
            <a:r>
              <a:rPr lang="en-US" dirty="0" err="1">
                <a:solidFill>
                  <a:srgbClr val="404040"/>
                </a:solidFill>
              </a:rPr>
              <a:t>עם</a:t>
            </a:r>
            <a:r>
              <a:rPr lang="en-US" dirty="0">
                <a:solidFill>
                  <a:srgbClr val="404040"/>
                </a:solidFill>
              </a:rPr>
              <a:t> </a:t>
            </a:r>
            <a:r>
              <a:rPr lang="en-US" dirty="0" err="1">
                <a:solidFill>
                  <a:srgbClr val="404040"/>
                </a:solidFill>
              </a:rPr>
              <a:t>סקרפר</a:t>
            </a:r>
            <a:r>
              <a:rPr lang="en-US" dirty="0">
                <a:solidFill>
                  <a:srgbClr val="404040"/>
                </a:solidFill>
              </a:rPr>
              <a:t> </a:t>
            </a:r>
            <a:r>
              <a:rPr lang="en-US" dirty="0" err="1">
                <a:solidFill>
                  <a:srgbClr val="404040"/>
                </a:solidFill>
              </a:rPr>
              <a:t>כזה</a:t>
            </a:r>
            <a:r>
              <a:rPr lang="en-US" dirty="0">
                <a:solidFill>
                  <a:srgbClr val="404040"/>
                </a:solidFill>
              </a:rPr>
              <a:t>.</a:t>
            </a:r>
          </a:p>
          <a:p>
            <a:r>
              <a:rPr lang="en-US" dirty="0" err="1">
                <a:solidFill>
                  <a:srgbClr val="404040"/>
                </a:solidFill>
              </a:rPr>
              <a:t>להוסיף</a:t>
            </a:r>
            <a:r>
              <a:rPr lang="en-US" dirty="0">
                <a:solidFill>
                  <a:srgbClr val="404040"/>
                </a:solidFill>
              </a:rPr>
              <a:t> </a:t>
            </a:r>
            <a:r>
              <a:rPr lang="en-US" dirty="0" err="1">
                <a:solidFill>
                  <a:srgbClr val="404040"/>
                </a:solidFill>
              </a:rPr>
              <a:t>תמונות</a:t>
            </a:r>
            <a:r>
              <a:rPr lang="en-US" dirty="0">
                <a:solidFill>
                  <a:srgbClr val="404040"/>
                </a:solidFill>
              </a:rPr>
              <a:t> </a:t>
            </a:r>
            <a:r>
              <a:rPr lang="en-US" dirty="0" err="1">
                <a:solidFill>
                  <a:srgbClr val="404040"/>
                </a:solidFill>
              </a:rPr>
              <a:t>של</a:t>
            </a:r>
            <a:r>
              <a:rPr lang="en-US" dirty="0">
                <a:solidFill>
                  <a:srgbClr val="404040"/>
                </a:solidFill>
              </a:rPr>
              <a:t> </a:t>
            </a:r>
            <a:r>
              <a:rPr lang="en-US" dirty="0" err="1">
                <a:solidFill>
                  <a:srgbClr val="404040"/>
                </a:solidFill>
              </a:rPr>
              <a:t>כל</a:t>
            </a:r>
            <a:r>
              <a:rPr lang="en-US" dirty="0">
                <a:solidFill>
                  <a:srgbClr val="404040"/>
                </a:solidFill>
              </a:rPr>
              <a:t> </a:t>
            </a:r>
            <a:r>
              <a:rPr lang="en-US" dirty="0" err="1">
                <a:solidFill>
                  <a:srgbClr val="404040"/>
                </a:solidFill>
              </a:rPr>
              <a:t>הטכנולוגיות</a:t>
            </a:r>
            <a:r>
              <a:rPr lang="en-US" dirty="0">
                <a:solidFill>
                  <a:srgbClr val="404040"/>
                </a:solidFill>
              </a:rPr>
              <a:t> </a:t>
            </a:r>
            <a:r>
              <a:rPr lang="en-US" dirty="0" err="1">
                <a:solidFill>
                  <a:srgbClr val="404040"/>
                </a:solidFill>
              </a:rPr>
              <a:t>שמשתמשים</a:t>
            </a:r>
            <a:r>
              <a:rPr lang="en-US" dirty="0">
                <a:solidFill>
                  <a:srgbClr val="404040"/>
                </a:solidFill>
              </a:rPr>
              <a:t> </a:t>
            </a:r>
            <a:r>
              <a:rPr lang="en-US" dirty="0" err="1">
                <a:solidFill>
                  <a:srgbClr val="404040"/>
                </a:solidFill>
              </a:rPr>
              <a:t>בהם</a:t>
            </a:r>
            <a:r>
              <a:rPr lang="en-US" dirty="0">
                <a:solidFill>
                  <a:srgbClr val="404040"/>
                </a:solidFill>
              </a:rPr>
              <a:t>. </a:t>
            </a:r>
            <a:r>
              <a:rPr lang="en-US" dirty="0" err="1">
                <a:solidFill>
                  <a:srgbClr val="404040"/>
                </a:solidFill>
              </a:rPr>
              <a:t>אנדרויד</a:t>
            </a:r>
            <a:r>
              <a:rPr lang="en-US" dirty="0">
                <a:solidFill>
                  <a:srgbClr val="404040"/>
                </a:solidFill>
              </a:rPr>
              <a:t>. </a:t>
            </a:r>
            <a:r>
              <a:rPr lang="en-US" dirty="0" err="1">
                <a:solidFill>
                  <a:srgbClr val="404040"/>
                </a:solidFill>
              </a:rPr>
              <a:t>דג'נגו</a:t>
            </a:r>
            <a:r>
              <a:rPr lang="en-US" dirty="0">
                <a:solidFill>
                  <a:srgbClr val="404040"/>
                </a:solidFill>
              </a:rPr>
              <a:t>. </a:t>
            </a:r>
            <a:r>
              <a:rPr lang="en-US" dirty="0" err="1">
                <a:solidFill>
                  <a:srgbClr val="404040"/>
                </a:solidFill>
              </a:rPr>
              <a:t>פייתון</a:t>
            </a:r>
            <a:r>
              <a:rPr lang="en-US" dirty="0">
                <a:solidFill>
                  <a:srgbClr val="404040"/>
                </a:solidFill>
              </a:rPr>
              <a:t>. Neo4j</a:t>
            </a:r>
          </a:p>
          <a:p>
            <a:pPr lvl="3"/>
            <a:endParaRPr lang="en-US" sz="2800" b="1" dirty="0" smtClean="0"/>
          </a:p>
          <a:p>
            <a:pPr lvl="2"/>
            <a:endParaRPr lang="en-US" sz="2400" dirty="0"/>
          </a:p>
          <a:p>
            <a:pPr lvl="2"/>
            <a:endParaRPr lang="en-US" sz="2400" dirty="0"/>
          </a:p>
        </p:txBody>
      </p:sp>
      <p:sp>
        <p:nvSpPr>
          <p:cNvPr id="27" name="Rectangle 22"/>
          <p:cNvSpPr>
            <a:spLocks noChangeArrowheads="1"/>
          </p:cNvSpPr>
          <p:nvPr/>
        </p:nvSpPr>
        <p:spPr bwMode="auto">
          <a:xfrm>
            <a:off x="0" y="14732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742636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ercent"/>
          <p:cNvSpPr/>
          <p:nvPr/>
        </p:nvSpPr>
        <p:spPr>
          <a:xfrm>
            <a:off x="3556155" y="6188838"/>
            <a:ext cx="915315" cy="492443"/>
          </a:xfrm>
          <a:prstGeom prst="rect">
            <a:avLst/>
          </a:prstGeom>
        </p:spPr>
        <p:txBody>
          <a:bodyPr wrap="none" lIns="0" tIns="0" rIns="0" bIns="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Montserrat" panose="02000505000000020004" pitchFamily="2" charset="0"/>
              </a:rPr>
              <a:t>22</a:t>
            </a:r>
            <a:r>
              <a:rPr kumimoji="0" lang="en-US" sz="2800" b="1" i="0" u="none" strike="noStrike" kern="0" cap="none" spc="0" normalizeH="0" baseline="0" noProof="0" dirty="0">
                <a:ln>
                  <a:noFill/>
                </a:ln>
                <a:solidFill>
                  <a:schemeClr val="bg1"/>
                </a:solidFill>
                <a:effectLst/>
                <a:uLnTx/>
                <a:uFillTx/>
                <a:latin typeface="Montserrat" panose="02000505000000020004" pitchFamily="2" charset="0"/>
              </a:rPr>
              <a:t>% </a:t>
            </a:r>
            <a:endParaRPr kumimoji="0" lang="en-US" sz="4000" b="1" i="0" u="none" strike="noStrike" kern="0" cap="none" spc="0" normalizeH="0" baseline="0" noProof="0" dirty="0">
              <a:ln>
                <a:noFill/>
              </a:ln>
              <a:solidFill>
                <a:schemeClr val="bg1"/>
              </a:solidFill>
              <a:effectLst/>
              <a:uLnTx/>
              <a:uFillTx/>
              <a:latin typeface="Montserrat" panose="02000505000000020004" pitchFamily="2" charset="0"/>
            </a:endParaRPr>
          </a:p>
        </p:txBody>
      </p:sp>
      <p:sp>
        <p:nvSpPr>
          <p:cNvPr id="3" name="Title 2"/>
          <p:cNvSpPr>
            <a:spLocks noGrp="1"/>
          </p:cNvSpPr>
          <p:nvPr>
            <p:ph type="title"/>
          </p:nvPr>
        </p:nvSpPr>
        <p:spPr>
          <a:xfrm>
            <a:off x="0" y="0"/>
            <a:ext cx="12192000" cy="1050758"/>
          </a:xfrm>
        </p:spPr>
        <p:txBody>
          <a:bodyPr/>
          <a:lstStyle/>
          <a:p>
            <a:r>
              <a:rPr lang="en-US" sz="4000" dirty="0" smtClean="0"/>
              <a:t> </a:t>
            </a:r>
            <a:r>
              <a:rPr lang="en-US" sz="4000" dirty="0" err="1" smtClean="0"/>
              <a:t>Heimdall</a:t>
            </a:r>
            <a:r>
              <a:rPr lang="en-US" sz="4000" dirty="0" smtClean="0"/>
              <a:t> Design  </a:t>
            </a:r>
            <a:r>
              <a:rPr lang="en-US" sz="4000" dirty="0">
                <a:solidFill>
                  <a:srgbClr val="5FCBEF"/>
                </a:solidFill>
              </a:rPr>
              <a:t> </a:t>
            </a:r>
            <a:endParaRPr lang="en-US" dirty="0"/>
          </a:p>
        </p:txBody>
      </p:sp>
      <p:sp>
        <p:nvSpPr>
          <p:cNvPr id="2" name="Slide Number Placeholder 1"/>
          <p:cNvSpPr>
            <a:spLocks noGrp="1"/>
          </p:cNvSpPr>
          <p:nvPr>
            <p:ph type="sldNum" sz="quarter" idx="4294967295"/>
          </p:nvPr>
        </p:nvSpPr>
        <p:spPr>
          <a:xfrm>
            <a:off x="9448800" y="6316663"/>
            <a:ext cx="2743200" cy="365125"/>
          </a:xfrm>
        </p:spPr>
        <p:txBody>
          <a:bodyPr/>
          <a:lstStyle/>
          <a:p>
            <a:fld id="{5AE1514C-5E56-4738-A1FF-4B1CFD2A3E36}" type="slidenum">
              <a:rPr lang="en-US" smtClean="0"/>
              <a:pPr/>
              <a:t>11</a:t>
            </a:fld>
            <a:endParaRPr lang="en-US"/>
          </a:p>
        </p:txBody>
      </p:sp>
      <p:sp>
        <p:nvSpPr>
          <p:cNvPr id="5" name="TextBox 4"/>
          <p:cNvSpPr txBox="1"/>
          <p:nvPr/>
        </p:nvSpPr>
        <p:spPr>
          <a:xfrm>
            <a:off x="683078" y="1050758"/>
            <a:ext cx="10825843" cy="1261884"/>
          </a:xfrm>
          <a:prstGeom prst="rect">
            <a:avLst/>
          </a:prstGeom>
          <a:noFill/>
        </p:spPr>
        <p:txBody>
          <a:bodyPr wrap="square" rtlCol="1">
            <a:spAutoFit/>
          </a:bodyPr>
          <a:lstStyle/>
          <a:p>
            <a:pPr lvl="3"/>
            <a:endParaRPr lang="en-US" sz="2800" b="1" dirty="0" smtClean="0"/>
          </a:p>
          <a:p>
            <a:pPr lvl="2"/>
            <a:endParaRPr lang="en-US" sz="2400" dirty="0"/>
          </a:p>
          <a:p>
            <a:pPr lvl="2"/>
            <a:endParaRPr lang="en-US" sz="2400" dirty="0"/>
          </a:p>
        </p:txBody>
      </p:sp>
      <p:sp>
        <p:nvSpPr>
          <p:cNvPr id="27" name="Rectangle 22"/>
          <p:cNvSpPr>
            <a:spLocks noChangeArrowheads="1"/>
          </p:cNvSpPr>
          <p:nvPr/>
        </p:nvSpPr>
        <p:spPr bwMode="auto">
          <a:xfrm>
            <a:off x="0" y="14732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812" y="1124726"/>
            <a:ext cx="5948063" cy="594806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635" y="976790"/>
            <a:ext cx="6096000" cy="60960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5581" y="847344"/>
            <a:ext cx="6096000" cy="6096000"/>
          </a:xfrm>
          <a:prstGeom prst="rect">
            <a:avLst/>
          </a:prstGeom>
        </p:spPr>
      </p:pic>
    </p:spTree>
    <p:extLst>
      <p:ext uri="{BB962C8B-B14F-4D97-AF65-F5344CB8AC3E}">
        <p14:creationId xmlns:p14="http://schemas.microsoft.com/office/powerpoint/2010/main" val="16361924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ercent"/>
          <p:cNvSpPr/>
          <p:nvPr/>
        </p:nvSpPr>
        <p:spPr>
          <a:xfrm>
            <a:off x="3556155" y="6188838"/>
            <a:ext cx="915315" cy="492443"/>
          </a:xfrm>
          <a:prstGeom prst="rect">
            <a:avLst/>
          </a:prstGeom>
        </p:spPr>
        <p:txBody>
          <a:bodyPr wrap="none" lIns="0" tIns="0" rIns="0" bIns="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Montserrat" panose="02000505000000020004" pitchFamily="2" charset="0"/>
              </a:rPr>
              <a:t>22</a:t>
            </a:r>
            <a:r>
              <a:rPr kumimoji="0" lang="en-US" sz="2800" b="1" i="0" u="none" strike="noStrike" kern="0" cap="none" spc="0" normalizeH="0" baseline="0" noProof="0" dirty="0">
                <a:ln>
                  <a:noFill/>
                </a:ln>
                <a:solidFill>
                  <a:schemeClr val="bg1"/>
                </a:solidFill>
                <a:effectLst/>
                <a:uLnTx/>
                <a:uFillTx/>
                <a:latin typeface="Montserrat" panose="02000505000000020004" pitchFamily="2" charset="0"/>
              </a:rPr>
              <a:t>% </a:t>
            </a:r>
            <a:endParaRPr kumimoji="0" lang="en-US" sz="4000" b="1" i="0" u="none" strike="noStrike" kern="0" cap="none" spc="0" normalizeH="0" baseline="0" noProof="0" dirty="0">
              <a:ln>
                <a:noFill/>
              </a:ln>
              <a:solidFill>
                <a:schemeClr val="bg1"/>
              </a:solidFill>
              <a:effectLst/>
              <a:uLnTx/>
              <a:uFillTx/>
              <a:latin typeface="Montserrat" panose="02000505000000020004" pitchFamily="2" charset="0"/>
            </a:endParaRPr>
          </a:p>
        </p:txBody>
      </p:sp>
      <p:sp>
        <p:nvSpPr>
          <p:cNvPr id="3" name="Title 2"/>
          <p:cNvSpPr>
            <a:spLocks noGrp="1"/>
          </p:cNvSpPr>
          <p:nvPr>
            <p:ph type="title"/>
          </p:nvPr>
        </p:nvSpPr>
        <p:spPr>
          <a:xfrm>
            <a:off x="0" y="0"/>
            <a:ext cx="12192000" cy="1050758"/>
          </a:xfrm>
        </p:spPr>
        <p:txBody>
          <a:bodyPr/>
          <a:lstStyle/>
          <a:p>
            <a:r>
              <a:rPr lang="en-US" sz="4000" dirty="0"/>
              <a:t>Work Plan</a:t>
            </a:r>
            <a:r>
              <a:rPr lang="en-US" sz="4000" dirty="0">
                <a:solidFill>
                  <a:schemeClr val="accent3">
                    <a:lumMod val="75000"/>
                  </a:schemeClr>
                </a:solidFill>
              </a:rPr>
              <a:t> </a:t>
            </a:r>
            <a:endParaRPr lang="en-US" dirty="0">
              <a:solidFill>
                <a:schemeClr val="accent3">
                  <a:lumMod val="75000"/>
                </a:schemeClr>
              </a:solidFill>
            </a:endParaRPr>
          </a:p>
        </p:txBody>
      </p:sp>
      <p:sp>
        <p:nvSpPr>
          <p:cNvPr id="2" name="Slide Number Placeholder 1"/>
          <p:cNvSpPr>
            <a:spLocks noGrp="1"/>
          </p:cNvSpPr>
          <p:nvPr>
            <p:ph type="sldNum" sz="quarter" idx="4294967295"/>
          </p:nvPr>
        </p:nvSpPr>
        <p:spPr>
          <a:xfrm>
            <a:off x="9448800" y="6316663"/>
            <a:ext cx="2743200" cy="365125"/>
          </a:xfrm>
        </p:spPr>
        <p:txBody>
          <a:bodyPr/>
          <a:lstStyle/>
          <a:p>
            <a:fld id="{5AE1514C-5E56-4738-A1FF-4B1CFD2A3E36}" type="slidenum">
              <a:rPr lang="en-US" smtClean="0"/>
              <a:pPr/>
              <a:t>12</a:t>
            </a:fld>
            <a:endParaRPr lang="en-US"/>
          </a:p>
        </p:txBody>
      </p:sp>
      <p:sp>
        <p:nvSpPr>
          <p:cNvPr id="5" name="TextBox 4"/>
          <p:cNvSpPr txBox="1"/>
          <p:nvPr/>
        </p:nvSpPr>
        <p:spPr>
          <a:xfrm>
            <a:off x="683078" y="1050758"/>
            <a:ext cx="10825843" cy="4770537"/>
          </a:xfrm>
          <a:prstGeom prst="rect">
            <a:avLst/>
          </a:prstGeom>
          <a:noFill/>
        </p:spPr>
        <p:txBody>
          <a:bodyPr wrap="square" rtlCol="1">
            <a:spAutoFit/>
          </a:bodyPr>
          <a:lstStyle/>
          <a:p>
            <a:pPr lvl="1"/>
            <a:endParaRPr lang="en-US" dirty="0"/>
          </a:p>
          <a:p>
            <a:r>
              <a:rPr lang="he-IL" altLang="he-IL" sz="2400" b="1" dirty="0"/>
              <a:t>Problems that you may encounter </a:t>
            </a:r>
            <a:r>
              <a:rPr lang="en-US" altLang="he-IL" sz="2400" b="1" dirty="0" smtClean="0"/>
              <a:t/>
            </a:r>
            <a:br>
              <a:rPr lang="en-US" altLang="he-IL" sz="2400" b="1" dirty="0" smtClean="0"/>
            </a:br>
            <a:endParaRPr lang="en-US" sz="2400" b="1" dirty="0"/>
          </a:p>
          <a:p>
            <a:pPr marL="285750" indent="-285750">
              <a:buFont typeface="Arial" panose="020B0604020202020204" pitchFamily="34" charset="0"/>
              <a:buChar char="•"/>
            </a:pPr>
            <a:r>
              <a:rPr lang="en-US" dirty="0" smtClean="0"/>
              <a:t>Spam: </a:t>
            </a:r>
            <a:r>
              <a:rPr lang="en-US" dirty="0"/>
              <a:t>only </a:t>
            </a:r>
            <a:r>
              <a:rPr lang="en-US" dirty="0" smtClean="0"/>
              <a:t>Facebook or Gmail </a:t>
            </a:r>
            <a:r>
              <a:rPr lang="en-US" dirty="0"/>
              <a:t>users can </a:t>
            </a:r>
            <a:r>
              <a:rPr lang="en-US" dirty="0" smtClean="0"/>
              <a:t>sign-in, </a:t>
            </a:r>
            <a:r>
              <a:rPr lang="en-US" dirty="0"/>
              <a:t>F</a:t>
            </a:r>
            <a:r>
              <a:rPr lang="en-US" dirty="0" smtClean="0"/>
              <a:t>acebook and Google is </a:t>
            </a:r>
            <a:r>
              <a:rPr lang="en-US" dirty="0"/>
              <a:t>dealing with spammers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Incentive: interest </a:t>
            </a:r>
            <a:r>
              <a:rPr lang="en-US" dirty="0"/>
              <a:t>in the personal statistics and recommendations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Sources of </a:t>
            </a:r>
            <a:r>
              <a:rPr lang="en-US" dirty="0" smtClean="0"/>
              <a:t>information: Scraping </a:t>
            </a:r>
            <a:r>
              <a:rPr lang="en-US" dirty="0"/>
              <a:t>the Knesset web site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Reliability</a:t>
            </a:r>
            <a:r>
              <a:rPr lang="en-US" dirty="0" smtClean="0"/>
              <a:t>: </a:t>
            </a:r>
            <a:r>
              <a:rPr lang="en-US" dirty="0" smtClean="0"/>
              <a:t>unfortunately </a:t>
            </a:r>
            <a:r>
              <a:rPr lang="en-US" dirty="0"/>
              <a:t>we can't assure the user </a:t>
            </a:r>
            <a:r>
              <a:rPr lang="en-US" dirty="0" smtClean="0"/>
              <a:t>will not “</a:t>
            </a:r>
            <a:r>
              <a:rPr lang="en-US" dirty="0" smtClean="0"/>
              <a:t>make </a:t>
            </a:r>
            <a:r>
              <a:rPr lang="en-US" dirty="0"/>
              <a:t>a </a:t>
            </a:r>
            <a:r>
              <a:rPr lang="en-US" dirty="0" smtClean="0"/>
              <a:t>mess” and write spam. </a:t>
            </a:r>
            <a:r>
              <a:rPr lang="en-US" dirty="0"/>
              <a:t>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Indulgent assumption: we assume the user use the web as it should be used.</a:t>
            </a:r>
            <a:endParaRPr lang="en-US" dirty="0"/>
          </a:p>
          <a:p>
            <a:pPr lvl="3"/>
            <a:endParaRPr lang="en-US" sz="2800" b="1" dirty="0" smtClean="0"/>
          </a:p>
          <a:p>
            <a:pPr lvl="2"/>
            <a:endParaRPr lang="en-US" sz="2400" dirty="0"/>
          </a:p>
          <a:p>
            <a:pPr lvl="2"/>
            <a:endParaRPr lang="en-US" sz="2400" dirty="0"/>
          </a:p>
        </p:txBody>
      </p:sp>
      <p:sp>
        <p:nvSpPr>
          <p:cNvPr id="27" name="Rectangle 22"/>
          <p:cNvSpPr>
            <a:spLocks noChangeArrowheads="1"/>
          </p:cNvSpPr>
          <p:nvPr/>
        </p:nvSpPr>
        <p:spPr bwMode="auto">
          <a:xfrm>
            <a:off x="0" y="14732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20571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 calcmode="lin" valueType="num">
                                      <p:cBhvr additive="base">
                                        <p:cTn id="1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 calcmode="lin" valueType="num">
                                      <p:cBhvr additive="base">
                                        <p:cTn id="2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 calcmode="lin" valueType="num">
                                      <p:cBhvr additive="base">
                                        <p:cTn id="2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rot="20321659">
            <a:off x="438912" y="2455608"/>
            <a:ext cx="11439144" cy="1323439"/>
          </a:xfrm>
          <a:prstGeom prst="rect">
            <a:avLst/>
          </a:prstGeom>
        </p:spPr>
        <p:txBody>
          <a:bodyPr wrap="square">
            <a:spAutoFit/>
          </a:bodyPr>
          <a:lstStyle/>
          <a:p>
            <a:r>
              <a:rPr lang="en-US" sz="4800" b="1" dirty="0">
                <a:solidFill>
                  <a:schemeClr val="accent6">
                    <a:lumMod val="75000"/>
                  </a:schemeClr>
                </a:solidFill>
              </a:rPr>
              <a:t>"The ballot is stronger than the bullet"</a:t>
            </a:r>
            <a:r>
              <a:rPr lang="en-US" sz="4800" b="1" dirty="0">
                <a:solidFill>
                  <a:schemeClr val="accent6">
                    <a:lumMod val="75000"/>
                  </a:schemeClr>
                </a:solidFill>
                <a:latin typeface="+mj-ea"/>
                <a:cs typeface="+mj-ea"/>
              </a:rPr>
              <a:t/>
            </a:r>
            <a:br>
              <a:rPr lang="en-US" sz="4800" b="1" dirty="0">
                <a:solidFill>
                  <a:schemeClr val="accent6">
                    <a:lumMod val="75000"/>
                  </a:schemeClr>
                </a:solidFill>
                <a:latin typeface="+mj-ea"/>
                <a:cs typeface="+mj-ea"/>
              </a:rPr>
            </a:br>
            <a:r>
              <a:rPr lang="en-US" sz="2800" b="1" dirty="0">
                <a:solidFill>
                  <a:schemeClr val="accent6">
                    <a:lumMod val="75000"/>
                  </a:schemeClr>
                </a:solidFill>
              </a:rPr>
              <a:t>Abraham Lincol</a:t>
            </a:r>
            <a:r>
              <a:rPr lang="en-US" sz="3200" b="1" dirty="0">
                <a:solidFill>
                  <a:schemeClr val="accent6">
                    <a:lumMod val="75000"/>
                  </a:schemeClr>
                </a:solidFill>
              </a:rPr>
              <a:t>n</a:t>
            </a:r>
            <a:endParaRPr lang="he-IL" sz="4800" b="1" dirty="0">
              <a:solidFill>
                <a:schemeClr val="accent6">
                  <a:lumMod val="75000"/>
                </a:schemeClr>
              </a:solidFill>
            </a:endParaRPr>
          </a:p>
        </p:txBody>
      </p:sp>
    </p:spTree>
    <p:extLst>
      <p:ext uri="{BB962C8B-B14F-4D97-AF65-F5344CB8AC3E}">
        <p14:creationId xmlns:p14="http://schemas.microsoft.com/office/powerpoint/2010/main" val="22545077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ercent"/>
          <p:cNvSpPr/>
          <p:nvPr/>
        </p:nvSpPr>
        <p:spPr>
          <a:xfrm>
            <a:off x="3556155" y="6188838"/>
            <a:ext cx="915315" cy="492443"/>
          </a:xfrm>
          <a:prstGeom prst="rect">
            <a:avLst/>
          </a:prstGeom>
        </p:spPr>
        <p:txBody>
          <a:bodyPr wrap="none" lIns="0" tIns="0" rIns="0" bIns="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Montserrat" panose="02000505000000020004" pitchFamily="2" charset="0"/>
              </a:rPr>
              <a:t>22</a:t>
            </a:r>
            <a:r>
              <a:rPr kumimoji="0" lang="en-US" sz="2800" b="1" i="0" u="none" strike="noStrike" kern="0" cap="none" spc="0" normalizeH="0" baseline="0" noProof="0" dirty="0">
                <a:ln>
                  <a:noFill/>
                </a:ln>
                <a:solidFill>
                  <a:schemeClr val="bg1"/>
                </a:solidFill>
                <a:effectLst/>
                <a:uLnTx/>
                <a:uFillTx/>
                <a:latin typeface="Montserrat" panose="02000505000000020004" pitchFamily="2" charset="0"/>
              </a:rPr>
              <a:t>% </a:t>
            </a:r>
            <a:endParaRPr kumimoji="0" lang="en-US" sz="4000" b="1" i="0" u="none" strike="noStrike" kern="0" cap="none" spc="0" normalizeH="0" baseline="0" noProof="0" dirty="0">
              <a:ln>
                <a:noFill/>
              </a:ln>
              <a:solidFill>
                <a:schemeClr val="bg1"/>
              </a:solidFill>
              <a:effectLst/>
              <a:uLnTx/>
              <a:uFillTx/>
              <a:latin typeface="Montserrat" panose="02000505000000020004" pitchFamily="2" charset="0"/>
            </a:endParaRPr>
          </a:p>
        </p:txBody>
      </p:sp>
      <p:sp>
        <p:nvSpPr>
          <p:cNvPr id="3" name="Title 2"/>
          <p:cNvSpPr>
            <a:spLocks noGrp="1"/>
          </p:cNvSpPr>
          <p:nvPr>
            <p:ph type="title"/>
          </p:nvPr>
        </p:nvSpPr>
        <p:spPr>
          <a:xfrm>
            <a:off x="0" y="0"/>
            <a:ext cx="12192000" cy="1050758"/>
          </a:xfrm>
        </p:spPr>
        <p:txBody>
          <a:bodyPr/>
          <a:lstStyle/>
          <a:p>
            <a:r>
              <a:rPr lang="en-US" sz="4000" dirty="0" smtClean="0"/>
              <a:t>Political Androgyny</a:t>
            </a:r>
            <a:r>
              <a:rPr lang="en-US" sz="4000" dirty="0"/>
              <a:t> </a:t>
            </a:r>
            <a:endParaRPr lang="en-US" dirty="0"/>
          </a:p>
        </p:txBody>
      </p:sp>
      <p:sp>
        <p:nvSpPr>
          <p:cNvPr id="2" name="Slide Number Placeholder 1"/>
          <p:cNvSpPr>
            <a:spLocks noGrp="1"/>
          </p:cNvSpPr>
          <p:nvPr>
            <p:ph type="sldNum" sz="quarter" idx="4294967295"/>
          </p:nvPr>
        </p:nvSpPr>
        <p:spPr>
          <a:xfrm>
            <a:off x="9448800" y="6316663"/>
            <a:ext cx="2743200" cy="365125"/>
          </a:xfrm>
        </p:spPr>
        <p:txBody>
          <a:bodyPr/>
          <a:lstStyle/>
          <a:p>
            <a:fld id="{5AE1514C-5E56-4738-A1FF-4B1CFD2A3E36}" type="slidenum">
              <a:rPr lang="en-US" smtClean="0"/>
              <a:pPr/>
              <a:t>2</a:t>
            </a:fld>
            <a:endParaRPr lang="en-US"/>
          </a:p>
        </p:txBody>
      </p:sp>
      <p:sp>
        <p:nvSpPr>
          <p:cNvPr id="5" name="TextBox 4"/>
          <p:cNvSpPr txBox="1"/>
          <p:nvPr/>
        </p:nvSpPr>
        <p:spPr>
          <a:xfrm>
            <a:off x="602796" y="1172080"/>
            <a:ext cx="10986407" cy="5324535"/>
          </a:xfrm>
          <a:prstGeom prst="rect">
            <a:avLst/>
          </a:prstGeom>
          <a:noFill/>
        </p:spPr>
        <p:txBody>
          <a:bodyPr wrap="square" rtlCol="1">
            <a:spAutoFit/>
          </a:bodyPr>
          <a:lstStyle/>
          <a:p>
            <a:endParaRPr lang="en-US" sz="2400" dirty="0" smtClean="0"/>
          </a:p>
          <a:p>
            <a:pPr marL="285750" indent="-285750">
              <a:buFont typeface="Arial" panose="020B0604020202020204" pitchFamily="34" charset="0"/>
              <a:buChar char="•"/>
            </a:pPr>
            <a:r>
              <a:rPr lang="en-US" sz="2400" dirty="0" smtClean="0"/>
              <a:t>According </a:t>
            </a:r>
            <a:r>
              <a:rPr lang="en-US" sz="2400" dirty="0"/>
              <a:t>to the </a:t>
            </a:r>
            <a:r>
              <a:rPr lang="en-US" sz="2400" dirty="0" err="1"/>
              <a:t>Organisation</a:t>
            </a:r>
            <a:r>
              <a:rPr lang="en-US" sz="2400" dirty="0"/>
              <a:t> for Economic Co-operation and Development (OECD</a:t>
            </a:r>
            <a:r>
              <a:rPr lang="en-US" sz="2400" dirty="0" smtClean="0"/>
              <a:t>):</a:t>
            </a:r>
            <a:br>
              <a:rPr lang="en-US" sz="2400" dirty="0" smtClean="0"/>
            </a:br>
            <a:endParaRPr lang="en-US" sz="2400" dirty="0" smtClean="0"/>
          </a:p>
          <a:p>
            <a:pPr marL="800100" lvl="1" indent="-342900">
              <a:buFont typeface="Arial" panose="020B0604020202020204" pitchFamily="34" charset="0"/>
              <a:buChar char="•"/>
            </a:pPr>
            <a:r>
              <a:rPr lang="en-US" sz="2400" u="sng" dirty="0" smtClean="0"/>
              <a:t>Public </a:t>
            </a:r>
            <a:r>
              <a:rPr lang="en-US" sz="2400" u="sng" dirty="0"/>
              <a:t>engagement</a:t>
            </a:r>
            <a:r>
              <a:rPr lang="en-US" sz="2400" dirty="0"/>
              <a:t> in the decision-making process is important for holding the government to account and maintaining confidence in public </a:t>
            </a:r>
            <a:r>
              <a:rPr lang="en-US" sz="2400" dirty="0" smtClean="0"/>
              <a:t>institutions.</a:t>
            </a:r>
            <a:r>
              <a:rPr lang="en-US" sz="2400" dirty="0"/>
              <a:t> </a:t>
            </a:r>
            <a:r>
              <a:rPr lang="en-US" sz="2400" dirty="0" smtClean="0"/>
              <a:t>The </a:t>
            </a:r>
            <a:r>
              <a:rPr lang="en-US" sz="2400" dirty="0"/>
              <a:t>formal process for public engagement in developing laws and regulations is one way to measure the extent to which people can become involved in </a:t>
            </a:r>
            <a:r>
              <a:rPr lang="en-US" sz="2400" dirty="0" smtClean="0"/>
              <a:t>government.</a:t>
            </a:r>
          </a:p>
          <a:p>
            <a:pPr marL="800100" lvl="1" indent="-342900">
              <a:buFont typeface="Arial" panose="020B0604020202020204" pitchFamily="34" charset="0"/>
              <a:buChar char="•"/>
            </a:pPr>
            <a:endParaRPr lang="en-US" sz="2400" dirty="0" smtClean="0"/>
          </a:p>
          <a:p>
            <a:pPr marL="742950" lvl="1" indent="-285750">
              <a:buFont typeface="Arial" panose="020B0604020202020204" pitchFamily="34" charset="0"/>
              <a:buChar char="•"/>
            </a:pPr>
            <a:r>
              <a:rPr lang="en-US" sz="2400" dirty="0" smtClean="0"/>
              <a:t>T</a:t>
            </a:r>
            <a:r>
              <a:rPr lang="en-US" sz="2400" dirty="0"/>
              <a:t>he </a:t>
            </a:r>
            <a:r>
              <a:rPr lang="en-US" sz="2400" dirty="0" smtClean="0"/>
              <a:t>average of </a:t>
            </a:r>
            <a:r>
              <a:rPr lang="en-US" sz="2400" dirty="0"/>
              <a:t>public </a:t>
            </a:r>
            <a:r>
              <a:rPr lang="en-US" sz="2400" dirty="0" smtClean="0"/>
              <a:t>engagement is standing on 2.4 </a:t>
            </a:r>
            <a:r>
              <a:rPr lang="en-US" sz="2400" dirty="0"/>
              <a:t>(on a scale 0 to 4</a:t>
            </a:r>
            <a:r>
              <a:rPr lang="en-US" sz="2400" dirty="0" smtClean="0"/>
              <a:t>).</a:t>
            </a:r>
          </a:p>
          <a:p>
            <a:pPr marL="742950" lvl="1" indent="-285750">
              <a:buFont typeface="Arial" panose="020B0604020202020204" pitchFamily="34" charset="0"/>
              <a:buChar char="•"/>
            </a:pPr>
            <a:endParaRPr lang="en-US" sz="2400" dirty="0" smtClean="0"/>
          </a:p>
          <a:p>
            <a:pPr marL="742950" lvl="1" indent="-285750">
              <a:buFont typeface="Arial" panose="020B0604020202020204" pitchFamily="34" charset="0"/>
              <a:buChar char="•"/>
            </a:pPr>
            <a:r>
              <a:rPr lang="en-US" sz="2800" b="1" dirty="0" smtClean="0"/>
              <a:t>Israel rate: 0.9!!! (62.5% lower the average)</a:t>
            </a:r>
            <a:endParaRPr lang="en-US" sz="2800" b="1"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0198138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 calcmode="lin" valueType="num">
                                      <p:cBhvr additive="base">
                                        <p:cTn id="1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ercent"/>
          <p:cNvSpPr/>
          <p:nvPr/>
        </p:nvSpPr>
        <p:spPr>
          <a:xfrm>
            <a:off x="3556155" y="6188838"/>
            <a:ext cx="915315" cy="492443"/>
          </a:xfrm>
          <a:prstGeom prst="rect">
            <a:avLst/>
          </a:prstGeom>
        </p:spPr>
        <p:txBody>
          <a:bodyPr wrap="none" lIns="0" tIns="0" rIns="0" bIns="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Montserrat" panose="02000505000000020004" pitchFamily="2" charset="0"/>
              </a:rPr>
              <a:t>22</a:t>
            </a:r>
            <a:r>
              <a:rPr kumimoji="0" lang="en-US" sz="2800" b="1" i="0" u="none" strike="noStrike" kern="0" cap="none" spc="0" normalizeH="0" baseline="0" noProof="0" dirty="0">
                <a:ln>
                  <a:noFill/>
                </a:ln>
                <a:solidFill>
                  <a:schemeClr val="bg1"/>
                </a:solidFill>
                <a:effectLst/>
                <a:uLnTx/>
                <a:uFillTx/>
                <a:latin typeface="Montserrat" panose="02000505000000020004" pitchFamily="2" charset="0"/>
              </a:rPr>
              <a:t>% </a:t>
            </a:r>
            <a:endParaRPr kumimoji="0" lang="en-US" sz="4000" b="1" i="0" u="none" strike="noStrike" kern="0" cap="none" spc="0" normalizeH="0" baseline="0" noProof="0" dirty="0">
              <a:ln>
                <a:noFill/>
              </a:ln>
              <a:solidFill>
                <a:schemeClr val="bg1"/>
              </a:solidFill>
              <a:effectLst/>
              <a:uLnTx/>
              <a:uFillTx/>
              <a:latin typeface="Montserrat" panose="02000505000000020004" pitchFamily="2" charset="0"/>
            </a:endParaRPr>
          </a:p>
        </p:txBody>
      </p:sp>
      <p:sp>
        <p:nvSpPr>
          <p:cNvPr id="3" name="Title 2"/>
          <p:cNvSpPr>
            <a:spLocks noGrp="1"/>
          </p:cNvSpPr>
          <p:nvPr>
            <p:ph type="title"/>
          </p:nvPr>
        </p:nvSpPr>
        <p:spPr>
          <a:xfrm>
            <a:off x="0" y="0"/>
            <a:ext cx="12192000" cy="1050758"/>
          </a:xfrm>
        </p:spPr>
        <p:txBody>
          <a:bodyPr/>
          <a:lstStyle/>
          <a:p>
            <a:r>
              <a:rPr lang="en-US" sz="4000" dirty="0" smtClean="0"/>
              <a:t>Political Androgyny</a:t>
            </a:r>
            <a:r>
              <a:rPr lang="en-US" sz="4000" dirty="0"/>
              <a:t> </a:t>
            </a:r>
            <a:endParaRPr lang="en-US" dirty="0"/>
          </a:p>
        </p:txBody>
      </p:sp>
      <p:sp>
        <p:nvSpPr>
          <p:cNvPr id="2" name="Slide Number Placeholder 1"/>
          <p:cNvSpPr>
            <a:spLocks noGrp="1"/>
          </p:cNvSpPr>
          <p:nvPr>
            <p:ph type="sldNum" sz="quarter" idx="4294967295"/>
          </p:nvPr>
        </p:nvSpPr>
        <p:spPr>
          <a:xfrm>
            <a:off x="9448800" y="6316663"/>
            <a:ext cx="2743200" cy="365125"/>
          </a:xfrm>
        </p:spPr>
        <p:txBody>
          <a:bodyPr/>
          <a:lstStyle/>
          <a:p>
            <a:fld id="{5AE1514C-5E56-4738-A1FF-4B1CFD2A3E36}" type="slidenum">
              <a:rPr lang="en-US" smtClean="0"/>
              <a:pPr/>
              <a:t>3</a:t>
            </a:fld>
            <a:endParaRPr lang="en-US"/>
          </a:p>
        </p:txBody>
      </p:sp>
      <p:sp>
        <p:nvSpPr>
          <p:cNvPr id="5" name="TextBox 4"/>
          <p:cNvSpPr txBox="1"/>
          <p:nvPr/>
        </p:nvSpPr>
        <p:spPr>
          <a:xfrm>
            <a:off x="602796" y="1172080"/>
            <a:ext cx="10986407" cy="5447645"/>
          </a:xfrm>
          <a:prstGeom prst="rect">
            <a:avLst/>
          </a:prstGeom>
          <a:noFill/>
        </p:spPr>
        <p:txBody>
          <a:bodyPr wrap="square" rtlCol="1">
            <a:spAutoFit/>
          </a:bodyPr>
          <a:lstStyle/>
          <a:p>
            <a:endParaRPr lang="en-US" sz="2400" dirty="0" smtClean="0"/>
          </a:p>
          <a:p>
            <a:pPr marL="342900" indent="-342900">
              <a:buFont typeface="Arial" panose="020B0604020202020204" pitchFamily="34" charset="0"/>
              <a:buChar char="•"/>
            </a:pPr>
            <a:r>
              <a:rPr lang="en-US" sz="2400" dirty="0"/>
              <a:t>According to t</a:t>
            </a:r>
            <a:r>
              <a:rPr lang="he-IL" altLang="he-IL" sz="2400" dirty="0"/>
              <a:t>he Israel Democracy Institute</a:t>
            </a:r>
            <a:r>
              <a:rPr lang="en-US" altLang="he-IL" sz="2400" dirty="0"/>
              <a:t>:</a:t>
            </a:r>
          </a:p>
          <a:p>
            <a:pPr marL="342900" indent="-342900">
              <a:buFont typeface="Arial" panose="020B0604020202020204" pitchFamily="34" charset="0"/>
              <a:buChar char="•"/>
            </a:pPr>
            <a:endParaRPr lang="en-US" altLang="he-IL" sz="2400" dirty="0"/>
          </a:p>
          <a:p>
            <a:pPr marL="800100" lvl="1" indent="-342900">
              <a:buFont typeface="Arial" panose="020B0604020202020204" pitchFamily="34" charset="0"/>
              <a:buChar char="•"/>
            </a:pPr>
            <a:r>
              <a:rPr lang="he-IL" altLang="he-IL" sz="2400" dirty="0"/>
              <a:t>The turnout in the 2015 elections was 72.3% of the eligible voters. Considering that half a million of those registered in the voter register do not live in Israel, the actual voter turnout is over </a:t>
            </a:r>
            <a:r>
              <a:rPr lang="he-IL" altLang="he-IL" sz="2400" dirty="0" smtClean="0"/>
              <a:t>80%</a:t>
            </a:r>
            <a:r>
              <a:rPr lang="en-US" altLang="he-IL" sz="2400" dirty="0" smtClean="0"/>
              <a:t>.</a:t>
            </a:r>
            <a:endParaRPr lang="he-IL" altLang="he-IL" sz="2400" dirty="0"/>
          </a:p>
          <a:p>
            <a:pPr lvl="1"/>
            <a:endParaRPr lang="en-US" sz="2400" dirty="0"/>
          </a:p>
          <a:p>
            <a:pPr marL="342900" indent="-342900">
              <a:buFont typeface="Arial" panose="020B0604020202020204" pitchFamily="34" charset="0"/>
              <a:buChar char="•"/>
            </a:pPr>
            <a:r>
              <a:rPr lang="en-US" sz="2400" dirty="0"/>
              <a:t>This figure is higher than the OECD average of 69</a:t>
            </a:r>
            <a:r>
              <a:rPr lang="en-US" sz="2400" dirty="0" smtClean="0"/>
              <a:t>%.“</a:t>
            </a:r>
            <a:br>
              <a:rPr lang="en-US" sz="2400" dirty="0" smtClean="0"/>
            </a:br>
            <a:r>
              <a:rPr lang="en-US" sz="2400" dirty="0" smtClean="0"/>
              <a:t> </a:t>
            </a:r>
            <a:r>
              <a:rPr lang="en-US" sz="2400" dirty="0"/>
              <a:t>Israel is above average in elections voters</a:t>
            </a:r>
            <a:r>
              <a:rPr lang="en-US" sz="2400" dirty="0" smtClean="0"/>
              <a:t>!!!</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800" b="1" dirty="0"/>
              <a:t>Conclusion – many of the Israeli people vote, but don't make the decision from knowledge or deep (and even shallow) politics research.</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043717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 calcmode="lin" valueType="num">
                                      <p:cBhvr additive="base">
                                        <p:cTn id="1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anim calcmode="lin" valueType="num">
                                      <p:cBhvr additive="base">
                                        <p:cTn id="2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ercent"/>
          <p:cNvSpPr/>
          <p:nvPr/>
        </p:nvSpPr>
        <p:spPr>
          <a:xfrm>
            <a:off x="3556155" y="6188838"/>
            <a:ext cx="915315" cy="492443"/>
          </a:xfrm>
          <a:prstGeom prst="rect">
            <a:avLst/>
          </a:prstGeom>
        </p:spPr>
        <p:txBody>
          <a:bodyPr wrap="none" lIns="0" tIns="0" rIns="0" bIns="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Montserrat" panose="02000505000000020004" pitchFamily="2" charset="0"/>
              </a:rPr>
              <a:t>22</a:t>
            </a:r>
            <a:r>
              <a:rPr kumimoji="0" lang="en-US" sz="2800" b="1" i="0" u="none" strike="noStrike" kern="0" cap="none" spc="0" normalizeH="0" baseline="0" noProof="0" dirty="0">
                <a:ln>
                  <a:noFill/>
                </a:ln>
                <a:solidFill>
                  <a:schemeClr val="bg1"/>
                </a:solidFill>
                <a:effectLst/>
                <a:uLnTx/>
                <a:uFillTx/>
                <a:latin typeface="Montserrat" panose="02000505000000020004" pitchFamily="2" charset="0"/>
              </a:rPr>
              <a:t>% </a:t>
            </a:r>
            <a:endParaRPr kumimoji="0" lang="en-US" sz="4000" b="1" i="0" u="none" strike="noStrike" kern="0" cap="none" spc="0" normalizeH="0" baseline="0" noProof="0" dirty="0">
              <a:ln>
                <a:noFill/>
              </a:ln>
              <a:solidFill>
                <a:schemeClr val="bg1"/>
              </a:solidFill>
              <a:effectLst/>
              <a:uLnTx/>
              <a:uFillTx/>
              <a:latin typeface="Montserrat" panose="02000505000000020004" pitchFamily="2" charset="0"/>
            </a:endParaRPr>
          </a:p>
        </p:txBody>
      </p:sp>
      <p:sp>
        <p:nvSpPr>
          <p:cNvPr id="3" name="Title 2"/>
          <p:cNvSpPr>
            <a:spLocks noGrp="1"/>
          </p:cNvSpPr>
          <p:nvPr>
            <p:ph type="title"/>
          </p:nvPr>
        </p:nvSpPr>
        <p:spPr>
          <a:xfrm>
            <a:off x="0" y="0"/>
            <a:ext cx="12192000" cy="1050758"/>
          </a:xfrm>
        </p:spPr>
        <p:txBody>
          <a:bodyPr/>
          <a:lstStyle/>
          <a:p>
            <a:r>
              <a:rPr lang="en-US" sz="4000" dirty="0"/>
              <a:t>Political Androgyny </a:t>
            </a:r>
            <a:r>
              <a:rPr lang="en-US" dirty="0" smtClean="0">
                <a:solidFill>
                  <a:srgbClr val="5FCBEF"/>
                </a:solidFill>
              </a:rPr>
              <a:t> </a:t>
            </a:r>
            <a:endParaRPr lang="en-US" dirty="0"/>
          </a:p>
        </p:txBody>
      </p:sp>
      <p:sp>
        <p:nvSpPr>
          <p:cNvPr id="2" name="Slide Number Placeholder 1"/>
          <p:cNvSpPr>
            <a:spLocks noGrp="1"/>
          </p:cNvSpPr>
          <p:nvPr>
            <p:ph type="sldNum" sz="quarter" idx="4294967295"/>
          </p:nvPr>
        </p:nvSpPr>
        <p:spPr>
          <a:xfrm>
            <a:off x="9448800" y="6316663"/>
            <a:ext cx="2743200" cy="365125"/>
          </a:xfrm>
        </p:spPr>
        <p:txBody>
          <a:bodyPr/>
          <a:lstStyle/>
          <a:p>
            <a:fld id="{5AE1514C-5E56-4738-A1FF-4B1CFD2A3E36}" type="slidenum">
              <a:rPr lang="en-US" smtClean="0"/>
              <a:pPr/>
              <a:t>4</a:t>
            </a:fld>
            <a:endParaRPr lang="en-US"/>
          </a:p>
        </p:txBody>
      </p:sp>
      <p:sp>
        <p:nvSpPr>
          <p:cNvPr id="5" name="TextBox 4"/>
          <p:cNvSpPr txBox="1"/>
          <p:nvPr/>
        </p:nvSpPr>
        <p:spPr>
          <a:xfrm>
            <a:off x="683078" y="1473200"/>
            <a:ext cx="10825843" cy="4893647"/>
          </a:xfrm>
          <a:prstGeom prst="rect">
            <a:avLst/>
          </a:prstGeom>
          <a:noFill/>
        </p:spPr>
        <p:txBody>
          <a:bodyPr wrap="square" rtlCol="1">
            <a:spAutoFit/>
          </a:bodyPr>
          <a:lstStyle/>
          <a:p>
            <a:r>
              <a:rPr lang="en-US" sz="3200" b="1" dirty="0" smtClean="0"/>
              <a:t>So </a:t>
            </a:r>
            <a:r>
              <a:rPr lang="en-US" sz="3200" b="1" dirty="0"/>
              <a:t>way the Israeli </a:t>
            </a:r>
            <a:r>
              <a:rPr lang="en-US" sz="3200" b="1" dirty="0" smtClean="0"/>
              <a:t>people are not willing to</a:t>
            </a:r>
            <a:r>
              <a:rPr lang="en-US" sz="3200" b="1" dirty="0"/>
              <a:t> </a:t>
            </a:r>
            <a:r>
              <a:rPr lang="en-US" sz="3200" b="1" dirty="0" smtClean="0"/>
              <a:t>be </a:t>
            </a:r>
            <a:r>
              <a:rPr lang="en-US" sz="3200" b="1" dirty="0"/>
              <a:t>more p</a:t>
            </a:r>
            <a:r>
              <a:rPr lang="he-IL" altLang="he-IL" sz="3200" b="1" dirty="0"/>
              <a:t>olitically </a:t>
            </a:r>
            <a:r>
              <a:rPr lang="he-IL" altLang="he-IL" sz="3200" b="1" dirty="0" smtClean="0"/>
              <a:t>involved</a:t>
            </a:r>
            <a:r>
              <a:rPr lang="en-US" altLang="he-IL" sz="3200" b="1" dirty="0" smtClean="0"/>
              <a:t>?</a:t>
            </a:r>
            <a:endParaRPr lang="en-US" sz="3200" b="1" dirty="0"/>
          </a:p>
          <a:p>
            <a:pPr lvl="1"/>
            <a:endParaRPr lang="en-US" sz="2400" dirty="0"/>
          </a:p>
          <a:p>
            <a:r>
              <a:rPr lang="en-US" sz="2800" dirty="0"/>
              <a:t>Well, the main reason is that the information is not easily accessible. </a:t>
            </a:r>
            <a:r>
              <a:rPr lang="en-US" sz="2800" dirty="0" smtClean="0"/>
              <a:t>Mostly it is </a:t>
            </a:r>
            <a:r>
              <a:rPr lang="en-US" sz="2800" dirty="0"/>
              <a:t>written in high language on long documents, which requires people to invest time and effort in understanding the content. </a:t>
            </a:r>
            <a:r>
              <a:rPr lang="en-US" sz="2800" dirty="0" smtClean="0"/>
              <a:t>As </a:t>
            </a:r>
            <a:r>
              <a:rPr lang="en-US" sz="2800" dirty="0"/>
              <a:t>we know people doesn’t like to work hard</a:t>
            </a:r>
            <a:r>
              <a:rPr lang="en-US" sz="2800" dirty="0" smtClean="0"/>
              <a:t>.</a:t>
            </a:r>
          </a:p>
          <a:p>
            <a:endParaRPr lang="en-US" sz="2800" dirty="0"/>
          </a:p>
          <a:p>
            <a:r>
              <a:rPr lang="en-US" sz="3200" b="1" dirty="0"/>
              <a:t>So </a:t>
            </a:r>
            <a:r>
              <a:rPr lang="en-US" sz="3200" b="1" dirty="0" smtClean="0"/>
              <a:t>how can we bring a summary of the information </a:t>
            </a:r>
            <a:r>
              <a:rPr lang="en-US" sz="3200" b="1" dirty="0"/>
              <a:t>to the people, </a:t>
            </a:r>
            <a:r>
              <a:rPr lang="en-US" sz="3200" b="1" dirty="0" smtClean="0"/>
              <a:t>so it make politically involved easy and fun.</a:t>
            </a:r>
            <a:r>
              <a:rPr lang="en-US" sz="2000" dirty="0"/>
              <a:t/>
            </a:r>
            <a:br>
              <a:rPr lang="en-US" sz="2000" dirty="0"/>
            </a:br>
            <a:endParaRPr lang="en-US" sz="2000" dirty="0"/>
          </a:p>
        </p:txBody>
      </p:sp>
      <p:sp>
        <p:nvSpPr>
          <p:cNvPr id="27" name="Rectangle 22"/>
          <p:cNvSpPr>
            <a:spLocks noChangeArrowheads="1"/>
          </p:cNvSpPr>
          <p:nvPr/>
        </p:nvSpPr>
        <p:spPr bwMode="auto">
          <a:xfrm>
            <a:off x="0" y="14732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68281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 calcmode="lin" valueType="num">
                                      <p:cBhvr additive="base">
                                        <p:cTn id="1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 calcmode="lin" valueType="num">
                                      <p:cBhvr additive="base">
                                        <p:cTn id="1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ercent"/>
          <p:cNvSpPr/>
          <p:nvPr/>
        </p:nvSpPr>
        <p:spPr>
          <a:xfrm>
            <a:off x="3556155" y="6188838"/>
            <a:ext cx="915315" cy="492443"/>
          </a:xfrm>
          <a:prstGeom prst="rect">
            <a:avLst/>
          </a:prstGeom>
        </p:spPr>
        <p:txBody>
          <a:bodyPr wrap="none" lIns="0" tIns="0" rIns="0" bIns="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Montserrat" panose="02000505000000020004" pitchFamily="2" charset="0"/>
              </a:rPr>
              <a:t>22</a:t>
            </a:r>
            <a:r>
              <a:rPr kumimoji="0" lang="en-US" sz="2800" b="1" i="0" u="none" strike="noStrike" kern="0" cap="none" spc="0" normalizeH="0" baseline="0" noProof="0" dirty="0">
                <a:ln>
                  <a:noFill/>
                </a:ln>
                <a:solidFill>
                  <a:schemeClr val="bg1"/>
                </a:solidFill>
                <a:effectLst/>
                <a:uLnTx/>
                <a:uFillTx/>
                <a:latin typeface="Montserrat" panose="02000505000000020004" pitchFamily="2" charset="0"/>
              </a:rPr>
              <a:t>% </a:t>
            </a:r>
            <a:endParaRPr kumimoji="0" lang="en-US" sz="4000" b="1" i="0" u="none" strike="noStrike" kern="0" cap="none" spc="0" normalizeH="0" baseline="0" noProof="0" dirty="0">
              <a:ln>
                <a:noFill/>
              </a:ln>
              <a:solidFill>
                <a:schemeClr val="bg1"/>
              </a:solidFill>
              <a:effectLst/>
              <a:uLnTx/>
              <a:uFillTx/>
              <a:latin typeface="Montserrat" panose="02000505000000020004" pitchFamily="2" charset="0"/>
            </a:endParaRPr>
          </a:p>
        </p:txBody>
      </p:sp>
      <p:sp>
        <p:nvSpPr>
          <p:cNvPr id="3" name="Title 2"/>
          <p:cNvSpPr>
            <a:spLocks noGrp="1"/>
          </p:cNvSpPr>
          <p:nvPr>
            <p:ph type="title"/>
          </p:nvPr>
        </p:nvSpPr>
        <p:spPr>
          <a:xfrm>
            <a:off x="0" y="0"/>
            <a:ext cx="12192000" cy="1050758"/>
          </a:xfrm>
        </p:spPr>
        <p:txBody>
          <a:bodyPr/>
          <a:lstStyle/>
          <a:p>
            <a:r>
              <a:rPr lang="en-US" sz="4000" dirty="0" err="1"/>
              <a:t>Heimdall</a:t>
            </a:r>
            <a:r>
              <a:rPr lang="en-US" sz="4000" dirty="0">
                <a:solidFill>
                  <a:srgbClr val="5FCBEF"/>
                </a:solidFill>
              </a:rPr>
              <a:t>(Gatekeeper of </a:t>
            </a:r>
            <a:r>
              <a:rPr lang="en-US" sz="4000" dirty="0" err="1">
                <a:solidFill>
                  <a:srgbClr val="5FCBEF"/>
                </a:solidFill>
              </a:rPr>
              <a:t>Asgard</a:t>
            </a:r>
            <a:r>
              <a:rPr lang="en-US" sz="4000" dirty="0">
                <a:solidFill>
                  <a:srgbClr val="5FCBEF"/>
                </a:solidFill>
              </a:rPr>
              <a:t>) </a:t>
            </a:r>
            <a:endParaRPr lang="en-US" dirty="0"/>
          </a:p>
        </p:txBody>
      </p:sp>
      <p:sp>
        <p:nvSpPr>
          <p:cNvPr id="2" name="Slide Number Placeholder 1"/>
          <p:cNvSpPr>
            <a:spLocks noGrp="1"/>
          </p:cNvSpPr>
          <p:nvPr>
            <p:ph type="sldNum" sz="quarter" idx="4294967295"/>
          </p:nvPr>
        </p:nvSpPr>
        <p:spPr>
          <a:xfrm>
            <a:off x="9448800" y="6316663"/>
            <a:ext cx="2743200" cy="365125"/>
          </a:xfrm>
        </p:spPr>
        <p:txBody>
          <a:bodyPr/>
          <a:lstStyle/>
          <a:p>
            <a:fld id="{5AE1514C-5E56-4738-A1FF-4B1CFD2A3E36}" type="slidenum">
              <a:rPr lang="en-US" smtClean="0"/>
              <a:pPr/>
              <a:t>5</a:t>
            </a:fld>
            <a:endParaRPr lang="en-US"/>
          </a:p>
        </p:txBody>
      </p:sp>
      <p:sp>
        <p:nvSpPr>
          <p:cNvPr id="5" name="TextBox 4"/>
          <p:cNvSpPr txBox="1"/>
          <p:nvPr/>
        </p:nvSpPr>
        <p:spPr>
          <a:xfrm>
            <a:off x="683078" y="1611699"/>
            <a:ext cx="10825843" cy="5416868"/>
          </a:xfrm>
          <a:prstGeom prst="rect">
            <a:avLst/>
          </a:prstGeom>
          <a:noFill/>
        </p:spPr>
        <p:txBody>
          <a:bodyPr wrap="square" rtlCol="1">
            <a:spAutoFit/>
          </a:bodyPr>
          <a:lstStyle/>
          <a:p>
            <a:r>
              <a:rPr lang="en-US" sz="2400" b="1" dirty="0"/>
              <a:t>Main </a:t>
            </a:r>
            <a:r>
              <a:rPr lang="en-US" sz="2400" b="1" dirty="0" err="1"/>
              <a:t>Heimdall</a:t>
            </a:r>
            <a:r>
              <a:rPr lang="en-US" sz="2400" b="1" dirty="0"/>
              <a:t> idea</a:t>
            </a:r>
            <a:r>
              <a:rPr lang="en-US" sz="2400" b="1" dirty="0" smtClean="0"/>
              <a:t>:</a:t>
            </a:r>
          </a:p>
          <a:p>
            <a:endParaRPr lang="en-US" b="1" dirty="0" smtClean="0"/>
          </a:p>
          <a:p>
            <a:pPr marL="800100" lvl="1" indent="-342900">
              <a:buFont typeface="+mj-lt"/>
              <a:buAutoNum type="arabicPeriod"/>
            </a:pPr>
            <a:r>
              <a:rPr lang="he-IL" altLang="he-IL" dirty="0">
                <a:solidFill>
                  <a:srgbClr val="212121"/>
                </a:solidFill>
                <a:latin typeface="inherit"/>
              </a:rPr>
              <a:t>A user registers </a:t>
            </a:r>
            <a:r>
              <a:rPr lang="en-US" b="1" dirty="0" smtClean="0"/>
              <a:t>anonymously</a:t>
            </a:r>
            <a:r>
              <a:rPr lang="en-US" dirty="0" smtClean="0"/>
              <a:t> to </a:t>
            </a:r>
            <a:r>
              <a:rPr lang="en-US" dirty="0" err="1" smtClean="0"/>
              <a:t>Heimdall</a:t>
            </a:r>
            <a:r>
              <a:rPr lang="he-IL" altLang="he-IL" dirty="0" smtClean="0">
                <a:solidFill>
                  <a:srgbClr val="212121"/>
                </a:solidFill>
                <a:latin typeface="inherit"/>
              </a:rPr>
              <a:t> application</a:t>
            </a:r>
            <a:r>
              <a:rPr lang="en-US" altLang="he-IL" dirty="0" smtClean="0">
                <a:solidFill>
                  <a:srgbClr val="212121"/>
                </a:solidFill>
                <a:latin typeface="inherit"/>
              </a:rPr>
              <a:t> </a:t>
            </a:r>
            <a:r>
              <a:rPr lang="en-US" dirty="0"/>
              <a:t>(with </a:t>
            </a:r>
            <a:r>
              <a:rPr lang="en-US" dirty="0" smtClean="0"/>
              <a:t>Facebook or Gmail </a:t>
            </a:r>
            <a:r>
              <a:rPr lang="en-US" dirty="0"/>
              <a:t>token) </a:t>
            </a:r>
            <a:r>
              <a:rPr lang="en-US" altLang="he-IL" dirty="0" smtClean="0">
                <a:solidFill>
                  <a:srgbClr val="212121"/>
                </a:solidFill>
                <a:latin typeface="inherit"/>
              </a:rPr>
              <a:t>.</a:t>
            </a:r>
          </a:p>
          <a:p>
            <a:pPr marL="800100" lvl="1" indent="-342900">
              <a:buFont typeface="+mj-lt"/>
              <a:buAutoNum type="arabicPeriod"/>
            </a:pPr>
            <a:r>
              <a:rPr lang="en-US" dirty="0" smtClean="0"/>
              <a:t>Marking the party to which he has voted and enter more details like </a:t>
            </a:r>
            <a:r>
              <a:rPr lang="en-US" dirty="0"/>
              <a:t>age, current </a:t>
            </a:r>
            <a:r>
              <a:rPr lang="en-US" dirty="0" smtClean="0"/>
              <a:t>city and field of work.</a:t>
            </a:r>
          </a:p>
          <a:p>
            <a:pPr marL="800100" lvl="1" indent="-342900">
              <a:buFont typeface="+mj-lt"/>
              <a:buAutoNum type="arabicPeriod"/>
            </a:pPr>
            <a:r>
              <a:rPr lang="en-US" altLang="he-IL" dirty="0" smtClean="0"/>
              <a:t>Enjoy the app:</a:t>
            </a:r>
          </a:p>
          <a:p>
            <a:pPr marL="1198800" lvl="2" indent="-284400">
              <a:buFont typeface="Arial" panose="020B0604020202020204" pitchFamily="34" charset="0"/>
              <a:buChar char="•"/>
            </a:pPr>
            <a:r>
              <a:rPr lang="en-US" dirty="0"/>
              <a:t>User </a:t>
            </a:r>
            <a:r>
              <a:rPr lang="en-US" dirty="0" smtClean="0"/>
              <a:t>notify about new laws that was voted in the </a:t>
            </a:r>
            <a:r>
              <a:rPr lang="en-US" dirty="0" err="1" smtClean="0"/>
              <a:t>Knesst</a:t>
            </a:r>
            <a:endParaRPr lang="en-US" dirty="0"/>
          </a:p>
          <a:p>
            <a:pPr marL="1198800" lvl="2" indent="-284400">
              <a:buFont typeface="Arial" panose="020B0604020202020204" pitchFamily="34" charset="0"/>
              <a:buChar char="•"/>
            </a:pPr>
            <a:r>
              <a:rPr lang="en-US" altLang="he-IL" dirty="0" smtClean="0"/>
              <a:t>User notify about status changes in an existing laws. </a:t>
            </a:r>
          </a:p>
          <a:p>
            <a:pPr marL="1200150" lvl="2" indent="-285750">
              <a:buFont typeface="Arial" panose="020B0604020202020204" pitchFamily="34" charset="0"/>
              <a:buChar char="•"/>
            </a:pPr>
            <a:r>
              <a:rPr lang="en-US" dirty="0" smtClean="0"/>
              <a:t>User can see a </a:t>
            </a:r>
            <a:r>
              <a:rPr lang="en-US" dirty="0"/>
              <a:t>law </a:t>
            </a:r>
            <a:r>
              <a:rPr lang="en-US" dirty="0" smtClean="0"/>
              <a:t>briefing.</a:t>
            </a:r>
          </a:p>
          <a:p>
            <a:pPr marL="1200150" lvl="2" indent="-285750">
              <a:buFont typeface="Arial" panose="020B0604020202020204" pitchFamily="34" charset="0"/>
              <a:buChar char="•"/>
            </a:pPr>
            <a:r>
              <a:rPr lang="en-US" altLang="he-IL" dirty="0" smtClean="0"/>
              <a:t>User has the a</a:t>
            </a:r>
            <a:r>
              <a:rPr lang="en-US" dirty="0" smtClean="0"/>
              <a:t>bility </a:t>
            </a:r>
            <a:r>
              <a:rPr lang="en-US" dirty="0"/>
              <a:t>of get statistics about his votes, and general </a:t>
            </a:r>
            <a:r>
              <a:rPr lang="en-US" dirty="0" smtClean="0"/>
              <a:t>distribution such as different  parties</a:t>
            </a:r>
            <a:r>
              <a:rPr lang="en-US" dirty="0"/>
              <a:t>, ages, living areas, job fields, etc</a:t>
            </a:r>
            <a:r>
              <a:rPr lang="en-US" dirty="0" smtClean="0"/>
              <a:t>.</a:t>
            </a:r>
          </a:p>
          <a:p>
            <a:pPr marL="1200150" lvl="2" indent="-285750">
              <a:buFont typeface="Arial" panose="020B0604020202020204" pitchFamily="34" charset="0"/>
              <a:buChar char="•"/>
            </a:pPr>
            <a:r>
              <a:rPr lang="en-US" dirty="0" smtClean="0"/>
              <a:t>User as the ability </a:t>
            </a:r>
            <a:r>
              <a:rPr lang="en-US" dirty="0"/>
              <a:t>to get percentage match data for parties according to </a:t>
            </a:r>
            <a:r>
              <a:rPr lang="en-US" dirty="0" smtClean="0"/>
              <a:t>his votes.</a:t>
            </a:r>
          </a:p>
          <a:p>
            <a:pPr marL="1200150" lvl="2" indent="-285750">
              <a:buFont typeface="Arial" panose="020B0604020202020204" pitchFamily="34" charset="0"/>
              <a:buChar char="•"/>
            </a:pPr>
            <a:r>
              <a:rPr lang="en-US" dirty="0" smtClean="0"/>
              <a:t>User can add a new </a:t>
            </a:r>
            <a:r>
              <a:rPr lang="en-US" dirty="0"/>
              <a:t>law </a:t>
            </a:r>
            <a:r>
              <a:rPr lang="en-US" dirty="0" smtClean="0"/>
              <a:t>briefing.</a:t>
            </a:r>
          </a:p>
          <a:p>
            <a:pPr marL="1200150" lvl="2" indent="-285750">
              <a:buFont typeface="Arial" panose="020B0604020202020204" pitchFamily="34" charset="0"/>
              <a:buChar char="•"/>
            </a:pPr>
            <a:r>
              <a:rPr lang="en-US" dirty="0" smtClean="0"/>
              <a:t>User can mark a law as “like” or “dislike”.</a:t>
            </a:r>
          </a:p>
          <a:p>
            <a:pPr lvl="1"/>
            <a:endParaRPr lang="en-US" sz="2800" b="1" dirty="0" smtClean="0"/>
          </a:p>
          <a:p>
            <a:pPr lvl="1"/>
            <a:r>
              <a:rPr lang="en-US" sz="3600" b="1" dirty="0" smtClean="0"/>
              <a:t>It’s </a:t>
            </a:r>
            <a:r>
              <a:rPr lang="en-US" sz="3600" b="1" dirty="0"/>
              <a:t>that </a:t>
            </a:r>
            <a:r>
              <a:rPr lang="en-US" sz="3600" b="1" dirty="0" smtClean="0"/>
              <a:t>simple!</a:t>
            </a:r>
            <a:endParaRPr lang="en-US" sz="3600" b="1" dirty="0"/>
          </a:p>
          <a:p>
            <a:pPr lvl="1"/>
            <a:endParaRPr lang="en-US" sz="2400" dirty="0"/>
          </a:p>
        </p:txBody>
      </p:sp>
      <p:sp>
        <p:nvSpPr>
          <p:cNvPr id="27" name="Rectangle 22"/>
          <p:cNvSpPr>
            <a:spLocks noChangeArrowheads="1"/>
          </p:cNvSpPr>
          <p:nvPr/>
        </p:nvSpPr>
        <p:spPr bwMode="auto">
          <a:xfrm>
            <a:off x="0" y="14732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11952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 calcmode="lin" valueType="num">
                                      <p:cBhvr additive="base">
                                        <p:cTn id="2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 calcmode="lin" valueType="num">
                                      <p:cBhvr additive="base">
                                        <p:cTn id="2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 calcmode="lin" valueType="num">
                                      <p:cBhvr additive="base">
                                        <p:cTn id="3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anim calcmode="lin" valueType="num">
                                      <p:cBhvr additive="base">
                                        <p:cTn id="3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anim calcmode="lin" valueType="num">
                                      <p:cBhvr additive="base">
                                        <p:cTn id="4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anim calcmode="lin" valueType="num">
                                      <p:cBhvr additive="base">
                                        <p:cTn id="4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xEl>
                                              <p:pRg st="13" end="13"/>
                                            </p:txEl>
                                          </p:spTgt>
                                        </p:tgtEl>
                                        <p:attrNameLst>
                                          <p:attrName>style.visibility</p:attrName>
                                        </p:attrNameLst>
                                      </p:cBhvr>
                                      <p:to>
                                        <p:strVal val="visible"/>
                                      </p:to>
                                    </p:set>
                                    <p:anim calcmode="lin" valueType="num">
                                      <p:cBhvr additive="base">
                                        <p:cTn id="53"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ercent"/>
          <p:cNvSpPr/>
          <p:nvPr/>
        </p:nvSpPr>
        <p:spPr>
          <a:xfrm>
            <a:off x="3556155" y="6188838"/>
            <a:ext cx="915315" cy="492443"/>
          </a:xfrm>
          <a:prstGeom prst="rect">
            <a:avLst/>
          </a:prstGeom>
        </p:spPr>
        <p:txBody>
          <a:bodyPr wrap="none" lIns="0" tIns="0" rIns="0" bIns="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Montserrat" panose="02000505000000020004" pitchFamily="2" charset="0"/>
              </a:rPr>
              <a:t>22</a:t>
            </a:r>
            <a:r>
              <a:rPr kumimoji="0" lang="en-US" sz="2800" b="1" i="0" u="none" strike="noStrike" kern="0" cap="none" spc="0" normalizeH="0" baseline="0" noProof="0" dirty="0">
                <a:ln>
                  <a:noFill/>
                </a:ln>
                <a:solidFill>
                  <a:schemeClr val="bg1"/>
                </a:solidFill>
                <a:effectLst/>
                <a:uLnTx/>
                <a:uFillTx/>
                <a:latin typeface="Montserrat" panose="02000505000000020004" pitchFamily="2" charset="0"/>
              </a:rPr>
              <a:t>% </a:t>
            </a:r>
            <a:endParaRPr kumimoji="0" lang="en-US" sz="4000" b="1" i="0" u="none" strike="noStrike" kern="0" cap="none" spc="0" normalizeH="0" baseline="0" noProof="0" dirty="0">
              <a:ln>
                <a:noFill/>
              </a:ln>
              <a:solidFill>
                <a:schemeClr val="bg1"/>
              </a:solidFill>
              <a:effectLst/>
              <a:uLnTx/>
              <a:uFillTx/>
              <a:latin typeface="Montserrat" panose="02000505000000020004" pitchFamily="2" charset="0"/>
            </a:endParaRPr>
          </a:p>
        </p:txBody>
      </p:sp>
      <p:sp>
        <p:nvSpPr>
          <p:cNvPr id="3" name="Title 2"/>
          <p:cNvSpPr>
            <a:spLocks noGrp="1"/>
          </p:cNvSpPr>
          <p:nvPr>
            <p:ph type="title"/>
          </p:nvPr>
        </p:nvSpPr>
        <p:spPr>
          <a:xfrm>
            <a:off x="0" y="0"/>
            <a:ext cx="12192000" cy="1050758"/>
          </a:xfrm>
        </p:spPr>
        <p:txBody>
          <a:bodyPr/>
          <a:lstStyle/>
          <a:p>
            <a:r>
              <a:rPr lang="en-US" sz="4000" dirty="0" err="1"/>
              <a:t>Heimdall</a:t>
            </a:r>
            <a:r>
              <a:rPr lang="en-US" sz="4000" dirty="0">
                <a:solidFill>
                  <a:srgbClr val="5FCBEF"/>
                </a:solidFill>
              </a:rPr>
              <a:t>(Gatekeeper of </a:t>
            </a:r>
            <a:r>
              <a:rPr lang="en-US" sz="4000" dirty="0" err="1">
                <a:solidFill>
                  <a:srgbClr val="5FCBEF"/>
                </a:solidFill>
              </a:rPr>
              <a:t>Asgard</a:t>
            </a:r>
            <a:r>
              <a:rPr lang="en-US" sz="4000" dirty="0">
                <a:solidFill>
                  <a:srgbClr val="5FCBEF"/>
                </a:solidFill>
              </a:rPr>
              <a:t>) </a:t>
            </a:r>
            <a:endParaRPr lang="en-US" dirty="0"/>
          </a:p>
        </p:txBody>
      </p:sp>
      <p:sp>
        <p:nvSpPr>
          <p:cNvPr id="2" name="Slide Number Placeholder 1"/>
          <p:cNvSpPr>
            <a:spLocks noGrp="1"/>
          </p:cNvSpPr>
          <p:nvPr>
            <p:ph type="sldNum" sz="quarter" idx="4294967295"/>
          </p:nvPr>
        </p:nvSpPr>
        <p:spPr>
          <a:xfrm>
            <a:off x="9448800" y="6316663"/>
            <a:ext cx="2743200" cy="365125"/>
          </a:xfrm>
        </p:spPr>
        <p:txBody>
          <a:bodyPr/>
          <a:lstStyle/>
          <a:p>
            <a:fld id="{5AE1514C-5E56-4738-A1FF-4B1CFD2A3E36}" type="slidenum">
              <a:rPr lang="en-US" smtClean="0"/>
              <a:pPr/>
              <a:t>6</a:t>
            </a:fld>
            <a:endParaRPr lang="en-US"/>
          </a:p>
        </p:txBody>
      </p:sp>
      <p:sp>
        <p:nvSpPr>
          <p:cNvPr id="5" name="TextBox 4"/>
          <p:cNvSpPr txBox="1"/>
          <p:nvPr/>
        </p:nvSpPr>
        <p:spPr>
          <a:xfrm>
            <a:off x="683078" y="1611699"/>
            <a:ext cx="10825843" cy="2923877"/>
          </a:xfrm>
          <a:prstGeom prst="rect">
            <a:avLst/>
          </a:prstGeom>
          <a:noFill/>
        </p:spPr>
        <p:txBody>
          <a:bodyPr wrap="square" rtlCol="1">
            <a:spAutoFit/>
          </a:bodyPr>
          <a:lstStyle/>
          <a:p>
            <a:r>
              <a:rPr lang="en-US" sz="2400" b="1" dirty="0" smtClean="0"/>
              <a:t>Main </a:t>
            </a:r>
            <a:r>
              <a:rPr lang="en-US" sz="2400" b="1" dirty="0" err="1"/>
              <a:t>Heimdall</a:t>
            </a:r>
            <a:r>
              <a:rPr lang="en-US" sz="2400" b="1" dirty="0"/>
              <a:t> </a:t>
            </a:r>
            <a:r>
              <a:rPr lang="en-US" sz="2400" b="1" dirty="0" smtClean="0"/>
              <a:t>purpose:</a:t>
            </a:r>
            <a:r>
              <a:rPr lang="en-US" b="1" dirty="0" smtClean="0"/>
              <a:t/>
            </a:r>
            <a:br>
              <a:rPr lang="en-US" b="1" dirty="0" smtClean="0"/>
            </a:br>
            <a:endParaRPr lang="en-US" b="1" dirty="0" smtClean="0"/>
          </a:p>
          <a:p>
            <a:pPr marL="742950" lvl="1" indent="-285750">
              <a:buFont typeface="Arial" panose="020B0604020202020204" pitchFamily="34" charset="0"/>
              <a:buChar char="•"/>
            </a:pPr>
            <a:r>
              <a:rPr lang="en-US" dirty="0"/>
              <a:t>Make to average citizen more involved in the day-to-day laws</a:t>
            </a:r>
            <a:r>
              <a:rPr lang="en-US" dirty="0" smtClean="0"/>
              <a:t>.</a:t>
            </a:r>
            <a:endParaRPr lang="en-US" b="1" dirty="0"/>
          </a:p>
          <a:p>
            <a:pPr marL="742950" lvl="1" indent="-285750">
              <a:buFont typeface="Arial" panose="020B0604020202020204" pitchFamily="34" charset="0"/>
              <a:buChar char="•"/>
            </a:pPr>
            <a:r>
              <a:rPr lang="en-US" dirty="0" smtClean="0"/>
              <a:t>Recommend </a:t>
            </a:r>
            <a:r>
              <a:rPr lang="en-US" dirty="0"/>
              <a:t>for each user, which party he </a:t>
            </a:r>
            <a:r>
              <a:rPr lang="en-US" sz="2400" b="1" dirty="0"/>
              <a:t>really </a:t>
            </a:r>
            <a:r>
              <a:rPr lang="en-US" dirty="0" smtClean="0"/>
              <a:t>support according the statistics.</a:t>
            </a:r>
          </a:p>
          <a:p>
            <a:pPr marL="742950" lvl="1" indent="-285750">
              <a:buFont typeface="Arial" panose="020B0604020202020204" pitchFamily="34" charset="0"/>
              <a:buChar char="•"/>
            </a:pPr>
            <a:r>
              <a:rPr lang="en-US" sz="2400" b="1" dirty="0"/>
              <a:t>Be the Gatekeeper of democracy!</a:t>
            </a:r>
          </a:p>
          <a:p>
            <a:pPr marL="800100" lvl="1" indent="-342900">
              <a:buFont typeface="Arial" panose="020B0604020202020204" pitchFamily="34" charset="0"/>
              <a:buChar char="•"/>
            </a:pPr>
            <a:endParaRPr lang="en-US" sz="2800" b="1" dirty="0" smtClean="0"/>
          </a:p>
          <a:p>
            <a:pPr lvl="1"/>
            <a:endParaRPr lang="en-US" sz="2400" dirty="0"/>
          </a:p>
          <a:p>
            <a:pPr lvl="1"/>
            <a:endParaRPr lang="en-US" sz="2400" dirty="0"/>
          </a:p>
        </p:txBody>
      </p:sp>
      <p:sp>
        <p:nvSpPr>
          <p:cNvPr id="27" name="Rectangle 22"/>
          <p:cNvSpPr>
            <a:spLocks noChangeArrowheads="1"/>
          </p:cNvSpPr>
          <p:nvPr/>
        </p:nvSpPr>
        <p:spPr bwMode="auto">
          <a:xfrm>
            <a:off x="0" y="14732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33769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ercent"/>
          <p:cNvSpPr/>
          <p:nvPr/>
        </p:nvSpPr>
        <p:spPr>
          <a:xfrm>
            <a:off x="3556155" y="6188838"/>
            <a:ext cx="915315" cy="492443"/>
          </a:xfrm>
          <a:prstGeom prst="rect">
            <a:avLst/>
          </a:prstGeom>
        </p:spPr>
        <p:txBody>
          <a:bodyPr wrap="none" lIns="0" tIns="0" rIns="0" bIns="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Montserrat" panose="02000505000000020004" pitchFamily="2" charset="0"/>
              </a:rPr>
              <a:t>22</a:t>
            </a:r>
            <a:r>
              <a:rPr kumimoji="0" lang="en-US" sz="2800" b="1" i="0" u="none" strike="noStrike" kern="0" cap="none" spc="0" normalizeH="0" baseline="0" noProof="0" dirty="0">
                <a:ln>
                  <a:noFill/>
                </a:ln>
                <a:solidFill>
                  <a:schemeClr val="bg1"/>
                </a:solidFill>
                <a:effectLst/>
                <a:uLnTx/>
                <a:uFillTx/>
                <a:latin typeface="Montserrat" panose="02000505000000020004" pitchFamily="2" charset="0"/>
              </a:rPr>
              <a:t>% </a:t>
            </a:r>
            <a:endParaRPr kumimoji="0" lang="en-US" sz="4000" b="1" i="0" u="none" strike="noStrike" kern="0" cap="none" spc="0" normalizeH="0" baseline="0" noProof="0" dirty="0">
              <a:ln>
                <a:noFill/>
              </a:ln>
              <a:solidFill>
                <a:schemeClr val="bg1"/>
              </a:solidFill>
              <a:effectLst/>
              <a:uLnTx/>
              <a:uFillTx/>
              <a:latin typeface="Montserrat" panose="02000505000000020004" pitchFamily="2" charset="0"/>
            </a:endParaRPr>
          </a:p>
        </p:txBody>
      </p:sp>
      <p:sp>
        <p:nvSpPr>
          <p:cNvPr id="3" name="Title 2"/>
          <p:cNvSpPr>
            <a:spLocks noGrp="1"/>
          </p:cNvSpPr>
          <p:nvPr>
            <p:ph type="title"/>
          </p:nvPr>
        </p:nvSpPr>
        <p:spPr>
          <a:xfrm>
            <a:off x="0" y="0"/>
            <a:ext cx="12192000" cy="1050758"/>
          </a:xfrm>
        </p:spPr>
        <p:txBody>
          <a:bodyPr/>
          <a:lstStyle/>
          <a:p>
            <a:r>
              <a:rPr lang="en-US" sz="4000" dirty="0">
                <a:solidFill>
                  <a:schemeClr val="accent3">
                    <a:lumMod val="75000"/>
                  </a:schemeClr>
                </a:solidFill>
              </a:rPr>
              <a:t>MUCH Politics! VERY Crowd!</a:t>
            </a:r>
            <a:r>
              <a:rPr lang="en-US" sz="4000" dirty="0">
                <a:solidFill>
                  <a:srgbClr val="5FCBEF"/>
                </a:solidFill>
              </a:rPr>
              <a:t>  </a:t>
            </a:r>
            <a:endParaRPr lang="en-US" dirty="0"/>
          </a:p>
        </p:txBody>
      </p:sp>
      <p:sp>
        <p:nvSpPr>
          <p:cNvPr id="2" name="Slide Number Placeholder 1"/>
          <p:cNvSpPr>
            <a:spLocks noGrp="1"/>
          </p:cNvSpPr>
          <p:nvPr>
            <p:ph type="sldNum" sz="quarter" idx="4294967295"/>
          </p:nvPr>
        </p:nvSpPr>
        <p:spPr>
          <a:xfrm>
            <a:off x="9448800" y="6316663"/>
            <a:ext cx="2743200" cy="365125"/>
          </a:xfrm>
        </p:spPr>
        <p:txBody>
          <a:bodyPr/>
          <a:lstStyle/>
          <a:p>
            <a:fld id="{5AE1514C-5E56-4738-A1FF-4B1CFD2A3E36}" type="slidenum">
              <a:rPr lang="en-US" smtClean="0"/>
              <a:pPr/>
              <a:t>7</a:t>
            </a:fld>
            <a:endParaRPr lang="en-US"/>
          </a:p>
        </p:txBody>
      </p:sp>
      <p:sp>
        <p:nvSpPr>
          <p:cNvPr id="5" name="TextBox 4"/>
          <p:cNvSpPr txBox="1"/>
          <p:nvPr/>
        </p:nvSpPr>
        <p:spPr>
          <a:xfrm>
            <a:off x="683078" y="1611699"/>
            <a:ext cx="10825843" cy="4862870"/>
          </a:xfrm>
          <a:prstGeom prst="rect">
            <a:avLst/>
          </a:prstGeom>
          <a:noFill/>
        </p:spPr>
        <p:txBody>
          <a:bodyPr wrap="square" rtlCol="1">
            <a:spAutoFit/>
          </a:bodyPr>
          <a:lstStyle/>
          <a:p>
            <a:r>
              <a:rPr lang="en-US" b="1" dirty="0" smtClean="0"/>
              <a:t>We will use the power of the crowd in order to show the people how much each party represents it’s constituents. Since each user would vote for/against laws being passed, we will show statistics  averaged across all users demonstrating how much each party’s law proposals and votes reflects/does not reflect the opinions of it’s constituents.</a:t>
            </a:r>
          </a:p>
          <a:p>
            <a:endParaRPr lang="en-US" sz="2800" b="1" dirty="0" smtClean="0"/>
          </a:p>
          <a:p>
            <a:r>
              <a:rPr lang="en-US" b="1" dirty="0" smtClean="0"/>
              <a:t>The document describing the law is long and hard to read, so the app would present the users with a </a:t>
            </a:r>
            <a:r>
              <a:rPr lang="en-US" b="1" dirty="0" smtClean="0"/>
              <a:t>summary of the laws. By default this summary is also scraped from the web, but we will add an option for users to offer their own summary, and rate other user’s summary. Highly rated summaries would be presented alongside the default summaries.</a:t>
            </a:r>
          </a:p>
          <a:p>
            <a:endParaRPr lang="en-US" b="1" dirty="0"/>
          </a:p>
          <a:p>
            <a:r>
              <a:rPr lang="en-US" b="1" dirty="0" smtClean="0"/>
              <a:t>In terms of motivation to use the app</a:t>
            </a:r>
            <a:r>
              <a:rPr lang="en-US" b="1" dirty="0" smtClean="0"/>
              <a:t>, the current political climate in Israel is just right.</a:t>
            </a:r>
          </a:p>
          <a:p>
            <a:r>
              <a:rPr lang="en-US" b="1" dirty="0" smtClean="0"/>
              <a:t>People feel that their government is not serving their interests, and what is more </a:t>
            </a:r>
            <a:r>
              <a:rPr lang="en-US" b="1" dirty="0" smtClean="0"/>
              <a:t>Israeli</a:t>
            </a:r>
            <a:r>
              <a:rPr lang="en-US" b="1" dirty="0" smtClean="0"/>
              <a:t> than the need to not let anyone </a:t>
            </a:r>
            <a:r>
              <a:rPr lang="en-US" b="1" dirty="0" smtClean="0"/>
              <a:t>fool </a:t>
            </a:r>
            <a:r>
              <a:rPr lang="en-US" b="1" dirty="0" smtClean="0"/>
              <a:t>you. </a:t>
            </a:r>
            <a:r>
              <a:rPr lang="en-US" b="1" dirty="0" smtClean="0"/>
              <a:t>Our app will show for each user how much the party he voted for serves his interests, and also show him the party which best serves it’s interests.</a:t>
            </a:r>
            <a:endParaRPr lang="en-US" b="1" dirty="0" smtClean="0"/>
          </a:p>
          <a:p>
            <a:pPr lvl="1"/>
            <a:endParaRPr lang="en-US" sz="2400" dirty="0"/>
          </a:p>
          <a:p>
            <a:pPr lvl="1"/>
            <a:endParaRPr lang="en-US" sz="2400" dirty="0"/>
          </a:p>
        </p:txBody>
      </p:sp>
      <p:sp>
        <p:nvSpPr>
          <p:cNvPr id="27" name="Rectangle 22"/>
          <p:cNvSpPr>
            <a:spLocks noChangeArrowheads="1"/>
          </p:cNvSpPr>
          <p:nvPr/>
        </p:nvSpPr>
        <p:spPr bwMode="auto">
          <a:xfrm>
            <a:off x="0" y="14732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07928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ercent"/>
          <p:cNvSpPr/>
          <p:nvPr/>
        </p:nvSpPr>
        <p:spPr>
          <a:xfrm>
            <a:off x="3556155" y="6188838"/>
            <a:ext cx="915315" cy="492443"/>
          </a:xfrm>
          <a:prstGeom prst="rect">
            <a:avLst/>
          </a:prstGeom>
        </p:spPr>
        <p:txBody>
          <a:bodyPr wrap="none" lIns="0" tIns="0" rIns="0" bIns="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Montserrat" panose="02000505000000020004" pitchFamily="2" charset="0"/>
              </a:rPr>
              <a:t>22</a:t>
            </a:r>
            <a:r>
              <a:rPr kumimoji="0" lang="en-US" sz="2800" b="1" i="0" u="none" strike="noStrike" kern="0" cap="none" spc="0" normalizeH="0" baseline="0" noProof="0" dirty="0">
                <a:ln>
                  <a:noFill/>
                </a:ln>
                <a:solidFill>
                  <a:schemeClr val="bg1"/>
                </a:solidFill>
                <a:effectLst/>
                <a:uLnTx/>
                <a:uFillTx/>
                <a:latin typeface="Montserrat" panose="02000505000000020004" pitchFamily="2" charset="0"/>
              </a:rPr>
              <a:t>% </a:t>
            </a:r>
            <a:endParaRPr kumimoji="0" lang="en-US" sz="4000" b="1" i="0" u="none" strike="noStrike" kern="0" cap="none" spc="0" normalizeH="0" baseline="0" noProof="0" dirty="0">
              <a:ln>
                <a:noFill/>
              </a:ln>
              <a:solidFill>
                <a:schemeClr val="bg1"/>
              </a:solidFill>
              <a:effectLst/>
              <a:uLnTx/>
              <a:uFillTx/>
              <a:latin typeface="Montserrat" panose="02000505000000020004" pitchFamily="2" charset="0"/>
            </a:endParaRPr>
          </a:p>
        </p:txBody>
      </p:sp>
      <p:sp>
        <p:nvSpPr>
          <p:cNvPr id="3" name="Title 2"/>
          <p:cNvSpPr>
            <a:spLocks noGrp="1"/>
          </p:cNvSpPr>
          <p:nvPr>
            <p:ph type="title"/>
          </p:nvPr>
        </p:nvSpPr>
        <p:spPr>
          <a:xfrm>
            <a:off x="0" y="0"/>
            <a:ext cx="12192000" cy="1050758"/>
          </a:xfrm>
        </p:spPr>
        <p:txBody>
          <a:bodyPr/>
          <a:lstStyle/>
          <a:p>
            <a:r>
              <a:rPr lang="en-US" sz="4000" dirty="0"/>
              <a:t>Technical Information</a:t>
            </a:r>
            <a:endParaRPr lang="en-US" dirty="0"/>
          </a:p>
        </p:txBody>
      </p:sp>
      <p:sp>
        <p:nvSpPr>
          <p:cNvPr id="2" name="Slide Number Placeholder 1"/>
          <p:cNvSpPr>
            <a:spLocks noGrp="1"/>
          </p:cNvSpPr>
          <p:nvPr>
            <p:ph type="sldNum" sz="quarter" idx="4294967295"/>
          </p:nvPr>
        </p:nvSpPr>
        <p:spPr>
          <a:xfrm>
            <a:off x="9448800" y="6316663"/>
            <a:ext cx="2743200" cy="365125"/>
          </a:xfrm>
        </p:spPr>
        <p:txBody>
          <a:bodyPr/>
          <a:lstStyle/>
          <a:p>
            <a:fld id="{5AE1514C-5E56-4738-A1FF-4B1CFD2A3E36}" type="slidenum">
              <a:rPr lang="en-US" smtClean="0"/>
              <a:pPr/>
              <a:t>8</a:t>
            </a:fld>
            <a:endParaRPr lang="en-US"/>
          </a:p>
        </p:txBody>
      </p:sp>
      <p:sp>
        <p:nvSpPr>
          <p:cNvPr id="5" name="TextBox 4"/>
          <p:cNvSpPr txBox="1"/>
          <p:nvPr/>
        </p:nvSpPr>
        <p:spPr>
          <a:xfrm>
            <a:off x="683078" y="1611699"/>
            <a:ext cx="10825843" cy="4401205"/>
          </a:xfrm>
          <a:prstGeom prst="rect">
            <a:avLst/>
          </a:prstGeom>
          <a:noFill/>
        </p:spPr>
        <p:txBody>
          <a:bodyPr wrap="square" rtlCol="1">
            <a:spAutoFit/>
          </a:bodyPr>
          <a:lstStyle/>
          <a:p>
            <a:r>
              <a:rPr lang="en-US" sz="2400" b="1" dirty="0" smtClean="0"/>
              <a:t>Team Members:</a:t>
            </a:r>
          </a:p>
          <a:p>
            <a:pPr marL="742950" lvl="1" indent="-285750">
              <a:buFont typeface="Arial" panose="020B0604020202020204" pitchFamily="34" charset="0"/>
              <a:buChar char="•"/>
            </a:pPr>
            <a:r>
              <a:rPr lang="en-US" dirty="0" err="1"/>
              <a:t>Eilon</a:t>
            </a:r>
            <a:r>
              <a:rPr lang="en-US" dirty="0"/>
              <a:t> </a:t>
            </a:r>
            <a:r>
              <a:rPr lang="en-US" dirty="0" err="1"/>
              <a:t>Weinfeld</a:t>
            </a:r>
            <a:endParaRPr lang="en-US" dirty="0"/>
          </a:p>
          <a:p>
            <a:pPr marL="742950" lvl="1" indent="-285750">
              <a:buFont typeface="Arial" panose="020B0604020202020204" pitchFamily="34" charset="0"/>
              <a:buChar char="•"/>
            </a:pPr>
            <a:r>
              <a:rPr lang="en-US" dirty="0" err="1"/>
              <a:t>Idan</a:t>
            </a:r>
            <a:r>
              <a:rPr lang="en-US" dirty="0"/>
              <a:t> </a:t>
            </a:r>
            <a:r>
              <a:rPr lang="en-US" dirty="0" err="1"/>
              <a:t>Tavor</a:t>
            </a:r>
            <a:endParaRPr lang="en-US" dirty="0"/>
          </a:p>
          <a:p>
            <a:pPr marL="742950" lvl="1" indent="-285750">
              <a:buFont typeface="Arial" panose="020B0604020202020204" pitchFamily="34" charset="0"/>
              <a:buChar char="•"/>
            </a:pPr>
            <a:r>
              <a:rPr lang="en-US" dirty="0" smtClean="0"/>
              <a:t>Inbar </a:t>
            </a:r>
            <a:r>
              <a:rPr lang="en-US" dirty="0"/>
              <a:t>Moskovich</a:t>
            </a:r>
          </a:p>
          <a:p>
            <a:pPr marL="742950" lvl="1" indent="-285750">
              <a:buFont typeface="Arial" panose="020B0604020202020204" pitchFamily="34" charset="0"/>
              <a:buChar char="•"/>
            </a:pPr>
            <a:r>
              <a:rPr lang="en-US" dirty="0" err="1"/>
              <a:t>Ofer</a:t>
            </a:r>
            <a:r>
              <a:rPr lang="en-US" dirty="0"/>
              <a:t> Handel</a:t>
            </a:r>
          </a:p>
          <a:p>
            <a:pPr marL="742950" lvl="1" indent="-285750">
              <a:buFont typeface="Arial" panose="020B0604020202020204" pitchFamily="34" charset="0"/>
              <a:buChar char="•"/>
            </a:pPr>
            <a:r>
              <a:rPr lang="en-US" dirty="0"/>
              <a:t>Ram </a:t>
            </a:r>
            <a:r>
              <a:rPr lang="en-US" dirty="0" smtClean="0"/>
              <a:t>Hillel</a:t>
            </a:r>
          </a:p>
          <a:p>
            <a:pPr marL="742950" lvl="1" indent="-285750">
              <a:buFont typeface="Arial" panose="020B0604020202020204" pitchFamily="34" charset="0"/>
              <a:buChar char="•"/>
            </a:pPr>
            <a:endParaRPr lang="en-US" dirty="0"/>
          </a:p>
          <a:p>
            <a:r>
              <a:rPr lang="en-US" dirty="0"/>
              <a:t>Students to Computer Science &amp; Electrical Engineering</a:t>
            </a:r>
          </a:p>
          <a:p>
            <a:r>
              <a:rPr lang="en-US" dirty="0"/>
              <a:t>Politics </a:t>
            </a:r>
            <a:r>
              <a:rPr lang="en-US" dirty="0" smtClean="0"/>
              <a:t>Enthusiastic</a:t>
            </a:r>
          </a:p>
          <a:p>
            <a:endParaRPr lang="en-US" dirty="0"/>
          </a:p>
          <a:p>
            <a:endParaRPr lang="en-US" dirty="0"/>
          </a:p>
          <a:p>
            <a:endParaRPr lang="en-US" sz="2800" b="1" dirty="0" smtClean="0"/>
          </a:p>
          <a:p>
            <a:pPr lvl="1"/>
            <a:endParaRPr lang="en-US" sz="2400" dirty="0"/>
          </a:p>
          <a:p>
            <a:pPr lvl="1"/>
            <a:endParaRPr lang="en-US" sz="2400" dirty="0"/>
          </a:p>
        </p:txBody>
      </p:sp>
      <p:sp>
        <p:nvSpPr>
          <p:cNvPr id="27" name="Rectangle 22"/>
          <p:cNvSpPr>
            <a:spLocks noChangeArrowheads="1"/>
          </p:cNvSpPr>
          <p:nvPr/>
        </p:nvSpPr>
        <p:spPr bwMode="auto">
          <a:xfrm>
            <a:off x="0" y="14732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6153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 calcmode="lin" valueType="num">
                                      <p:cBhvr additive="base">
                                        <p:cTn id="3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ercent"/>
          <p:cNvSpPr/>
          <p:nvPr/>
        </p:nvSpPr>
        <p:spPr>
          <a:xfrm>
            <a:off x="3556155" y="6188838"/>
            <a:ext cx="915315" cy="492443"/>
          </a:xfrm>
          <a:prstGeom prst="rect">
            <a:avLst/>
          </a:prstGeom>
        </p:spPr>
        <p:txBody>
          <a:bodyPr wrap="none" lIns="0" tIns="0" rIns="0" bIns="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Montserrat" panose="02000505000000020004" pitchFamily="2" charset="0"/>
              </a:rPr>
              <a:t>22</a:t>
            </a:r>
            <a:r>
              <a:rPr kumimoji="0" lang="en-US" sz="2800" b="1" i="0" u="none" strike="noStrike" kern="0" cap="none" spc="0" normalizeH="0" baseline="0" noProof="0" dirty="0">
                <a:ln>
                  <a:noFill/>
                </a:ln>
                <a:solidFill>
                  <a:schemeClr val="bg1"/>
                </a:solidFill>
                <a:effectLst/>
                <a:uLnTx/>
                <a:uFillTx/>
                <a:latin typeface="Montserrat" panose="02000505000000020004" pitchFamily="2" charset="0"/>
              </a:rPr>
              <a:t>% </a:t>
            </a:r>
            <a:endParaRPr kumimoji="0" lang="en-US" sz="4000" b="1" i="0" u="none" strike="noStrike" kern="0" cap="none" spc="0" normalizeH="0" baseline="0" noProof="0" dirty="0">
              <a:ln>
                <a:noFill/>
              </a:ln>
              <a:solidFill>
                <a:schemeClr val="bg1"/>
              </a:solidFill>
              <a:effectLst/>
              <a:uLnTx/>
              <a:uFillTx/>
              <a:latin typeface="Montserrat" panose="02000505000000020004" pitchFamily="2" charset="0"/>
            </a:endParaRPr>
          </a:p>
        </p:txBody>
      </p:sp>
      <p:sp>
        <p:nvSpPr>
          <p:cNvPr id="3" name="Title 2"/>
          <p:cNvSpPr>
            <a:spLocks noGrp="1"/>
          </p:cNvSpPr>
          <p:nvPr>
            <p:ph type="title"/>
          </p:nvPr>
        </p:nvSpPr>
        <p:spPr>
          <a:xfrm>
            <a:off x="0" y="0"/>
            <a:ext cx="12192000" cy="1050758"/>
          </a:xfrm>
        </p:spPr>
        <p:txBody>
          <a:bodyPr/>
          <a:lstStyle/>
          <a:p>
            <a:r>
              <a:rPr lang="en-US" sz="4000" dirty="0" smtClean="0"/>
              <a:t>Work Plan</a:t>
            </a:r>
            <a:r>
              <a:rPr lang="en-US" sz="4000" dirty="0">
                <a:solidFill>
                  <a:srgbClr val="5FCBEF"/>
                </a:solidFill>
              </a:rPr>
              <a:t> </a:t>
            </a:r>
            <a:endParaRPr lang="en-US" dirty="0"/>
          </a:p>
        </p:txBody>
      </p:sp>
      <p:sp>
        <p:nvSpPr>
          <p:cNvPr id="2" name="Slide Number Placeholder 1"/>
          <p:cNvSpPr>
            <a:spLocks noGrp="1"/>
          </p:cNvSpPr>
          <p:nvPr>
            <p:ph type="sldNum" sz="quarter" idx="4294967295"/>
          </p:nvPr>
        </p:nvSpPr>
        <p:spPr>
          <a:xfrm>
            <a:off x="9448800" y="6316663"/>
            <a:ext cx="2743200" cy="365125"/>
          </a:xfrm>
        </p:spPr>
        <p:txBody>
          <a:bodyPr/>
          <a:lstStyle/>
          <a:p>
            <a:fld id="{5AE1514C-5E56-4738-A1FF-4B1CFD2A3E36}" type="slidenum">
              <a:rPr lang="en-US" smtClean="0"/>
              <a:pPr/>
              <a:t>9</a:t>
            </a:fld>
            <a:endParaRPr lang="en-US"/>
          </a:p>
        </p:txBody>
      </p:sp>
      <p:sp>
        <p:nvSpPr>
          <p:cNvPr id="5" name="TextBox 4"/>
          <p:cNvSpPr txBox="1"/>
          <p:nvPr/>
        </p:nvSpPr>
        <p:spPr>
          <a:xfrm>
            <a:off x="683078" y="1050758"/>
            <a:ext cx="10825843" cy="6063198"/>
          </a:xfrm>
          <a:prstGeom prst="rect">
            <a:avLst/>
          </a:prstGeom>
          <a:noFill/>
        </p:spPr>
        <p:txBody>
          <a:bodyPr wrap="square" rtlCol="1">
            <a:spAutoFit/>
          </a:bodyPr>
          <a:lstStyle/>
          <a:p>
            <a:pPr lvl="1"/>
            <a:endParaRPr lang="en-US" dirty="0" smtClean="0"/>
          </a:p>
          <a:p>
            <a:r>
              <a:rPr lang="en-US" sz="2400" b="1" dirty="0" smtClean="0"/>
              <a:t>Division </a:t>
            </a:r>
            <a:r>
              <a:rPr lang="en-US" sz="2400" b="1" dirty="0"/>
              <a:t>of labor</a:t>
            </a:r>
            <a:r>
              <a:rPr lang="en-US" sz="2400" b="1" dirty="0" smtClean="0"/>
              <a:t> </a:t>
            </a:r>
            <a:r>
              <a:rPr lang="en-US" sz="2400" b="1" dirty="0"/>
              <a:t>and </a:t>
            </a:r>
            <a:r>
              <a:rPr lang="en-US" sz="2400" b="1" dirty="0"/>
              <a:t>t</a:t>
            </a:r>
            <a:r>
              <a:rPr lang="en-US" sz="2400" b="1" dirty="0"/>
              <a:t>echnologies:</a:t>
            </a:r>
            <a:endParaRPr lang="en-US" sz="2400" b="1" dirty="0"/>
          </a:p>
          <a:p>
            <a:endParaRPr lang="en-US" dirty="0"/>
          </a:p>
          <a:p>
            <a:pPr marL="285750" indent="-285750">
              <a:buFont typeface="Arial" panose="020B0604020202020204" pitchFamily="34" charset="0"/>
              <a:buChar char="•"/>
            </a:pPr>
            <a:r>
              <a:rPr lang="en-US" b="1" dirty="0" err="1" smtClean="0"/>
              <a:t>Eilon</a:t>
            </a:r>
            <a:r>
              <a:rPr lang="en-US" b="1" dirty="0" smtClean="0"/>
              <a:t> </a:t>
            </a:r>
            <a:r>
              <a:rPr lang="en-US" b="1" dirty="0" err="1" smtClean="0"/>
              <a:t>Weinfeld</a:t>
            </a:r>
            <a:r>
              <a:rPr lang="en-US" b="1" dirty="0" smtClean="0"/>
              <a:t> + </a:t>
            </a:r>
            <a:r>
              <a:rPr lang="en-US" b="1" dirty="0" err="1"/>
              <a:t>Idan</a:t>
            </a:r>
            <a:r>
              <a:rPr lang="en-US" b="1" dirty="0"/>
              <a:t> </a:t>
            </a:r>
            <a:r>
              <a:rPr lang="en-US" b="1" dirty="0" err="1" smtClean="0"/>
              <a:t>Tavor</a:t>
            </a:r>
            <a:r>
              <a:rPr lang="en-US" b="1" dirty="0" smtClean="0"/>
              <a:t>: </a:t>
            </a:r>
          </a:p>
          <a:p>
            <a:pPr marL="742950" lvl="1" indent="-285750">
              <a:buFont typeface="Arial" panose="020B0604020202020204" pitchFamily="34" charset="0"/>
              <a:buChar char="•"/>
            </a:pPr>
            <a:r>
              <a:rPr lang="en-US" dirty="0" smtClean="0"/>
              <a:t>Scraping the data from the Knesset website</a:t>
            </a:r>
          </a:p>
          <a:p>
            <a:pPr marL="742950" lvl="1" indent="-285750">
              <a:buFont typeface="Arial" panose="020B0604020202020204" pitchFamily="34" charset="0"/>
              <a:buChar char="•"/>
            </a:pPr>
            <a:r>
              <a:rPr lang="en-US" dirty="0" smtClean="0"/>
              <a:t>Extracting relevant text from different file types using apache </a:t>
            </a:r>
            <a:r>
              <a:rPr lang="en-US" dirty="0" err="1" smtClean="0"/>
              <a:t>tika</a:t>
            </a:r>
            <a:r>
              <a:rPr lang="en-US" dirty="0" smtClean="0"/>
              <a:t>.</a:t>
            </a:r>
          </a:p>
          <a:p>
            <a:pPr marL="742950" lvl="1" indent="-285750">
              <a:buFont typeface="Arial" panose="020B0604020202020204" pitchFamily="34" charset="0"/>
              <a:buChar char="•"/>
            </a:pPr>
            <a:r>
              <a:rPr lang="en-US" dirty="0" smtClean="0"/>
              <a:t>Set up a relational </a:t>
            </a:r>
            <a:r>
              <a:rPr lang="en-US" dirty="0" err="1" smtClean="0"/>
              <a:t>db</a:t>
            </a:r>
            <a:r>
              <a:rPr lang="en-US" dirty="0" smtClean="0"/>
              <a:t> – neo4j and Insert the data to it.</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Inbar Moskovich: </a:t>
            </a:r>
          </a:p>
          <a:p>
            <a:pPr marL="742950" lvl="1" indent="-285750">
              <a:buFont typeface="Arial" panose="020B0604020202020204" pitchFamily="34" charset="0"/>
              <a:buChar char="•"/>
            </a:pPr>
            <a:r>
              <a:rPr lang="en-US" dirty="0" smtClean="0"/>
              <a:t>Frontend using Firebase which is a mobile development platform by google.</a:t>
            </a:r>
          </a:p>
          <a:p>
            <a:pPr marL="742950" lvl="1" indent="-285750">
              <a:buFont typeface="Arial" panose="020B0604020202020204" pitchFamily="34" charset="0"/>
              <a:buChar char="•"/>
            </a:pPr>
            <a:r>
              <a:rPr lang="en-US" dirty="0" smtClean="0"/>
              <a:t>Building application that communicate the backend, and manage the user anonymous log in, using android studio.</a:t>
            </a:r>
          </a:p>
          <a:p>
            <a:endParaRPr lang="en-US" dirty="0" smtClean="0"/>
          </a:p>
          <a:p>
            <a:pPr marL="285750" indent="-285750">
              <a:buFont typeface="Arial" panose="020B0604020202020204" pitchFamily="34" charset="0"/>
              <a:buChar char="•"/>
            </a:pPr>
            <a:r>
              <a:rPr lang="en-US" b="1" dirty="0" err="1" smtClean="0"/>
              <a:t>Ofer</a:t>
            </a:r>
            <a:r>
              <a:rPr lang="en-US" b="1" dirty="0" smtClean="0"/>
              <a:t> Handel + </a:t>
            </a:r>
            <a:r>
              <a:rPr lang="en-US" b="1" dirty="0"/>
              <a:t>Ram </a:t>
            </a:r>
            <a:r>
              <a:rPr lang="en-US" b="1" dirty="0" smtClean="0"/>
              <a:t>Hillel: </a:t>
            </a:r>
          </a:p>
          <a:p>
            <a:pPr marL="742950" lvl="1" indent="-285750">
              <a:buFont typeface="Arial" panose="020B0604020202020204" pitchFamily="34" charset="0"/>
              <a:buChar char="•"/>
            </a:pPr>
            <a:r>
              <a:rPr lang="en-US" dirty="0" smtClean="0"/>
              <a:t>Backend using Flask which is python framework that suits REST API.</a:t>
            </a:r>
          </a:p>
          <a:p>
            <a:pPr marL="742950" lvl="1" indent="-285750">
              <a:buFont typeface="Arial" panose="020B0604020202020204" pitchFamily="34" charset="0"/>
              <a:buChar char="•"/>
            </a:pPr>
            <a:r>
              <a:rPr lang="en-US" dirty="0" smtClean="0"/>
              <a:t>The backend pass to and from the frontend </a:t>
            </a:r>
            <a:r>
              <a:rPr lang="en-US" dirty="0" err="1" smtClean="0"/>
              <a:t>Json</a:t>
            </a:r>
            <a:r>
              <a:rPr lang="en-US" dirty="0" smtClean="0"/>
              <a:t> requests and response.</a:t>
            </a:r>
          </a:p>
          <a:p>
            <a:pPr marL="742950" lvl="1" indent="-285750">
              <a:buFont typeface="Arial" panose="020B0604020202020204" pitchFamily="34" charset="0"/>
              <a:buChar char="•"/>
            </a:pPr>
            <a:r>
              <a:rPr lang="en-US" dirty="0" smtClean="0"/>
              <a:t>Build </a:t>
            </a:r>
            <a:r>
              <a:rPr lang="en-US" dirty="0" err="1" smtClean="0"/>
              <a:t>db</a:t>
            </a:r>
            <a:r>
              <a:rPr lang="en-US" dirty="0" smtClean="0"/>
              <a:t> structure (“tables”)</a:t>
            </a:r>
          </a:p>
          <a:p>
            <a:pPr lvl="3"/>
            <a:endParaRPr lang="en-US" sz="2800" b="1" dirty="0" smtClean="0"/>
          </a:p>
          <a:p>
            <a:pPr lvl="2"/>
            <a:endParaRPr lang="en-US" sz="2400" dirty="0"/>
          </a:p>
          <a:p>
            <a:pPr lvl="2"/>
            <a:endParaRPr lang="en-US" sz="2400" dirty="0"/>
          </a:p>
        </p:txBody>
      </p:sp>
      <p:sp>
        <p:nvSpPr>
          <p:cNvPr id="27" name="Rectangle 22"/>
          <p:cNvSpPr>
            <a:spLocks noChangeArrowheads="1"/>
          </p:cNvSpPr>
          <p:nvPr/>
        </p:nvSpPr>
        <p:spPr bwMode="auto">
          <a:xfrm>
            <a:off x="0" y="14732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46318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 calcmode="lin" valueType="num">
                                      <p:cBhvr additive="base">
                                        <p:cTn id="1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 calcmode="lin" valueType="num">
                                      <p:cBhvr additive="base">
                                        <p:cTn id="2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 calcmode="lin" valueType="num">
                                      <p:cBhvr additive="base">
                                        <p:cTn id="2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 calcmode="lin" valueType="num">
                                      <p:cBhvr additive="base">
                                        <p:cTn id="3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 calcmode="lin" valueType="num">
                                      <p:cBhvr additive="base">
                                        <p:cTn id="3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anim calcmode="lin" valueType="num">
                                      <p:cBhvr additive="base">
                                        <p:cTn id="41"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anim calcmode="lin" valueType="num">
                                      <p:cBhvr additive="base">
                                        <p:cTn id="45"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13" end="1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anim calcmode="lin" valueType="num">
                                      <p:cBhvr additive="base">
                                        <p:cTn id="49"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4" end="14"/>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anim calcmode="lin" valueType="num">
                                      <p:cBhvr additive="base">
                                        <p:cTn id="53"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mart Graphics Sampler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8F0ED03E-47FC-4860-B2C9-DA5C377EAA2D}" vid="{600A14AD-66E6-4CC8-A6FA-E99B17BED4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833</TotalTime>
  <Words>671</Words>
  <Application>Microsoft Office PowerPoint</Application>
  <PresentationFormat>Widescreen</PresentationFormat>
  <Paragraphs>129</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Buxton Sketch</vt:lpstr>
      <vt:lpstr>Calibri</vt:lpstr>
      <vt:lpstr>inherit</vt:lpstr>
      <vt:lpstr>Lucida Sans</vt:lpstr>
      <vt:lpstr>Montserrat</vt:lpstr>
      <vt:lpstr>Segoe UI</vt:lpstr>
      <vt:lpstr>Segoe UI Light</vt:lpstr>
      <vt:lpstr>Segoe UI Semibold</vt:lpstr>
      <vt:lpstr>1_Smart Graphics Sampler Neal Creative</vt:lpstr>
      <vt:lpstr>PowerPoint Presentation</vt:lpstr>
      <vt:lpstr>Political Androgyny </vt:lpstr>
      <vt:lpstr>Political Androgyny </vt:lpstr>
      <vt:lpstr>Political Androgyny  </vt:lpstr>
      <vt:lpstr>Heimdall(Gatekeeper of Asgard) </vt:lpstr>
      <vt:lpstr>Heimdall(Gatekeeper of Asgard) </vt:lpstr>
      <vt:lpstr>MUCH Politics! VERY Crowd!  </vt:lpstr>
      <vt:lpstr>Technical Information</vt:lpstr>
      <vt:lpstr>Work Plan </vt:lpstr>
      <vt:lpstr>Work Plan </vt:lpstr>
      <vt:lpstr> Heimdall Design   </vt:lpstr>
      <vt:lpstr>Work Plan </vt:lpstr>
      <vt:lpstr>PowerPoint Presentation</vt:lpstr>
    </vt:vector>
  </TitlesOfParts>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inbar moskovich</dc:creator>
  <cp:keywords/>
  <dc:description/>
  <cp:lastModifiedBy>inbar moskovich</cp:lastModifiedBy>
  <cp:revision>160</cp:revision>
  <dcterms:created xsi:type="dcterms:W3CDTF">2017-12-01T10:06:51Z</dcterms:created>
  <dcterms:modified xsi:type="dcterms:W3CDTF">2017-12-09T09:38:34Z</dcterms:modified>
  <cp:category/>
</cp:coreProperties>
</file>