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p:cViewPr varScale="1">
        <p:scale>
          <a:sx n="66" d="100"/>
          <a:sy n="66" d="100"/>
        </p:scale>
        <p:origin x="-1470"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4E7438E1-117D-44FB-AC24-B79D899BA877}" type="datetimeFigureOut">
              <a:rPr lang="he-IL" smtClean="0"/>
              <a:t>כ"ב/כסלו/תשע"ח</a:t>
            </a:fld>
            <a:endParaRPr lang="he-IL"/>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he-IL"/>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AF22AC9-109E-4E4D-92F9-530E51D9A3A2}" type="slidenum">
              <a:rPr lang="he-IL" smtClean="0"/>
              <a:t>‹#›</a:t>
            </a:fld>
            <a:endParaRPr lang="he-I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E7438E1-117D-44FB-AC24-B79D899BA877}" type="datetimeFigureOut">
              <a:rPr lang="he-IL" smtClean="0"/>
              <a:t>כ"ב/כסלו/תשע"ח</a:t>
            </a:fld>
            <a:endParaRPr lang="he-IL"/>
          </a:p>
        </p:txBody>
      </p:sp>
      <p:sp>
        <p:nvSpPr>
          <p:cNvPr id="5" name="Footer Placeholder 4"/>
          <p:cNvSpPr>
            <a:spLocks noGrp="1"/>
          </p:cNvSpPr>
          <p:nvPr>
            <p:ph type="ftr" sz="quarter" idx="11"/>
          </p:nvPr>
        </p:nvSpPr>
        <p:spPr/>
        <p:txBody>
          <a:bodyPr/>
          <a:lstStyle>
            <a:extLst/>
          </a:lstStyle>
          <a:p>
            <a:endParaRPr lang="he-IL"/>
          </a:p>
        </p:txBody>
      </p:sp>
      <p:sp>
        <p:nvSpPr>
          <p:cNvPr id="6" name="Slide Number Placeholder 5"/>
          <p:cNvSpPr>
            <a:spLocks noGrp="1"/>
          </p:cNvSpPr>
          <p:nvPr>
            <p:ph type="sldNum" sz="quarter" idx="12"/>
          </p:nvPr>
        </p:nvSpPr>
        <p:spPr/>
        <p:txBody>
          <a:bodyPr/>
          <a:lstStyle>
            <a:extLst/>
          </a:lstStyle>
          <a:p>
            <a:fld id="{DAF22AC9-109E-4E4D-92F9-530E51D9A3A2}" type="slidenum">
              <a:rPr lang="he-IL" smtClean="0"/>
              <a:t>‹#›</a:t>
            </a:fld>
            <a:endParaRPr lang="he-I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E7438E1-117D-44FB-AC24-B79D899BA877}" type="datetimeFigureOut">
              <a:rPr lang="he-IL" smtClean="0"/>
              <a:t>כ"ב/כסלו/תשע"ח</a:t>
            </a:fld>
            <a:endParaRPr lang="he-IL"/>
          </a:p>
        </p:txBody>
      </p:sp>
      <p:sp>
        <p:nvSpPr>
          <p:cNvPr id="5" name="Footer Placeholder 4"/>
          <p:cNvSpPr>
            <a:spLocks noGrp="1"/>
          </p:cNvSpPr>
          <p:nvPr>
            <p:ph type="ftr" sz="quarter" idx="11"/>
          </p:nvPr>
        </p:nvSpPr>
        <p:spPr/>
        <p:txBody>
          <a:bodyPr/>
          <a:lstStyle>
            <a:extLst/>
          </a:lstStyle>
          <a:p>
            <a:endParaRPr lang="he-IL"/>
          </a:p>
        </p:txBody>
      </p:sp>
      <p:sp>
        <p:nvSpPr>
          <p:cNvPr id="6" name="Slide Number Placeholder 5"/>
          <p:cNvSpPr>
            <a:spLocks noGrp="1"/>
          </p:cNvSpPr>
          <p:nvPr>
            <p:ph type="sldNum" sz="quarter" idx="12"/>
          </p:nvPr>
        </p:nvSpPr>
        <p:spPr/>
        <p:txBody>
          <a:bodyPr/>
          <a:lstStyle>
            <a:extLst/>
          </a:lstStyle>
          <a:p>
            <a:fld id="{DAF22AC9-109E-4E4D-92F9-530E51D9A3A2}" type="slidenum">
              <a:rPr lang="he-IL" smtClean="0"/>
              <a:t>‹#›</a:t>
            </a:fld>
            <a:endParaRPr lang="he-I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E7438E1-117D-44FB-AC24-B79D899BA877}" type="datetimeFigureOut">
              <a:rPr lang="he-IL" smtClean="0"/>
              <a:t>כ"ב/כסלו/תשע"ח</a:t>
            </a:fld>
            <a:endParaRPr lang="he-IL"/>
          </a:p>
        </p:txBody>
      </p:sp>
      <p:sp>
        <p:nvSpPr>
          <p:cNvPr id="5" name="Footer Placeholder 4"/>
          <p:cNvSpPr>
            <a:spLocks noGrp="1"/>
          </p:cNvSpPr>
          <p:nvPr>
            <p:ph type="ftr" sz="quarter" idx="11"/>
          </p:nvPr>
        </p:nvSpPr>
        <p:spPr/>
        <p:txBody>
          <a:bodyPr/>
          <a:lstStyle>
            <a:extLst/>
          </a:lstStyle>
          <a:p>
            <a:endParaRPr lang="he-IL"/>
          </a:p>
        </p:txBody>
      </p:sp>
      <p:sp>
        <p:nvSpPr>
          <p:cNvPr id="6" name="Slide Number Placeholder 5"/>
          <p:cNvSpPr>
            <a:spLocks noGrp="1"/>
          </p:cNvSpPr>
          <p:nvPr>
            <p:ph type="sldNum" sz="quarter" idx="12"/>
          </p:nvPr>
        </p:nvSpPr>
        <p:spPr/>
        <p:txBody>
          <a:bodyPr/>
          <a:lstStyle>
            <a:extLst/>
          </a:lstStyle>
          <a:p>
            <a:fld id="{DAF22AC9-109E-4E4D-92F9-530E51D9A3A2}" type="slidenum">
              <a:rPr lang="he-IL" smtClean="0"/>
              <a:t>‹#›</a:t>
            </a:fld>
            <a:endParaRPr lang="he-IL"/>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4E7438E1-117D-44FB-AC24-B79D899BA877}" type="datetimeFigureOut">
              <a:rPr lang="he-IL" smtClean="0"/>
              <a:t>כ"ב/כסלו/תשע"ח</a:t>
            </a:fld>
            <a:endParaRPr lang="he-IL"/>
          </a:p>
        </p:txBody>
      </p:sp>
      <p:sp>
        <p:nvSpPr>
          <p:cNvPr id="5" name="Footer Placeholder 4"/>
          <p:cNvSpPr>
            <a:spLocks noGrp="1"/>
          </p:cNvSpPr>
          <p:nvPr>
            <p:ph type="ftr" sz="quarter" idx="11"/>
          </p:nvPr>
        </p:nvSpPr>
        <p:spPr/>
        <p:txBody>
          <a:bodyPr/>
          <a:lstStyle>
            <a:extLst/>
          </a:lstStyle>
          <a:p>
            <a:endParaRPr lang="he-IL"/>
          </a:p>
        </p:txBody>
      </p:sp>
      <p:sp>
        <p:nvSpPr>
          <p:cNvPr id="6" name="Slide Number Placeholder 5"/>
          <p:cNvSpPr>
            <a:spLocks noGrp="1"/>
          </p:cNvSpPr>
          <p:nvPr>
            <p:ph type="sldNum" sz="quarter" idx="12"/>
          </p:nvPr>
        </p:nvSpPr>
        <p:spPr/>
        <p:txBody>
          <a:bodyPr/>
          <a:lstStyle>
            <a:extLst/>
          </a:lstStyle>
          <a:p>
            <a:fld id="{DAF22AC9-109E-4E4D-92F9-530E51D9A3A2}" type="slidenum">
              <a:rPr lang="he-IL" smtClean="0"/>
              <a:t>‹#›</a:t>
            </a:fld>
            <a:endParaRPr lang="he-IL"/>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E7438E1-117D-44FB-AC24-B79D899BA877}" type="datetimeFigureOut">
              <a:rPr lang="he-IL" smtClean="0"/>
              <a:t>כ"ב/כסלו/תשע"ח</a:t>
            </a:fld>
            <a:endParaRPr lang="he-IL"/>
          </a:p>
        </p:txBody>
      </p:sp>
      <p:sp>
        <p:nvSpPr>
          <p:cNvPr id="6" name="Footer Placeholder 5"/>
          <p:cNvSpPr>
            <a:spLocks noGrp="1"/>
          </p:cNvSpPr>
          <p:nvPr>
            <p:ph type="ftr" sz="quarter" idx="11"/>
          </p:nvPr>
        </p:nvSpPr>
        <p:spPr/>
        <p:txBody>
          <a:bodyPr/>
          <a:lstStyle>
            <a:extLst/>
          </a:lstStyle>
          <a:p>
            <a:endParaRPr lang="he-IL"/>
          </a:p>
        </p:txBody>
      </p:sp>
      <p:sp>
        <p:nvSpPr>
          <p:cNvPr id="7" name="Slide Number Placeholder 6"/>
          <p:cNvSpPr>
            <a:spLocks noGrp="1"/>
          </p:cNvSpPr>
          <p:nvPr>
            <p:ph type="sldNum" sz="quarter" idx="12"/>
          </p:nvPr>
        </p:nvSpPr>
        <p:spPr/>
        <p:txBody>
          <a:bodyPr/>
          <a:lstStyle>
            <a:extLst/>
          </a:lstStyle>
          <a:p>
            <a:fld id="{DAF22AC9-109E-4E4D-92F9-530E51D9A3A2}" type="slidenum">
              <a:rPr lang="he-IL" smtClean="0"/>
              <a:t>‹#›</a:t>
            </a:fld>
            <a:endParaRPr lang="he-IL"/>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E7438E1-117D-44FB-AC24-B79D899BA877}" type="datetimeFigureOut">
              <a:rPr lang="he-IL" smtClean="0"/>
              <a:t>כ"ב/כסלו/תשע"ח</a:t>
            </a:fld>
            <a:endParaRPr lang="he-IL"/>
          </a:p>
        </p:txBody>
      </p:sp>
      <p:sp>
        <p:nvSpPr>
          <p:cNvPr id="8" name="Footer Placeholder 7"/>
          <p:cNvSpPr>
            <a:spLocks noGrp="1"/>
          </p:cNvSpPr>
          <p:nvPr>
            <p:ph type="ftr" sz="quarter" idx="11"/>
          </p:nvPr>
        </p:nvSpPr>
        <p:spPr/>
        <p:txBody>
          <a:bodyPr/>
          <a:lstStyle>
            <a:extLst/>
          </a:lstStyle>
          <a:p>
            <a:endParaRPr lang="he-IL"/>
          </a:p>
        </p:txBody>
      </p:sp>
      <p:sp>
        <p:nvSpPr>
          <p:cNvPr id="9" name="Slide Number Placeholder 8"/>
          <p:cNvSpPr>
            <a:spLocks noGrp="1"/>
          </p:cNvSpPr>
          <p:nvPr>
            <p:ph type="sldNum" sz="quarter" idx="12"/>
          </p:nvPr>
        </p:nvSpPr>
        <p:spPr/>
        <p:txBody>
          <a:bodyPr/>
          <a:lstStyle>
            <a:extLst/>
          </a:lstStyle>
          <a:p>
            <a:fld id="{DAF22AC9-109E-4E4D-92F9-530E51D9A3A2}" type="slidenum">
              <a:rPr lang="he-IL" smtClean="0"/>
              <a:t>‹#›</a:t>
            </a:fld>
            <a:endParaRPr lang="he-IL"/>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4E7438E1-117D-44FB-AC24-B79D899BA877}" type="datetimeFigureOut">
              <a:rPr lang="he-IL" smtClean="0"/>
              <a:t>כ"ב/כסלו/תשע"ח</a:t>
            </a:fld>
            <a:endParaRPr lang="he-IL"/>
          </a:p>
        </p:txBody>
      </p:sp>
      <p:sp>
        <p:nvSpPr>
          <p:cNvPr id="4" name="Footer Placeholder 3"/>
          <p:cNvSpPr>
            <a:spLocks noGrp="1"/>
          </p:cNvSpPr>
          <p:nvPr>
            <p:ph type="ftr" sz="quarter" idx="11"/>
          </p:nvPr>
        </p:nvSpPr>
        <p:spPr/>
        <p:txBody>
          <a:bodyPr/>
          <a:lstStyle>
            <a:extLst/>
          </a:lstStyle>
          <a:p>
            <a:endParaRPr lang="he-IL"/>
          </a:p>
        </p:txBody>
      </p:sp>
      <p:sp>
        <p:nvSpPr>
          <p:cNvPr id="5" name="Slide Number Placeholder 4"/>
          <p:cNvSpPr>
            <a:spLocks noGrp="1"/>
          </p:cNvSpPr>
          <p:nvPr>
            <p:ph type="sldNum" sz="quarter" idx="12"/>
          </p:nvPr>
        </p:nvSpPr>
        <p:spPr/>
        <p:txBody>
          <a:bodyPr/>
          <a:lstStyle>
            <a:extLst/>
          </a:lstStyle>
          <a:p>
            <a:fld id="{DAF22AC9-109E-4E4D-92F9-530E51D9A3A2}" type="slidenum">
              <a:rPr lang="he-IL" smtClean="0"/>
              <a:t>‹#›</a:t>
            </a:fld>
            <a:endParaRPr lang="he-IL"/>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4E7438E1-117D-44FB-AC24-B79D899BA877}" type="datetimeFigureOut">
              <a:rPr lang="he-IL" smtClean="0"/>
              <a:t>כ"ב/כסלו/תשע"ח</a:t>
            </a:fld>
            <a:endParaRPr lang="he-IL"/>
          </a:p>
        </p:txBody>
      </p:sp>
      <p:sp>
        <p:nvSpPr>
          <p:cNvPr id="3" name="Footer Placeholder 2"/>
          <p:cNvSpPr>
            <a:spLocks noGrp="1"/>
          </p:cNvSpPr>
          <p:nvPr>
            <p:ph type="ftr" sz="quarter" idx="11"/>
          </p:nvPr>
        </p:nvSpPr>
        <p:spPr/>
        <p:txBody>
          <a:bodyPr/>
          <a:lstStyle>
            <a:extLst/>
          </a:lstStyle>
          <a:p>
            <a:endParaRPr lang="he-IL"/>
          </a:p>
        </p:txBody>
      </p:sp>
      <p:sp>
        <p:nvSpPr>
          <p:cNvPr id="4" name="Slide Number Placeholder 3"/>
          <p:cNvSpPr>
            <a:spLocks noGrp="1"/>
          </p:cNvSpPr>
          <p:nvPr>
            <p:ph type="sldNum" sz="quarter" idx="12"/>
          </p:nvPr>
        </p:nvSpPr>
        <p:spPr/>
        <p:txBody>
          <a:bodyPr/>
          <a:lstStyle>
            <a:extLst/>
          </a:lstStyle>
          <a:p>
            <a:fld id="{DAF22AC9-109E-4E4D-92F9-530E51D9A3A2}" type="slidenum">
              <a:rPr lang="he-IL" smtClean="0"/>
              <a:t>‹#›</a:t>
            </a:fld>
            <a:endParaRPr lang="he-I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4E7438E1-117D-44FB-AC24-B79D899BA877}" type="datetimeFigureOut">
              <a:rPr lang="he-IL" smtClean="0"/>
              <a:t>כ"ב/כסלו/תשע"ח</a:t>
            </a:fld>
            <a:endParaRPr lang="he-IL"/>
          </a:p>
        </p:txBody>
      </p:sp>
      <p:sp>
        <p:nvSpPr>
          <p:cNvPr id="6" name="Footer Placeholder 5"/>
          <p:cNvSpPr>
            <a:spLocks noGrp="1"/>
          </p:cNvSpPr>
          <p:nvPr>
            <p:ph type="ftr" sz="quarter" idx="11"/>
          </p:nvPr>
        </p:nvSpPr>
        <p:spPr/>
        <p:txBody>
          <a:bodyPr/>
          <a:lstStyle>
            <a:extLst/>
          </a:lstStyle>
          <a:p>
            <a:endParaRPr lang="he-IL"/>
          </a:p>
        </p:txBody>
      </p:sp>
      <p:sp>
        <p:nvSpPr>
          <p:cNvPr id="7" name="Slide Number Placeholder 6"/>
          <p:cNvSpPr>
            <a:spLocks noGrp="1"/>
          </p:cNvSpPr>
          <p:nvPr>
            <p:ph type="sldNum" sz="quarter" idx="12"/>
          </p:nvPr>
        </p:nvSpPr>
        <p:spPr/>
        <p:txBody>
          <a:bodyPr/>
          <a:lstStyle>
            <a:extLst/>
          </a:lstStyle>
          <a:p>
            <a:fld id="{DAF22AC9-109E-4E4D-92F9-530E51D9A3A2}" type="slidenum">
              <a:rPr lang="he-IL" smtClean="0"/>
              <a:t>‹#›</a:t>
            </a:fld>
            <a:endParaRPr lang="he-IL"/>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4E7438E1-117D-44FB-AC24-B79D899BA877}" type="datetimeFigureOut">
              <a:rPr lang="he-IL" smtClean="0"/>
              <a:t>כ"ב/כסלו/תשע"ח</a:t>
            </a:fld>
            <a:endParaRPr lang="he-IL"/>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he-IL"/>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AF22AC9-109E-4E4D-92F9-530E51D9A3A2}" type="slidenum">
              <a:rPr lang="he-IL" smtClean="0"/>
              <a:t>‹#›</a:t>
            </a:fld>
            <a:endParaRPr lang="he-IL"/>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4E7438E1-117D-44FB-AC24-B79D899BA877}" type="datetimeFigureOut">
              <a:rPr lang="he-IL" smtClean="0"/>
              <a:t>כ"ב/כסלו/תשע"ח</a:t>
            </a:fld>
            <a:endParaRPr lang="he-IL"/>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he-IL"/>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AF22AC9-109E-4E4D-92F9-530E51D9A3A2}" type="slidenum">
              <a:rPr lang="he-IL" smtClean="0"/>
              <a:t>‹#›</a:t>
            </a:fld>
            <a:endParaRPr lang="he-IL"/>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1"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r" rtl="1"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r" rtl="1"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r" rtl="1"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r" rtl="1"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r" rtl="1"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r" rtl="1"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r" rtl="1"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r" rtl="1"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r" rtl="1"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Shape 1"/>
          <p:cNvSpPr txBox="1"/>
          <p:nvPr/>
        </p:nvSpPr>
        <p:spPr>
          <a:xfrm>
            <a:off x="179512" y="764704"/>
            <a:ext cx="7766640" cy="1645920"/>
          </a:xfrm>
          <a:prstGeom prst="rect">
            <a:avLst/>
          </a:prstGeom>
          <a:noFill/>
          <a:ln>
            <a:noFill/>
          </a:ln>
        </p:spPr>
        <p:txBody>
          <a:bodyPr anchor="b"/>
          <a:lstStyle/>
          <a:p>
            <a:pPr algn="l" rtl="0">
              <a:lnSpc>
                <a:spcPct val="100000"/>
              </a:lnSpc>
            </a:pPr>
            <a:r>
              <a:rPr lang="en-US" sz="8000" b="1" strike="noStrike" spc="-1" dirty="0" smtClean="0">
                <a:solidFill>
                  <a:schemeClr val="accent1"/>
                </a:solidFill>
                <a:uFill>
                  <a:solidFill>
                    <a:srgbClr val="FFFFFF"/>
                  </a:solidFill>
                </a:uFill>
                <a:latin typeface="Buxton Sketch" pitchFamily="66" charset="0"/>
              </a:rPr>
              <a:t>Heimdall</a:t>
            </a:r>
            <a:r>
              <a:rPr lang="en-US" b="1" strike="noStrike" spc="-1" dirty="0" smtClean="0">
                <a:solidFill>
                  <a:schemeClr val="accent1"/>
                </a:solidFill>
                <a:uFill>
                  <a:solidFill>
                    <a:srgbClr val="FFFFFF"/>
                  </a:solidFill>
                </a:uFill>
                <a:latin typeface="Trebuchet MS" pitchFamily="34" charset="0"/>
              </a:rPr>
              <a:t>(Gatekeeper of </a:t>
            </a:r>
            <a:r>
              <a:rPr lang="en-US" b="1" strike="noStrike" spc="-1" dirty="0" err="1">
                <a:solidFill>
                  <a:schemeClr val="accent1"/>
                </a:solidFill>
                <a:uFill>
                  <a:solidFill>
                    <a:srgbClr val="FFFFFF"/>
                  </a:solidFill>
                </a:uFill>
                <a:latin typeface="Trebuchet MS" pitchFamily="34" charset="0"/>
              </a:rPr>
              <a:t>Asgard</a:t>
            </a:r>
            <a:r>
              <a:rPr lang="en-US" b="1" strike="noStrike" spc="-1" dirty="0">
                <a:solidFill>
                  <a:schemeClr val="accent1"/>
                </a:solidFill>
                <a:uFill>
                  <a:solidFill>
                    <a:srgbClr val="FFFFFF"/>
                  </a:solidFill>
                </a:uFill>
                <a:latin typeface="Trebuchet MS" pitchFamily="34" charset="0"/>
              </a:rPr>
              <a:t>)</a:t>
            </a:r>
            <a:r>
              <a:rPr lang="en-US" sz="6600" b="1" strike="noStrike" spc="-1" dirty="0">
                <a:solidFill>
                  <a:schemeClr val="accent1"/>
                </a:solidFill>
                <a:uFill>
                  <a:solidFill>
                    <a:srgbClr val="FFFFFF"/>
                  </a:solidFill>
                </a:uFill>
                <a:latin typeface="Trebuchet MS"/>
              </a:rPr>
              <a:t> </a:t>
            </a:r>
            <a:endParaRPr lang="en-US" sz="3200" b="1" strike="noStrike" spc="-1" dirty="0">
              <a:solidFill>
                <a:schemeClr val="accent1"/>
              </a:solidFill>
              <a:uFill>
                <a:solidFill>
                  <a:srgbClr val="FFFFFF"/>
                </a:solidFill>
              </a:uFill>
              <a:latin typeface="Trebuchet MS"/>
            </a:endParaRPr>
          </a:p>
        </p:txBody>
      </p:sp>
      <p:sp>
        <p:nvSpPr>
          <p:cNvPr id="8" name="TextShape 2"/>
          <p:cNvSpPr txBox="1"/>
          <p:nvPr/>
        </p:nvSpPr>
        <p:spPr>
          <a:xfrm>
            <a:off x="251520" y="2276872"/>
            <a:ext cx="7766640" cy="2160240"/>
          </a:xfrm>
          <a:prstGeom prst="rect">
            <a:avLst/>
          </a:prstGeom>
          <a:noFill/>
          <a:ln>
            <a:noFill/>
          </a:ln>
        </p:spPr>
        <p:txBody>
          <a:bodyPr/>
          <a:lstStyle/>
          <a:p>
            <a:pPr algn="l" rtl="0">
              <a:lnSpc>
                <a:spcPct val="100000"/>
              </a:lnSpc>
            </a:pPr>
            <a:r>
              <a:rPr lang="en-US" sz="1800" b="0" strike="noStrike" spc="-1" dirty="0">
                <a:solidFill>
                  <a:srgbClr val="808080"/>
                </a:solidFill>
                <a:uFill>
                  <a:solidFill>
                    <a:srgbClr val="FFFFFF"/>
                  </a:solidFill>
                </a:uFill>
                <a:latin typeface="Trebuchet MS" pitchFamily="34" charset="0"/>
              </a:rPr>
              <a:t>Political application for the average citizen</a:t>
            </a:r>
            <a:endParaRPr lang="en-US" sz="3200" b="0" strike="noStrike" spc="-1" dirty="0">
              <a:solidFill>
                <a:srgbClr val="000000"/>
              </a:solidFill>
              <a:uFill>
                <a:solidFill>
                  <a:srgbClr val="FFFFFF"/>
                </a:solidFill>
              </a:uFill>
              <a:latin typeface="Trebuchet MS" pitchFamily="34" charset="0"/>
            </a:endParaRPr>
          </a:p>
          <a:p>
            <a:pPr algn="l" rtl="0">
              <a:lnSpc>
                <a:spcPct val="100000"/>
              </a:lnSpc>
            </a:pPr>
            <a:endParaRPr lang="en-US" sz="1800" b="1" strike="noStrike" spc="-1" dirty="0" smtClean="0">
              <a:solidFill>
                <a:srgbClr val="808080"/>
              </a:solidFill>
              <a:uFill>
                <a:solidFill>
                  <a:srgbClr val="FFFFFF"/>
                </a:solidFill>
              </a:uFill>
              <a:latin typeface="Trebuchet MS"/>
            </a:endParaRPr>
          </a:p>
          <a:p>
            <a:pPr algn="l" rtl="0">
              <a:lnSpc>
                <a:spcPct val="100000"/>
              </a:lnSpc>
            </a:pPr>
            <a:endParaRPr lang="en-US" b="1" spc="-1" dirty="0">
              <a:solidFill>
                <a:srgbClr val="808080"/>
              </a:solidFill>
              <a:uFill>
                <a:solidFill>
                  <a:srgbClr val="FFFFFF"/>
                </a:solidFill>
              </a:uFill>
              <a:latin typeface="Trebuchet MS"/>
            </a:endParaRPr>
          </a:p>
          <a:p>
            <a:pPr algn="l" rtl="0">
              <a:lnSpc>
                <a:spcPct val="100000"/>
              </a:lnSpc>
            </a:pPr>
            <a:r>
              <a:rPr lang="en-US" sz="1800" b="1" i="1" strike="noStrike" spc="-1" dirty="0" smtClean="0">
                <a:solidFill>
                  <a:srgbClr val="808080"/>
                </a:solidFill>
                <a:uFill>
                  <a:solidFill>
                    <a:srgbClr val="FFFFFF"/>
                  </a:solidFill>
                </a:uFill>
                <a:latin typeface="Trebuchet MS"/>
              </a:rPr>
              <a:t>“</a:t>
            </a:r>
            <a:r>
              <a:rPr lang="en-US" sz="1800" b="1" i="1" strike="noStrike" spc="-1" dirty="0" err="1" smtClean="0">
                <a:solidFill>
                  <a:srgbClr val="808080"/>
                </a:solidFill>
                <a:uFill>
                  <a:solidFill>
                    <a:srgbClr val="FFFFFF"/>
                  </a:solidFill>
                </a:uFill>
                <a:latin typeface="Trebuchet MS"/>
              </a:rPr>
              <a:t>הדמוקרטיה</a:t>
            </a:r>
            <a:r>
              <a:rPr lang="en-US" sz="1800" b="1" i="1" strike="noStrike" spc="-1" dirty="0" smtClean="0">
                <a:solidFill>
                  <a:srgbClr val="808080"/>
                </a:solidFill>
                <a:uFill>
                  <a:solidFill>
                    <a:srgbClr val="FFFFFF"/>
                  </a:solidFill>
                </a:uFill>
                <a:latin typeface="Trebuchet MS"/>
              </a:rPr>
              <a:t> </a:t>
            </a:r>
            <a:r>
              <a:rPr lang="en-US" sz="1800" b="1" i="1" strike="noStrike" spc="-1" dirty="0" err="1">
                <a:solidFill>
                  <a:srgbClr val="808080"/>
                </a:solidFill>
                <a:uFill>
                  <a:solidFill>
                    <a:srgbClr val="FFFFFF"/>
                  </a:solidFill>
                </a:uFill>
                <a:latin typeface="Trebuchet MS"/>
              </a:rPr>
              <a:t>היא</a:t>
            </a:r>
            <a:r>
              <a:rPr lang="en-US" sz="1800" b="1" i="1" strike="noStrike" spc="-1" dirty="0">
                <a:solidFill>
                  <a:srgbClr val="808080"/>
                </a:solidFill>
                <a:uFill>
                  <a:solidFill>
                    <a:srgbClr val="FFFFFF"/>
                  </a:solidFill>
                </a:uFill>
                <a:latin typeface="Trebuchet MS"/>
              </a:rPr>
              <a:t> </a:t>
            </a:r>
            <a:r>
              <a:rPr lang="en-US" sz="1800" b="1" i="1" strike="noStrike" spc="-1" dirty="0" err="1">
                <a:solidFill>
                  <a:srgbClr val="808080"/>
                </a:solidFill>
                <a:uFill>
                  <a:solidFill>
                    <a:srgbClr val="FFFFFF"/>
                  </a:solidFill>
                </a:uFill>
                <a:latin typeface="Trebuchet MS"/>
              </a:rPr>
              <a:t>הגנת</a:t>
            </a:r>
            <a:r>
              <a:rPr lang="en-US" sz="1800" b="1" i="1" strike="noStrike" spc="-1" dirty="0">
                <a:solidFill>
                  <a:srgbClr val="808080"/>
                </a:solidFill>
                <a:uFill>
                  <a:solidFill>
                    <a:srgbClr val="FFFFFF"/>
                  </a:solidFill>
                </a:uFill>
                <a:latin typeface="Trebuchet MS"/>
              </a:rPr>
              <a:t> </a:t>
            </a:r>
            <a:r>
              <a:rPr lang="en-US" sz="1800" b="1" i="1" strike="noStrike" spc="-1" dirty="0" err="1">
                <a:solidFill>
                  <a:srgbClr val="808080"/>
                </a:solidFill>
                <a:uFill>
                  <a:solidFill>
                    <a:srgbClr val="FFFFFF"/>
                  </a:solidFill>
                </a:uFill>
                <a:latin typeface="Trebuchet MS"/>
              </a:rPr>
              <a:t>האדם</a:t>
            </a:r>
            <a:r>
              <a:rPr lang="en-US" sz="1800" b="1" i="1" strike="noStrike" spc="-1" dirty="0">
                <a:solidFill>
                  <a:srgbClr val="808080"/>
                </a:solidFill>
                <a:uFill>
                  <a:solidFill>
                    <a:srgbClr val="FFFFFF"/>
                  </a:solidFill>
                </a:uFill>
                <a:latin typeface="Trebuchet MS"/>
              </a:rPr>
              <a:t> </a:t>
            </a:r>
            <a:r>
              <a:rPr lang="en-US" sz="1800" b="1" i="1" strike="noStrike" spc="-1" dirty="0" err="1">
                <a:solidFill>
                  <a:srgbClr val="808080"/>
                </a:solidFill>
                <a:uFill>
                  <a:solidFill>
                    <a:srgbClr val="FFFFFF"/>
                  </a:solidFill>
                </a:uFill>
                <a:latin typeface="Trebuchet MS"/>
              </a:rPr>
              <a:t>מפני</a:t>
            </a:r>
            <a:r>
              <a:rPr lang="en-US" sz="1800" b="1" i="1" strike="noStrike" spc="-1" dirty="0">
                <a:solidFill>
                  <a:srgbClr val="808080"/>
                </a:solidFill>
                <a:uFill>
                  <a:solidFill>
                    <a:srgbClr val="FFFFFF"/>
                  </a:solidFill>
                </a:uFill>
                <a:latin typeface="Trebuchet MS"/>
              </a:rPr>
              <a:t> </a:t>
            </a:r>
            <a:r>
              <a:rPr lang="en-US" sz="1800" b="1" i="1" strike="noStrike" spc="-1" dirty="0" err="1">
                <a:solidFill>
                  <a:srgbClr val="808080"/>
                </a:solidFill>
                <a:uFill>
                  <a:solidFill>
                    <a:srgbClr val="FFFFFF"/>
                  </a:solidFill>
                </a:uFill>
                <a:latin typeface="Trebuchet MS"/>
              </a:rPr>
              <a:t>ממשלת</a:t>
            </a:r>
            <a:r>
              <a:rPr lang="en-US" sz="1800" b="1" i="1" strike="noStrike" spc="-1" dirty="0">
                <a:solidFill>
                  <a:srgbClr val="808080"/>
                </a:solidFill>
                <a:uFill>
                  <a:solidFill>
                    <a:srgbClr val="FFFFFF"/>
                  </a:solidFill>
                </a:uFill>
                <a:latin typeface="Trebuchet MS"/>
              </a:rPr>
              <a:t> </a:t>
            </a:r>
            <a:r>
              <a:rPr lang="en-US" sz="1800" b="1" i="1" strike="noStrike" spc="-1" dirty="0" err="1" smtClean="0">
                <a:solidFill>
                  <a:srgbClr val="808080"/>
                </a:solidFill>
                <a:uFill>
                  <a:solidFill>
                    <a:srgbClr val="FFFFFF"/>
                  </a:solidFill>
                </a:uFill>
                <a:latin typeface="Trebuchet MS"/>
              </a:rPr>
              <a:t>מדינתו</a:t>
            </a:r>
            <a:r>
              <a:rPr lang="en-US" sz="1800" i="1" strike="noStrike" spc="-1" dirty="0" smtClean="0">
                <a:solidFill>
                  <a:srgbClr val="808080"/>
                </a:solidFill>
                <a:uFill>
                  <a:solidFill>
                    <a:srgbClr val="FFFFFF"/>
                  </a:solidFill>
                </a:uFill>
                <a:latin typeface="Trebuchet MS"/>
              </a:rPr>
              <a:t>”</a:t>
            </a:r>
            <a:endParaRPr lang="en-US" sz="3200" i="1" strike="noStrike" spc="-1" dirty="0">
              <a:solidFill>
                <a:srgbClr val="000000"/>
              </a:solidFill>
              <a:uFill>
                <a:solidFill>
                  <a:srgbClr val="FFFFFF"/>
                </a:solidFill>
              </a:uFill>
              <a:latin typeface="Arial"/>
            </a:endParaRPr>
          </a:p>
          <a:p>
            <a:pPr algn="l" rtl="0">
              <a:lnSpc>
                <a:spcPct val="100000"/>
              </a:lnSpc>
            </a:pPr>
            <a:r>
              <a:rPr lang="en-US" sz="1800" i="1" strike="noStrike" spc="-1" dirty="0">
                <a:solidFill>
                  <a:srgbClr val="808080"/>
                </a:solidFill>
                <a:uFill>
                  <a:solidFill>
                    <a:srgbClr val="FFFFFF"/>
                  </a:solidFill>
                </a:uFill>
                <a:latin typeface="Trebuchet MS"/>
              </a:rPr>
              <a:t>           </a:t>
            </a:r>
            <a:r>
              <a:rPr lang="en-US" sz="1800" i="1" strike="noStrike" spc="-1" dirty="0" err="1" smtClean="0">
                <a:solidFill>
                  <a:srgbClr val="808080"/>
                </a:solidFill>
                <a:uFill>
                  <a:solidFill>
                    <a:srgbClr val="FFFFFF"/>
                  </a:solidFill>
                </a:uFill>
                <a:latin typeface="Trebuchet MS"/>
              </a:rPr>
              <a:t>ישעיהו</a:t>
            </a:r>
            <a:r>
              <a:rPr lang="en-US" sz="1800" i="1" strike="noStrike" spc="-1" dirty="0" smtClean="0">
                <a:solidFill>
                  <a:srgbClr val="808080"/>
                </a:solidFill>
                <a:uFill>
                  <a:solidFill>
                    <a:srgbClr val="FFFFFF"/>
                  </a:solidFill>
                </a:uFill>
                <a:latin typeface="Trebuchet MS"/>
              </a:rPr>
              <a:t> </a:t>
            </a:r>
            <a:r>
              <a:rPr lang="en-US" sz="1800" i="1" strike="noStrike" spc="-1" dirty="0" err="1" smtClean="0">
                <a:solidFill>
                  <a:srgbClr val="808080"/>
                </a:solidFill>
                <a:uFill>
                  <a:solidFill>
                    <a:srgbClr val="FFFFFF"/>
                  </a:solidFill>
                </a:uFill>
                <a:latin typeface="Trebuchet MS"/>
              </a:rPr>
              <a:t>לייבוביץ</a:t>
            </a:r>
            <a:r>
              <a:rPr lang="en-US" sz="1800" i="1" strike="noStrike" spc="-1" dirty="0" smtClean="0">
                <a:solidFill>
                  <a:srgbClr val="808080"/>
                </a:solidFill>
                <a:uFill>
                  <a:solidFill>
                    <a:srgbClr val="FFFFFF"/>
                  </a:solidFill>
                </a:uFill>
                <a:latin typeface="Trebuchet MS"/>
              </a:rPr>
              <a:t>'</a:t>
            </a:r>
            <a:endParaRPr lang="en-US" sz="3200" i="1" strike="noStrike" spc="-1" dirty="0">
              <a:solidFill>
                <a:srgbClr val="000000"/>
              </a:solidFill>
              <a:uFill>
                <a:solidFill>
                  <a:srgbClr val="FFFFFF"/>
                </a:solidFill>
              </a:uFill>
              <a:latin typeface="Arial"/>
            </a:endParaRPr>
          </a:p>
        </p:txBody>
      </p:sp>
      <p:pic>
        <p:nvPicPr>
          <p:cNvPr id="9" name="Picture 8"/>
          <p:cNvPicPr>
            <a:picLocks noChangeAspect="1"/>
          </p:cNvPicPr>
          <p:nvPr/>
        </p:nvPicPr>
        <p:blipFill>
          <a:blip r:embed="rId2">
            <a:lum bright="-8000"/>
            <a:extLst>
              <a:ext uri="{28A0092B-C50C-407E-A947-70E740481C1C}">
                <a14:useLocalDpi xmlns:a14="http://schemas.microsoft.com/office/drawing/2010/main" val="0"/>
              </a:ext>
            </a:extLst>
          </a:blip>
          <a:stretch>
            <a:fillRect/>
          </a:stretch>
        </p:blipFill>
        <p:spPr>
          <a:xfrm>
            <a:off x="6102601" y="370127"/>
            <a:ext cx="2706722" cy="4066985"/>
          </a:xfrm>
          <a:prstGeom prst="rect">
            <a:avLst/>
          </a:prstGeom>
        </p:spPr>
      </p:pic>
    </p:spTree>
    <p:extLst>
      <p:ext uri="{BB962C8B-B14F-4D97-AF65-F5344CB8AC3E}">
        <p14:creationId xmlns:p14="http://schemas.microsoft.com/office/powerpoint/2010/main" val="1403610412"/>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algn="l" rtl="0"/>
            <a:endParaRPr lang="en-US" dirty="0"/>
          </a:p>
          <a:p>
            <a:pPr algn="l" rtl="0"/>
            <a:r>
              <a:rPr lang="en-US" dirty="0" err="1" smtClean="0">
                <a:latin typeface="Trebuchet MS" pitchFamily="34" charset="0"/>
              </a:rPr>
              <a:t>Eilon</a:t>
            </a:r>
            <a:r>
              <a:rPr lang="en-US" dirty="0" smtClean="0">
                <a:latin typeface="Trebuchet MS" pitchFamily="34" charset="0"/>
              </a:rPr>
              <a:t> </a:t>
            </a:r>
            <a:r>
              <a:rPr lang="en-US" dirty="0" err="1">
                <a:latin typeface="Trebuchet MS" pitchFamily="34" charset="0"/>
              </a:rPr>
              <a:t>Weinfeld</a:t>
            </a:r>
            <a:r>
              <a:rPr lang="en-US" dirty="0">
                <a:latin typeface="Trebuchet MS" pitchFamily="34" charset="0"/>
              </a:rPr>
              <a:t> + </a:t>
            </a:r>
            <a:r>
              <a:rPr lang="en-US" dirty="0" err="1">
                <a:latin typeface="Trebuchet MS" pitchFamily="34" charset="0"/>
              </a:rPr>
              <a:t>Idan</a:t>
            </a:r>
            <a:r>
              <a:rPr lang="en-US" dirty="0">
                <a:latin typeface="Trebuchet MS" pitchFamily="34" charset="0"/>
              </a:rPr>
              <a:t> </a:t>
            </a:r>
            <a:r>
              <a:rPr lang="en-US" dirty="0" err="1">
                <a:latin typeface="Trebuchet MS" pitchFamily="34" charset="0"/>
              </a:rPr>
              <a:t>Tavor</a:t>
            </a:r>
            <a:r>
              <a:rPr lang="en-US" dirty="0">
                <a:latin typeface="Trebuchet MS" pitchFamily="34" charset="0"/>
              </a:rPr>
              <a:t>: </a:t>
            </a:r>
          </a:p>
          <a:p>
            <a:pPr lvl="1" algn="l" rtl="0"/>
            <a:r>
              <a:rPr lang="en-US" dirty="0">
                <a:latin typeface="Trebuchet MS" pitchFamily="34" charset="0"/>
              </a:rPr>
              <a:t>Scraping the data from the Knesset </a:t>
            </a:r>
            <a:r>
              <a:rPr lang="en-US" dirty="0" smtClean="0">
                <a:latin typeface="Trebuchet MS" pitchFamily="34" charset="0"/>
              </a:rPr>
              <a:t>website. </a:t>
            </a:r>
            <a:endParaRPr lang="en-US" dirty="0">
              <a:latin typeface="Trebuchet MS" pitchFamily="34" charset="0"/>
            </a:endParaRPr>
          </a:p>
          <a:p>
            <a:pPr lvl="1" algn="l" rtl="0"/>
            <a:r>
              <a:rPr lang="en-US" dirty="0">
                <a:latin typeface="Trebuchet MS" pitchFamily="34" charset="0"/>
              </a:rPr>
              <a:t>Extracting relevant text from different file types using </a:t>
            </a:r>
            <a:r>
              <a:rPr lang="en-US" b="1" dirty="0" smtClean="0">
                <a:latin typeface="Trebuchet MS" pitchFamily="34" charset="0"/>
              </a:rPr>
              <a:t>Apache-</a:t>
            </a:r>
            <a:r>
              <a:rPr lang="en-US" b="1" dirty="0" err="1" smtClean="0">
                <a:latin typeface="Trebuchet MS" pitchFamily="34" charset="0"/>
              </a:rPr>
              <a:t>Tika</a:t>
            </a:r>
            <a:r>
              <a:rPr lang="en-US" dirty="0">
                <a:latin typeface="Trebuchet MS" pitchFamily="34" charset="0"/>
              </a:rPr>
              <a:t>.</a:t>
            </a:r>
          </a:p>
          <a:p>
            <a:pPr lvl="1" algn="l" rtl="0"/>
            <a:r>
              <a:rPr lang="en-US" dirty="0">
                <a:latin typeface="Trebuchet MS" pitchFamily="34" charset="0"/>
              </a:rPr>
              <a:t>Set up a </a:t>
            </a:r>
            <a:r>
              <a:rPr lang="en-US" dirty="0" smtClean="0">
                <a:latin typeface="Trebuchet MS" pitchFamily="34" charset="0"/>
              </a:rPr>
              <a:t>Graph Based DB – </a:t>
            </a:r>
            <a:r>
              <a:rPr lang="en-US" b="1" dirty="0" smtClean="0">
                <a:latin typeface="Trebuchet MS" pitchFamily="34" charset="0"/>
              </a:rPr>
              <a:t>Neo4J</a:t>
            </a:r>
            <a:r>
              <a:rPr lang="en-US" dirty="0" smtClean="0">
                <a:latin typeface="Trebuchet MS" pitchFamily="34" charset="0"/>
              </a:rPr>
              <a:t> and feed </a:t>
            </a:r>
            <a:r>
              <a:rPr lang="en-US" dirty="0">
                <a:latin typeface="Trebuchet MS" pitchFamily="34" charset="0"/>
              </a:rPr>
              <a:t>data to it.</a:t>
            </a:r>
          </a:p>
          <a:p>
            <a:pPr algn="l" rtl="0"/>
            <a:endParaRPr lang="en-US" dirty="0">
              <a:latin typeface="Trebuchet MS" pitchFamily="34" charset="0"/>
            </a:endParaRPr>
          </a:p>
          <a:p>
            <a:pPr algn="l" rtl="0"/>
            <a:r>
              <a:rPr lang="en-US" dirty="0" err="1" smtClean="0">
                <a:latin typeface="Trebuchet MS" pitchFamily="34" charset="0"/>
              </a:rPr>
              <a:t>Inbar</a:t>
            </a:r>
            <a:r>
              <a:rPr lang="en-US" dirty="0" smtClean="0">
                <a:latin typeface="Trebuchet MS" pitchFamily="34" charset="0"/>
              </a:rPr>
              <a:t> </a:t>
            </a:r>
            <a:r>
              <a:rPr lang="en-US" dirty="0" err="1">
                <a:latin typeface="Trebuchet MS" pitchFamily="34" charset="0"/>
              </a:rPr>
              <a:t>Moskovich</a:t>
            </a:r>
            <a:r>
              <a:rPr lang="en-US" dirty="0">
                <a:latin typeface="Trebuchet MS" pitchFamily="34" charset="0"/>
              </a:rPr>
              <a:t>: </a:t>
            </a:r>
          </a:p>
          <a:p>
            <a:pPr lvl="1" algn="l" rtl="0"/>
            <a:r>
              <a:rPr lang="en-US" dirty="0">
                <a:latin typeface="Trebuchet MS" pitchFamily="34" charset="0"/>
              </a:rPr>
              <a:t>Frontend using </a:t>
            </a:r>
            <a:r>
              <a:rPr lang="en-US" b="1" dirty="0">
                <a:latin typeface="Trebuchet MS" pitchFamily="34" charset="0"/>
              </a:rPr>
              <a:t>Firebase</a:t>
            </a:r>
            <a:r>
              <a:rPr lang="en-US" dirty="0">
                <a:latin typeface="Trebuchet MS" pitchFamily="34" charset="0"/>
              </a:rPr>
              <a:t> </a:t>
            </a:r>
            <a:r>
              <a:rPr lang="en-US" dirty="0" smtClean="0">
                <a:latin typeface="Trebuchet MS" pitchFamily="34" charset="0"/>
              </a:rPr>
              <a:t> - mobile </a:t>
            </a:r>
            <a:r>
              <a:rPr lang="en-US" dirty="0">
                <a:latin typeface="Trebuchet MS" pitchFamily="34" charset="0"/>
              </a:rPr>
              <a:t>development platform by </a:t>
            </a:r>
            <a:r>
              <a:rPr lang="en-US" dirty="0" smtClean="0">
                <a:latin typeface="Trebuchet MS" pitchFamily="34" charset="0"/>
              </a:rPr>
              <a:t>Google</a:t>
            </a:r>
            <a:r>
              <a:rPr lang="en-US" dirty="0">
                <a:latin typeface="Trebuchet MS" pitchFamily="34" charset="0"/>
              </a:rPr>
              <a:t>.</a:t>
            </a:r>
          </a:p>
          <a:p>
            <a:pPr lvl="1" algn="l" rtl="0"/>
            <a:r>
              <a:rPr lang="en-US" dirty="0" smtClean="0">
                <a:latin typeface="Trebuchet MS" pitchFamily="34" charset="0"/>
              </a:rPr>
              <a:t>Building an </a:t>
            </a:r>
            <a:r>
              <a:rPr lang="en-US" b="1" dirty="0" err="1" smtClean="0">
                <a:latin typeface="Trebuchet MS" pitchFamily="34" charset="0"/>
              </a:rPr>
              <a:t>Andriod</a:t>
            </a:r>
            <a:r>
              <a:rPr lang="en-US" dirty="0" smtClean="0">
                <a:latin typeface="Trebuchet MS" pitchFamily="34" charset="0"/>
              </a:rPr>
              <a:t> application which implements </a:t>
            </a:r>
            <a:r>
              <a:rPr lang="en-US" dirty="0">
                <a:latin typeface="Trebuchet MS" pitchFamily="34" charset="0"/>
              </a:rPr>
              <a:t>the user anonymous </a:t>
            </a:r>
            <a:r>
              <a:rPr lang="en-US" dirty="0" smtClean="0">
                <a:latin typeface="Trebuchet MS" pitchFamily="34" charset="0"/>
              </a:rPr>
              <a:t>login, and the overall user experience.</a:t>
            </a:r>
          </a:p>
          <a:p>
            <a:pPr lvl="1" algn="l" rtl="0"/>
            <a:endParaRPr lang="en-US" dirty="0">
              <a:latin typeface="Trebuchet MS" pitchFamily="34" charset="0"/>
            </a:endParaRPr>
          </a:p>
          <a:p>
            <a:pPr algn="l" rtl="0"/>
            <a:r>
              <a:rPr lang="en-US" dirty="0">
                <a:latin typeface="Trebuchet MS" pitchFamily="34" charset="0"/>
              </a:rPr>
              <a:t>Ofer Handel + Ram Hillel: </a:t>
            </a:r>
          </a:p>
          <a:p>
            <a:pPr lvl="1" algn="l" rtl="0"/>
            <a:r>
              <a:rPr lang="en-US" dirty="0">
                <a:latin typeface="Trebuchet MS" pitchFamily="34" charset="0"/>
              </a:rPr>
              <a:t>Backend using </a:t>
            </a:r>
            <a:r>
              <a:rPr lang="en-US" b="1" dirty="0" smtClean="0">
                <a:latin typeface="Trebuchet MS" pitchFamily="34" charset="0"/>
              </a:rPr>
              <a:t>Flask </a:t>
            </a:r>
            <a:r>
              <a:rPr lang="en-US" dirty="0" smtClean="0">
                <a:latin typeface="Trebuchet MS" pitchFamily="34" charset="0"/>
              </a:rPr>
              <a:t>- python </a:t>
            </a:r>
            <a:r>
              <a:rPr lang="en-US" dirty="0">
                <a:latin typeface="Trebuchet MS" pitchFamily="34" charset="0"/>
              </a:rPr>
              <a:t>framework </a:t>
            </a:r>
            <a:r>
              <a:rPr lang="en-US" dirty="0" smtClean="0">
                <a:latin typeface="Trebuchet MS" pitchFamily="34" charset="0"/>
              </a:rPr>
              <a:t>REST API applications.</a:t>
            </a:r>
            <a:endParaRPr lang="en-US" dirty="0">
              <a:latin typeface="Trebuchet MS" pitchFamily="34" charset="0"/>
            </a:endParaRPr>
          </a:p>
          <a:p>
            <a:pPr lvl="1" algn="l" rtl="0"/>
            <a:r>
              <a:rPr lang="en-US" dirty="0" smtClean="0">
                <a:latin typeface="Trebuchet MS" pitchFamily="34" charset="0"/>
              </a:rPr>
              <a:t>Build DB schema</a:t>
            </a:r>
            <a:endParaRPr lang="he-IL" dirty="0">
              <a:latin typeface="Trebuchet MS" pitchFamily="34" charset="0"/>
            </a:endParaRPr>
          </a:p>
        </p:txBody>
      </p:sp>
      <p:sp>
        <p:nvSpPr>
          <p:cNvPr id="3" name="Title 2"/>
          <p:cNvSpPr>
            <a:spLocks noGrp="1"/>
          </p:cNvSpPr>
          <p:nvPr>
            <p:ph type="title"/>
          </p:nvPr>
        </p:nvSpPr>
        <p:spPr/>
        <p:txBody>
          <a:bodyPr>
            <a:normAutofit fontScale="90000"/>
          </a:bodyPr>
          <a:lstStyle/>
          <a:p>
            <a:r>
              <a:rPr lang="en-US" dirty="0"/>
              <a:t>Division of labor and technologies:</a:t>
            </a:r>
            <a:br>
              <a:rPr lang="en-US" dirty="0"/>
            </a:br>
            <a:endParaRPr lang="he-IL" dirty="0"/>
          </a:p>
        </p:txBody>
      </p:sp>
    </p:spTree>
    <p:extLst>
      <p:ext uri="{BB962C8B-B14F-4D97-AF65-F5344CB8AC3E}">
        <p14:creationId xmlns:p14="http://schemas.microsoft.com/office/powerpoint/2010/main" val="312039919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anim calcmode="lin" valueType="num">
                                      <p:cBhvr additive="base">
                                        <p:cTn id="11"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 calcmode="lin" valueType="num">
                                      <p:cBhvr additive="base">
                                        <p:cTn id="1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 calcmode="lin" valueType="num">
                                      <p:cBhvr additive="base">
                                        <p:cTn id="19"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anim calcmode="lin" valueType="num">
                                      <p:cBhvr additive="base">
                                        <p:cTn id="25"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
                                            <p:txEl>
                                              <p:pRg st="7" end="7"/>
                                            </p:txEl>
                                          </p:spTgt>
                                        </p:tgtEl>
                                        <p:attrNameLst>
                                          <p:attrName>style.visibility</p:attrName>
                                        </p:attrNameLst>
                                      </p:cBhvr>
                                      <p:to>
                                        <p:strVal val="visible"/>
                                      </p:to>
                                    </p:set>
                                    <p:anim calcmode="lin" valueType="num">
                                      <p:cBhvr additive="base">
                                        <p:cTn id="29"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
                                            <p:txEl>
                                              <p:pRg st="7" end="7"/>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
                                            <p:txEl>
                                              <p:pRg st="8" end="8"/>
                                            </p:txEl>
                                          </p:spTgt>
                                        </p:tgtEl>
                                        <p:attrNameLst>
                                          <p:attrName>style.visibility</p:attrName>
                                        </p:attrNameLst>
                                      </p:cBhvr>
                                      <p:to>
                                        <p:strVal val="visible"/>
                                      </p:to>
                                    </p:set>
                                    <p:anim calcmode="lin" valueType="num">
                                      <p:cBhvr additive="base">
                                        <p:cTn id="33"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2">
                                            <p:txEl>
                                              <p:pRg st="10" end="10"/>
                                            </p:txEl>
                                          </p:spTgt>
                                        </p:tgtEl>
                                        <p:attrNameLst>
                                          <p:attrName>style.visibility</p:attrName>
                                        </p:attrNameLst>
                                      </p:cBhvr>
                                      <p:to>
                                        <p:strVal val="visible"/>
                                      </p:to>
                                    </p:set>
                                    <p:anim calcmode="lin" valueType="num">
                                      <p:cBhvr additive="base">
                                        <p:cTn id="39" dur="500" fill="hold"/>
                                        <p:tgtEl>
                                          <p:spTgt spid="2">
                                            <p:txEl>
                                              <p:pRg st="10" end="1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
                                            <p:txEl>
                                              <p:pRg st="10" end="10"/>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
                                            <p:txEl>
                                              <p:pRg st="11" end="11"/>
                                            </p:txEl>
                                          </p:spTgt>
                                        </p:tgtEl>
                                        <p:attrNameLst>
                                          <p:attrName>style.visibility</p:attrName>
                                        </p:attrNameLst>
                                      </p:cBhvr>
                                      <p:to>
                                        <p:strVal val="visible"/>
                                      </p:to>
                                    </p:set>
                                    <p:anim calcmode="lin" valueType="num">
                                      <p:cBhvr additive="base">
                                        <p:cTn id="43" dur="500" fill="hold"/>
                                        <p:tgtEl>
                                          <p:spTgt spid="2">
                                            <p:txEl>
                                              <p:pRg st="11" end="1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11" end="11"/>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
                                            <p:txEl>
                                              <p:pRg st="12" end="12"/>
                                            </p:txEl>
                                          </p:spTgt>
                                        </p:tgtEl>
                                        <p:attrNameLst>
                                          <p:attrName>style.visibility</p:attrName>
                                        </p:attrNameLst>
                                      </p:cBhvr>
                                      <p:to>
                                        <p:strVal val="visible"/>
                                      </p:to>
                                    </p:set>
                                    <p:anim calcmode="lin" valueType="num">
                                      <p:cBhvr additive="base">
                                        <p:cTn id="47" dur="500" fill="hold"/>
                                        <p:tgtEl>
                                          <p:spTgt spid="2">
                                            <p:txEl>
                                              <p:pRg st="12" end="12"/>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rtl="0"/>
            <a:r>
              <a:rPr lang="en-US" dirty="0" smtClean="0"/>
              <a:t>Application Views</a:t>
            </a:r>
            <a:endParaRPr lang="he-IL"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7862" y="1351310"/>
            <a:ext cx="3750082" cy="452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2986" y="1340768"/>
            <a:ext cx="5111422" cy="511142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05400" y="1105501"/>
            <a:ext cx="5331296" cy="5331296"/>
          </a:xfrm>
          <a:prstGeom prst="rect">
            <a:avLst/>
          </a:prstGeom>
        </p:spPr>
      </p:pic>
    </p:spTree>
    <p:extLst>
      <p:ext uri="{BB962C8B-B14F-4D97-AF65-F5344CB8AC3E}">
        <p14:creationId xmlns:p14="http://schemas.microsoft.com/office/powerpoint/2010/main" val="18097688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1520" y="692696"/>
            <a:ext cx="8712968" cy="5040560"/>
          </a:xfrm>
        </p:spPr>
        <p:txBody>
          <a:bodyPr>
            <a:normAutofit/>
          </a:bodyPr>
          <a:lstStyle/>
          <a:p>
            <a:pPr marL="109728" indent="0" algn="l" rtl="0">
              <a:buNone/>
            </a:pPr>
            <a:r>
              <a:rPr lang="en-US" sz="6000" b="1" i="1" dirty="0">
                <a:effectLst>
                  <a:outerShdw blurRad="38100" dist="38100" dir="2700000" algn="tl">
                    <a:srgbClr val="000000">
                      <a:alpha val="43137"/>
                    </a:srgbClr>
                  </a:outerShdw>
                </a:effectLst>
                <a:latin typeface="Trebuchet MS" pitchFamily="34" charset="0"/>
              </a:rPr>
              <a:t>"The ballot </a:t>
            </a:r>
            <a:r>
              <a:rPr lang="en-US" sz="6000" b="1" i="1" dirty="0" smtClean="0">
                <a:effectLst>
                  <a:outerShdw blurRad="38100" dist="38100" dir="2700000" algn="tl">
                    <a:srgbClr val="000000">
                      <a:alpha val="43137"/>
                    </a:srgbClr>
                  </a:outerShdw>
                </a:effectLst>
                <a:latin typeface="Trebuchet MS" pitchFamily="34" charset="0"/>
              </a:rPr>
              <a:t>is stronger </a:t>
            </a:r>
            <a:r>
              <a:rPr lang="en-US" sz="6000" b="1" i="1" dirty="0">
                <a:effectLst>
                  <a:outerShdw blurRad="38100" dist="38100" dir="2700000" algn="tl">
                    <a:srgbClr val="000000">
                      <a:alpha val="43137"/>
                    </a:srgbClr>
                  </a:outerShdw>
                </a:effectLst>
                <a:latin typeface="Trebuchet MS" pitchFamily="34" charset="0"/>
              </a:rPr>
              <a:t>than the bullet"</a:t>
            </a:r>
            <a:r>
              <a:rPr lang="en-US" sz="6000" b="1" i="1" dirty="0">
                <a:effectLst>
                  <a:outerShdw blurRad="38100" dist="38100" dir="2700000" algn="tl">
                    <a:srgbClr val="000000">
                      <a:alpha val="43137"/>
                    </a:srgbClr>
                  </a:outerShdw>
                </a:effectLst>
                <a:latin typeface="Trebuchet MS" pitchFamily="34" charset="0"/>
                <a:cs typeface="+mj-ea"/>
              </a:rPr>
              <a:t/>
            </a:r>
            <a:br>
              <a:rPr lang="en-US" sz="6000" b="1" i="1" dirty="0">
                <a:effectLst>
                  <a:outerShdw blurRad="38100" dist="38100" dir="2700000" algn="tl">
                    <a:srgbClr val="000000">
                      <a:alpha val="43137"/>
                    </a:srgbClr>
                  </a:outerShdw>
                </a:effectLst>
                <a:latin typeface="Trebuchet MS" pitchFamily="34" charset="0"/>
                <a:cs typeface="+mj-ea"/>
              </a:rPr>
            </a:br>
            <a:r>
              <a:rPr lang="en-US" sz="6000" b="1" i="1" dirty="0" smtClean="0">
                <a:effectLst>
                  <a:outerShdw blurRad="38100" dist="38100" dir="2700000" algn="tl">
                    <a:srgbClr val="000000">
                      <a:alpha val="43137"/>
                    </a:srgbClr>
                  </a:outerShdw>
                </a:effectLst>
                <a:latin typeface="Trebuchet MS" pitchFamily="34" charset="0"/>
                <a:cs typeface="+mj-ea"/>
              </a:rPr>
              <a:t>					</a:t>
            </a:r>
            <a:r>
              <a:rPr lang="en-US" sz="3600" b="1" i="1" dirty="0" smtClean="0">
                <a:effectLst>
                  <a:outerShdw blurRad="38100" dist="38100" dir="2700000" algn="tl">
                    <a:srgbClr val="000000">
                      <a:alpha val="43137"/>
                    </a:srgbClr>
                  </a:outerShdw>
                </a:effectLst>
                <a:latin typeface="Trebuchet MS" pitchFamily="34" charset="0"/>
              </a:rPr>
              <a:t>Abraham Lincol</a:t>
            </a:r>
            <a:r>
              <a:rPr lang="en-US" sz="4000" b="1" i="1" dirty="0" smtClean="0">
                <a:effectLst>
                  <a:outerShdw blurRad="38100" dist="38100" dir="2700000" algn="tl">
                    <a:srgbClr val="000000">
                      <a:alpha val="43137"/>
                    </a:srgbClr>
                  </a:outerShdw>
                </a:effectLst>
                <a:latin typeface="Trebuchet MS" pitchFamily="34" charset="0"/>
              </a:rPr>
              <a:t>n</a:t>
            </a:r>
            <a:endParaRPr lang="he-IL" sz="6000" b="1" i="1" dirty="0">
              <a:effectLst>
                <a:outerShdw blurRad="38100" dist="38100" dir="2700000" algn="tl">
                  <a:srgbClr val="000000">
                    <a:alpha val="43137"/>
                  </a:srgbClr>
                </a:outerShdw>
              </a:effectLst>
              <a:latin typeface="Trebuchet MS" pitchFamily="34" charset="0"/>
            </a:endParaRPr>
          </a:p>
        </p:txBody>
      </p:sp>
    </p:spTree>
    <p:extLst>
      <p:ext uri="{BB962C8B-B14F-4D97-AF65-F5344CB8AC3E}">
        <p14:creationId xmlns:p14="http://schemas.microsoft.com/office/powerpoint/2010/main" val="2725778700"/>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l" rtl="0"/>
            <a:r>
              <a:rPr lang="en-US" dirty="0" err="1" smtClean="0">
                <a:latin typeface="Trebuchet MS" pitchFamily="34" charset="0"/>
              </a:rPr>
              <a:t>Eilon</a:t>
            </a:r>
            <a:r>
              <a:rPr lang="en-US" dirty="0" smtClean="0">
                <a:latin typeface="Trebuchet MS" pitchFamily="34" charset="0"/>
              </a:rPr>
              <a:t> </a:t>
            </a:r>
            <a:r>
              <a:rPr lang="en-US" dirty="0" err="1" smtClean="0">
                <a:latin typeface="Trebuchet MS" pitchFamily="34" charset="0"/>
              </a:rPr>
              <a:t>Weinfeld</a:t>
            </a:r>
            <a:endParaRPr lang="en-US" dirty="0" smtClean="0">
              <a:latin typeface="Trebuchet MS" pitchFamily="34" charset="0"/>
            </a:endParaRPr>
          </a:p>
          <a:p>
            <a:pPr algn="l" rtl="0"/>
            <a:r>
              <a:rPr lang="en-US" dirty="0" err="1" smtClean="0">
                <a:latin typeface="Trebuchet MS" pitchFamily="34" charset="0"/>
              </a:rPr>
              <a:t>Idan</a:t>
            </a:r>
            <a:r>
              <a:rPr lang="en-US" dirty="0" smtClean="0">
                <a:latin typeface="Trebuchet MS" pitchFamily="34" charset="0"/>
              </a:rPr>
              <a:t> </a:t>
            </a:r>
            <a:r>
              <a:rPr lang="en-US" dirty="0" err="1" smtClean="0">
                <a:latin typeface="Trebuchet MS" pitchFamily="34" charset="0"/>
              </a:rPr>
              <a:t>Tavor</a:t>
            </a:r>
            <a:endParaRPr lang="en-US" dirty="0" smtClean="0">
              <a:latin typeface="Trebuchet MS" pitchFamily="34" charset="0"/>
            </a:endParaRPr>
          </a:p>
          <a:p>
            <a:pPr algn="l" rtl="0"/>
            <a:r>
              <a:rPr lang="en-US" dirty="0" err="1" smtClean="0">
                <a:latin typeface="Trebuchet MS" pitchFamily="34" charset="0"/>
              </a:rPr>
              <a:t>Inbar</a:t>
            </a:r>
            <a:r>
              <a:rPr lang="en-US" dirty="0" smtClean="0">
                <a:latin typeface="Trebuchet MS" pitchFamily="34" charset="0"/>
              </a:rPr>
              <a:t> </a:t>
            </a:r>
            <a:r>
              <a:rPr lang="en-US" dirty="0" err="1" smtClean="0">
                <a:latin typeface="Trebuchet MS" pitchFamily="34" charset="0"/>
              </a:rPr>
              <a:t>Moskovich</a:t>
            </a:r>
            <a:endParaRPr lang="en-US" dirty="0" smtClean="0">
              <a:latin typeface="Trebuchet MS" pitchFamily="34" charset="0"/>
            </a:endParaRPr>
          </a:p>
          <a:p>
            <a:pPr algn="l" rtl="0"/>
            <a:r>
              <a:rPr lang="en-US" dirty="0" smtClean="0">
                <a:latin typeface="Trebuchet MS" pitchFamily="34" charset="0"/>
              </a:rPr>
              <a:t>Ofer Handel</a:t>
            </a:r>
          </a:p>
          <a:p>
            <a:pPr algn="l" rtl="0"/>
            <a:r>
              <a:rPr lang="en-US" dirty="0" smtClean="0">
                <a:latin typeface="Trebuchet MS" pitchFamily="34" charset="0"/>
              </a:rPr>
              <a:t>Ram Hillel</a:t>
            </a:r>
          </a:p>
          <a:p>
            <a:pPr algn="l" rtl="0"/>
            <a:endParaRPr lang="en-US" dirty="0">
              <a:latin typeface="Trebuchet MS" pitchFamily="34" charset="0"/>
            </a:endParaRPr>
          </a:p>
          <a:p>
            <a:pPr algn="l" rtl="0"/>
            <a:r>
              <a:rPr lang="en-US" dirty="0" smtClean="0">
                <a:latin typeface="Trebuchet MS" pitchFamily="34" charset="0"/>
              </a:rPr>
              <a:t>Computer Science &amp; Electrical Engineering Students</a:t>
            </a:r>
          </a:p>
          <a:p>
            <a:pPr algn="l" rtl="0"/>
            <a:r>
              <a:rPr lang="en-US" dirty="0">
                <a:latin typeface="Trebuchet MS" pitchFamily="34" charset="0"/>
              </a:rPr>
              <a:t>Politics </a:t>
            </a:r>
            <a:r>
              <a:rPr lang="en-US" dirty="0" err="1">
                <a:latin typeface="Trebuchet MS" pitchFamily="34" charset="0"/>
              </a:rPr>
              <a:t>Enthusiastics</a:t>
            </a:r>
            <a:endParaRPr lang="he-IL" dirty="0">
              <a:latin typeface="Trebuchet MS" pitchFamily="34" charset="0"/>
            </a:endParaRPr>
          </a:p>
        </p:txBody>
      </p:sp>
      <p:sp>
        <p:nvSpPr>
          <p:cNvPr id="3" name="Title 2"/>
          <p:cNvSpPr>
            <a:spLocks noGrp="1"/>
          </p:cNvSpPr>
          <p:nvPr>
            <p:ph type="title"/>
          </p:nvPr>
        </p:nvSpPr>
        <p:spPr/>
        <p:txBody>
          <a:bodyPr/>
          <a:lstStyle/>
          <a:p>
            <a:pPr rtl="0"/>
            <a:r>
              <a:rPr lang="en-US" dirty="0" smtClean="0"/>
              <a:t>Team Members</a:t>
            </a:r>
            <a:endParaRPr lang="he-IL" dirty="0"/>
          </a:p>
        </p:txBody>
      </p:sp>
    </p:spTree>
    <p:extLst>
      <p:ext uri="{BB962C8B-B14F-4D97-AF65-F5344CB8AC3E}">
        <p14:creationId xmlns:p14="http://schemas.microsoft.com/office/powerpoint/2010/main" val="203492980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 calcmode="lin" valueType="num">
                                      <p:cBhvr additive="base">
                                        <p:cTn id="37"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
                                            <p:txEl>
                                              <p:pRg st="7" end="7"/>
                                            </p:txEl>
                                          </p:spTgt>
                                        </p:tgtEl>
                                        <p:attrNameLst>
                                          <p:attrName>style.visibility</p:attrName>
                                        </p:attrNameLst>
                                      </p:cBhvr>
                                      <p:to>
                                        <p:strVal val="visible"/>
                                      </p:to>
                                    </p:set>
                                    <p:anim calcmode="lin" valueType="num">
                                      <p:cBhvr additive="base">
                                        <p:cTn id="43"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2" y="1196752"/>
            <a:ext cx="8784976" cy="4525963"/>
          </a:xfrm>
        </p:spPr>
        <p:txBody>
          <a:bodyPr>
            <a:noAutofit/>
          </a:bodyPr>
          <a:lstStyle/>
          <a:p>
            <a:pPr algn="l" rtl="0"/>
            <a:endParaRPr lang="en-US" sz="2000" dirty="0">
              <a:latin typeface="Trebuchet MS" pitchFamily="34" charset="0"/>
            </a:endParaRPr>
          </a:p>
          <a:p>
            <a:pPr algn="l" rtl="0"/>
            <a:r>
              <a:rPr lang="en-US" sz="2000" dirty="0">
                <a:latin typeface="Trebuchet MS" pitchFamily="34" charset="0"/>
              </a:rPr>
              <a:t>According to the </a:t>
            </a:r>
            <a:r>
              <a:rPr lang="en-US" sz="2000" dirty="0" smtClean="0">
                <a:latin typeface="Trebuchet MS" pitchFamily="34" charset="0"/>
              </a:rPr>
              <a:t>Organization </a:t>
            </a:r>
            <a:r>
              <a:rPr lang="en-US" sz="2000" dirty="0">
                <a:latin typeface="Trebuchet MS" pitchFamily="34" charset="0"/>
              </a:rPr>
              <a:t>for Economic Co-operation and Development (OECD</a:t>
            </a:r>
            <a:r>
              <a:rPr lang="en-US" sz="2000" dirty="0" smtClean="0">
                <a:latin typeface="Trebuchet MS" pitchFamily="34" charset="0"/>
              </a:rPr>
              <a:t>):</a:t>
            </a:r>
            <a:br>
              <a:rPr lang="en-US" sz="2000" dirty="0" smtClean="0">
                <a:latin typeface="Trebuchet MS" pitchFamily="34" charset="0"/>
              </a:rPr>
            </a:br>
            <a:endParaRPr lang="en-US" sz="2000" dirty="0">
              <a:latin typeface="Trebuchet MS" pitchFamily="34" charset="0"/>
            </a:endParaRPr>
          </a:p>
          <a:p>
            <a:pPr lvl="1" algn="l" rtl="0"/>
            <a:r>
              <a:rPr lang="en-US" sz="1800" b="1" dirty="0" smtClean="0">
                <a:latin typeface="Trebuchet MS" pitchFamily="34" charset="0"/>
              </a:rPr>
              <a:t>“Public </a:t>
            </a:r>
            <a:r>
              <a:rPr lang="en-US" sz="1800" b="1" dirty="0">
                <a:latin typeface="Trebuchet MS" pitchFamily="34" charset="0"/>
              </a:rPr>
              <a:t>engagement in the decision-making process is important for holding </a:t>
            </a:r>
            <a:r>
              <a:rPr lang="en-US" sz="1800" b="1" dirty="0" smtClean="0">
                <a:latin typeface="Trebuchet MS" pitchFamily="34" charset="0"/>
              </a:rPr>
              <a:t>the </a:t>
            </a:r>
            <a:r>
              <a:rPr lang="en-US" sz="1800" b="1" dirty="0">
                <a:latin typeface="Trebuchet MS" pitchFamily="34" charset="0"/>
              </a:rPr>
              <a:t>government to account and maintaining confidence in public institutions. The formal process for public engagement in developing laws and regulations is one way to measure the extent to which people can become involved in </a:t>
            </a:r>
            <a:r>
              <a:rPr lang="en-US" sz="1800" b="1" dirty="0" smtClean="0">
                <a:latin typeface="Trebuchet MS" pitchFamily="34" charset="0"/>
              </a:rPr>
              <a:t>government.”</a:t>
            </a:r>
          </a:p>
          <a:p>
            <a:pPr algn="l" rtl="0"/>
            <a:endParaRPr lang="en-US" sz="1800" dirty="0">
              <a:latin typeface="Trebuchet MS" pitchFamily="34" charset="0"/>
            </a:endParaRPr>
          </a:p>
          <a:p>
            <a:pPr lvl="1" algn="l" rtl="0"/>
            <a:r>
              <a:rPr lang="en-US" sz="1800" dirty="0" smtClean="0">
                <a:latin typeface="Trebuchet MS" pitchFamily="34" charset="0"/>
              </a:rPr>
              <a:t>The </a:t>
            </a:r>
            <a:r>
              <a:rPr lang="en-US" sz="1800" dirty="0">
                <a:latin typeface="Trebuchet MS" pitchFamily="34" charset="0"/>
              </a:rPr>
              <a:t>average of public engagement is standing on 2.4 (on a scale 0 to 4</a:t>
            </a:r>
            <a:r>
              <a:rPr lang="en-US" sz="1800" dirty="0" smtClean="0">
                <a:latin typeface="Trebuchet MS" pitchFamily="34" charset="0"/>
              </a:rPr>
              <a:t>).</a:t>
            </a:r>
          </a:p>
          <a:p>
            <a:pPr algn="l" rtl="0"/>
            <a:endParaRPr lang="en-US" sz="1800" dirty="0">
              <a:latin typeface="Trebuchet MS" pitchFamily="34" charset="0"/>
            </a:endParaRPr>
          </a:p>
          <a:p>
            <a:pPr lvl="1" algn="l" rtl="0"/>
            <a:r>
              <a:rPr lang="en-US" sz="1800" dirty="0" smtClean="0">
                <a:latin typeface="Trebuchet MS" pitchFamily="34" charset="0"/>
              </a:rPr>
              <a:t>Israel </a:t>
            </a:r>
            <a:r>
              <a:rPr lang="en-US" sz="1800" dirty="0">
                <a:latin typeface="Trebuchet MS" pitchFamily="34" charset="0"/>
              </a:rPr>
              <a:t>rate</a:t>
            </a:r>
            <a:r>
              <a:rPr lang="en-US" sz="1800" b="1" dirty="0">
                <a:latin typeface="Trebuchet MS" pitchFamily="34" charset="0"/>
              </a:rPr>
              <a:t>: 0.9!!! </a:t>
            </a:r>
            <a:r>
              <a:rPr lang="en-US" sz="1800" dirty="0">
                <a:latin typeface="Trebuchet MS" pitchFamily="34" charset="0"/>
              </a:rPr>
              <a:t>(62.5% lower the average</a:t>
            </a:r>
            <a:r>
              <a:rPr lang="en-US" sz="1800" dirty="0" smtClean="0">
                <a:latin typeface="Trebuchet MS" pitchFamily="34" charset="0"/>
              </a:rPr>
              <a:t>)</a:t>
            </a:r>
          </a:p>
          <a:p>
            <a:pPr lvl="1" algn="l" rtl="0"/>
            <a:r>
              <a:rPr lang="en-US" sz="1800" dirty="0" smtClean="0">
                <a:latin typeface="Trebuchet MS" pitchFamily="34" charset="0"/>
              </a:rPr>
              <a:t>Israel is </a:t>
            </a:r>
            <a:r>
              <a:rPr lang="en-US" sz="1800" b="1" dirty="0" smtClean="0">
                <a:latin typeface="Trebuchet MS" pitchFamily="34" charset="0"/>
              </a:rPr>
              <a:t>36/38 (!!)</a:t>
            </a:r>
            <a:endParaRPr lang="en-US" sz="1800" b="1" dirty="0">
              <a:latin typeface="Trebuchet MS" pitchFamily="34" charset="0"/>
            </a:endParaRPr>
          </a:p>
          <a:p>
            <a:pPr algn="l" rtl="0"/>
            <a:endParaRPr lang="en-US" sz="2000" dirty="0">
              <a:latin typeface="Trebuchet MS" pitchFamily="34" charset="0"/>
            </a:endParaRPr>
          </a:p>
          <a:p>
            <a:pPr algn="l" rtl="0"/>
            <a:endParaRPr lang="he-IL" sz="2000" dirty="0">
              <a:latin typeface="Trebuchet MS" pitchFamily="34" charset="0"/>
            </a:endParaRPr>
          </a:p>
        </p:txBody>
      </p:sp>
      <p:sp>
        <p:nvSpPr>
          <p:cNvPr id="3" name="Title 2"/>
          <p:cNvSpPr>
            <a:spLocks noGrp="1"/>
          </p:cNvSpPr>
          <p:nvPr>
            <p:ph type="title"/>
          </p:nvPr>
        </p:nvSpPr>
        <p:spPr/>
        <p:txBody>
          <a:bodyPr/>
          <a:lstStyle/>
          <a:p>
            <a:pPr rtl="0"/>
            <a:r>
              <a:rPr lang="en-US" dirty="0" smtClean="0"/>
              <a:t>Motivation</a:t>
            </a:r>
            <a:endParaRPr lang="he-IL" dirty="0"/>
          </a:p>
        </p:txBody>
      </p:sp>
    </p:spTree>
    <p:extLst>
      <p:ext uri="{BB962C8B-B14F-4D97-AF65-F5344CB8AC3E}">
        <p14:creationId xmlns:p14="http://schemas.microsoft.com/office/powerpoint/2010/main" val="273137653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anim calcmode="lin" valueType="num">
                                      <p:cBhvr additive="base">
                                        <p:cTn id="11"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anim calcmode="lin" valueType="num">
                                      <p:cBhvr additive="base">
                                        <p:cTn id="1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anim calcmode="lin" valueType="num">
                                      <p:cBhvr additive="base">
                                        <p:cTn id="19"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anim calcmode="lin" valueType="num">
                                      <p:cBhvr additive="base">
                                        <p:cTn id="23"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342900" indent="-342900" algn="l" rtl="0"/>
            <a:r>
              <a:rPr lang="en-US" sz="2000" dirty="0">
                <a:latin typeface="Trebuchet MS" pitchFamily="34" charset="0"/>
              </a:rPr>
              <a:t>According to t</a:t>
            </a:r>
            <a:r>
              <a:rPr lang="he-IL" altLang="he-IL" sz="2000" dirty="0" err="1">
                <a:latin typeface="Trebuchet MS" pitchFamily="34" charset="0"/>
              </a:rPr>
              <a:t>he</a:t>
            </a:r>
            <a:r>
              <a:rPr lang="he-IL" altLang="he-IL" sz="2000" dirty="0">
                <a:latin typeface="Trebuchet MS" pitchFamily="34" charset="0"/>
              </a:rPr>
              <a:t> </a:t>
            </a:r>
            <a:r>
              <a:rPr lang="he-IL" altLang="he-IL" sz="2000" dirty="0" err="1">
                <a:latin typeface="Trebuchet MS" pitchFamily="34" charset="0"/>
              </a:rPr>
              <a:t>Israel</a:t>
            </a:r>
            <a:r>
              <a:rPr lang="he-IL" altLang="he-IL" sz="2000" dirty="0">
                <a:latin typeface="Trebuchet MS" pitchFamily="34" charset="0"/>
              </a:rPr>
              <a:t> </a:t>
            </a:r>
            <a:r>
              <a:rPr lang="he-IL" altLang="he-IL" sz="2000" dirty="0" err="1">
                <a:latin typeface="Trebuchet MS" pitchFamily="34" charset="0"/>
              </a:rPr>
              <a:t>Democracy</a:t>
            </a:r>
            <a:r>
              <a:rPr lang="he-IL" altLang="he-IL" sz="2000" dirty="0">
                <a:latin typeface="Trebuchet MS" pitchFamily="34" charset="0"/>
              </a:rPr>
              <a:t> </a:t>
            </a:r>
            <a:r>
              <a:rPr lang="he-IL" altLang="he-IL" sz="2000" dirty="0" err="1">
                <a:latin typeface="Trebuchet MS" pitchFamily="34" charset="0"/>
              </a:rPr>
              <a:t>Institute</a:t>
            </a:r>
            <a:r>
              <a:rPr lang="en-US" altLang="he-IL" sz="2000" dirty="0" smtClean="0">
                <a:latin typeface="Trebuchet MS" pitchFamily="34" charset="0"/>
              </a:rPr>
              <a:t>:</a:t>
            </a:r>
            <a:endParaRPr lang="he-IL" altLang="he-IL" sz="2000" dirty="0" smtClean="0">
              <a:latin typeface="Trebuchet MS" pitchFamily="34" charset="0"/>
            </a:endParaRPr>
          </a:p>
          <a:p>
            <a:pPr marL="342900" indent="-342900" algn="l" rtl="0"/>
            <a:endParaRPr lang="he-IL" altLang="he-IL" sz="2000" dirty="0">
              <a:latin typeface="Trebuchet MS" pitchFamily="34" charset="0"/>
            </a:endParaRPr>
          </a:p>
          <a:p>
            <a:pPr marL="598932" lvl="1" indent="-342900" algn="l" rtl="0"/>
            <a:r>
              <a:rPr lang="he-IL" altLang="he-IL" sz="2000" dirty="0" err="1" smtClean="0">
                <a:latin typeface="Trebuchet MS" pitchFamily="34" charset="0"/>
              </a:rPr>
              <a:t>The</a:t>
            </a:r>
            <a:r>
              <a:rPr lang="he-IL" altLang="he-IL" sz="2000" dirty="0" smtClean="0">
                <a:latin typeface="Trebuchet MS" pitchFamily="34" charset="0"/>
              </a:rPr>
              <a:t> </a:t>
            </a:r>
            <a:r>
              <a:rPr lang="he-IL" altLang="he-IL" sz="2000" dirty="0" err="1">
                <a:latin typeface="Trebuchet MS" pitchFamily="34" charset="0"/>
              </a:rPr>
              <a:t>turnout</a:t>
            </a:r>
            <a:r>
              <a:rPr lang="he-IL" altLang="he-IL" sz="2000" dirty="0">
                <a:latin typeface="Trebuchet MS" pitchFamily="34" charset="0"/>
              </a:rPr>
              <a:t> </a:t>
            </a:r>
            <a:r>
              <a:rPr lang="en-US" altLang="he-IL" sz="2000" dirty="0" smtClean="0">
                <a:latin typeface="Trebuchet MS" pitchFamily="34" charset="0"/>
              </a:rPr>
              <a:t>on </a:t>
            </a:r>
            <a:r>
              <a:rPr lang="he-IL" altLang="he-IL" sz="2000" dirty="0" err="1" smtClean="0">
                <a:latin typeface="Trebuchet MS" pitchFamily="34" charset="0"/>
              </a:rPr>
              <a:t>the</a:t>
            </a:r>
            <a:r>
              <a:rPr lang="en-US" altLang="he-IL" sz="2000" dirty="0" smtClean="0">
                <a:latin typeface="Trebuchet MS" pitchFamily="34" charset="0"/>
              </a:rPr>
              <a:t> </a:t>
            </a:r>
            <a:r>
              <a:rPr lang="he-IL" altLang="he-IL" sz="2000" dirty="0" smtClean="0">
                <a:latin typeface="Trebuchet MS" pitchFamily="34" charset="0"/>
              </a:rPr>
              <a:t> 2015 </a:t>
            </a:r>
            <a:r>
              <a:rPr lang="he-IL" altLang="he-IL" sz="2000" dirty="0" err="1" smtClean="0">
                <a:latin typeface="Trebuchet MS" pitchFamily="34" charset="0"/>
              </a:rPr>
              <a:t>elections</a:t>
            </a:r>
            <a:r>
              <a:rPr lang="he-IL" altLang="he-IL" sz="2000" dirty="0" smtClean="0">
                <a:latin typeface="Trebuchet MS" pitchFamily="34" charset="0"/>
              </a:rPr>
              <a:t> </a:t>
            </a:r>
            <a:r>
              <a:rPr lang="he-IL" altLang="he-IL" sz="2000" dirty="0" err="1">
                <a:latin typeface="Trebuchet MS" pitchFamily="34" charset="0"/>
              </a:rPr>
              <a:t>was</a:t>
            </a:r>
            <a:r>
              <a:rPr lang="he-IL" altLang="he-IL" sz="2000" dirty="0">
                <a:latin typeface="Trebuchet MS" pitchFamily="34" charset="0"/>
              </a:rPr>
              <a:t> 72.3% </a:t>
            </a:r>
            <a:r>
              <a:rPr lang="he-IL" altLang="he-IL" sz="2000" dirty="0" err="1">
                <a:latin typeface="Trebuchet MS" pitchFamily="34" charset="0"/>
              </a:rPr>
              <a:t>of</a:t>
            </a:r>
            <a:r>
              <a:rPr lang="he-IL" altLang="he-IL" sz="2000" dirty="0">
                <a:latin typeface="Trebuchet MS" pitchFamily="34" charset="0"/>
              </a:rPr>
              <a:t> </a:t>
            </a:r>
            <a:r>
              <a:rPr lang="he-IL" altLang="he-IL" sz="2000" dirty="0" err="1">
                <a:latin typeface="Trebuchet MS" pitchFamily="34" charset="0"/>
              </a:rPr>
              <a:t>the</a:t>
            </a:r>
            <a:r>
              <a:rPr lang="he-IL" altLang="he-IL" sz="2000" dirty="0">
                <a:latin typeface="Trebuchet MS" pitchFamily="34" charset="0"/>
              </a:rPr>
              <a:t> </a:t>
            </a:r>
            <a:r>
              <a:rPr lang="he-IL" altLang="he-IL" sz="2000" dirty="0" err="1">
                <a:latin typeface="Trebuchet MS" pitchFamily="34" charset="0"/>
              </a:rPr>
              <a:t>eligible</a:t>
            </a:r>
            <a:r>
              <a:rPr lang="he-IL" altLang="he-IL" sz="2000" dirty="0">
                <a:latin typeface="Trebuchet MS" pitchFamily="34" charset="0"/>
              </a:rPr>
              <a:t> </a:t>
            </a:r>
            <a:r>
              <a:rPr lang="he-IL" altLang="he-IL" sz="2000" dirty="0" err="1">
                <a:latin typeface="Trebuchet MS" pitchFamily="34" charset="0"/>
              </a:rPr>
              <a:t>voters</a:t>
            </a:r>
            <a:r>
              <a:rPr lang="he-IL" altLang="he-IL" sz="2000" dirty="0">
                <a:latin typeface="Trebuchet MS" pitchFamily="34" charset="0"/>
              </a:rPr>
              <a:t>. </a:t>
            </a:r>
            <a:r>
              <a:rPr lang="he-IL" altLang="he-IL" sz="2000" dirty="0" err="1">
                <a:latin typeface="Trebuchet MS" pitchFamily="34" charset="0"/>
              </a:rPr>
              <a:t>Considering</a:t>
            </a:r>
            <a:r>
              <a:rPr lang="he-IL" altLang="he-IL" sz="2000" dirty="0">
                <a:latin typeface="Trebuchet MS" pitchFamily="34" charset="0"/>
              </a:rPr>
              <a:t> </a:t>
            </a:r>
            <a:r>
              <a:rPr lang="he-IL" altLang="he-IL" sz="2000" dirty="0" err="1">
                <a:latin typeface="Trebuchet MS" pitchFamily="34" charset="0"/>
              </a:rPr>
              <a:t>that</a:t>
            </a:r>
            <a:r>
              <a:rPr lang="he-IL" altLang="he-IL" sz="2000" dirty="0">
                <a:latin typeface="Trebuchet MS" pitchFamily="34" charset="0"/>
              </a:rPr>
              <a:t> </a:t>
            </a:r>
            <a:r>
              <a:rPr lang="he-IL" altLang="he-IL" sz="2000" dirty="0" err="1">
                <a:latin typeface="Trebuchet MS" pitchFamily="34" charset="0"/>
              </a:rPr>
              <a:t>half</a:t>
            </a:r>
            <a:r>
              <a:rPr lang="he-IL" altLang="he-IL" sz="2000" dirty="0">
                <a:latin typeface="Trebuchet MS" pitchFamily="34" charset="0"/>
              </a:rPr>
              <a:t> a </a:t>
            </a:r>
            <a:r>
              <a:rPr lang="he-IL" altLang="he-IL" sz="2000" dirty="0" err="1">
                <a:latin typeface="Trebuchet MS" pitchFamily="34" charset="0"/>
              </a:rPr>
              <a:t>million</a:t>
            </a:r>
            <a:r>
              <a:rPr lang="he-IL" altLang="he-IL" sz="2000" dirty="0">
                <a:latin typeface="Trebuchet MS" pitchFamily="34" charset="0"/>
              </a:rPr>
              <a:t> </a:t>
            </a:r>
            <a:r>
              <a:rPr lang="he-IL" altLang="he-IL" sz="2000" dirty="0" err="1">
                <a:latin typeface="Trebuchet MS" pitchFamily="34" charset="0"/>
              </a:rPr>
              <a:t>of</a:t>
            </a:r>
            <a:r>
              <a:rPr lang="he-IL" altLang="he-IL" sz="2000" dirty="0">
                <a:latin typeface="Trebuchet MS" pitchFamily="34" charset="0"/>
              </a:rPr>
              <a:t> </a:t>
            </a:r>
            <a:r>
              <a:rPr lang="he-IL" altLang="he-IL" sz="2000" dirty="0" err="1">
                <a:latin typeface="Trebuchet MS" pitchFamily="34" charset="0"/>
              </a:rPr>
              <a:t>those</a:t>
            </a:r>
            <a:r>
              <a:rPr lang="he-IL" altLang="he-IL" sz="2000" dirty="0">
                <a:latin typeface="Trebuchet MS" pitchFamily="34" charset="0"/>
              </a:rPr>
              <a:t> </a:t>
            </a:r>
            <a:r>
              <a:rPr lang="he-IL" altLang="he-IL" sz="2000" dirty="0" err="1">
                <a:latin typeface="Trebuchet MS" pitchFamily="34" charset="0"/>
              </a:rPr>
              <a:t>registered</a:t>
            </a:r>
            <a:r>
              <a:rPr lang="he-IL" altLang="he-IL" sz="2000" dirty="0">
                <a:latin typeface="Trebuchet MS" pitchFamily="34" charset="0"/>
              </a:rPr>
              <a:t> </a:t>
            </a:r>
            <a:r>
              <a:rPr lang="he-IL" altLang="he-IL" sz="2000" dirty="0" err="1" smtClean="0">
                <a:latin typeface="Trebuchet MS" pitchFamily="34" charset="0"/>
              </a:rPr>
              <a:t>in</a:t>
            </a:r>
            <a:r>
              <a:rPr lang="he-IL" altLang="he-IL" sz="2000" dirty="0" smtClean="0">
                <a:latin typeface="Trebuchet MS" pitchFamily="34" charset="0"/>
              </a:rPr>
              <a:t> </a:t>
            </a:r>
            <a:r>
              <a:rPr lang="he-IL" altLang="he-IL" sz="2000" dirty="0" err="1">
                <a:latin typeface="Trebuchet MS" pitchFamily="34" charset="0"/>
              </a:rPr>
              <a:t>the</a:t>
            </a:r>
            <a:r>
              <a:rPr lang="he-IL" altLang="he-IL" sz="2000" dirty="0">
                <a:latin typeface="Trebuchet MS" pitchFamily="34" charset="0"/>
              </a:rPr>
              <a:t> </a:t>
            </a:r>
            <a:r>
              <a:rPr lang="he-IL" altLang="he-IL" sz="2000" dirty="0" err="1">
                <a:latin typeface="Trebuchet MS" pitchFamily="34" charset="0"/>
              </a:rPr>
              <a:t>voter</a:t>
            </a:r>
            <a:r>
              <a:rPr lang="he-IL" altLang="he-IL" sz="2000" dirty="0">
                <a:latin typeface="Trebuchet MS" pitchFamily="34" charset="0"/>
              </a:rPr>
              <a:t> </a:t>
            </a:r>
            <a:r>
              <a:rPr lang="he-IL" altLang="he-IL" sz="2000" dirty="0" err="1">
                <a:latin typeface="Trebuchet MS" pitchFamily="34" charset="0"/>
              </a:rPr>
              <a:t>register</a:t>
            </a:r>
            <a:r>
              <a:rPr lang="he-IL" altLang="he-IL" sz="2000" dirty="0">
                <a:latin typeface="Trebuchet MS" pitchFamily="34" charset="0"/>
              </a:rPr>
              <a:t> </a:t>
            </a:r>
            <a:r>
              <a:rPr lang="he-IL" altLang="he-IL" sz="2000" dirty="0" err="1">
                <a:latin typeface="Trebuchet MS" pitchFamily="34" charset="0"/>
              </a:rPr>
              <a:t>do</a:t>
            </a:r>
            <a:r>
              <a:rPr lang="he-IL" altLang="he-IL" sz="2000" dirty="0">
                <a:latin typeface="Trebuchet MS" pitchFamily="34" charset="0"/>
              </a:rPr>
              <a:t> </a:t>
            </a:r>
            <a:r>
              <a:rPr lang="he-IL" altLang="he-IL" sz="2000" dirty="0" err="1">
                <a:latin typeface="Trebuchet MS" pitchFamily="34" charset="0"/>
              </a:rPr>
              <a:t>not</a:t>
            </a:r>
            <a:r>
              <a:rPr lang="he-IL" altLang="he-IL" sz="2000" dirty="0">
                <a:latin typeface="Trebuchet MS" pitchFamily="34" charset="0"/>
              </a:rPr>
              <a:t> </a:t>
            </a:r>
            <a:r>
              <a:rPr lang="he-IL" altLang="he-IL" sz="2000" dirty="0" err="1">
                <a:latin typeface="Trebuchet MS" pitchFamily="34" charset="0"/>
              </a:rPr>
              <a:t>live</a:t>
            </a:r>
            <a:r>
              <a:rPr lang="he-IL" altLang="he-IL" sz="2000" dirty="0">
                <a:latin typeface="Trebuchet MS" pitchFamily="34" charset="0"/>
              </a:rPr>
              <a:t> </a:t>
            </a:r>
            <a:r>
              <a:rPr lang="he-IL" altLang="he-IL" sz="2000" dirty="0" err="1">
                <a:latin typeface="Trebuchet MS" pitchFamily="34" charset="0"/>
              </a:rPr>
              <a:t>in</a:t>
            </a:r>
            <a:r>
              <a:rPr lang="he-IL" altLang="he-IL" sz="2000" dirty="0">
                <a:latin typeface="Trebuchet MS" pitchFamily="34" charset="0"/>
              </a:rPr>
              <a:t> </a:t>
            </a:r>
            <a:r>
              <a:rPr lang="he-IL" altLang="he-IL" sz="2000" dirty="0" err="1">
                <a:latin typeface="Trebuchet MS" pitchFamily="34" charset="0"/>
              </a:rPr>
              <a:t>Israel</a:t>
            </a:r>
            <a:r>
              <a:rPr lang="he-IL" altLang="he-IL" sz="2000" dirty="0">
                <a:latin typeface="Trebuchet MS" pitchFamily="34" charset="0"/>
              </a:rPr>
              <a:t>, </a:t>
            </a:r>
            <a:r>
              <a:rPr lang="he-IL" altLang="he-IL" sz="2000" dirty="0" err="1">
                <a:latin typeface="Trebuchet MS" pitchFamily="34" charset="0"/>
              </a:rPr>
              <a:t>the</a:t>
            </a:r>
            <a:r>
              <a:rPr lang="he-IL" altLang="he-IL" sz="2000" dirty="0">
                <a:latin typeface="Trebuchet MS" pitchFamily="34" charset="0"/>
              </a:rPr>
              <a:t> </a:t>
            </a:r>
            <a:r>
              <a:rPr lang="he-IL" altLang="he-IL" sz="2000" dirty="0" err="1">
                <a:latin typeface="Trebuchet MS" pitchFamily="34" charset="0"/>
              </a:rPr>
              <a:t>actual</a:t>
            </a:r>
            <a:r>
              <a:rPr lang="he-IL" altLang="he-IL" sz="2000" dirty="0">
                <a:latin typeface="Trebuchet MS" pitchFamily="34" charset="0"/>
              </a:rPr>
              <a:t> </a:t>
            </a:r>
            <a:r>
              <a:rPr lang="he-IL" altLang="he-IL" sz="2000" dirty="0" err="1">
                <a:latin typeface="Trebuchet MS" pitchFamily="34" charset="0"/>
              </a:rPr>
              <a:t>voter</a:t>
            </a:r>
            <a:r>
              <a:rPr lang="he-IL" altLang="he-IL" sz="2000" dirty="0">
                <a:latin typeface="Trebuchet MS" pitchFamily="34" charset="0"/>
              </a:rPr>
              <a:t> </a:t>
            </a:r>
            <a:r>
              <a:rPr lang="he-IL" altLang="he-IL" sz="2000" dirty="0" err="1">
                <a:latin typeface="Trebuchet MS" pitchFamily="34" charset="0"/>
              </a:rPr>
              <a:t>turnout</a:t>
            </a:r>
            <a:r>
              <a:rPr lang="he-IL" altLang="he-IL" sz="2000" dirty="0">
                <a:latin typeface="Trebuchet MS" pitchFamily="34" charset="0"/>
              </a:rPr>
              <a:t> </a:t>
            </a:r>
            <a:r>
              <a:rPr lang="he-IL" altLang="he-IL" sz="2000" dirty="0" err="1">
                <a:latin typeface="Trebuchet MS" pitchFamily="34" charset="0"/>
              </a:rPr>
              <a:t>is</a:t>
            </a:r>
            <a:r>
              <a:rPr lang="he-IL" altLang="he-IL" sz="2000" dirty="0">
                <a:latin typeface="Trebuchet MS" pitchFamily="34" charset="0"/>
              </a:rPr>
              <a:t> </a:t>
            </a:r>
            <a:r>
              <a:rPr lang="he-IL" altLang="he-IL" sz="2000" dirty="0" err="1">
                <a:latin typeface="Trebuchet MS" pitchFamily="34" charset="0"/>
              </a:rPr>
              <a:t>over</a:t>
            </a:r>
            <a:r>
              <a:rPr lang="he-IL" altLang="he-IL" sz="2000" dirty="0">
                <a:latin typeface="Trebuchet MS" pitchFamily="34" charset="0"/>
              </a:rPr>
              <a:t> 80%</a:t>
            </a:r>
            <a:r>
              <a:rPr lang="en-US" altLang="he-IL" sz="2000" dirty="0">
                <a:latin typeface="Trebuchet MS" pitchFamily="34" charset="0"/>
              </a:rPr>
              <a:t>.</a:t>
            </a:r>
            <a:endParaRPr lang="he-IL" altLang="he-IL" sz="2000" dirty="0">
              <a:latin typeface="Trebuchet MS" pitchFamily="34" charset="0"/>
            </a:endParaRPr>
          </a:p>
          <a:p>
            <a:pPr marL="800100" lvl="1" indent="-342900" algn="l" rtl="0"/>
            <a:endParaRPr lang="en-US" sz="2000" dirty="0">
              <a:latin typeface="Trebuchet MS" pitchFamily="34" charset="0"/>
            </a:endParaRPr>
          </a:p>
          <a:p>
            <a:pPr marL="342900" indent="-342900" algn="l" rtl="0"/>
            <a:r>
              <a:rPr lang="en-US" sz="2000" dirty="0">
                <a:latin typeface="Trebuchet MS" pitchFamily="34" charset="0"/>
              </a:rPr>
              <a:t>This figure is higher than the OECD average of 69%.“</a:t>
            </a:r>
            <a:br>
              <a:rPr lang="en-US" sz="2000" dirty="0">
                <a:latin typeface="Trebuchet MS" pitchFamily="34" charset="0"/>
              </a:rPr>
            </a:br>
            <a:r>
              <a:rPr lang="en-US" sz="2000" dirty="0">
                <a:latin typeface="Trebuchet MS" pitchFamily="34" charset="0"/>
              </a:rPr>
              <a:t> Israel is above average in elections voters!!!</a:t>
            </a:r>
          </a:p>
          <a:p>
            <a:pPr marL="342900" indent="-342900" algn="l" rtl="0"/>
            <a:endParaRPr lang="en-US" sz="2000" dirty="0">
              <a:latin typeface="Trebuchet MS" pitchFamily="34" charset="0"/>
            </a:endParaRPr>
          </a:p>
          <a:p>
            <a:pPr marL="342900" indent="-342900" algn="l" rtl="0"/>
            <a:r>
              <a:rPr lang="en-US" sz="2400" b="1" dirty="0">
                <a:latin typeface="Trebuchet MS" pitchFamily="34" charset="0"/>
              </a:rPr>
              <a:t>Conclusion – many of the Israeli people vote, but don't make the decision from knowledge or deep </a:t>
            </a:r>
            <a:r>
              <a:rPr lang="en-US" sz="2400" b="1" dirty="0" smtClean="0">
                <a:latin typeface="Trebuchet MS" pitchFamily="34" charset="0"/>
              </a:rPr>
              <a:t>(or even </a:t>
            </a:r>
            <a:r>
              <a:rPr lang="en-US" sz="2400" b="1" dirty="0">
                <a:latin typeface="Trebuchet MS" pitchFamily="34" charset="0"/>
              </a:rPr>
              <a:t>shallow) politics research.</a:t>
            </a:r>
          </a:p>
          <a:p>
            <a:pPr marL="109728" indent="0" algn="l" rtl="0">
              <a:buNone/>
            </a:pPr>
            <a:endParaRPr lang="he-IL" dirty="0">
              <a:latin typeface="Trebuchet MS" pitchFamily="34" charset="0"/>
            </a:endParaRPr>
          </a:p>
        </p:txBody>
      </p:sp>
      <p:sp>
        <p:nvSpPr>
          <p:cNvPr id="3" name="Title 2"/>
          <p:cNvSpPr>
            <a:spLocks noGrp="1"/>
          </p:cNvSpPr>
          <p:nvPr>
            <p:ph type="title"/>
          </p:nvPr>
        </p:nvSpPr>
        <p:spPr/>
        <p:txBody>
          <a:bodyPr/>
          <a:lstStyle/>
          <a:p>
            <a:pPr rtl="0"/>
            <a:r>
              <a:rPr lang="en-US" dirty="0" smtClean="0"/>
              <a:t>Motivation</a:t>
            </a:r>
            <a:endParaRPr lang="he-IL" dirty="0"/>
          </a:p>
        </p:txBody>
      </p:sp>
    </p:spTree>
    <p:extLst>
      <p:ext uri="{BB962C8B-B14F-4D97-AF65-F5344CB8AC3E}">
        <p14:creationId xmlns:p14="http://schemas.microsoft.com/office/powerpoint/2010/main" val="140733914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anim calcmode="lin" valueType="num">
                                      <p:cBhvr additive="base">
                                        <p:cTn id="11"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 calcmode="lin" valueType="num">
                                      <p:cBhvr additive="base">
                                        <p:cTn id="17"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anim calcmode="lin" valueType="num">
                                      <p:cBhvr additive="base">
                                        <p:cTn id="23"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68760"/>
            <a:ext cx="8229600" cy="4968552"/>
          </a:xfrm>
        </p:spPr>
        <p:txBody>
          <a:bodyPr>
            <a:normAutofit fontScale="70000" lnSpcReduction="20000"/>
          </a:bodyPr>
          <a:lstStyle/>
          <a:p>
            <a:pPr algn="l" rtl="0"/>
            <a:r>
              <a:rPr lang="en-US" dirty="0">
                <a:latin typeface="Trebuchet MS" pitchFamily="34" charset="0"/>
                <a:cs typeface="+mj-cs"/>
              </a:rPr>
              <a:t>Make the average citizen more involved in the day-to-day laws.</a:t>
            </a:r>
          </a:p>
          <a:p>
            <a:pPr algn="l" rtl="0"/>
            <a:r>
              <a:rPr lang="en-US" dirty="0" smtClean="0">
                <a:latin typeface="Trebuchet MS" pitchFamily="34" charset="0"/>
                <a:cs typeface="+mj-cs"/>
              </a:rPr>
              <a:t>The </a:t>
            </a:r>
            <a:r>
              <a:rPr lang="en-US" dirty="0">
                <a:latin typeface="Trebuchet MS" pitchFamily="34" charset="0"/>
                <a:cs typeface="+mj-cs"/>
              </a:rPr>
              <a:t>law briefing is presented to the user – the average user is LAZY, </a:t>
            </a:r>
            <a:r>
              <a:rPr lang="en-US" dirty="0" smtClean="0">
                <a:latin typeface="Trebuchet MS" pitchFamily="34" charset="0"/>
                <a:cs typeface="+mj-cs"/>
              </a:rPr>
              <a:t>need </a:t>
            </a:r>
            <a:r>
              <a:rPr lang="he-IL" dirty="0" err="1" smtClean="0">
                <a:latin typeface="Trebuchet MS" pitchFamily="34" charset="0"/>
                <a:cs typeface="+mj-cs"/>
              </a:rPr>
              <a:t>אמל"ק</a:t>
            </a:r>
            <a:endParaRPr lang="he-IL" dirty="0" smtClean="0">
              <a:latin typeface="Trebuchet MS" pitchFamily="34" charset="0"/>
              <a:cs typeface="+mj-cs"/>
            </a:endParaRPr>
          </a:p>
          <a:p>
            <a:pPr algn="l" rtl="0"/>
            <a:r>
              <a:rPr lang="he-IL" altLang="he-IL" dirty="0" smtClean="0">
                <a:solidFill>
                  <a:srgbClr val="212121"/>
                </a:solidFill>
                <a:latin typeface="Trebuchet MS" pitchFamily="34" charset="0"/>
              </a:rPr>
              <a:t>A </a:t>
            </a:r>
            <a:r>
              <a:rPr lang="en-US" altLang="he-IL" dirty="0" smtClean="0">
                <a:latin typeface="Trebuchet MS" pitchFamily="34" charset="0"/>
              </a:rPr>
              <a:t>user registers </a:t>
            </a:r>
            <a:r>
              <a:rPr lang="en-US" b="1" dirty="0" smtClean="0">
                <a:latin typeface="Trebuchet MS" pitchFamily="34" charset="0"/>
              </a:rPr>
              <a:t>anonymously</a:t>
            </a:r>
            <a:r>
              <a:rPr lang="en-US" dirty="0" smtClean="0">
                <a:latin typeface="Trebuchet MS" pitchFamily="34" charset="0"/>
              </a:rPr>
              <a:t> </a:t>
            </a:r>
            <a:r>
              <a:rPr lang="en-US" dirty="0">
                <a:latin typeface="Trebuchet MS" pitchFamily="34" charset="0"/>
              </a:rPr>
              <a:t>to Heimdall</a:t>
            </a:r>
            <a:r>
              <a:rPr lang="he-IL" altLang="he-IL" dirty="0">
                <a:solidFill>
                  <a:srgbClr val="212121"/>
                </a:solidFill>
                <a:latin typeface="Trebuchet MS" pitchFamily="34" charset="0"/>
              </a:rPr>
              <a:t> </a:t>
            </a:r>
            <a:r>
              <a:rPr lang="en-US" altLang="he-IL" dirty="0" smtClean="0">
                <a:solidFill>
                  <a:srgbClr val="212121"/>
                </a:solidFill>
                <a:latin typeface="Trebuchet MS" pitchFamily="34" charset="0"/>
              </a:rPr>
              <a:t>application </a:t>
            </a:r>
            <a:r>
              <a:rPr lang="en-US" dirty="0">
                <a:latin typeface="Trebuchet MS" pitchFamily="34" charset="0"/>
              </a:rPr>
              <a:t>(with Facebook or Gmail token) </a:t>
            </a:r>
            <a:r>
              <a:rPr lang="en-US" altLang="he-IL" dirty="0" smtClean="0">
                <a:solidFill>
                  <a:srgbClr val="212121"/>
                </a:solidFill>
                <a:latin typeface="Trebuchet MS" pitchFamily="34" charset="0"/>
              </a:rPr>
              <a:t>.</a:t>
            </a:r>
            <a:endParaRPr lang="en-US" dirty="0" smtClean="0">
              <a:latin typeface="Trebuchet MS" pitchFamily="34" charset="0"/>
            </a:endParaRPr>
          </a:p>
          <a:p>
            <a:pPr algn="l" rtl="0"/>
            <a:r>
              <a:rPr lang="en-US" altLang="he-IL" b="1" dirty="0" smtClean="0">
                <a:latin typeface="Trebuchet MS" pitchFamily="34" charset="0"/>
              </a:rPr>
              <a:t>Enjoy </a:t>
            </a:r>
            <a:r>
              <a:rPr lang="en-US" altLang="he-IL" b="1" dirty="0">
                <a:latin typeface="Trebuchet MS" pitchFamily="34" charset="0"/>
              </a:rPr>
              <a:t>the app</a:t>
            </a:r>
            <a:r>
              <a:rPr lang="en-US" altLang="he-IL" dirty="0">
                <a:latin typeface="Trebuchet MS" pitchFamily="34" charset="0"/>
              </a:rPr>
              <a:t>:</a:t>
            </a:r>
          </a:p>
          <a:p>
            <a:pPr marL="705024" indent="-284400" algn="l" rtl="0">
              <a:buFont typeface="Arial" panose="020B0604020202020204" pitchFamily="34" charset="0"/>
              <a:buChar char="•"/>
            </a:pPr>
            <a:r>
              <a:rPr lang="en-US" dirty="0">
                <a:latin typeface="Trebuchet MS" pitchFamily="34" charset="0"/>
              </a:rPr>
              <a:t>User </a:t>
            </a:r>
            <a:r>
              <a:rPr lang="en-US" dirty="0" smtClean="0">
                <a:latin typeface="Trebuchet MS" pitchFamily="34" charset="0"/>
              </a:rPr>
              <a:t>will be notified </a:t>
            </a:r>
            <a:r>
              <a:rPr lang="en-US" dirty="0">
                <a:latin typeface="Trebuchet MS" pitchFamily="34" charset="0"/>
              </a:rPr>
              <a:t>about new laws that was voted in the </a:t>
            </a:r>
            <a:r>
              <a:rPr lang="en-US" dirty="0" smtClean="0">
                <a:latin typeface="Trebuchet MS" pitchFamily="34" charset="0"/>
              </a:rPr>
              <a:t>Knesset</a:t>
            </a:r>
            <a:endParaRPr lang="en-US" dirty="0">
              <a:latin typeface="Trebuchet MS" pitchFamily="34" charset="0"/>
            </a:endParaRPr>
          </a:p>
          <a:p>
            <a:pPr marL="706374" indent="-285750" algn="l" rtl="0">
              <a:buFont typeface="Arial" panose="020B0604020202020204" pitchFamily="34" charset="0"/>
              <a:buChar char="•"/>
            </a:pPr>
            <a:r>
              <a:rPr lang="en-US" dirty="0" smtClean="0">
                <a:latin typeface="Trebuchet MS" pitchFamily="34" charset="0"/>
              </a:rPr>
              <a:t>User will be able to see a law briefing.</a:t>
            </a:r>
          </a:p>
          <a:p>
            <a:pPr marL="706374" indent="-285750" algn="l" rtl="0">
              <a:buFont typeface="Arial" panose="020B0604020202020204" pitchFamily="34" charset="0"/>
              <a:buChar char="•"/>
            </a:pPr>
            <a:r>
              <a:rPr lang="en-US" altLang="he-IL" dirty="0" smtClean="0">
                <a:latin typeface="Trebuchet MS" pitchFamily="34" charset="0"/>
              </a:rPr>
              <a:t>User will</a:t>
            </a:r>
            <a:r>
              <a:rPr lang="en-US" dirty="0" smtClean="0">
                <a:latin typeface="Trebuchet MS" pitchFamily="34" charset="0"/>
              </a:rPr>
              <a:t> </a:t>
            </a:r>
            <a:r>
              <a:rPr lang="en-US" dirty="0">
                <a:latin typeface="Trebuchet MS" pitchFamily="34" charset="0"/>
              </a:rPr>
              <a:t>get statistics about his votes, and general distribution such as different  parties, ages, living areas, job fields, etc.</a:t>
            </a:r>
          </a:p>
          <a:p>
            <a:pPr marL="706374" indent="-285750" algn="l" rtl="0">
              <a:buFont typeface="Arial" panose="020B0604020202020204" pitchFamily="34" charset="0"/>
              <a:buChar char="•"/>
            </a:pPr>
            <a:r>
              <a:rPr lang="en-US" dirty="0">
                <a:latin typeface="Trebuchet MS" pitchFamily="34" charset="0"/>
              </a:rPr>
              <a:t>User </a:t>
            </a:r>
            <a:r>
              <a:rPr lang="en-US" dirty="0" smtClean="0">
                <a:latin typeface="Trebuchet MS" pitchFamily="34" charset="0"/>
              </a:rPr>
              <a:t>will recommendations </a:t>
            </a:r>
            <a:r>
              <a:rPr lang="en-US" dirty="0">
                <a:latin typeface="Trebuchet MS" pitchFamily="34" charset="0"/>
              </a:rPr>
              <a:t>for parties according to his votes.</a:t>
            </a:r>
          </a:p>
          <a:p>
            <a:pPr marL="706374" indent="-285750" algn="l" rtl="0">
              <a:buFont typeface="Arial" panose="020B0604020202020204" pitchFamily="34" charset="0"/>
              <a:buChar char="•"/>
            </a:pPr>
            <a:r>
              <a:rPr lang="en-US" dirty="0" smtClean="0">
                <a:latin typeface="Trebuchet MS" pitchFamily="34" charset="0"/>
              </a:rPr>
              <a:t>User </a:t>
            </a:r>
            <a:r>
              <a:rPr lang="en-US" dirty="0">
                <a:latin typeface="Trebuchet MS" pitchFamily="34" charset="0"/>
              </a:rPr>
              <a:t>can mark a law as </a:t>
            </a:r>
            <a:r>
              <a:rPr lang="en-US" dirty="0" smtClean="0">
                <a:latin typeface="Trebuchet MS" pitchFamily="34" charset="0"/>
              </a:rPr>
              <a:t>“</a:t>
            </a:r>
            <a:r>
              <a:rPr lang="en-US" b="1" dirty="0" smtClean="0">
                <a:solidFill>
                  <a:schemeClr val="bg2">
                    <a:lumMod val="50000"/>
                  </a:schemeClr>
                </a:solidFill>
                <a:latin typeface="Trebuchet MS" pitchFamily="34" charset="0"/>
              </a:rPr>
              <a:t>upvote</a:t>
            </a:r>
            <a:r>
              <a:rPr lang="en-US" dirty="0" smtClean="0">
                <a:latin typeface="Trebuchet MS" pitchFamily="34" charset="0"/>
              </a:rPr>
              <a:t>” </a:t>
            </a:r>
            <a:r>
              <a:rPr lang="en-US" dirty="0">
                <a:latin typeface="Trebuchet MS" pitchFamily="34" charset="0"/>
              </a:rPr>
              <a:t>or </a:t>
            </a:r>
            <a:r>
              <a:rPr lang="en-US" dirty="0" smtClean="0">
                <a:latin typeface="Trebuchet MS" pitchFamily="34" charset="0"/>
              </a:rPr>
              <a:t>“</a:t>
            </a:r>
            <a:r>
              <a:rPr lang="en-US" b="1" dirty="0" smtClean="0">
                <a:solidFill>
                  <a:srgbClr val="FF0000"/>
                </a:solidFill>
                <a:latin typeface="Trebuchet MS" pitchFamily="34" charset="0"/>
              </a:rPr>
              <a:t>downvote</a:t>
            </a:r>
            <a:r>
              <a:rPr lang="en-US" dirty="0" smtClean="0">
                <a:latin typeface="Trebuchet MS" pitchFamily="34" charset="0"/>
              </a:rPr>
              <a:t>”.</a:t>
            </a:r>
            <a:endParaRPr lang="en-US" dirty="0">
              <a:latin typeface="Trebuchet MS" pitchFamily="34" charset="0"/>
            </a:endParaRPr>
          </a:p>
          <a:p>
            <a:pPr algn="l" rtl="0"/>
            <a:endParaRPr lang="en-US" sz="3200" b="1" dirty="0">
              <a:latin typeface="Trebuchet MS" pitchFamily="34" charset="0"/>
            </a:endParaRPr>
          </a:p>
          <a:p>
            <a:pPr algn="l" rtl="0"/>
            <a:r>
              <a:rPr lang="en-US" sz="4000" b="1" dirty="0">
                <a:latin typeface="Trebuchet MS" pitchFamily="34" charset="0"/>
              </a:rPr>
              <a:t>It’s that simple!</a:t>
            </a:r>
          </a:p>
          <a:p>
            <a:pPr algn="l" rtl="0"/>
            <a:endParaRPr lang="he-IL" dirty="0">
              <a:latin typeface="+mj-lt"/>
            </a:endParaRPr>
          </a:p>
        </p:txBody>
      </p:sp>
      <p:sp>
        <p:nvSpPr>
          <p:cNvPr id="3" name="Title 2"/>
          <p:cNvSpPr>
            <a:spLocks noGrp="1"/>
          </p:cNvSpPr>
          <p:nvPr>
            <p:ph type="title"/>
          </p:nvPr>
        </p:nvSpPr>
        <p:spPr/>
        <p:txBody>
          <a:bodyPr>
            <a:normAutofit fontScale="90000"/>
          </a:bodyPr>
          <a:lstStyle/>
          <a:p>
            <a:pPr rtl="0"/>
            <a:r>
              <a:rPr lang="en-US" dirty="0" smtClean="0"/>
              <a:t>MUCH Politics! VERY Crowd. WOW.</a:t>
            </a:r>
            <a:endParaRPr lang="he-IL" dirty="0"/>
          </a:p>
        </p:txBody>
      </p:sp>
    </p:spTree>
    <p:extLst>
      <p:ext uri="{BB962C8B-B14F-4D97-AF65-F5344CB8AC3E}">
        <p14:creationId xmlns:p14="http://schemas.microsoft.com/office/powerpoint/2010/main" val="13811939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 calcmode="lin" valueType="num">
                                      <p:cBhvr additive="base">
                                        <p:cTn id="3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
                                            <p:txEl>
                                              <p:pRg st="6" end="6"/>
                                            </p:txEl>
                                          </p:spTgt>
                                        </p:tgtEl>
                                        <p:attrNameLst>
                                          <p:attrName>style.visibility</p:attrName>
                                        </p:attrNameLst>
                                      </p:cBhvr>
                                      <p:to>
                                        <p:strVal val="visible"/>
                                      </p:to>
                                    </p:set>
                                    <p:anim calcmode="lin" valueType="num">
                                      <p:cBhvr additive="base">
                                        <p:cTn id="43"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
                                            <p:txEl>
                                              <p:pRg st="7" end="7"/>
                                            </p:txEl>
                                          </p:spTgt>
                                        </p:tgtEl>
                                        <p:attrNameLst>
                                          <p:attrName>style.visibility</p:attrName>
                                        </p:attrNameLst>
                                      </p:cBhvr>
                                      <p:to>
                                        <p:strVal val="visible"/>
                                      </p:to>
                                    </p:set>
                                    <p:anim calcmode="lin" valueType="num">
                                      <p:cBhvr additive="base">
                                        <p:cTn id="49"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
                                            <p:txEl>
                                              <p:pRg st="8" end="8"/>
                                            </p:txEl>
                                          </p:spTgt>
                                        </p:tgtEl>
                                        <p:attrNameLst>
                                          <p:attrName>style.visibility</p:attrName>
                                        </p:attrNameLst>
                                      </p:cBhvr>
                                      <p:to>
                                        <p:strVal val="visible"/>
                                      </p:to>
                                    </p:set>
                                    <p:anim calcmode="lin" valueType="num">
                                      <p:cBhvr additive="base">
                                        <p:cTn id="55"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2">
                                            <p:txEl>
                                              <p:pRg st="10" end="10"/>
                                            </p:txEl>
                                          </p:spTgt>
                                        </p:tgtEl>
                                        <p:attrNameLst>
                                          <p:attrName>style.visibility</p:attrName>
                                        </p:attrNameLst>
                                      </p:cBhvr>
                                      <p:to>
                                        <p:strVal val="visible"/>
                                      </p:to>
                                    </p:set>
                                    <p:anim calcmode="lin" valueType="num">
                                      <p:cBhvr additive="base">
                                        <p:cTn id="61" dur="500" fill="hold"/>
                                        <p:tgtEl>
                                          <p:spTgt spid="2">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2">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7499176" cy="3994550"/>
          </a:xfrm>
        </p:spPr>
        <p:txBody>
          <a:bodyPr/>
          <a:lstStyle/>
          <a:p>
            <a:pPr algn="l" rtl="0"/>
            <a:r>
              <a:rPr lang="en-US" dirty="0" smtClean="0">
                <a:latin typeface="Trebuchet MS" pitchFamily="34" charset="0"/>
              </a:rPr>
              <a:t>People want to know, but the process is too frustrating </a:t>
            </a:r>
            <a:br>
              <a:rPr lang="en-US" dirty="0" smtClean="0">
                <a:latin typeface="Trebuchet MS" pitchFamily="34" charset="0"/>
              </a:rPr>
            </a:br>
            <a:r>
              <a:rPr lang="en-US" dirty="0" smtClean="0">
                <a:latin typeface="Trebuchet MS" pitchFamily="34" charset="0"/>
              </a:rPr>
              <a:t>(Worst UX award goes to </a:t>
            </a:r>
            <a:r>
              <a:rPr lang="en-US" dirty="0" smtClean="0">
                <a:latin typeface="Trebuchet MS" pitchFamily="34" charset="0"/>
                <a:sym typeface="Wingdings" pitchFamily="2" charset="2"/>
              </a:rPr>
              <a:t> Knesset Site )</a:t>
            </a:r>
          </a:p>
          <a:p>
            <a:pPr algn="l" rtl="0"/>
            <a:r>
              <a:rPr lang="en-US" dirty="0" smtClean="0">
                <a:latin typeface="Trebuchet MS" pitchFamily="34" charset="0"/>
                <a:sym typeface="Wingdings" pitchFamily="2" charset="2"/>
              </a:rPr>
              <a:t>Anonymous Votes</a:t>
            </a:r>
          </a:p>
          <a:p>
            <a:pPr algn="l" rtl="0"/>
            <a:r>
              <a:rPr lang="en-US" dirty="0" smtClean="0">
                <a:latin typeface="Trebuchet MS" pitchFamily="34" charset="0"/>
                <a:sym typeface="Wingdings" pitchFamily="2" charset="2"/>
              </a:rPr>
              <a:t>Where do I stand in </a:t>
            </a:r>
            <a:br>
              <a:rPr lang="en-US" dirty="0" smtClean="0">
                <a:latin typeface="Trebuchet MS" pitchFamily="34" charset="0"/>
                <a:sym typeface="Wingdings" pitchFamily="2" charset="2"/>
              </a:rPr>
            </a:br>
            <a:r>
              <a:rPr lang="en-US" dirty="0" smtClean="0">
                <a:latin typeface="Trebuchet MS" pitchFamily="34" charset="0"/>
                <a:sym typeface="Wingdings" pitchFamily="2" charset="2"/>
              </a:rPr>
              <a:t>relation to others?</a:t>
            </a:r>
          </a:p>
        </p:txBody>
      </p:sp>
      <p:sp>
        <p:nvSpPr>
          <p:cNvPr id="3" name="Title 2"/>
          <p:cNvSpPr>
            <a:spLocks noGrp="1"/>
          </p:cNvSpPr>
          <p:nvPr>
            <p:ph type="title"/>
          </p:nvPr>
        </p:nvSpPr>
        <p:spPr/>
        <p:txBody>
          <a:bodyPr>
            <a:normAutofit fontScale="90000"/>
          </a:bodyPr>
          <a:lstStyle/>
          <a:p>
            <a:pPr rtl="0"/>
            <a:r>
              <a:rPr lang="en-US" dirty="0" smtClean="0"/>
              <a:t>Why The Crowd Will Be Willing To Source??</a:t>
            </a:r>
            <a:endParaRPr lang="he-IL" dirty="0"/>
          </a:p>
        </p:txBody>
      </p:sp>
      <p:grpSp>
        <p:nvGrpSpPr>
          <p:cNvPr id="4" name="Group 3"/>
          <p:cNvGrpSpPr/>
          <p:nvPr/>
        </p:nvGrpSpPr>
        <p:grpSpPr>
          <a:xfrm>
            <a:off x="4283968" y="2872191"/>
            <a:ext cx="4752528" cy="3869177"/>
            <a:chOff x="5469652" y="980409"/>
            <a:chExt cx="6232700" cy="5351644"/>
          </a:xfrm>
        </p:grpSpPr>
        <p:grpSp>
          <p:nvGrpSpPr>
            <p:cNvPr id="5" name="Group 4"/>
            <p:cNvGrpSpPr/>
            <p:nvPr/>
          </p:nvGrpSpPr>
          <p:grpSpPr>
            <a:xfrm>
              <a:off x="7904095" y="1673521"/>
              <a:ext cx="3798257" cy="4562849"/>
              <a:chOff x="7267991" y="1526065"/>
              <a:chExt cx="3798257" cy="4562849"/>
            </a:xfrm>
          </p:grpSpPr>
          <p:pic>
            <p:nvPicPr>
              <p:cNvPr id="22" name="Picture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75603" y="4029535"/>
                <a:ext cx="3090645" cy="2059379"/>
              </a:xfrm>
              <a:prstGeom prst="rect">
                <a:avLst/>
              </a:prstGeom>
            </p:spPr>
          </p:pic>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41689" y="4504866"/>
                <a:ext cx="410818" cy="410818"/>
              </a:xfrm>
              <a:prstGeom prst="rect">
                <a:avLst/>
              </a:prstGeom>
            </p:spPr>
          </p:pic>
          <p:pic>
            <p:nvPicPr>
              <p:cNvPr id="24" name="Picture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58775" y="4648406"/>
                <a:ext cx="410818" cy="410818"/>
              </a:xfrm>
              <a:prstGeom prst="rect">
                <a:avLst/>
              </a:prstGeom>
            </p:spPr>
          </p:pic>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9807" y="4256914"/>
                <a:ext cx="410818" cy="410818"/>
              </a:xfrm>
              <a:prstGeom prst="rect">
                <a:avLst/>
              </a:prstGeom>
            </p:spPr>
          </p:pic>
          <p:pic>
            <p:nvPicPr>
              <p:cNvPr id="26" name="Pictur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61130" y="4171122"/>
                <a:ext cx="410818" cy="410818"/>
              </a:xfrm>
              <a:prstGeom prst="rect">
                <a:avLst/>
              </a:prstGeom>
            </p:spPr>
          </p:pic>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74962" y="4500128"/>
                <a:ext cx="410818" cy="410818"/>
              </a:xfrm>
              <a:prstGeom prst="rect">
                <a:avLst/>
              </a:prstGeom>
            </p:spPr>
          </p:pic>
          <p:pic>
            <p:nvPicPr>
              <p:cNvPr id="28" name="Picture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0925" y="4171122"/>
                <a:ext cx="410818" cy="410818"/>
              </a:xfrm>
              <a:prstGeom prst="rect">
                <a:avLst/>
              </a:prstGeom>
            </p:spPr>
          </p:pic>
          <p:cxnSp>
            <p:nvCxnSpPr>
              <p:cNvPr id="29" name="Straight Connector 28"/>
              <p:cNvCxnSpPr/>
              <p:nvPr/>
            </p:nvCxnSpPr>
            <p:spPr>
              <a:xfrm flipH="1" flipV="1">
                <a:off x="8560521" y="2712817"/>
                <a:ext cx="7378" cy="1329476"/>
              </a:xfrm>
              <a:prstGeom prst="line">
                <a:avLst/>
              </a:prstGeom>
              <a:noFill/>
              <a:ln w="57150" cap="rnd" cmpd="sng" algn="ctr">
                <a:solidFill>
                  <a:schemeClr val="tx2">
                    <a:lumMod val="60000"/>
                    <a:lumOff val="40000"/>
                    <a:alpha val="68000"/>
                  </a:schemeClr>
                </a:solidFill>
                <a:prstDash val="sysDot"/>
              </a:ln>
              <a:effectLst/>
            </p:spPr>
          </p:cxnSp>
          <p:cxnSp>
            <p:nvCxnSpPr>
              <p:cNvPr id="30" name="Straight Connector 29"/>
              <p:cNvCxnSpPr/>
              <p:nvPr/>
            </p:nvCxnSpPr>
            <p:spPr>
              <a:xfrm flipV="1">
                <a:off x="10122457" y="2126974"/>
                <a:ext cx="12313" cy="2473219"/>
              </a:xfrm>
              <a:prstGeom prst="line">
                <a:avLst/>
              </a:prstGeom>
              <a:noFill/>
              <a:ln w="57150" cap="rnd" cmpd="sng" algn="ctr">
                <a:solidFill>
                  <a:schemeClr val="tx2">
                    <a:lumMod val="60000"/>
                    <a:lumOff val="40000"/>
                    <a:alpha val="68000"/>
                  </a:schemeClr>
                </a:solidFill>
                <a:prstDash val="sysDot"/>
              </a:ln>
              <a:effectLst/>
            </p:spPr>
          </p:cxnSp>
          <p:cxnSp>
            <p:nvCxnSpPr>
              <p:cNvPr id="31" name="Straight Connector 30"/>
              <p:cNvCxnSpPr/>
              <p:nvPr/>
            </p:nvCxnSpPr>
            <p:spPr>
              <a:xfrm flipH="1" flipV="1">
                <a:off x="9749354" y="2551298"/>
                <a:ext cx="12731" cy="1560363"/>
              </a:xfrm>
              <a:prstGeom prst="line">
                <a:avLst/>
              </a:prstGeom>
              <a:noFill/>
              <a:ln w="57150" cap="rnd" cmpd="sng" algn="ctr">
                <a:solidFill>
                  <a:schemeClr val="tx2">
                    <a:lumMod val="60000"/>
                    <a:lumOff val="40000"/>
                    <a:alpha val="68000"/>
                  </a:schemeClr>
                </a:solidFill>
                <a:prstDash val="sysDot"/>
              </a:ln>
              <a:effectLst/>
            </p:spPr>
          </p:cxnSp>
          <p:cxnSp>
            <p:nvCxnSpPr>
              <p:cNvPr id="32" name="Straight Connector 31"/>
              <p:cNvCxnSpPr/>
              <p:nvPr/>
            </p:nvCxnSpPr>
            <p:spPr>
              <a:xfrm flipH="1" flipV="1">
                <a:off x="9126504" y="3020194"/>
                <a:ext cx="27435" cy="1414289"/>
              </a:xfrm>
              <a:prstGeom prst="line">
                <a:avLst/>
              </a:prstGeom>
              <a:noFill/>
              <a:ln w="57150" cap="rnd" cmpd="sng" algn="ctr">
                <a:solidFill>
                  <a:schemeClr val="tx2">
                    <a:lumMod val="60000"/>
                    <a:lumOff val="40000"/>
                    <a:alpha val="68000"/>
                  </a:schemeClr>
                </a:solidFill>
                <a:prstDash val="sysDot"/>
              </a:ln>
              <a:effectLst/>
            </p:spPr>
          </p:cxnSp>
          <p:cxnSp>
            <p:nvCxnSpPr>
              <p:cNvPr id="33" name="Straight Connector 32"/>
              <p:cNvCxnSpPr>
                <a:stCxn id="25" idx="0"/>
              </p:cNvCxnSpPr>
              <p:nvPr/>
            </p:nvCxnSpPr>
            <p:spPr>
              <a:xfrm flipH="1" flipV="1">
                <a:off x="10562242" y="1874137"/>
                <a:ext cx="2974" cy="2382777"/>
              </a:xfrm>
              <a:prstGeom prst="line">
                <a:avLst/>
              </a:prstGeom>
              <a:noFill/>
              <a:ln w="57150" cap="rnd" cmpd="sng" algn="ctr">
                <a:solidFill>
                  <a:schemeClr val="tx2">
                    <a:lumMod val="60000"/>
                    <a:lumOff val="40000"/>
                    <a:alpha val="68000"/>
                  </a:schemeClr>
                </a:solidFill>
                <a:prstDash val="sysDot"/>
              </a:ln>
              <a:effectLst/>
            </p:spPr>
          </p:cxnSp>
          <p:cxnSp>
            <p:nvCxnSpPr>
              <p:cNvPr id="34" name="Straight Connector 33"/>
              <p:cNvCxnSpPr/>
              <p:nvPr/>
            </p:nvCxnSpPr>
            <p:spPr>
              <a:xfrm flipV="1">
                <a:off x="8104863" y="3658032"/>
                <a:ext cx="1429" cy="804291"/>
              </a:xfrm>
              <a:prstGeom prst="line">
                <a:avLst/>
              </a:prstGeom>
              <a:noFill/>
              <a:ln w="57150" cap="rnd" cmpd="sng" algn="ctr">
                <a:solidFill>
                  <a:schemeClr val="tx2">
                    <a:lumMod val="60000"/>
                    <a:lumOff val="40000"/>
                    <a:alpha val="68000"/>
                  </a:schemeClr>
                </a:solidFill>
                <a:prstDash val="sysDot"/>
              </a:ln>
              <a:effectLst/>
            </p:spPr>
          </p:cxnSp>
          <p:cxnSp>
            <p:nvCxnSpPr>
              <p:cNvPr id="35" name="Straight Connector 34"/>
              <p:cNvCxnSpPr/>
              <p:nvPr/>
            </p:nvCxnSpPr>
            <p:spPr>
              <a:xfrm flipH="1">
                <a:off x="7436853" y="3680825"/>
                <a:ext cx="668010" cy="5094"/>
              </a:xfrm>
              <a:prstGeom prst="line">
                <a:avLst/>
              </a:prstGeom>
              <a:noFill/>
              <a:ln w="57150" cap="rnd" cmpd="sng" algn="ctr">
                <a:solidFill>
                  <a:schemeClr val="tx2">
                    <a:lumMod val="60000"/>
                    <a:lumOff val="40000"/>
                    <a:alpha val="68000"/>
                  </a:schemeClr>
                </a:solidFill>
                <a:prstDash val="sysDot"/>
              </a:ln>
              <a:effectLst/>
            </p:spPr>
          </p:cxnSp>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37700" y="1526065"/>
                <a:ext cx="1625397" cy="1625397"/>
              </a:xfrm>
              <a:prstGeom prst="rect">
                <a:avLst/>
              </a:prstGeom>
              <a:noFill/>
              <a:ln>
                <a:noFill/>
              </a:ln>
              <a:effectLst>
                <a:glow rad="228600">
                  <a:schemeClr val="accent1">
                    <a:alpha val="40000"/>
                  </a:schemeClr>
                </a:glow>
                <a:outerShdw blurRad="736600" dist="127000" dir="7140000" sx="139000" sy="139000" algn="ctr" rotWithShape="0">
                  <a:schemeClr val="tx1"/>
                </a:outerShdw>
                <a:reflection endPos="0" dist="50800" dir="5400000" sy="-100000" algn="bl" rotWithShape="0"/>
              </a:effectLst>
            </p:spPr>
          </p:pic>
          <p:cxnSp>
            <p:nvCxnSpPr>
              <p:cNvPr id="37" name="Straight Connector 36"/>
              <p:cNvCxnSpPr/>
              <p:nvPr/>
            </p:nvCxnSpPr>
            <p:spPr>
              <a:xfrm flipH="1" flipV="1">
                <a:off x="7345527" y="2141831"/>
                <a:ext cx="20808" cy="1538994"/>
              </a:xfrm>
              <a:prstGeom prst="line">
                <a:avLst/>
              </a:prstGeom>
              <a:noFill/>
              <a:ln w="57150" cap="rnd" cmpd="sng" algn="ctr">
                <a:solidFill>
                  <a:schemeClr val="tx2">
                    <a:lumMod val="60000"/>
                    <a:lumOff val="40000"/>
                    <a:alpha val="68000"/>
                  </a:schemeClr>
                </a:solidFill>
                <a:prstDash val="sysDot"/>
              </a:ln>
              <a:effectLst/>
            </p:spPr>
          </p:cxnSp>
          <p:cxnSp>
            <p:nvCxnSpPr>
              <p:cNvPr id="38" name="Straight Connector 37"/>
              <p:cNvCxnSpPr/>
              <p:nvPr/>
            </p:nvCxnSpPr>
            <p:spPr>
              <a:xfrm flipH="1">
                <a:off x="8511818" y="2601762"/>
                <a:ext cx="260130" cy="9776"/>
              </a:xfrm>
              <a:prstGeom prst="line">
                <a:avLst/>
              </a:prstGeom>
              <a:noFill/>
              <a:ln w="57150" cap="rnd" cmpd="sng" algn="ctr">
                <a:solidFill>
                  <a:schemeClr val="tx2">
                    <a:lumMod val="60000"/>
                    <a:lumOff val="40000"/>
                    <a:alpha val="68000"/>
                  </a:schemeClr>
                </a:solidFill>
                <a:prstDash val="sysDot"/>
              </a:ln>
              <a:effectLst/>
            </p:spPr>
          </p:cxnSp>
          <p:cxnSp>
            <p:nvCxnSpPr>
              <p:cNvPr id="39" name="Straight Connector 38"/>
              <p:cNvCxnSpPr/>
              <p:nvPr/>
            </p:nvCxnSpPr>
            <p:spPr>
              <a:xfrm flipH="1">
                <a:off x="9520925" y="2547141"/>
                <a:ext cx="228430" cy="4156"/>
              </a:xfrm>
              <a:prstGeom prst="line">
                <a:avLst/>
              </a:prstGeom>
              <a:noFill/>
              <a:ln w="57150" cap="rnd" cmpd="sng" algn="ctr">
                <a:solidFill>
                  <a:schemeClr val="tx2">
                    <a:lumMod val="60000"/>
                    <a:lumOff val="40000"/>
                    <a:alpha val="68000"/>
                  </a:schemeClr>
                </a:solidFill>
                <a:prstDash val="sysDot"/>
              </a:ln>
              <a:effectLst/>
            </p:spPr>
          </p:cxnSp>
          <p:cxnSp>
            <p:nvCxnSpPr>
              <p:cNvPr id="40" name="Straight Connector 39"/>
              <p:cNvCxnSpPr/>
              <p:nvPr/>
            </p:nvCxnSpPr>
            <p:spPr>
              <a:xfrm flipH="1">
                <a:off x="9687545" y="2121171"/>
                <a:ext cx="434658" cy="5803"/>
              </a:xfrm>
              <a:prstGeom prst="line">
                <a:avLst/>
              </a:prstGeom>
              <a:noFill/>
              <a:ln w="57150" cap="rnd" cmpd="sng" algn="ctr">
                <a:solidFill>
                  <a:schemeClr val="tx2">
                    <a:lumMod val="60000"/>
                    <a:lumOff val="40000"/>
                    <a:alpha val="68000"/>
                  </a:schemeClr>
                </a:solidFill>
                <a:prstDash val="sysDot"/>
              </a:ln>
              <a:effectLst/>
            </p:spPr>
          </p:cxnSp>
          <p:cxnSp>
            <p:nvCxnSpPr>
              <p:cNvPr id="41" name="Straight Connector 40"/>
              <p:cNvCxnSpPr/>
              <p:nvPr/>
            </p:nvCxnSpPr>
            <p:spPr>
              <a:xfrm flipH="1" flipV="1">
                <a:off x="9520925" y="1814637"/>
                <a:ext cx="1034432" cy="15794"/>
              </a:xfrm>
              <a:prstGeom prst="line">
                <a:avLst/>
              </a:prstGeom>
              <a:noFill/>
              <a:ln w="57150" cap="rnd" cmpd="sng" algn="ctr">
                <a:solidFill>
                  <a:schemeClr val="tx2">
                    <a:lumMod val="60000"/>
                    <a:lumOff val="40000"/>
                    <a:alpha val="68000"/>
                  </a:schemeClr>
                </a:solidFill>
                <a:prstDash val="sysDot"/>
              </a:ln>
              <a:effectLst/>
            </p:spPr>
          </p:cxnSp>
          <p:cxnSp>
            <p:nvCxnSpPr>
              <p:cNvPr id="42" name="Straight Connector 41"/>
              <p:cNvCxnSpPr/>
              <p:nvPr/>
            </p:nvCxnSpPr>
            <p:spPr>
              <a:xfrm flipH="1">
                <a:off x="7267991" y="2101112"/>
                <a:ext cx="1506888" cy="14739"/>
              </a:xfrm>
              <a:prstGeom prst="line">
                <a:avLst/>
              </a:prstGeom>
              <a:noFill/>
              <a:ln w="57150" cap="rnd" cmpd="sng" algn="ctr">
                <a:solidFill>
                  <a:schemeClr val="tx2">
                    <a:lumMod val="60000"/>
                    <a:lumOff val="40000"/>
                    <a:alpha val="68000"/>
                  </a:schemeClr>
                </a:solidFill>
                <a:prstDash val="sysDot"/>
              </a:ln>
              <a:effectLst/>
            </p:spPr>
          </p:cxnSp>
        </p:gr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01473" y="1564950"/>
              <a:ext cx="1530654" cy="1530654"/>
            </a:xfrm>
            <a:prstGeom prst="rect">
              <a:avLst/>
            </a:prstGeom>
          </p:spPr>
        </p:pic>
        <p:grpSp>
          <p:nvGrpSpPr>
            <p:cNvPr id="7" name="Group 6"/>
            <p:cNvGrpSpPr/>
            <p:nvPr/>
          </p:nvGrpSpPr>
          <p:grpSpPr>
            <a:xfrm>
              <a:off x="5469652" y="3888715"/>
              <a:ext cx="2022678" cy="2443338"/>
              <a:chOff x="5658326" y="3739638"/>
              <a:chExt cx="2022678" cy="2443338"/>
            </a:xfrm>
          </p:grpSpPr>
          <p:pic>
            <p:nvPicPr>
              <p:cNvPr id="14" name="Picture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159965">
                <a:off x="5762249" y="3739638"/>
                <a:ext cx="632566" cy="632566"/>
              </a:xfrm>
              <a:prstGeom prst="rect">
                <a:avLst/>
              </a:prstGeom>
              <a:effectLst>
                <a:outerShdw blurRad="50800" dist="38100" dir="2700000" algn="tl" rotWithShape="0">
                  <a:schemeClr val="tx2">
                    <a:lumMod val="60000"/>
                    <a:lumOff val="40000"/>
                    <a:alpha val="40000"/>
                  </a:schemeClr>
                </a:outerShdw>
                <a:reflection endPos="0" dist="50800" dir="5400000" sy="-100000" algn="bl" rotWithShape="0"/>
              </a:effectLst>
            </p:spPr>
          </p:pic>
          <p:grpSp>
            <p:nvGrpSpPr>
              <p:cNvPr id="15" name="Group 14"/>
              <p:cNvGrpSpPr/>
              <p:nvPr/>
            </p:nvGrpSpPr>
            <p:grpSpPr>
              <a:xfrm>
                <a:off x="5658326" y="3800526"/>
                <a:ext cx="2022678" cy="2382450"/>
                <a:chOff x="5658326" y="3800526"/>
                <a:chExt cx="2022678" cy="2382450"/>
              </a:xfrm>
            </p:grpSpPr>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84602" y="4652322"/>
                  <a:ext cx="1530654" cy="1530654"/>
                </a:xfrm>
                <a:prstGeom prst="rect">
                  <a:avLst/>
                </a:prstGeom>
              </p:spPr>
            </p:pic>
            <p:pic>
              <p:nvPicPr>
                <p:cNvPr id="17" name="Picture 1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471280" y="3800526"/>
                  <a:ext cx="518052" cy="518052"/>
                </a:xfrm>
                <a:prstGeom prst="rect">
                  <a:avLst/>
                </a:prstGeom>
                <a:effectLst>
                  <a:outerShdw blurRad="50800" dist="38100" dir="2700000" algn="tl" rotWithShape="0">
                    <a:schemeClr val="tx2">
                      <a:lumMod val="60000"/>
                      <a:lumOff val="40000"/>
                      <a:alpha val="40000"/>
                    </a:schemeClr>
                  </a:outerShdw>
                </a:effectLst>
              </p:spPr>
            </p:pic>
            <p:pic>
              <p:nvPicPr>
                <p:cNvPr id="18" name="Picture 1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523964">
                  <a:off x="7010241" y="3888715"/>
                  <a:ext cx="670763" cy="670763"/>
                </a:xfrm>
                <a:prstGeom prst="rect">
                  <a:avLst/>
                </a:prstGeom>
                <a:effectLst>
                  <a:outerShdw dist="38100" dir="21540000" algn="tl" rotWithShape="0">
                    <a:schemeClr val="tx2">
                      <a:lumMod val="60000"/>
                      <a:lumOff val="40000"/>
                      <a:alpha val="40000"/>
                    </a:schemeClr>
                  </a:outerShdw>
                  <a:reflection blurRad="1206500" stA="29000" endPos="65000" dist="50800" dir="5400000" sy="-100000" algn="bl" rotWithShape="0"/>
                </a:effectLst>
              </p:spPr>
            </p:pic>
            <p:pic>
              <p:nvPicPr>
                <p:cNvPr id="19" name="Picture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20264342">
                  <a:off x="6067502" y="4134836"/>
                  <a:ext cx="609590" cy="609590"/>
                </a:xfrm>
                <a:prstGeom prst="rect">
                  <a:avLst/>
                </a:prstGeom>
                <a:effectLst>
                  <a:outerShdw blurRad="50800" dist="38100" dir="2700000" algn="tl" rotWithShape="0">
                    <a:schemeClr val="tx2">
                      <a:lumMod val="60000"/>
                      <a:lumOff val="40000"/>
                      <a:alpha val="40000"/>
                    </a:schemeClr>
                  </a:outerShdw>
                </a:effectLst>
              </p:spPr>
            </p:pic>
            <p:pic>
              <p:nvPicPr>
                <p:cNvPr id="20" name="Picture 1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20372229">
                  <a:off x="5658326" y="4374600"/>
                  <a:ext cx="547052" cy="547052"/>
                </a:xfrm>
                <a:prstGeom prst="rect">
                  <a:avLst/>
                </a:prstGeom>
                <a:effectLst>
                  <a:outerShdw blurRad="50800" dist="38100" dir="2700000" algn="tl" rotWithShape="0">
                    <a:schemeClr val="tx2">
                      <a:lumMod val="60000"/>
                      <a:lumOff val="40000"/>
                      <a:alpha val="40000"/>
                    </a:schemeClr>
                  </a:outerShdw>
                </a:effectLst>
              </p:spPr>
            </p:pic>
            <p:pic>
              <p:nvPicPr>
                <p:cNvPr id="21" name="Picture 2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rot="19886088">
                  <a:off x="6729575" y="4193813"/>
                  <a:ext cx="470063" cy="470063"/>
                </a:xfrm>
                <a:prstGeom prst="rect">
                  <a:avLst/>
                </a:prstGeom>
                <a:effectLst>
                  <a:outerShdw blurRad="50800" dist="38100" dir="2700000" algn="tl" rotWithShape="0">
                    <a:schemeClr val="tx2">
                      <a:lumMod val="60000"/>
                      <a:lumOff val="40000"/>
                      <a:alpha val="40000"/>
                    </a:schemeClr>
                  </a:outerShdw>
                </a:effectLst>
              </p:spPr>
            </p:pic>
          </p:grpSp>
        </p:grpSp>
        <p:pic>
          <p:nvPicPr>
            <p:cNvPr id="8" name="Picture 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070508" y="1007612"/>
              <a:ext cx="805162" cy="805162"/>
            </a:xfrm>
            <a:prstGeom prst="rect">
              <a:avLst/>
            </a:prstGeom>
            <a:effectLst>
              <a:outerShdw blurRad="50800" dist="38100" dir="2700000" algn="tl" rotWithShape="0">
                <a:schemeClr val="tx2">
                  <a:lumMod val="60000"/>
                  <a:lumOff val="40000"/>
                  <a:alpha val="40000"/>
                </a:schemeClr>
              </a:outerShdw>
            </a:effectLst>
          </p:spPr>
        </p:pic>
        <p:cxnSp>
          <p:nvCxnSpPr>
            <p:cNvPr id="9" name="Straight Connector 8"/>
            <p:cNvCxnSpPr/>
            <p:nvPr/>
          </p:nvCxnSpPr>
          <p:spPr>
            <a:xfrm flipH="1" flipV="1">
              <a:off x="6809611" y="2225917"/>
              <a:ext cx="595339" cy="14998"/>
            </a:xfrm>
            <a:prstGeom prst="line">
              <a:avLst/>
            </a:prstGeom>
            <a:noFill/>
            <a:ln w="57150" cap="rnd" cmpd="sng" algn="ctr">
              <a:solidFill>
                <a:srgbClr val="92D050">
                  <a:alpha val="68000"/>
                </a:srgbClr>
              </a:solidFill>
              <a:prstDash val="sysDot"/>
            </a:ln>
            <a:effectLst/>
          </p:spPr>
        </p:cxnSp>
        <p:cxnSp>
          <p:nvCxnSpPr>
            <p:cNvPr id="10" name="Straight Connector 9"/>
            <p:cNvCxnSpPr/>
            <p:nvPr/>
          </p:nvCxnSpPr>
          <p:spPr>
            <a:xfrm>
              <a:off x="7414114" y="1537845"/>
              <a:ext cx="0" cy="635062"/>
            </a:xfrm>
            <a:prstGeom prst="line">
              <a:avLst/>
            </a:prstGeom>
            <a:noFill/>
            <a:ln w="57150" cap="rnd" cmpd="sng" algn="ctr">
              <a:solidFill>
                <a:srgbClr val="92D050">
                  <a:alpha val="68000"/>
                </a:srgbClr>
              </a:solidFill>
              <a:prstDash val="sysDot"/>
            </a:ln>
            <a:effectLst/>
          </p:spPr>
        </p:cxnSp>
        <p:cxnSp>
          <p:nvCxnSpPr>
            <p:cNvPr id="11" name="Straight Connector 10"/>
            <p:cNvCxnSpPr/>
            <p:nvPr/>
          </p:nvCxnSpPr>
          <p:spPr>
            <a:xfrm flipH="1">
              <a:off x="7487278" y="1537845"/>
              <a:ext cx="1716725" cy="0"/>
            </a:xfrm>
            <a:prstGeom prst="line">
              <a:avLst/>
            </a:prstGeom>
            <a:noFill/>
            <a:ln w="57150" cap="rnd" cmpd="sng" algn="ctr">
              <a:solidFill>
                <a:srgbClr val="92D050">
                  <a:alpha val="68000"/>
                </a:srgbClr>
              </a:solidFill>
              <a:prstDash val="sysDot"/>
            </a:ln>
            <a:effectLst/>
          </p:spPr>
        </p:cxnSp>
        <p:pic>
          <p:nvPicPr>
            <p:cNvPr id="12" name="Picture 1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092145" y="980409"/>
              <a:ext cx="1022976" cy="1022976"/>
            </a:xfrm>
            <a:prstGeom prst="rect">
              <a:avLst/>
            </a:prstGeom>
          </p:spPr>
        </p:pic>
        <p:cxnSp>
          <p:nvCxnSpPr>
            <p:cNvPr id="13" name="Straight Connector 12"/>
            <p:cNvCxnSpPr/>
            <p:nvPr/>
          </p:nvCxnSpPr>
          <p:spPr>
            <a:xfrm flipH="1" flipV="1">
              <a:off x="6928755" y="5362273"/>
              <a:ext cx="1649038" cy="9784"/>
            </a:xfrm>
            <a:prstGeom prst="line">
              <a:avLst/>
            </a:prstGeom>
            <a:noFill/>
            <a:ln w="57150" cap="rnd" cmpd="sng" algn="ctr">
              <a:solidFill>
                <a:srgbClr val="92D050">
                  <a:alpha val="68000"/>
                </a:srgbClr>
              </a:solidFill>
              <a:prstDash val="sysDot"/>
            </a:ln>
            <a:effectLst/>
          </p:spPr>
        </p:cxnSp>
      </p:grpSp>
    </p:spTree>
    <p:extLst>
      <p:ext uri="{BB962C8B-B14F-4D97-AF65-F5344CB8AC3E}">
        <p14:creationId xmlns:p14="http://schemas.microsoft.com/office/powerpoint/2010/main" val="107863622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l" rtl="0"/>
            <a:r>
              <a:rPr lang="en-US" sz="2400" dirty="0" smtClean="0">
                <a:latin typeface="Trebuchet MS" pitchFamily="34" charset="0"/>
              </a:rPr>
              <a:t>Make </a:t>
            </a:r>
            <a:r>
              <a:rPr lang="en-US" sz="2400" dirty="0">
                <a:latin typeface="Trebuchet MS" pitchFamily="34" charset="0"/>
              </a:rPr>
              <a:t>to average citizen more involved in the day-to-day </a:t>
            </a:r>
            <a:r>
              <a:rPr lang="en-US" sz="2400" dirty="0" smtClean="0">
                <a:latin typeface="Trebuchet MS" pitchFamily="34" charset="0"/>
              </a:rPr>
              <a:t>laws.</a:t>
            </a:r>
          </a:p>
          <a:p>
            <a:pPr algn="l" rtl="0"/>
            <a:endParaRPr lang="en-US" sz="2400" dirty="0" smtClean="0">
              <a:latin typeface="Trebuchet MS" pitchFamily="34" charset="0"/>
            </a:endParaRPr>
          </a:p>
          <a:p>
            <a:pPr algn="l" rtl="0"/>
            <a:r>
              <a:rPr lang="en-US" sz="2400" dirty="0" smtClean="0">
                <a:latin typeface="Trebuchet MS" pitchFamily="34" charset="0"/>
              </a:rPr>
              <a:t>Recommend </a:t>
            </a:r>
            <a:r>
              <a:rPr lang="en-US" sz="2400" dirty="0">
                <a:latin typeface="Trebuchet MS" pitchFamily="34" charset="0"/>
              </a:rPr>
              <a:t>for each user, which party he </a:t>
            </a:r>
            <a:r>
              <a:rPr lang="en-US" sz="2800" b="1" dirty="0">
                <a:latin typeface="Trebuchet MS" pitchFamily="34" charset="0"/>
              </a:rPr>
              <a:t>really</a:t>
            </a:r>
            <a:r>
              <a:rPr lang="en-US" sz="2800" dirty="0">
                <a:latin typeface="Trebuchet MS" pitchFamily="34" charset="0"/>
              </a:rPr>
              <a:t> </a:t>
            </a:r>
            <a:r>
              <a:rPr lang="en-US" sz="2400" dirty="0">
                <a:latin typeface="Trebuchet MS" pitchFamily="34" charset="0"/>
              </a:rPr>
              <a:t>support according the </a:t>
            </a:r>
            <a:r>
              <a:rPr lang="en-US" sz="2400" dirty="0" smtClean="0">
                <a:latin typeface="Trebuchet MS" pitchFamily="34" charset="0"/>
              </a:rPr>
              <a:t>statistics.</a:t>
            </a:r>
          </a:p>
          <a:p>
            <a:pPr algn="l" rtl="0"/>
            <a:endParaRPr lang="en-US" dirty="0">
              <a:latin typeface="Trebuchet MS" pitchFamily="34" charset="0"/>
            </a:endParaRPr>
          </a:p>
          <a:p>
            <a:pPr algn="l" rtl="0"/>
            <a:endParaRPr lang="en-US" dirty="0" smtClean="0">
              <a:latin typeface="Trebuchet MS" pitchFamily="34" charset="0"/>
            </a:endParaRPr>
          </a:p>
          <a:p>
            <a:pPr algn="l" rtl="0"/>
            <a:r>
              <a:rPr lang="en-US" sz="3600" b="1" dirty="0" smtClean="0">
                <a:latin typeface="Trebuchet MS" pitchFamily="34" charset="0"/>
              </a:rPr>
              <a:t>Be </a:t>
            </a:r>
            <a:r>
              <a:rPr lang="en-US" sz="3600" b="1" dirty="0">
                <a:latin typeface="Trebuchet MS" pitchFamily="34" charset="0"/>
              </a:rPr>
              <a:t>the Gatekeeper of democracy!</a:t>
            </a:r>
          </a:p>
          <a:p>
            <a:pPr algn="l" rtl="0"/>
            <a:endParaRPr lang="en-US" dirty="0">
              <a:latin typeface="Trebuchet MS" pitchFamily="34" charset="0"/>
            </a:endParaRPr>
          </a:p>
          <a:p>
            <a:pPr algn="l" rtl="0"/>
            <a:endParaRPr lang="en-US" dirty="0">
              <a:latin typeface="Trebuchet MS" pitchFamily="34" charset="0"/>
            </a:endParaRPr>
          </a:p>
          <a:p>
            <a:pPr algn="l" rtl="0"/>
            <a:endParaRPr lang="en-US" dirty="0">
              <a:latin typeface="Trebuchet MS" pitchFamily="34" charset="0"/>
            </a:endParaRPr>
          </a:p>
          <a:p>
            <a:pPr algn="l" rtl="0"/>
            <a:endParaRPr lang="he-IL" dirty="0">
              <a:latin typeface="Trebuchet MS" pitchFamily="34" charset="0"/>
            </a:endParaRPr>
          </a:p>
        </p:txBody>
      </p:sp>
      <p:sp>
        <p:nvSpPr>
          <p:cNvPr id="3" name="Title 2"/>
          <p:cNvSpPr>
            <a:spLocks noGrp="1"/>
          </p:cNvSpPr>
          <p:nvPr>
            <p:ph type="title"/>
          </p:nvPr>
        </p:nvSpPr>
        <p:spPr/>
        <p:txBody>
          <a:bodyPr/>
          <a:lstStyle/>
          <a:p>
            <a:r>
              <a:rPr lang="en-US" dirty="0" smtClean="0"/>
              <a:t>Main </a:t>
            </a:r>
            <a:r>
              <a:rPr lang="en-US" dirty="0"/>
              <a:t>Heimdall </a:t>
            </a:r>
            <a:r>
              <a:rPr lang="en-US" dirty="0" smtClean="0"/>
              <a:t>Purpose…</a:t>
            </a:r>
            <a:endParaRPr lang="he-IL" dirty="0"/>
          </a:p>
        </p:txBody>
      </p:sp>
    </p:spTree>
    <p:extLst>
      <p:ext uri="{BB962C8B-B14F-4D97-AF65-F5344CB8AC3E}">
        <p14:creationId xmlns:p14="http://schemas.microsoft.com/office/powerpoint/2010/main" val="46641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anim calcmode="lin" valueType="num">
                                      <p:cBhvr additive="base">
                                        <p:cTn id="19"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109728" indent="0" algn="l" rtl="0">
              <a:buNone/>
            </a:pPr>
            <a:r>
              <a:rPr lang="en-US" dirty="0" smtClean="0"/>
              <a:t> </a:t>
            </a:r>
            <a:endParaRPr lang="en-US" dirty="0"/>
          </a:p>
          <a:p>
            <a:pPr algn="l" rtl="0"/>
            <a:r>
              <a:rPr lang="en-US" b="1" dirty="0">
                <a:latin typeface="Trebuchet MS" pitchFamily="34" charset="0"/>
              </a:rPr>
              <a:t>Spam</a:t>
            </a:r>
            <a:r>
              <a:rPr lang="en-US" dirty="0">
                <a:latin typeface="Trebuchet MS" pitchFamily="34" charset="0"/>
              </a:rPr>
              <a:t>: only Facebook or Gmail users can sign-in, Facebook and Google is dealing with spammers.</a:t>
            </a:r>
          </a:p>
          <a:p>
            <a:pPr algn="l" rtl="0"/>
            <a:endParaRPr lang="en-US" dirty="0">
              <a:latin typeface="Trebuchet MS" pitchFamily="34" charset="0"/>
            </a:endParaRPr>
          </a:p>
          <a:p>
            <a:pPr algn="l" rtl="0"/>
            <a:r>
              <a:rPr lang="en-US" b="1" dirty="0">
                <a:latin typeface="Trebuchet MS" pitchFamily="34" charset="0"/>
              </a:rPr>
              <a:t>Incentive</a:t>
            </a:r>
            <a:r>
              <a:rPr lang="en-US" dirty="0">
                <a:latin typeface="Trebuchet MS" pitchFamily="34" charset="0"/>
              </a:rPr>
              <a:t>: interest in the personal statistics and recommendations.</a:t>
            </a:r>
          </a:p>
          <a:p>
            <a:pPr algn="l" rtl="0"/>
            <a:endParaRPr lang="en-US" dirty="0">
              <a:latin typeface="Trebuchet MS" pitchFamily="34" charset="0"/>
            </a:endParaRPr>
          </a:p>
          <a:p>
            <a:pPr algn="l" rtl="0"/>
            <a:r>
              <a:rPr lang="en-US" b="1" dirty="0">
                <a:latin typeface="Trebuchet MS" pitchFamily="34" charset="0"/>
              </a:rPr>
              <a:t>Sources of information</a:t>
            </a:r>
            <a:r>
              <a:rPr lang="en-US" dirty="0">
                <a:latin typeface="Trebuchet MS" pitchFamily="34" charset="0"/>
              </a:rPr>
              <a:t>: Scraping the Knesset web site.</a:t>
            </a:r>
          </a:p>
          <a:p>
            <a:pPr algn="l" rtl="0"/>
            <a:endParaRPr lang="en-US" dirty="0">
              <a:latin typeface="Trebuchet MS" pitchFamily="34" charset="0"/>
            </a:endParaRPr>
          </a:p>
          <a:p>
            <a:pPr algn="l" rtl="0"/>
            <a:r>
              <a:rPr lang="en-US" b="1" dirty="0">
                <a:latin typeface="Trebuchet MS" pitchFamily="34" charset="0"/>
              </a:rPr>
              <a:t>Reliability</a:t>
            </a:r>
            <a:r>
              <a:rPr lang="en-US" dirty="0">
                <a:latin typeface="Trebuchet MS" pitchFamily="34" charset="0"/>
              </a:rPr>
              <a:t>: unfortunately we can't assure the user will not “make a mess” and write </a:t>
            </a:r>
            <a:r>
              <a:rPr lang="en-US" dirty="0" smtClean="0">
                <a:latin typeface="Trebuchet MS" pitchFamily="34" charset="0"/>
              </a:rPr>
              <a:t>spam, and this is our </a:t>
            </a:r>
            <a:r>
              <a:rPr lang="en-US" b="1" dirty="0" smtClean="0">
                <a:latin typeface="Trebuchet MS" pitchFamily="34" charset="0"/>
              </a:rPr>
              <a:t>Indulgent assumption</a:t>
            </a:r>
            <a:endParaRPr lang="en-US" dirty="0">
              <a:latin typeface="Trebuchet MS" pitchFamily="34" charset="0"/>
            </a:endParaRPr>
          </a:p>
          <a:p>
            <a:pPr algn="l" rtl="0"/>
            <a:endParaRPr lang="en-US" dirty="0"/>
          </a:p>
          <a:p>
            <a:pPr algn="l" rtl="0"/>
            <a:endParaRPr lang="en-US" dirty="0"/>
          </a:p>
          <a:p>
            <a:pPr algn="l" rtl="0"/>
            <a:endParaRPr lang="he-IL" dirty="0"/>
          </a:p>
        </p:txBody>
      </p:sp>
      <p:sp>
        <p:nvSpPr>
          <p:cNvPr id="3" name="Title 2"/>
          <p:cNvSpPr>
            <a:spLocks noGrp="1"/>
          </p:cNvSpPr>
          <p:nvPr>
            <p:ph type="title"/>
          </p:nvPr>
        </p:nvSpPr>
        <p:spPr>
          <a:xfrm>
            <a:off x="457200" y="274638"/>
            <a:ext cx="8435280" cy="1143000"/>
          </a:xfrm>
        </p:spPr>
        <p:txBody>
          <a:bodyPr>
            <a:normAutofit fontScale="90000"/>
          </a:bodyPr>
          <a:lstStyle/>
          <a:p>
            <a:pPr rtl="0"/>
            <a:r>
              <a:rPr lang="en-US" dirty="0" smtClean="0"/>
              <a:t>Pitfalls – </a:t>
            </a:r>
            <a:r>
              <a:rPr lang="en-US" sz="1800" i="1" dirty="0" smtClean="0">
                <a:effectLst/>
              </a:rPr>
              <a:t>“The average US citizen will cross the sea to protect 				democracy, but will not cross the road to vote in the elections”</a:t>
            </a:r>
            <a:endParaRPr lang="he-IL" i="1" dirty="0">
              <a:effectLst/>
            </a:endParaRPr>
          </a:p>
        </p:txBody>
      </p:sp>
    </p:spTree>
    <p:extLst>
      <p:ext uri="{BB962C8B-B14F-4D97-AF65-F5344CB8AC3E}">
        <p14:creationId xmlns:p14="http://schemas.microsoft.com/office/powerpoint/2010/main" val="166435427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 calcmode="lin" valueType="num">
                                      <p:cBhvr additive="base">
                                        <p:cTn id="25"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anim calcmode="lin" valueType="num">
                                      <p:cBhvr additive="base">
                                        <p:cTn id="31"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41298"/>
            <a:ext cx="9144000" cy="6858000"/>
          </a:xfrm>
        </p:spPr>
      </p:pic>
      <p:pic>
        <p:nvPicPr>
          <p:cNvPr id="2052" name="Picture 4" descr="תמונה קשורה"/>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56176" y="4967201"/>
            <a:ext cx="1798604" cy="1198103"/>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6156176" y="3441774"/>
            <a:ext cx="2088232" cy="923330"/>
          </a:xfrm>
          <a:prstGeom prst="rect">
            <a:avLst/>
          </a:prstGeom>
          <a:noFill/>
        </p:spPr>
        <p:txBody>
          <a:bodyPr wrap="square" rtlCol="1">
            <a:spAutoFit/>
          </a:bodyPr>
          <a:lstStyle/>
          <a:p>
            <a:pPr algn="l" rtl="0"/>
            <a:r>
              <a:rPr lang="en-US" b="1" dirty="0" smtClean="0"/>
              <a:t>    (Neo4J)</a:t>
            </a:r>
          </a:p>
          <a:p>
            <a:pPr algn="l" rtl="0"/>
            <a:r>
              <a:rPr lang="en-US" b="1" dirty="0" smtClean="0"/>
              <a:t>-[: </a:t>
            </a:r>
            <a:r>
              <a:rPr lang="en-US" b="1" dirty="0" smtClean="0">
                <a:solidFill>
                  <a:srgbClr val="00B050"/>
                </a:solidFill>
              </a:rPr>
              <a:t>UPVOTE</a:t>
            </a:r>
            <a:r>
              <a:rPr lang="en-US" b="1" dirty="0" smtClean="0"/>
              <a:t> ]-&gt;</a:t>
            </a:r>
          </a:p>
          <a:p>
            <a:pPr algn="l" rtl="0"/>
            <a:r>
              <a:rPr lang="en-US" b="1" dirty="0"/>
              <a:t> </a:t>
            </a:r>
            <a:r>
              <a:rPr lang="en-US" b="1" dirty="0" smtClean="0"/>
              <a:t>  (Cypher)</a:t>
            </a:r>
            <a:endParaRPr lang="he-IL" b="1" dirty="0"/>
          </a:p>
        </p:txBody>
      </p:sp>
      <p:pic>
        <p:nvPicPr>
          <p:cNvPr id="2058" name="Picture 10" descr="תמונה קשורה"/>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72200" y="1268760"/>
            <a:ext cx="1288629" cy="1288629"/>
          </a:xfrm>
          <a:prstGeom prst="rect">
            <a:avLst/>
          </a:prstGeom>
          <a:noFill/>
          <a:extLst>
            <a:ext uri="{909E8E84-426E-40DD-AFC4-6F175D3DCCD1}">
              <a14:hiddenFill xmlns:a14="http://schemas.microsoft.com/office/drawing/2010/main">
                <a:solidFill>
                  <a:srgbClr val="FFFFFF"/>
                </a:solidFill>
              </a14:hiddenFill>
            </a:ext>
          </a:extLst>
        </p:spPr>
      </p:pic>
      <p:sp>
        <p:nvSpPr>
          <p:cNvPr id="23" name="Left-Up Arrow 22"/>
          <p:cNvSpPr/>
          <p:nvPr/>
        </p:nvSpPr>
        <p:spPr>
          <a:xfrm>
            <a:off x="5200879" y="4358717"/>
            <a:ext cx="2035417" cy="366427"/>
          </a:xfrm>
          <a:prstGeom prst="leftUp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rgbClr val="00B0F0"/>
              </a:solidFill>
            </a:endParaRPr>
          </a:p>
        </p:txBody>
      </p:sp>
      <p:sp>
        <p:nvSpPr>
          <p:cNvPr id="30" name="Left-Up Arrow 29"/>
          <p:cNvSpPr/>
          <p:nvPr/>
        </p:nvSpPr>
        <p:spPr>
          <a:xfrm rot="10800000" flipH="1">
            <a:off x="5128871" y="3062573"/>
            <a:ext cx="2035417" cy="366427"/>
          </a:xfrm>
          <a:prstGeom prst="leftUp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rgbClr val="00B0F0"/>
              </a:solidFill>
            </a:endParaRPr>
          </a:p>
        </p:txBody>
      </p:sp>
      <p:sp>
        <p:nvSpPr>
          <p:cNvPr id="31" name="Left-Up Arrow 30"/>
          <p:cNvSpPr/>
          <p:nvPr/>
        </p:nvSpPr>
        <p:spPr>
          <a:xfrm rot="10800000" flipH="1">
            <a:off x="5148064" y="974341"/>
            <a:ext cx="2035417" cy="366427"/>
          </a:xfrm>
          <a:prstGeom prst="leftUpArrow">
            <a:avLst/>
          </a:prstGeom>
        </p:spPr>
        <p:style>
          <a:lnRef idx="2">
            <a:schemeClr val="accent2">
              <a:shade val="50000"/>
            </a:schemeClr>
          </a:lnRef>
          <a:fillRef idx="1">
            <a:schemeClr val="accent2"/>
          </a:fillRef>
          <a:effectRef idx="0">
            <a:schemeClr val="accent2"/>
          </a:effectRef>
          <a:fontRef idx="minor">
            <a:schemeClr val="lt1"/>
          </a:fontRef>
        </p:style>
        <p:txBody>
          <a:bodyPr rtlCol="1" anchor="ctr"/>
          <a:lstStyle/>
          <a:p>
            <a:pPr algn="ctr"/>
            <a:endParaRPr lang="he-IL">
              <a:solidFill>
                <a:srgbClr val="00B0F0"/>
              </a:solidFill>
            </a:endParaRPr>
          </a:p>
        </p:txBody>
      </p:sp>
      <p:sp>
        <p:nvSpPr>
          <p:cNvPr id="32" name="Left-Up Arrow 31"/>
          <p:cNvSpPr/>
          <p:nvPr/>
        </p:nvSpPr>
        <p:spPr>
          <a:xfrm>
            <a:off x="5128871" y="2564904"/>
            <a:ext cx="2035417" cy="366427"/>
          </a:xfrm>
          <a:prstGeom prst="leftUpArrow">
            <a:avLst/>
          </a:prstGeom>
        </p:spPr>
        <p:style>
          <a:lnRef idx="2">
            <a:schemeClr val="accent2">
              <a:shade val="50000"/>
            </a:schemeClr>
          </a:lnRef>
          <a:fillRef idx="1">
            <a:schemeClr val="accent2"/>
          </a:fillRef>
          <a:effectRef idx="0">
            <a:schemeClr val="accent2"/>
          </a:effectRef>
          <a:fontRef idx="minor">
            <a:schemeClr val="lt1"/>
          </a:fontRef>
        </p:style>
        <p:txBody>
          <a:bodyPr rtlCol="1" anchor="ctr"/>
          <a:lstStyle/>
          <a:p>
            <a:pPr algn="ctr"/>
            <a:endParaRPr lang="he-IL">
              <a:solidFill>
                <a:srgbClr val="00B0F0"/>
              </a:solidFill>
            </a:endParaRPr>
          </a:p>
        </p:txBody>
      </p:sp>
      <p:sp>
        <p:nvSpPr>
          <p:cNvPr id="33" name="Left-Up Arrow 32"/>
          <p:cNvSpPr/>
          <p:nvPr/>
        </p:nvSpPr>
        <p:spPr>
          <a:xfrm rot="10800000" flipH="1">
            <a:off x="5200879" y="4862772"/>
            <a:ext cx="2035417" cy="366427"/>
          </a:xfrm>
          <a:prstGeom prst="leftUpArrow">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endParaRPr lang="he-IL">
              <a:solidFill>
                <a:srgbClr val="00B0F0"/>
              </a:solidFill>
            </a:endParaRPr>
          </a:p>
        </p:txBody>
      </p:sp>
      <p:sp>
        <p:nvSpPr>
          <p:cNvPr id="34" name="Left-Up Arrow 33"/>
          <p:cNvSpPr/>
          <p:nvPr/>
        </p:nvSpPr>
        <p:spPr>
          <a:xfrm>
            <a:off x="6012160" y="5982090"/>
            <a:ext cx="1224136" cy="366427"/>
          </a:xfrm>
          <a:prstGeom prst="leftUpArrow">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endParaRPr lang="he-IL">
              <a:solidFill>
                <a:srgbClr val="00B0F0"/>
              </a:solidFill>
            </a:endParaRPr>
          </a:p>
        </p:txBody>
      </p:sp>
      <p:sp>
        <p:nvSpPr>
          <p:cNvPr id="36" name="Up-Down Arrow 35"/>
          <p:cNvSpPr/>
          <p:nvPr/>
        </p:nvSpPr>
        <p:spPr>
          <a:xfrm>
            <a:off x="1349642" y="3469899"/>
            <a:ext cx="180020" cy="679181"/>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7" name="Up-Down Arrow 36"/>
          <p:cNvSpPr/>
          <p:nvPr/>
        </p:nvSpPr>
        <p:spPr>
          <a:xfrm>
            <a:off x="1331640" y="1847454"/>
            <a:ext cx="180020" cy="1149498"/>
          </a:xfrm>
          <a:prstGeom prst="upDownArrow">
            <a:avLst/>
          </a:prstGeom>
        </p:spPr>
        <p:style>
          <a:lnRef idx="2">
            <a:schemeClr val="accent2">
              <a:shade val="50000"/>
            </a:schemeClr>
          </a:lnRef>
          <a:fillRef idx="1">
            <a:schemeClr val="accent2"/>
          </a:fillRef>
          <a:effectRef idx="0">
            <a:schemeClr val="accent2"/>
          </a:effectRef>
          <a:fontRef idx="minor">
            <a:schemeClr val="lt1"/>
          </a:fontRef>
        </p:style>
        <p:txBody>
          <a:bodyPr rtlCol="1" anchor="ctr"/>
          <a:lstStyle/>
          <a:p>
            <a:pPr algn="ctr"/>
            <a:endParaRPr lang="he-IL"/>
          </a:p>
        </p:txBody>
      </p:sp>
      <p:sp>
        <p:nvSpPr>
          <p:cNvPr id="39" name="Up-Down Arrow 38"/>
          <p:cNvSpPr/>
          <p:nvPr/>
        </p:nvSpPr>
        <p:spPr>
          <a:xfrm>
            <a:off x="1372727" y="5122051"/>
            <a:ext cx="174937" cy="683213"/>
          </a:xfrm>
          <a:prstGeom prst="upDownArrow">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2285245991"/>
      </p:ext>
    </p:extLst>
  </p:cSld>
  <p:clrMapOvr>
    <a:masterClrMapping/>
  </p:clrMapOvr>
  <p:transition spd="slow">
    <p:push di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124</TotalTime>
  <Words>452</Words>
  <Application>Microsoft Office PowerPoint</Application>
  <PresentationFormat>On-screen Show (4:3)</PresentationFormat>
  <Paragraphs>86</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Concourse</vt:lpstr>
      <vt:lpstr>PowerPoint Presentation</vt:lpstr>
      <vt:lpstr>Team Members</vt:lpstr>
      <vt:lpstr>Motivation</vt:lpstr>
      <vt:lpstr>Motivation</vt:lpstr>
      <vt:lpstr>MUCH Politics! VERY Crowd. WOW.</vt:lpstr>
      <vt:lpstr>Why The Crowd Will Be Willing To Source??</vt:lpstr>
      <vt:lpstr>Main Heimdall Purpose…</vt:lpstr>
      <vt:lpstr>Pitfalls – “The average US citizen will cross the sea to protect     democracy, but will not cross the road to vote in the elections”</vt:lpstr>
      <vt:lpstr>PowerPoint Presentation</vt:lpstr>
      <vt:lpstr>Division of labor and technologies: </vt:lpstr>
      <vt:lpstr>Application Views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Ofer Handel</dc:creator>
  <cp:lastModifiedBy>Ofer Handel</cp:lastModifiedBy>
  <cp:revision>22</cp:revision>
  <dcterms:created xsi:type="dcterms:W3CDTF">2017-12-10T17:47:12Z</dcterms:created>
  <dcterms:modified xsi:type="dcterms:W3CDTF">2017-12-10T20:01:38Z</dcterms:modified>
</cp:coreProperties>
</file>