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57" r:id="rId5"/>
    <p:sldId id="287" r:id="rId6"/>
    <p:sldId id="268" r:id="rId7"/>
    <p:sldId id="271" r:id="rId8"/>
    <p:sldId id="272" r:id="rId9"/>
    <p:sldId id="273" r:id="rId10"/>
    <p:sldId id="292" r:id="rId11"/>
    <p:sldId id="288" r:id="rId12"/>
    <p:sldId id="293" r:id="rId13"/>
    <p:sldId id="274" r:id="rId14"/>
    <p:sldId id="294" r:id="rId15"/>
    <p:sldId id="275" r:id="rId16"/>
    <p:sldId id="295" r:id="rId17"/>
    <p:sldId id="276" r:id="rId18"/>
    <p:sldId id="296" r:id="rId19"/>
    <p:sldId id="278" r:id="rId20"/>
    <p:sldId id="259" r:id="rId21"/>
    <p:sldId id="297" r:id="rId22"/>
    <p:sldId id="283" r:id="rId23"/>
    <p:sldId id="298" r:id="rId24"/>
    <p:sldId id="277" r:id="rId25"/>
    <p:sldId id="299" r:id="rId26"/>
    <p:sldId id="279" r:id="rId27"/>
    <p:sldId id="300" r:id="rId28"/>
    <p:sldId id="280" r:id="rId29"/>
    <p:sldId id="301" r:id="rId30"/>
    <p:sldId id="281" r:id="rId31"/>
    <p:sldId id="282" r:id="rId32"/>
    <p:sldId id="284" r:id="rId33"/>
    <p:sldId id="285" r:id="rId34"/>
    <p:sldId id="302" r:id="rId35"/>
    <p:sldId id="286" r:id="rId36"/>
    <p:sldId id="303" r:id="rId37"/>
    <p:sldId id="289" r:id="rId38"/>
    <p:sldId id="291" r:id="rId39"/>
    <p:sldId id="307" r:id="rId40"/>
    <p:sldId id="304" r:id="rId41"/>
    <p:sldId id="305" r:id="rId42"/>
    <p:sldId id="306" r:id="rId43"/>
    <p:sldId id="290" r:id="rId44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301" autoAdjust="0"/>
  </p:normalViewPr>
  <p:slideViewPr>
    <p:cSldViewPr>
      <p:cViewPr varScale="1">
        <p:scale>
          <a:sx n="105" d="100"/>
          <a:sy n="105" d="100"/>
        </p:scale>
        <p:origin x="156" y="17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26 אוגוסט 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554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493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855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9151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317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37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689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848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429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2357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2318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172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1724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0616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561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85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7773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640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3849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954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1337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3015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0883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827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9257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01620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175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5397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673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06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91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386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147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766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483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08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/>
              <a:t>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26 אוגוסט 18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31812" y="584200"/>
            <a:ext cx="9828689" cy="2000251"/>
          </a:xfrm>
        </p:spPr>
        <p:txBody>
          <a:bodyPr rtlCol="1">
            <a:noAutofit/>
          </a:bodyPr>
          <a:lstStyle/>
          <a:p>
            <a:pPr algn="l" rtl="0"/>
            <a:r>
              <a:rPr lang="en-US" sz="4400" b="1" dirty="0"/>
              <a:t>Collection of SDN Telemetry Data</a:t>
            </a:r>
            <a:endParaRPr lang="he-IL" sz="4400" dirty="0">
              <a:latin typeface="Segoe UI Symbol" panose="020B0502040204020203" pitchFamily="34" charset="0"/>
              <a:ea typeface="Segoe UI Symbol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7237412" y="4654550"/>
            <a:ext cx="4114800" cy="1060450"/>
          </a:xfrm>
        </p:spPr>
        <p:txBody>
          <a:bodyPr rtlCol="1">
            <a:normAutofit/>
          </a:bodyPr>
          <a:lstStyle/>
          <a:p>
            <a:pPr algn="l" rtl="0"/>
            <a:r>
              <a:rPr lang="en-US" sz="20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Idan Yadgar &amp; Omri Huller</a:t>
            </a:r>
          </a:p>
          <a:p>
            <a:pPr algn="l" rtl="0"/>
            <a:endParaRPr lang="en-US" sz="1600" cap="none" dirty="0"/>
          </a:p>
          <a:p>
            <a:pPr algn="l" rtl="0"/>
            <a:r>
              <a:rPr lang="en-US" sz="1600" cap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Supervised by Jalil Morany</a:t>
            </a:r>
          </a:p>
          <a:p>
            <a:pPr algn="l" rtl="0"/>
            <a:endParaRPr lang="en-US" sz="1600" cap="none" dirty="0"/>
          </a:p>
          <a:p>
            <a:pPr algn="l" rtl="0"/>
            <a:endParaRPr lang="he-IL" sz="16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CB3101F-EE7C-460C-8F88-5FBFEAC5B0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2"/>
            <a:ext cx="1218882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Simulating th</a:t>
            </a:r>
            <a:r>
              <a:rPr lang="en-US" sz="4000" dirty="0"/>
              <a:t>e network with </a:t>
            </a:r>
            <a:r>
              <a:rPr lang="en-US" sz="4000" dirty="0" err="1"/>
              <a:t>mininet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5180012" y="1701797"/>
            <a:ext cx="5864701" cy="4462272"/>
          </a:xfrm>
        </p:spPr>
        <p:txBody>
          <a:bodyPr rtlCol="1"/>
          <a:lstStyle/>
          <a:p>
            <a:pPr algn="l" rtl="0"/>
            <a:r>
              <a:rPr lang="en-US" dirty="0"/>
              <a:t>We used </a:t>
            </a:r>
            <a:r>
              <a:rPr lang="en-US" dirty="0" err="1"/>
              <a:t>mininet</a:t>
            </a:r>
            <a:r>
              <a:rPr lang="en-US" dirty="0"/>
              <a:t> and created an SDN</a:t>
            </a:r>
          </a:p>
          <a:p>
            <a:pPr algn="l" rtl="0"/>
            <a:r>
              <a:rPr lang="en-US" dirty="0"/>
              <a:t>Hosts, switches and a custom remote controller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ACD0AF1F-AB5A-48A4-A5C5-7778413F7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183212"/>
              </p:ext>
            </p:extLst>
          </p:nvPr>
        </p:nvGraphicFramePr>
        <p:xfrm>
          <a:off x="684212" y="1598610"/>
          <a:ext cx="4369115" cy="456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4" imgW="7403040" imgH="8736480" progId="Photoshop.Image.13">
                  <p:embed/>
                </p:oleObj>
              </mc:Choice>
              <mc:Fallback>
                <p:oleObj name="Image" r:id="rId4" imgW="7403040" imgH="8736480" progId="Photoshop.Image.13">
                  <p:embed/>
                  <p:pic>
                    <p:nvPicPr>
                      <p:cNvPr id="3" name="אובייקט 2">
                        <a:extLst>
                          <a:ext uri="{FF2B5EF4-FFF2-40B4-BE49-F238E27FC236}">
                            <a16:creationId xmlns:a16="http://schemas.microsoft.com/office/drawing/2014/main" id="{ACD0AF1F-AB5A-48A4-A5C5-7778413F7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2" y="1598610"/>
                        <a:ext cx="4369115" cy="456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7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Create a custom controller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4113212" y="1981200"/>
            <a:ext cx="1676400" cy="9144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97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Create a custom controller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Build Ryu controller </a:t>
            </a:r>
          </a:p>
          <a:p>
            <a:pPr algn="l" rtl="0"/>
            <a:r>
              <a:rPr lang="en-US" dirty="0"/>
              <a:t>Listen for CLI connection</a:t>
            </a:r>
          </a:p>
          <a:p>
            <a:pPr algn="l" rtl="0"/>
            <a:r>
              <a:rPr lang="en-US" dirty="0"/>
              <a:t>Receive commands:</a:t>
            </a:r>
          </a:p>
          <a:p>
            <a:pPr lvl="1" algn="l" rtl="0"/>
            <a:r>
              <a:rPr lang="en-US" dirty="0"/>
              <a:t>Install application (“metric-collectors”)</a:t>
            </a:r>
          </a:p>
          <a:p>
            <a:pPr lvl="1" algn="l" rtl="0"/>
            <a:r>
              <a:rPr lang="en-US" dirty="0"/>
              <a:t>Uninstall application</a:t>
            </a:r>
          </a:p>
          <a:p>
            <a:pPr algn="l" rtl="0"/>
            <a:r>
              <a:rPr lang="en-US" dirty="0"/>
              <a:t>Load applications which 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0111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The CLI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2970212" y="1099351"/>
            <a:ext cx="1676400" cy="9144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1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The CLI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Python application</a:t>
            </a:r>
          </a:p>
          <a:p>
            <a:pPr algn="l" rtl="0"/>
            <a:r>
              <a:rPr lang="en-US" dirty="0"/>
              <a:t>Connects to the controller</a:t>
            </a:r>
          </a:p>
          <a:p>
            <a:pPr algn="l" rtl="0"/>
            <a:r>
              <a:rPr lang="en-US" dirty="0"/>
              <a:t>Sends install/uninstall commands</a:t>
            </a:r>
          </a:p>
          <a:p>
            <a:pPr algn="l" rtl="0"/>
            <a:r>
              <a:rPr lang="en-US" dirty="0"/>
              <a:t>An interface for loading and unloading applications dynamically while on-air</a:t>
            </a:r>
          </a:p>
        </p:txBody>
      </p:sp>
    </p:spTree>
    <p:extLst>
      <p:ext uri="{BB962C8B-B14F-4D97-AF65-F5344CB8AC3E}">
        <p14:creationId xmlns:p14="http://schemas.microsoft.com/office/powerpoint/2010/main" val="38633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The “metric-collectors”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1083598" y="2362200"/>
            <a:ext cx="2039013" cy="9144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69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The “metric-collectors”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Loaded &amp; unloaded dynamically</a:t>
            </a:r>
          </a:p>
          <a:p>
            <a:pPr algn="l" rtl="0"/>
            <a:r>
              <a:rPr lang="en-US" dirty="0"/>
              <a:t>Add &amp; remove rows from the flow tables</a:t>
            </a:r>
          </a:p>
          <a:p>
            <a:pPr algn="l" rtl="0"/>
            <a:r>
              <a:rPr lang="en-US" dirty="0"/>
              <a:t>Output metrics to destination directory</a:t>
            </a:r>
          </a:p>
        </p:txBody>
      </p:sp>
    </p:spTree>
    <p:extLst>
      <p:ext uri="{BB962C8B-B14F-4D97-AF65-F5344CB8AC3E}">
        <p14:creationId xmlns:p14="http://schemas.microsoft.com/office/powerpoint/2010/main" val="18742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3">
            <a:extLst>
              <a:ext uri="{FF2B5EF4-FFF2-40B4-BE49-F238E27FC236}">
                <a16:creationId xmlns:a16="http://schemas.microsoft.com/office/drawing/2014/main" id="{DD44348E-41F0-4B1F-9773-76DB82A71598}"/>
              </a:ext>
            </a:extLst>
          </p:cNvPr>
          <p:cNvSpPr txBox="1">
            <a:spLocks/>
          </p:cNvSpPr>
          <p:nvPr/>
        </p:nvSpPr>
        <p:spPr>
          <a:xfrm>
            <a:off x="836612" y="2417265"/>
            <a:ext cx="10439401" cy="2764335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rtl="0"/>
            <a:br>
              <a:rPr lang="en-US" sz="6000" dirty="0"/>
            </a:br>
            <a:r>
              <a:rPr lang="en-US" sz="6000" dirty="0"/>
              <a:t>Step 2:</a:t>
            </a:r>
            <a:br>
              <a:rPr lang="en-US" sz="6000" dirty="0"/>
            </a:br>
            <a:r>
              <a:rPr lang="en-US" sz="6000" dirty="0"/>
              <a:t>   Pushing metrics to PNDA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Our watchdog 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1087298" y="5334000"/>
            <a:ext cx="1828800" cy="1249363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71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Our watchdog 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Watches the destination directory</a:t>
            </a:r>
          </a:p>
          <a:p>
            <a:pPr algn="l" rtl="0"/>
            <a:r>
              <a:rPr lang="en-US" dirty="0"/>
              <a:t>Gets notified when a file is created or modified</a:t>
            </a:r>
          </a:p>
          <a:p>
            <a:pPr algn="l" rtl="0"/>
            <a:r>
              <a:rPr lang="en-US" dirty="0"/>
              <a:t>Reads the new collected metrics and truncates the directory</a:t>
            </a:r>
          </a:p>
          <a:p>
            <a:pPr algn="l" rtl="0"/>
            <a:r>
              <a:rPr lang="en-US" dirty="0"/>
              <a:t>Pushes the metrics to PNDA</a:t>
            </a:r>
          </a:p>
        </p:txBody>
      </p:sp>
    </p:spTree>
    <p:extLst>
      <p:ext uri="{BB962C8B-B14F-4D97-AF65-F5344CB8AC3E}">
        <p14:creationId xmlns:p14="http://schemas.microsoft.com/office/powerpoint/2010/main" val="17410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674812" y="2417265"/>
            <a:ext cx="9601201" cy="2764335"/>
          </a:xfrm>
        </p:spPr>
        <p:txBody>
          <a:bodyPr rtlCol="1">
            <a:normAutofit/>
          </a:bodyPr>
          <a:lstStyle/>
          <a:p>
            <a:pPr algn="l" rtl="0"/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background…</a:t>
            </a:r>
            <a:endParaRPr lang="he-IL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What is PNDA?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3732212" y="4648200"/>
            <a:ext cx="6172200" cy="18288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81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What is PNDA?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7"/>
            <a:ext cx="10360501" cy="4462272"/>
          </a:xfrm>
        </p:spPr>
        <p:txBody>
          <a:bodyPr rtlCol="1"/>
          <a:lstStyle/>
          <a:p>
            <a:pPr algn="l" rtl="0"/>
            <a:r>
              <a:rPr lang="en-US" dirty="0"/>
              <a:t>In collaboration with MEF</a:t>
            </a:r>
          </a:p>
          <a:p>
            <a:pPr algn="l" rtl="0"/>
            <a:r>
              <a:rPr lang="en-US" b="1" u="sng" dirty="0"/>
              <a:t>P</a:t>
            </a:r>
            <a:r>
              <a:rPr lang="en-US" dirty="0"/>
              <a:t>latform for </a:t>
            </a:r>
            <a:r>
              <a:rPr lang="en-US" b="1" u="sng" dirty="0"/>
              <a:t>N</a:t>
            </a:r>
            <a:r>
              <a:rPr lang="en-US" dirty="0"/>
              <a:t>etwork </a:t>
            </a:r>
            <a:r>
              <a:rPr lang="en-US" b="1" u="sng" dirty="0"/>
              <a:t>D</a:t>
            </a:r>
            <a:r>
              <a:rPr lang="en-US" dirty="0"/>
              <a:t>ata </a:t>
            </a:r>
            <a:r>
              <a:rPr lang="en-US" b="1" u="sng" dirty="0"/>
              <a:t>A</a:t>
            </a:r>
            <a:r>
              <a:rPr lang="en-US" dirty="0"/>
              <a:t>nalysis</a:t>
            </a:r>
          </a:p>
          <a:p>
            <a:pPr algn="l" rtl="0"/>
            <a:r>
              <a:rPr lang="en-US" dirty="0"/>
              <a:t>A scalable big-data analytics platform for networks</a:t>
            </a:r>
          </a:p>
          <a:p>
            <a:pPr algn="l" rtl="0"/>
            <a:r>
              <a:rPr lang="en-US" dirty="0"/>
              <a:t>Includes many software components:</a:t>
            </a:r>
          </a:p>
          <a:p>
            <a:pPr lvl="1" algn="l" rtl="0"/>
            <a:r>
              <a:rPr lang="en-US" dirty="0"/>
              <a:t>Apache Kafka</a:t>
            </a:r>
          </a:p>
          <a:p>
            <a:pPr lvl="1" algn="l" rtl="0"/>
            <a:r>
              <a:rPr lang="en-US" dirty="0"/>
              <a:t>Apache Spark</a:t>
            </a:r>
          </a:p>
          <a:p>
            <a:pPr lvl="1" algn="l" rtl="0"/>
            <a:r>
              <a:rPr lang="en-US" dirty="0"/>
              <a:t>Jupyter</a:t>
            </a:r>
          </a:p>
          <a:p>
            <a:pPr lvl="1" algn="l" rtl="0"/>
            <a:r>
              <a:rPr lang="en-US" dirty="0"/>
              <a:t>...</a:t>
            </a:r>
          </a:p>
        </p:txBody>
      </p:sp>
      <p:pic>
        <p:nvPicPr>
          <p:cNvPr id="2050" name="Picture 2" descr="http://pnda.io/pages/images/logo-big.png">
            <a:extLst>
              <a:ext uri="{FF2B5EF4-FFF2-40B4-BE49-F238E27FC236}">
                <a16:creationId xmlns:a16="http://schemas.microsoft.com/office/drawing/2014/main" id="{F2DA5B4E-4AF5-4BEA-B096-3B4D68CC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79" y="152400"/>
            <a:ext cx="225998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×ª××¦××ª ×ª××× × ×¢×××¨ âªmefâ¬â">
            <a:extLst>
              <a:ext uri="{FF2B5EF4-FFF2-40B4-BE49-F238E27FC236}">
                <a16:creationId xmlns:a16="http://schemas.microsoft.com/office/drawing/2014/main" id="{F3133A96-192F-4214-A7A4-19101973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1610480"/>
            <a:ext cx="1875438" cy="62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Apache Kafka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3808412" y="5105400"/>
            <a:ext cx="1752600" cy="8382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73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Apache Kafka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 distributed pub-sub streaming platform</a:t>
            </a:r>
          </a:p>
          <a:p>
            <a:pPr algn="l" rtl="0"/>
            <a:r>
              <a:rPr lang="en-US" dirty="0"/>
              <a:t>Data is organized using topics</a:t>
            </a:r>
          </a:p>
          <a:p>
            <a:pPr algn="l" rtl="0"/>
            <a:r>
              <a:rPr lang="en-US" dirty="0"/>
              <a:t>The entrance gate of PNDA</a:t>
            </a:r>
          </a:p>
        </p:txBody>
      </p:sp>
      <p:pic>
        <p:nvPicPr>
          <p:cNvPr id="3076" name="Picture 4" descr="×ª××¦××ª ×ª××× × ×¢×××¨ âªkafkaâ¬â">
            <a:extLst>
              <a:ext uri="{FF2B5EF4-FFF2-40B4-BE49-F238E27FC236}">
                <a16:creationId xmlns:a16="http://schemas.microsoft.com/office/drawing/2014/main" id="{A683D701-0266-4310-B93C-6C107A2A0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5" r="1112" b="26666"/>
          <a:stretch/>
        </p:blipFill>
        <p:spPr bwMode="auto">
          <a:xfrm>
            <a:off x="8532812" y="232353"/>
            <a:ext cx="2666999" cy="13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Apache Spark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 rot="592172">
            <a:off x="6126430" y="4900578"/>
            <a:ext cx="1219200" cy="6096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45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Apache Spark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An analytic engine for large-scale data processing</a:t>
            </a:r>
          </a:p>
          <a:p>
            <a:pPr algn="l" rtl="0"/>
            <a:r>
              <a:rPr lang="en-US" dirty="0"/>
              <a:t>Allows to analyze via many libraries:</a:t>
            </a:r>
          </a:p>
          <a:p>
            <a:pPr lvl="1" algn="l" rtl="0"/>
            <a:r>
              <a:rPr lang="en-US" dirty="0"/>
              <a:t>SQL &amp; </a:t>
            </a:r>
            <a:r>
              <a:rPr lang="en-US" dirty="0" err="1"/>
              <a:t>DataFrames</a:t>
            </a:r>
            <a:endParaRPr lang="en-US" dirty="0"/>
          </a:p>
          <a:p>
            <a:pPr lvl="1" algn="l" rtl="0"/>
            <a:r>
              <a:rPr lang="en-US" dirty="0" err="1"/>
              <a:t>MLlib</a:t>
            </a:r>
            <a:r>
              <a:rPr lang="en-US" dirty="0"/>
              <a:t> (machine learning)</a:t>
            </a:r>
          </a:p>
          <a:p>
            <a:pPr lvl="1" algn="l" rtl="0"/>
            <a:r>
              <a:rPr lang="en-US" dirty="0" err="1"/>
              <a:t>GraphX</a:t>
            </a:r>
            <a:endParaRPr lang="en-US" dirty="0"/>
          </a:p>
          <a:p>
            <a:pPr lvl="1" algn="l" rtl="0"/>
            <a:r>
              <a:rPr lang="en-US" dirty="0"/>
              <a:t>…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683D701-0266-4310-B93C-6C107A2A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124" y="232353"/>
            <a:ext cx="2512374" cy="13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The </a:t>
            </a:r>
            <a:r>
              <a:rPr lang="en-US" sz="4000" dirty="0" err="1"/>
              <a:t>Jupyter</a:t>
            </a:r>
            <a:r>
              <a:rPr lang="en-US" sz="4000" dirty="0"/>
              <a:t> Notebook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 rot="592172">
            <a:off x="7283251" y="5085198"/>
            <a:ext cx="865575" cy="6096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62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The Jupyter </a:t>
            </a:r>
            <a:r>
              <a:rPr lang="en-US" dirty="0"/>
              <a:t>Notebook</a:t>
            </a:r>
            <a:endParaRPr lang="en-US" sz="4000" dirty="0"/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Provides a web interface for creating, sharing and running documents that contain live code</a:t>
            </a:r>
          </a:p>
          <a:p>
            <a:pPr algn="l" rtl="0"/>
            <a:r>
              <a:rPr lang="en-US" dirty="0"/>
              <a:t>Integrates with Apache Spark</a:t>
            </a:r>
          </a:p>
          <a:p>
            <a:pPr algn="l" rtl="0"/>
            <a:r>
              <a:rPr lang="en-US" dirty="0"/>
              <a:t>Allows data exploration with pandas (such as plotting)</a:t>
            </a:r>
          </a:p>
          <a:p>
            <a:pPr algn="l" rtl="0"/>
            <a:r>
              <a:rPr lang="en-US"/>
              <a:t>Comes with </a:t>
            </a:r>
            <a:r>
              <a:rPr lang="en-US" dirty="0"/>
              <a:t>many data-analysis libraries out of the box</a:t>
            </a:r>
          </a:p>
        </p:txBody>
      </p:sp>
      <p:pic>
        <p:nvPicPr>
          <p:cNvPr id="6152" name="Picture 8" descr="×ª××¦××ª ×ª××× × ×¢×××¨ âªjupyterâ¬â">
            <a:extLst>
              <a:ext uri="{FF2B5EF4-FFF2-40B4-BE49-F238E27FC236}">
                <a16:creationId xmlns:a16="http://schemas.microsoft.com/office/drawing/2014/main" id="{5C897894-5E83-434E-9B47-669818CA4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2"/>
          <a:stretch/>
        </p:blipFill>
        <p:spPr bwMode="auto">
          <a:xfrm>
            <a:off x="9904412" y="315665"/>
            <a:ext cx="1264539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Red PNDA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 PNDA platform for development, demonstration and education</a:t>
            </a:r>
          </a:p>
          <a:p>
            <a:pPr algn="l" rtl="0"/>
            <a:r>
              <a:rPr lang="en-US" dirty="0"/>
              <a:t>Smaller, simpler subset of PNDA</a:t>
            </a:r>
          </a:p>
          <a:p>
            <a:pPr algn="l" rtl="0"/>
            <a:r>
              <a:rPr lang="en-US" dirty="0"/>
              <a:t>More lightweight and designed to run on a laptop</a:t>
            </a:r>
          </a:p>
          <a:p>
            <a:pPr algn="l" rtl="0"/>
            <a:r>
              <a:rPr lang="en-US" dirty="0"/>
              <a:t>Includes less capabilities, but has Kafka, Spark and Jupyter</a:t>
            </a:r>
          </a:p>
          <a:p>
            <a:pPr algn="l" rtl="0"/>
            <a:r>
              <a:rPr lang="en-US" dirty="0"/>
              <a:t>Installed on a single VM</a:t>
            </a:r>
          </a:p>
        </p:txBody>
      </p:sp>
      <p:pic>
        <p:nvPicPr>
          <p:cNvPr id="7170" name="Picture 2" descr="pnda1r-trans">
            <a:extLst>
              <a:ext uri="{FF2B5EF4-FFF2-40B4-BE49-F238E27FC236}">
                <a16:creationId xmlns:a16="http://schemas.microsoft.com/office/drawing/2014/main" id="{098337E6-0B07-47B9-8B88-3CC26455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20" y="-24618"/>
            <a:ext cx="2730592" cy="19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Pushing data to Red PNDA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Read collected data by our watchdog</a:t>
            </a:r>
          </a:p>
          <a:p>
            <a:pPr algn="l" rtl="0"/>
            <a:r>
              <a:rPr lang="en-US" dirty="0"/>
              <a:t>Implement a Kafka producer</a:t>
            </a:r>
          </a:p>
          <a:p>
            <a:pPr algn="l" rtl="0"/>
            <a:r>
              <a:rPr lang="en-US" dirty="0"/>
              <a:t>Send data to “raw” topic</a:t>
            </a:r>
          </a:p>
          <a:p>
            <a:pPr algn="l" rtl="0"/>
            <a:r>
              <a:rPr lang="en-US" dirty="0"/>
              <a:t>Data is saved in the filesystem of the Red PNDA’s VM</a:t>
            </a:r>
          </a:p>
          <a:p>
            <a:pPr lvl="1" algn="l" rtl="0"/>
            <a:r>
              <a:rPr lang="en-US" dirty="0"/>
              <a:t>/data/year=2018/month=8/day=26/hour=9</a:t>
            </a:r>
          </a:p>
        </p:txBody>
      </p:sp>
    </p:spTree>
    <p:extLst>
      <p:ext uri="{BB962C8B-B14F-4D97-AF65-F5344CB8AC3E}">
        <p14:creationId xmlns:p14="http://schemas.microsoft.com/office/powerpoint/2010/main" val="3094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software defined network?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 layer that allows a flexible network</a:t>
            </a:r>
          </a:p>
          <a:p>
            <a:pPr algn="l" rtl="0"/>
            <a:r>
              <a:rPr lang="en-US" dirty="0"/>
              <a:t>Separates control plane from data plane</a:t>
            </a:r>
            <a:r>
              <a:rPr lang="he-IL" dirty="0"/>
              <a:t> </a:t>
            </a:r>
            <a:r>
              <a:rPr lang="en-US" dirty="0"/>
              <a:t>– switches don’t decide how packets are forwarded</a:t>
            </a:r>
          </a:p>
          <a:p>
            <a:pPr algn="l" rtl="0"/>
            <a:r>
              <a:rPr lang="en-US" dirty="0"/>
              <a:t>Controllers are the brain of the network – they decide the routing policy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protocols for control plane – for example OpenFlow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3">
            <a:extLst>
              <a:ext uri="{FF2B5EF4-FFF2-40B4-BE49-F238E27FC236}">
                <a16:creationId xmlns:a16="http://schemas.microsoft.com/office/drawing/2014/main" id="{4AE6931B-9C6F-40D8-8BF2-B5C342FCE498}"/>
              </a:ext>
            </a:extLst>
          </p:cNvPr>
          <p:cNvSpPr txBox="1">
            <a:spLocks/>
          </p:cNvSpPr>
          <p:nvPr/>
        </p:nvSpPr>
        <p:spPr>
          <a:xfrm>
            <a:off x="836612" y="2417265"/>
            <a:ext cx="10439401" cy="2764335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rtl="0"/>
            <a:br>
              <a:rPr lang="en-US" sz="6000" dirty="0"/>
            </a:br>
            <a:r>
              <a:rPr lang="en-US" sz="6000" dirty="0"/>
              <a:t>Step 3:</a:t>
            </a:r>
            <a:br>
              <a:rPr lang="en-US" sz="6000" dirty="0"/>
            </a:br>
            <a:r>
              <a:rPr lang="en-US" sz="6000" dirty="0"/>
              <a:t>   Writing &amp; running analytics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16576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Writing &amp; running analytics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 rot="592172">
            <a:off x="5744390" y="4560828"/>
            <a:ext cx="4119887" cy="1606292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10" descr="×ª××¦××ª ×ª××× × ×¢×××¨ âªjupyterâ¬â">
            <a:extLst>
              <a:ext uri="{FF2B5EF4-FFF2-40B4-BE49-F238E27FC236}">
                <a16:creationId xmlns:a16="http://schemas.microsoft.com/office/drawing/2014/main" id="{73A14EBD-613C-4D0D-9D2D-F7F5AAA2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92" y="86677"/>
            <a:ext cx="3106821" cy="14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9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Writing &amp; running analytics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Create a Jupyter Notebook</a:t>
            </a:r>
          </a:p>
          <a:p>
            <a:pPr algn="l" rtl="0"/>
            <a:r>
              <a:rPr lang="en-US" dirty="0"/>
              <a:t>Read the data and manipulate using Spark</a:t>
            </a:r>
          </a:p>
          <a:p>
            <a:pPr algn="l" rtl="0"/>
            <a:r>
              <a:rPr lang="en-US" dirty="0"/>
              <a:t>Plot using pandas library</a:t>
            </a:r>
          </a:p>
          <a:p>
            <a:pPr algn="l" rtl="0"/>
            <a:r>
              <a:rPr lang="en-US" dirty="0"/>
              <a:t>Save notebook for future use</a:t>
            </a:r>
          </a:p>
        </p:txBody>
      </p:sp>
      <p:pic>
        <p:nvPicPr>
          <p:cNvPr id="6154" name="Picture 10" descr="×ª××¦××ª ×ª××× × ×¢×××¨ âªjupyterâ¬â">
            <a:extLst>
              <a:ext uri="{FF2B5EF4-FFF2-40B4-BE49-F238E27FC236}">
                <a16:creationId xmlns:a16="http://schemas.microsoft.com/office/drawing/2014/main" id="{35301EEA-90B0-4378-B35A-4DB8D39B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92" y="86677"/>
            <a:ext cx="3106821" cy="14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684213" y="274637"/>
            <a:ext cx="4267200" cy="1223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Our topology</a:t>
            </a:r>
          </a:p>
        </p:txBody>
      </p:sp>
      <p:graphicFrame>
        <p:nvGraphicFramePr>
          <p:cNvPr id="7" name="אובייקט 6">
            <a:extLst>
              <a:ext uri="{FF2B5EF4-FFF2-40B4-BE49-F238E27FC236}">
                <a16:creationId xmlns:a16="http://schemas.microsoft.com/office/drawing/2014/main" id="{7D99B932-3133-4D31-B361-A73693588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43808"/>
              </p:ext>
            </p:extLst>
          </p:nvPr>
        </p:nvGraphicFramePr>
        <p:xfrm>
          <a:off x="5332412" y="304229"/>
          <a:ext cx="5994086" cy="626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Image" r:id="rId4" imgW="7403040" imgH="8736480" progId="Photoshop.Image.13">
                  <p:embed/>
                </p:oleObj>
              </mc:Choice>
              <mc:Fallback>
                <p:oleObj name="Image" r:id="rId4" imgW="7403040" imgH="8736480" progId="Photoshop.Image.13">
                  <p:embed/>
                  <p:pic>
                    <p:nvPicPr>
                      <p:cNvPr id="3" name="אובייקט 2">
                        <a:extLst>
                          <a:ext uri="{FF2B5EF4-FFF2-40B4-BE49-F238E27FC236}">
                            <a16:creationId xmlns:a16="http://schemas.microsoft.com/office/drawing/2014/main" id="{ACD0AF1F-AB5A-48A4-A5C5-7778413F7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2412" y="304229"/>
                        <a:ext cx="5994086" cy="6263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44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674811" y="2286000"/>
            <a:ext cx="10514013" cy="3678735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Enough with the talking,</a:t>
            </a:r>
            <a:br>
              <a:rPr lang="en-US" dirty="0"/>
            </a:br>
            <a:r>
              <a:rPr lang="en-US" dirty="0"/>
              <a:t>		Show us something real!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18" name="Picture 2" descr="×ª××¦××ª ×ª××× × ×¢×××¨ âªlive demoâ¬â">
            <a:extLst>
              <a:ext uri="{FF2B5EF4-FFF2-40B4-BE49-F238E27FC236}">
                <a16:creationId xmlns:a16="http://schemas.microsoft.com/office/drawing/2014/main" id="{0680F20D-9730-4B6C-BC13-37BB1E277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0"/>
            <a:ext cx="570882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Let's sum it all together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Simulate network with </a:t>
            </a:r>
            <a:r>
              <a:rPr lang="en-US" dirty="0" err="1"/>
              <a:t>mininet</a:t>
            </a:r>
            <a:endParaRPr lang="en-US" dirty="0"/>
          </a:p>
          <a:p>
            <a:pPr algn="l" rtl="0"/>
            <a:r>
              <a:rPr lang="en-US" dirty="0"/>
              <a:t>Load “metric-collectors” dynamically</a:t>
            </a:r>
          </a:p>
          <a:p>
            <a:pPr algn="l" rtl="0"/>
            <a:r>
              <a:rPr lang="en-US" dirty="0"/>
              <a:t>Read collected metrics by watchdog</a:t>
            </a:r>
          </a:p>
          <a:p>
            <a:pPr algn="l" rtl="0"/>
            <a:r>
              <a:rPr lang="en-US" dirty="0"/>
              <a:t>Push metrics to Red PNDA using Kafka</a:t>
            </a:r>
          </a:p>
          <a:p>
            <a:pPr algn="l" rtl="0"/>
            <a:r>
              <a:rPr lang="en-US" dirty="0"/>
              <a:t>Analyze data using Spark inside a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9478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Trying to move to PNDA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Has two components</a:t>
            </a:r>
          </a:p>
          <a:p>
            <a:pPr lvl="1" algn="l" rtl="0"/>
            <a:r>
              <a:rPr lang="en-US" dirty="0"/>
              <a:t>PNDA itself</a:t>
            </a:r>
          </a:p>
          <a:p>
            <a:pPr lvl="1" algn="l" rtl="0"/>
            <a:r>
              <a:rPr lang="en-US" dirty="0"/>
              <a:t>PNDA CLI</a:t>
            </a:r>
          </a:p>
          <a:p>
            <a:pPr algn="l" rtl="0"/>
            <a:r>
              <a:rPr lang="en-US" dirty="0"/>
              <a:t>We encountered building issues while trying to install PNDA</a:t>
            </a:r>
          </a:p>
          <a:p>
            <a:pPr algn="l" rtl="0"/>
            <a:r>
              <a:rPr lang="en-US" dirty="0"/>
              <a:t>Maybe it was not designed to run on a single VM?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decided to stay with red PNDA due to lack of time</a:t>
            </a:r>
          </a:p>
        </p:txBody>
      </p:sp>
    </p:spTree>
    <p:extLst>
      <p:ext uri="{BB962C8B-B14F-4D97-AF65-F5344CB8AC3E}">
        <p14:creationId xmlns:p14="http://schemas.microsoft.com/office/powerpoint/2010/main" val="20461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What we have learned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Working with software-defined-networks</a:t>
            </a:r>
          </a:p>
          <a:p>
            <a:pPr lvl="1" algn="l" rtl="0"/>
            <a:r>
              <a:rPr lang="en-US" dirty="0"/>
              <a:t>OpenFlow protocol, Ryu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Got to know many big-data tools</a:t>
            </a:r>
          </a:p>
          <a:p>
            <a:pPr lvl="1" algn="l" rtl="0"/>
            <a:r>
              <a:rPr lang="en-US" dirty="0"/>
              <a:t>Apache Kafka</a:t>
            </a:r>
          </a:p>
          <a:p>
            <a:pPr lvl="1" algn="l" rtl="0"/>
            <a:r>
              <a:rPr lang="en-US" dirty="0"/>
              <a:t>Apache Spark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Our first real project with python</a:t>
            </a:r>
          </a:p>
        </p:txBody>
      </p:sp>
    </p:spTree>
    <p:extLst>
      <p:ext uri="{BB962C8B-B14F-4D97-AF65-F5344CB8AC3E}">
        <p14:creationId xmlns:p14="http://schemas.microsoft.com/office/powerpoint/2010/main" val="42724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Something for the community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Ryu does not have an easy way to load apps dynamically</a:t>
            </a:r>
          </a:p>
          <a:p>
            <a:pPr algn="l" rtl="0"/>
            <a:r>
              <a:rPr lang="en-US" dirty="0"/>
              <a:t>We created a solution to install and remove apps on-the-fly</a:t>
            </a:r>
          </a:p>
          <a:p>
            <a:pPr algn="l" rtl="0"/>
            <a:r>
              <a:rPr lang="en-US" dirty="0"/>
              <a:t>Can be utilized in many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20223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/>
              <a:t>What’s next?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Use the platform on bigger topologies</a:t>
            </a:r>
          </a:p>
          <a:p>
            <a:pPr algn="l" rtl="0"/>
            <a:r>
              <a:rPr lang="en-US" dirty="0"/>
              <a:t>Write more metric-collectors</a:t>
            </a:r>
          </a:p>
          <a:p>
            <a:pPr algn="l" rtl="0"/>
            <a:r>
              <a:rPr lang="en-US" dirty="0"/>
              <a:t>Move to PNDA</a:t>
            </a:r>
          </a:p>
          <a:p>
            <a:pPr algn="l" rtl="0"/>
            <a:r>
              <a:rPr lang="en-US" dirty="0"/>
              <a:t>Write more analytics</a:t>
            </a:r>
          </a:p>
        </p:txBody>
      </p:sp>
    </p:spTree>
    <p:extLst>
      <p:ext uri="{BB962C8B-B14F-4D97-AF65-F5344CB8AC3E}">
        <p14:creationId xmlns:p14="http://schemas.microsoft.com/office/powerpoint/2010/main" val="37744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OpenFlow protocol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Application layer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access the control plane</a:t>
            </a:r>
          </a:p>
          <a:p>
            <a:pPr algn="l" rtl="0"/>
            <a:r>
              <a:rPr lang="en-US" dirty="0"/>
              <a:t>Flow tables</a:t>
            </a:r>
          </a:p>
          <a:p>
            <a:pPr algn="l" rtl="0"/>
            <a:r>
              <a:rPr lang="en-US" dirty="0"/>
              <a:t>Controller decides – switches execute</a:t>
            </a:r>
          </a:p>
        </p:txBody>
      </p:sp>
    </p:spTree>
    <p:extLst>
      <p:ext uri="{BB962C8B-B14F-4D97-AF65-F5344CB8AC3E}">
        <p14:creationId xmlns:p14="http://schemas.microsoft.com/office/powerpoint/2010/main" val="27497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81136B-6F57-41FA-9C28-60FB2F9ADA9D}"/>
              </a:ext>
            </a:extLst>
          </p:cNvPr>
          <p:cNvSpPr txBox="1"/>
          <p:nvPr/>
        </p:nvSpPr>
        <p:spPr>
          <a:xfrm>
            <a:off x="1217612" y="6096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pic>
        <p:nvPicPr>
          <p:cNvPr id="11270" name="Picture 6" descr="×ª××× × ×§×©××¨×">
            <a:extLst>
              <a:ext uri="{FF2B5EF4-FFF2-40B4-BE49-F238E27FC236}">
                <a16:creationId xmlns:a16="http://schemas.microsoft.com/office/drawing/2014/main" id="{779C11CC-1F20-4183-90C0-0E0BF3B1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3" y="2743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l" rtl="0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we want to achieve?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While network is on-air: collect metrics dynamically</a:t>
            </a:r>
          </a:p>
          <a:p>
            <a:pPr lvl="1" algn="l" rtl="0"/>
            <a:r>
              <a:rPr lang="en-US" dirty="0"/>
              <a:t>Timestamped metrics</a:t>
            </a:r>
          </a:p>
          <a:p>
            <a:pPr lvl="1" algn="l" rtl="0"/>
            <a:r>
              <a:rPr lang="en-US" dirty="0"/>
              <a:t>Byte count, packet count, 5-tuple…</a:t>
            </a:r>
          </a:p>
          <a:p>
            <a:pPr lvl="1" algn="l" rtl="0"/>
            <a:r>
              <a:rPr lang="en-US" dirty="0"/>
              <a:t>Distinguish between switches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Run analytics, draw conclusions</a:t>
            </a:r>
          </a:p>
        </p:txBody>
      </p:sp>
    </p:spTree>
    <p:extLst>
      <p:ext uri="{BB962C8B-B14F-4D97-AF65-F5344CB8AC3E}">
        <p14:creationId xmlns:p14="http://schemas.microsoft.com/office/powerpoint/2010/main" val="16668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steps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684212" y="1701796"/>
            <a:ext cx="10360501" cy="4699003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Step 1: Collecting network metrics</a:t>
            </a: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network with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mininet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a custom controller</a:t>
            </a:r>
          </a:p>
          <a:p>
            <a:pPr lvl="2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Listen for commands, collect metrics dynamically</a:t>
            </a: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a CLI</a:t>
            </a: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Create metric-collectors</a:t>
            </a:r>
          </a:p>
          <a:p>
            <a:pPr algn="l" rtl="0"/>
            <a:r>
              <a:rPr lang="en-US" dirty="0"/>
              <a:t>Step 2: Pushing metrics to PNDA</a:t>
            </a: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Our watchdog</a:t>
            </a:r>
          </a:p>
          <a:p>
            <a:pPr algn="l" rtl="0"/>
            <a:r>
              <a:rPr lang="en-US" dirty="0"/>
              <a:t>Step 3: Writing &amp; running analytics</a:t>
            </a:r>
          </a:p>
          <a:p>
            <a:pPr lvl="1" algn="l" rt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Creating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226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Bird’s eye view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836612" y="2417265"/>
            <a:ext cx="10439401" cy="2764335"/>
          </a:xfrm>
        </p:spPr>
        <p:txBody>
          <a:bodyPr rtlCol="1">
            <a:normAutofit/>
          </a:bodyPr>
          <a:lstStyle/>
          <a:p>
            <a:pPr algn="l" rtl="0"/>
            <a:b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dirty="0"/>
              <a:t>Step 1:</a:t>
            </a:r>
            <a:br>
              <a:rPr lang="en-US" sz="6000" dirty="0"/>
            </a:br>
            <a:r>
              <a:rPr lang="en-US" sz="6000" dirty="0"/>
              <a:t>   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Collecting networks metrics</a:t>
            </a:r>
            <a:endParaRPr lang="he-IL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4BE6690C-A76C-485A-833E-6C82F35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066800"/>
            <a:ext cx="9525000" cy="5631732"/>
          </a:xfrm>
          <a:prstGeom prst="rect">
            <a:avLst/>
          </a:prstGeom>
        </p:spPr>
      </p:pic>
      <p:sp>
        <p:nvSpPr>
          <p:cNvPr id="15" name="כותרת 12">
            <a:extLst>
              <a:ext uri="{FF2B5EF4-FFF2-40B4-BE49-F238E27FC236}">
                <a16:creationId xmlns:a16="http://schemas.microsoft.com/office/drawing/2014/main" id="{84FF7213-249F-4C95-B391-EED45980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715963"/>
          </a:xfrm>
        </p:spPr>
        <p:txBody>
          <a:bodyPr rtlCol="1">
            <a:normAutofit/>
          </a:bodyPr>
          <a:lstStyle/>
          <a:p>
            <a:pPr algn="l" rtl="0"/>
            <a:r>
              <a:rPr lang="en-US" sz="4000" dirty="0"/>
              <a:t>Simulating the network with </a:t>
            </a:r>
            <a:r>
              <a:rPr lang="en-US" sz="4000" dirty="0" err="1"/>
              <a:t>mininet</a:t>
            </a:r>
            <a:endParaRPr lang="he-IL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F93CD9A6-F2E1-481C-8635-49298A634A0D}"/>
              </a:ext>
            </a:extLst>
          </p:cNvPr>
          <p:cNvSpPr/>
          <p:nvPr/>
        </p:nvSpPr>
        <p:spPr>
          <a:xfrm>
            <a:off x="3884612" y="1219200"/>
            <a:ext cx="6324600" cy="3124200"/>
          </a:xfrm>
          <a:prstGeom prst="ellipse">
            <a:avLst/>
          </a:prstGeom>
          <a:solidFill>
            <a:srgbClr val="FF0000">
              <a:alpha val="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639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4873beb7-5857-4685-be1f-d57550cc96cc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320</TotalTime>
  <Words>755</Words>
  <Application>Microsoft Office PowerPoint</Application>
  <PresentationFormat>מותאם אישית</PresentationFormat>
  <Paragraphs>187</Paragraphs>
  <Slides>40</Slides>
  <Notes>39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7" baseType="lpstr">
      <vt:lpstr>Arial</vt:lpstr>
      <vt:lpstr>Calibri</vt:lpstr>
      <vt:lpstr>Segoe UI</vt:lpstr>
      <vt:lpstr>Segoe UI Symbol</vt:lpstr>
      <vt:lpstr>Tahoma</vt:lpstr>
      <vt:lpstr>טכנולוגיה 16x9</vt:lpstr>
      <vt:lpstr>Image</vt:lpstr>
      <vt:lpstr>Collection of SDN Telemetry Data</vt:lpstr>
      <vt:lpstr>Some background…</vt:lpstr>
      <vt:lpstr>What is a software defined network?</vt:lpstr>
      <vt:lpstr>OpenFlow protocol</vt:lpstr>
      <vt:lpstr>What do we want to achieve?</vt:lpstr>
      <vt:lpstr>Main steps</vt:lpstr>
      <vt:lpstr>Bird’s eye view</vt:lpstr>
      <vt:lpstr> Step 1:    Collecting networks metrics</vt:lpstr>
      <vt:lpstr>Simulating the network with mininet</vt:lpstr>
      <vt:lpstr>Simulating the network with mininet</vt:lpstr>
      <vt:lpstr>Create a custom controller</vt:lpstr>
      <vt:lpstr>Create a custom controller</vt:lpstr>
      <vt:lpstr>The CLI</vt:lpstr>
      <vt:lpstr>The CLI</vt:lpstr>
      <vt:lpstr>The “metric-collectors”</vt:lpstr>
      <vt:lpstr>The “metric-collectors”</vt:lpstr>
      <vt:lpstr>מצגת של PowerPoint‏</vt:lpstr>
      <vt:lpstr>Our watchdog </vt:lpstr>
      <vt:lpstr>Our watchdog </vt:lpstr>
      <vt:lpstr>What is PNDA?</vt:lpstr>
      <vt:lpstr>What is PNDA?</vt:lpstr>
      <vt:lpstr>Apache Kafka</vt:lpstr>
      <vt:lpstr>Apache Kafka</vt:lpstr>
      <vt:lpstr>Apache Spark</vt:lpstr>
      <vt:lpstr>Apache Spark</vt:lpstr>
      <vt:lpstr>The Jupyter Notebook</vt:lpstr>
      <vt:lpstr>The Jupyter Notebook</vt:lpstr>
      <vt:lpstr>Red PNDA</vt:lpstr>
      <vt:lpstr>Pushing data to Red PNDA</vt:lpstr>
      <vt:lpstr>מצגת של PowerPoint‏</vt:lpstr>
      <vt:lpstr>Writing &amp; running analytics</vt:lpstr>
      <vt:lpstr>Writing &amp; running analytics</vt:lpstr>
      <vt:lpstr>Our topology</vt:lpstr>
      <vt:lpstr>Enough with the talking,   Show us something real!</vt:lpstr>
      <vt:lpstr>Let's sum it all together</vt:lpstr>
      <vt:lpstr>Trying to move to PNDA</vt:lpstr>
      <vt:lpstr>What we have learned</vt:lpstr>
      <vt:lpstr>Something for the community</vt:lpstr>
      <vt:lpstr>What’s next?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of SDN Telemetry Data</dc:title>
  <dc:creator>Idan Yadgar</dc:creator>
  <cp:lastModifiedBy>Idan Yadgar</cp:lastModifiedBy>
  <cp:revision>17</cp:revision>
  <dcterms:created xsi:type="dcterms:W3CDTF">2018-08-25T16:06:37Z</dcterms:created>
  <dcterms:modified xsi:type="dcterms:W3CDTF">2018-08-26T20:59:40Z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