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 Black"/>
      <p:bold r:id="rId28"/>
      <p:boldItalic r:id="rId29"/>
    </p:embeddedFon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6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c0TIpuoYJpb6vPbugk4bUYZNu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65" orient="horz"/>
        <p:guide pos="28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Black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ec2b1df9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7ec2b1df9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4d67eee2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b4d67eee2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4d67eee2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b4d67eee2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ec2b1df9e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7ec2b1df9e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ec2b1df9e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7ec2b1df9e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f1eb6c791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5f1eb6c791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20c57a70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a20c57a70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f1eb6c791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5f1eb6c791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ec2b1df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7ec2b1df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ec2b1df9e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7ec2b1df9e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mber title">
  <p:cSld name="1_Number 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2550806" y="2198442"/>
            <a:ext cx="4059970" cy="755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Arial"/>
              <a:buNone/>
              <a:defRPr b="1" i="0" sz="7500" u="none" cap="none" strike="noStrike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2" type="body"/>
          </p:nvPr>
        </p:nvSpPr>
        <p:spPr>
          <a:xfrm>
            <a:off x="2550806" y="2954212"/>
            <a:ext cx="4059969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imple title slide">
  <p:cSld name="6_Simple title slide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4A255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C4A25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EFEFE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imple title slide">
  <p:cSld name="7_Simple title slide"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F3D35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AF3D3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EFEFE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imple title slide">
  <p:cSld name="8_Simple title slide">
    <p:bg>
      <p:bgPr>
        <a:solidFill>
          <a:schemeClr val="accent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32837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532837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2" type="body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EFEFE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mber title">
  <p:cSld name="2_Number 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2550806" y="1318842"/>
            <a:ext cx="4059970" cy="457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2550806" y="1837584"/>
            <a:ext cx="4059969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Number title">
  <p:cSld name="11_Number 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512030" y="527905"/>
            <a:ext cx="1272808" cy="5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D8D8D8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0"/>
          <p:cNvSpPr/>
          <p:nvPr>
            <p:ph idx="3" type="pic"/>
          </p:nvPr>
        </p:nvSpPr>
        <p:spPr>
          <a:xfrm>
            <a:off x="1149839" y="1580811"/>
            <a:ext cx="2672862" cy="259748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title slide 2">
  <p:cSld name="Simple title slide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503238" y="433210"/>
            <a:ext cx="405997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D8D8D8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1"/>
          <p:cNvSpPr txBox="1"/>
          <p:nvPr/>
        </p:nvSpPr>
        <p:spPr>
          <a:xfrm>
            <a:off x="7007469" y="413610"/>
            <a:ext cx="1777756" cy="168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www.zacomic.com</a:t>
            </a:r>
            <a:endParaRPr b="0" i="0" sz="12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503238" y="675584"/>
            <a:ext cx="4068762" cy="5377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imple title slide 2">
  <p:cSld name="2_Simple title slide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503238" y="433210"/>
            <a:ext cx="405997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D8D8D8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2"/>
          <p:cNvSpPr txBox="1"/>
          <p:nvPr/>
        </p:nvSpPr>
        <p:spPr>
          <a:xfrm>
            <a:off x="7007469" y="413610"/>
            <a:ext cx="1777756" cy="168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www.zacomic.com</a:t>
            </a:r>
            <a:endParaRPr b="0" i="0" sz="12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2"/>
          <p:cNvSpPr txBox="1"/>
          <p:nvPr>
            <p:ph idx="2" type="body"/>
          </p:nvPr>
        </p:nvSpPr>
        <p:spPr>
          <a:xfrm>
            <a:off x="503238" y="675584"/>
            <a:ext cx="4068762" cy="5377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Number title">
  <p:cSld name="12_Number 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2550806" y="1776411"/>
            <a:ext cx="4059970" cy="755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Arial"/>
              <a:buNone/>
              <a:defRPr b="1" i="0" sz="7500" u="none" cap="none" strike="noStrike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3"/>
          <p:cNvSpPr txBox="1"/>
          <p:nvPr>
            <p:ph idx="2" type="body"/>
          </p:nvPr>
        </p:nvSpPr>
        <p:spPr>
          <a:xfrm>
            <a:off x="2550806" y="2532181"/>
            <a:ext cx="4059969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01">
  <p:cSld name="Dark 01">
    <p:bg>
      <p:bgPr>
        <a:solidFill>
          <a:srgbClr val="181D2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mber title">
  <p:cSld name="3_Number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2550806" y="545121"/>
            <a:ext cx="4059970" cy="457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2" type="body"/>
          </p:nvPr>
        </p:nvSpPr>
        <p:spPr>
          <a:xfrm>
            <a:off x="2550806" y="1063863"/>
            <a:ext cx="4059969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" name="Google Shape;16;p19"/>
          <p:cNvCxnSpPr/>
          <p:nvPr/>
        </p:nvCxnSpPr>
        <p:spPr>
          <a:xfrm rot="10800000">
            <a:off x="4580790" y="1600200"/>
            <a:ext cx="0" cy="2778495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7" name="Google Shape;17;p19"/>
          <p:cNvSpPr txBox="1"/>
          <p:nvPr>
            <p:ph idx="3" type="body"/>
          </p:nvPr>
        </p:nvSpPr>
        <p:spPr>
          <a:xfrm>
            <a:off x="2550807" y="1600200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4" type="body"/>
          </p:nvPr>
        </p:nvSpPr>
        <p:spPr>
          <a:xfrm>
            <a:off x="4695089" y="1600200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5" type="body"/>
          </p:nvPr>
        </p:nvSpPr>
        <p:spPr>
          <a:xfrm>
            <a:off x="2550807" y="2365129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6" type="body"/>
          </p:nvPr>
        </p:nvSpPr>
        <p:spPr>
          <a:xfrm>
            <a:off x="4695089" y="2365129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7" type="body"/>
          </p:nvPr>
        </p:nvSpPr>
        <p:spPr>
          <a:xfrm>
            <a:off x="4695089" y="1978270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8" type="body"/>
          </p:nvPr>
        </p:nvSpPr>
        <p:spPr>
          <a:xfrm>
            <a:off x="2542014" y="1978270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9" type="body"/>
          </p:nvPr>
        </p:nvSpPr>
        <p:spPr>
          <a:xfrm>
            <a:off x="4695089" y="2751993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3" type="body"/>
          </p:nvPr>
        </p:nvSpPr>
        <p:spPr>
          <a:xfrm>
            <a:off x="2542014" y="2751993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4" type="body"/>
          </p:nvPr>
        </p:nvSpPr>
        <p:spPr>
          <a:xfrm>
            <a:off x="2550807" y="3147647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5" type="body"/>
          </p:nvPr>
        </p:nvSpPr>
        <p:spPr>
          <a:xfrm>
            <a:off x="4695089" y="3147647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6" type="body"/>
          </p:nvPr>
        </p:nvSpPr>
        <p:spPr>
          <a:xfrm>
            <a:off x="4695089" y="3543302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7" type="body"/>
          </p:nvPr>
        </p:nvSpPr>
        <p:spPr>
          <a:xfrm>
            <a:off x="2542014" y="3543302"/>
            <a:ext cx="1915686" cy="25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imple title slide">
  <p:cSld name="2_Simple 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512030" y="1024227"/>
            <a:ext cx="2976777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0"/>
              <a:buFont typeface="Arial"/>
              <a:buNone/>
              <a:defRPr b="1" i="0" sz="20000" u="none" cap="none" strike="noStrike">
                <a:solidFill>
                  <a:srgbClr val="D8D8D8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2" type="body"/>
          </p:nvPr>
        </p:nvSpPr>
        <p:spPr>
          <a:xfrm>
            <a:off x="512030" y="2453045"/>
            <a:ext cx="2976777" cy="931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title">
  <p:cSld name="Number 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512030" y="527905"/>
            <a:ext cx="1272808" cy="5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D8D8D8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2" type="body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Simple title slide">
  <p:cSld name="10_Simple title slide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/>
          <p:nvPr>
            <p:ph idx="1" type="body"/>
          </p:nvPr>
        </p:nvSpPr>
        <p:spPr>
          <a:xfrm>
            <a:off x="512031" y="1120781"/>
            <a:ext cx="3009645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82A4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9"/>
          <p:cNvSpPr txBox="1"/>
          <p:nvPr>
            <p:ph idx="2" type="body"/>
          </p:nvPr>
        </p:nvSpPr>
        <p:spPr>
          <a:xfrm>
            <a:off x="512031" y="2156478"/>
            <a:ext cx="4059970" cy="611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EFEFE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Number title">
  <p:cSld name="8_Number 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512030" y="527905"/>
            <a:ext cx="4037586" cy="5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D8D8D8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2"/>
          <p:cNvSpPr/>
          <p:nvPr>
            <p:ph idx="3" type="pic"/>
          </p:nvPr>
        </p:nvSpPr>
        <p:spPr>
          <a:xfrm>
            <a:off x="512030" y="1273086"/>
            <a:ext cx="8273195" cy="322857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Simple title slide">
  <p:cSld name="9_Simple title slide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512031" y="1120781"/>
            <a:ext cx="3009645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382A42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82A4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512031" y="2156478"/>
            <a:ext cx="4059970" cy="611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EFEFE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imple title slide">
  <p:cSld name="4_Simple title slide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14B67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14B67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EFEFE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imple title slide">
  <p:cSld name="5_Simple title slide">
    <p:bg>
      <p:bgPr>
        <a:solidFill>
          <a:schemeClr val="accent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8A7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758A7E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EFEFE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1CyEu18-AvktzFvdrm54l-gqWCiJsQvy/view?usp=share_link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eet.google.com/wgj-gfwu-qaj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idx="1" type="body"/>
          </p:nvPr>
        </p:nvSpPr>
        <p:spPr>
          <a:xfrm>
            <a:off x="335280" y="1326199"/>
            <a:ext cx="847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sz="25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APMS</a:t>
            </a:r>
            <a:endParaRPr sz="25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25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Automatic Parking Management and Parking Fee Collection System</a:t>
            </a:r>
            <a:endParaRPr sz="2500">
              <a:solidFill>
                <a:srgbClr val="351C75"/>
              </a:solidFill>
            </a:endParaRPr>
          </a:p>
        </p:txBody>
      </p:sp>
      <p:cxnSp>
        <p:nvCxnSpPr>
          <p:cNvPr id="84" name="Google Shape;84;p1"/>
          <p:cNvCxnSpPr/>
          <p:nvPr/>
        </p:nvCxnSpPr>
        <p:spPr>
          <a:xfrm>
            <a:off x="2868369" y="2342491"/>
            <a:ext cx="3497262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"/>
          <p:cNvSpPr txBox="1"/>
          <p:nvPr/>
        </p:nvSpPr>
        <p:spPr>
          <a:xfrm>
            <a:off x="7083410" y="3802229"/>
            <a:ext cx="2060072" cy="13270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Khúc Ngọc Thái (leader)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Hồ Hữu Phát</a:t>
            </a:r>
            <a:endParaRPr b="0" i="0" sz="1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Thủy Võ Anh Hoàng</a:t>
            </a:r>
            <a:endParaRPr b="0" i="0" sz="1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Quang Dũng</a:t>
            </a:r>
            <a:endParaRPr b="0" i="0" sz="1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 Chí Cường</a:t>
            </a:r>
            <a:endParaRPr b="0" i="0" sz="1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286412" y="3802229"/>
            <a:ext cx="1789296" cy="8024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Đặng Ngọc Minh Đức</a:t>
            </a:r>
            <a:endParaRPr b="0" i="0" sz="1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Kiều Trọng Khánh</a:t>
            </a:r>
            <a:endParaRPr b="0" i="0" sz="1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33975" y="4053775"/>
            <a:ext cx="22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GFA22SE51 - FA22SE50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503238" y="697655"/>
            <a:ext cx="3077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69" name="Google Shape;169;p12"/>
          <p:cNvSpPr txBox="1"/>
          <p:nvPr>
            <p:ph idx="2" type="body"/>
          </p:nvPr>
        </p:nvSpPr>
        <p:spPr>
          <a:xfrm>
            <a:off x="512030" y="2453045"/>
            <a:ext cx="5143165" cy="931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b="0" lang="en-US" sz="2000"/>
              <a:t>SYSTEM OVERVIEW</a:t>
            </a:r>
            <a:endParaRPr b="0" sz="2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cxnSp>
        <p:nvCxnSpPr>
          <p:cNvPr id="170" name="Google Shape;170;p12"/>
          <p:cNvCxnSpPr/>
          <p:nvPr/>
        </p:nvCxnSpPr>
        <p:spPr>
          <a:xfrm>
            <a:off x="503238" y="2453045"/>
            <a:ext cx="2985569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ec2b1df9e_0_7"/>
          <p:cNvSpPr txBox="1"/>
          <p:nvPr>
            <p:ph idx="1" type="body"/>
          </p:nvPr>
        </p:nvSpPr>
        <p:spPr>
          <a:xfrm>
            <a:off x="512030" y="422805"/>
            <a:ext cx="127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76" name="Google Shape;176;g17ec2b1df9e_0_7"/>
          <p:cNvSpPr txBox="1"/>
          <p:nvPr>
            <p:ph idx="2" type="body"/>
          </p:nvPr>
        </p:nvSpPr>
        <p:spPr>
          <a:xfrm>
            <a:off x="503238" y="842626"/>
            <a:ext cx="4068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SYSTEM OVERVIEW</a:t>
            </a:r>
            <a:endParaRPr/>
          </a:p>
        </p:txBody>
      </p:sp>
      <p:cxnSp>
        <p:nvCxnSpPr>
          <p:cNvPr id="177" name="Google Shape;177;g17ec2b1df9e_0_7"/>
          <p:cNvCxnSpPr/>
          <p:nvPr/>
        </p:nvCxnSpPr>
        <p:spPr>
          <a:xfrm>
            <a:off x="503238" y="826660"/>
            <a:ext cx="37449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78" name="Google Shape;178;g17ec2b1df9e_0_7"/>
          <p:cNvSpPr txBox="1"/>
          <p:nvPr/>
        </p:nvSpPr>
        <p:spPr>
          <a:xfrm>
            <a:off x="4508124" y="4779529"/>
            <a:ext cx="257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5: System overview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7ec2b1df9e_0_7"/>
          <p:cNvSpPr txBox="1"/>
          <p:nvPr/>
        </p:nvSpPr>
        <p:spPr>
          <a:xfrm>
            <a:off x="228475" y="4687125"/>
            <a:ext cx="25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*In case the image was too small: </a:t>
            </a:r>
            <a:r>
              <a:rPr b="0" i="1" lang="en-US" sz="1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Drive link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17ec2b1df9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825" y="969200"/>
            <a:ext cx="5054080" cy="38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4d67eee21_0_16"/>
          <p:cNvSpPr txBox="1"/>
          <p:nvPr>
            <p:ph idx="1" type="body"/>
          </p:nvPr>
        </p:nvSpPr>
        <p:spPr>
          <a:xfrm>
            <a:off x="512030" y="422805"/>
            <a:ext cx="127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86" name="Google Shape;186;g1b4d67eee21_0_16"/>
          <p:cNvSpPr txBox="1"/>
          <p:nvPr>
            <p:ph idx="2" type="body"/>
          </p:nvPr>
        </p:nvSpPr>
        <p:spPr>
          <a:xfrm>
            <a:off x="503238" y="842626"/>
            <a:ext cx="4068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ENTRANCE SYSTEM</a:t>
            </a:r>
            <a:endParaRPr/>
          </a:p>
        </p:txBody>
      </p:sp>
      <p:cxnSp>
        <p:nvCxnSpPr>
          <p:cNvPr id="187" name="Google Shape;187;g1b4d67eee21_0_16"/>
          <p:cNvCxnSpPr/>
          <p:nvPr/>
        </p:nvCxnSpPr>
        <p:spPr>
          <a:xfrm>
            <a:off x="503238" y="826660"/>
            <a:ext cx="37449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88" name="Google Shape;188;g1b4d67eee21_0_16"/>
          <p:cNvSpPr txBox="1"/>
          <p:nvPr/>
        </p:nvSpPr>
        <p:spPr>
          <a:xfrm>
            <a:off x="3283812" y="4635479"/>
            <a:ext cx="257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Entrance system 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b4d67eee2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13" y="1115137"/>
            <a:ext cx="8202972" cy="34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4d67eee21_0_32"/>
          <p:cNvSpPr txBox="1"/>
          <p:nvPr>
            <p:ph idx="1" type="body"/>
          </p:nvPr>
        </p:nvSpPr>
        <p:spPr>
          <a:xfrm>
            <a:off x="512030" y="422805"/>
            <a:ext cx="127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95" name="Google Shape;195;g1b4d67eee21_0_32"/>
          <p:cNvSpPr txBox="1"/>
          <p:nvPr>
            <p:ph idx="2" type="body"/>
          </p:nvPr>
        </p:nvSpPr>
        <p:spPr>
          <a:xfrm>
            <a:off x="503238" y="842626"/>
            <a:ext cx="4068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EXIT</a:t>
            </a:r>
            <a:r>
              <a:rPr lang="en-US"/>
              <a:t> SYSTEM</a:t>
            </a:r>
            <a:endParaRPr/>
          </a:p>
        </p:txBody>
      </p:sp>
      <p:cxnSp>
        <p:nvCxnSpPr>
          <p:cNvPr id="196" name="Google Shape;196;g1b4d67eee21_0_32"/>
          <p:cNvCxnSpPr/>
          <p:nvPr/>
        </p:nvCxnSpPr>
        <p:spPr>
          <a:xfrm>
            <a:off x="503238" y="826660"/>
            <a:ext cx="37449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7" name="Google Shape;197;g1b4d67eee21_0_32"/>
          <p:cNvSpPr txBox="1"/>
          <p:nvPr/>
        </p:nvSpPr>
        <p:spPr>
          <a:xfrm>
            <a:off x="3283799" y="4568879"/>
            <a:ext cx="257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b4d67eee2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50" y="1072500"/>
            <a:ext cx="8221102" cy="34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512025" y="784750"/>
            <a:ext cx="318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04" name="Google Shape;204;p15"/>
          <p:cNvSpPr txBox="1"/>
          <p:nvPr>
            <p:ph idx="2" type="body"/>
          </p:nvPr>
        </p:nvSpPr>
        <p:spPr>
          <a:xfrm>
            <a:off x="512030" y="2453045"/>
            <a:ext cx="5143165" cy="931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b="0" lang="en-US" sz="2000"/>
              <a:t>SETUP</a:t>
            </a:r>
            <a:endParaRPr b="0" sz="2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cxnSp>
        <p:nvCxnSpPr>
          <p:cNvPr id="205" name="Google Shape;205;p15"/>
          <p:cNvCxnSpPr/>
          <p:nvPr/>
        </p:nvCxnSpPr>
        <p:spPr>
          <a:xfrm>
            <a:off x="503238" y="2453045"/>
            <a:ext cx="2985569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ec2b1df9e_0_125"/>
          <p:cNvSpPr txBox="1"/>
          <p:nvPr>
            <p:ph idx="1" type="body"/>
          </p:nvPr>
        </p:nvSpPr>
        <p:spPr>
          <a:xfrm>
            <a:off x="512030" y="422805"/>
            <a:ext cx="127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11" name="Google Shape;211;g17ec2b1df9e_0_125"/>
          <p:cNvSpPr txBox="1"/>
          <p:nvPr>
            <p:ph idx="2" type="body"/>
          </p:nvPr>
        </p:nvSpPr>
        <p:spPr>
          <a:xfrm>
            <a:off x="503238" y="842626"/>
            <a:ext cx="4068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SETUP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212" name="Google Shape;212;g17ec2b1df9e_0_125"/>
          <p:cNvCxnSpPr/>
          <p:nvPr/>
        </p:nvCxnSpPr>
        <p:spPr>
          <a:xfrm>
            <a:off x="503238" y="826660"/>
            <a:ext cx="37449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pic>
        <p:nvPicPr>
          <p:cNvPr id="213" name="Google Shape;213;g17ec2b1df9e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8050" y="125174"/>
            <a:ext cx="5041000" cy="4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7ec2b1df9e_0_125"/>
          <p:cNvSpPr txBox="1"/>
          <p:nvPr/>
        </p:nvSpPr>
        <p:spPr>
          <a:xfrm>
            <a:off x="4931199" y="4807950"/>
            <a:ext cx="2774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Setup for demonstration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7ec2b1df9e_0_125"/>
          <p:cNvSpPr txBox="1"/>
          <p:nvPr/>
        </p:nvSpPr>
        <p:spPr>
          <a:xfrm>
            <a:off x="438225" y="1063763"/>
            <a:ext cx="3206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 in this setup: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2 IP KBVision cameras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1 Servo SG90(barrier)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1 LG display monitor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1 LCD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1 Arduino Uno R3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1 ESP32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1 main processor (laptop)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Male and female wires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17ec2b1df9e_0_125"/>
          <p:cNvSpPr txBox="1"/>
          <p:nvPr/>
        </p:nvSpPr>
        <p:spPr>
          <a:xfrm>
            <a:off x="438225" y="2997425"/>
            <a:ext cx="3206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Setup: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Connect display monitor to main processor via HDMI cable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Connect Arduino UNO R3 to USB port COM8 of the main processor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Arduino UNO R3 controls LCD via wires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ESP32 connects to wifi itself and controls Servo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ec2b1df9e_0_141"/>
          <p:cNvSpPr txBox="1"/>
          <p:nvPr>
            <p:ph idx="1" type="body"/>
          </p:nvPr>
        </p:nvSpPr>
        <p:spPr>
          <a:xfrm>
            <a:off x="512030" y="422805"/>
            <a:ext cx="127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22" name="Google Shape;222;g17ec2b1df9e_0_141"/>
          <p:cNvSpPr txBox="1"/>
          <p:nvPr>
            <p:ph idx="2" type="body"/>
          </p:nvPr>
        </p:nvSpPr>
        <p:spPr>
          <a:xfrm>
            <a:off x="503238" y="842626"/>
            <a:ext cx="4068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SETUP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223" name="Google Shape;223;g17ec2b1df9e_0_141"/>
          <p:cNvCxnSpPr/>
          <p:nvPr/>
        </p:nvCxnSpPr>
        <p:spPr>
          <a:xfrm>
            <a:off x="503238" y="826660"/>
            <a:ext cx="37449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24" name="Google Shape;224;g17ec2b1df9e_0_141"/>
          <p:cNvSpPr txBox="1"/>
          <p:nvPr/>
        </p:nvSpPr>
        <p:spPr>
          <a:xfrm>
            <a:off x="872912" y="4897200"/>
            <a:ext cx="2774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Setup for demonstration (side view)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17ec2b1df9e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75" y="1106175"/>
            <a:ext cx="4125975" cy="37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7ec2b1df9e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4825" y="249343"/>
            <a:ext cx="4676900" cy="42041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7ec2b1df9e_0_141"/>
          <p:cNvSpPr txBox="1"/>
          <p:nvPr/>
        </p:nvSpPr>
        <p:spPr>
          <a:xfrm>
            <a:off x="5325924" y="4492725"/>
            <a:ext cx="2774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Setup for commercial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f1eb6c791_0_111"/>
          <p:cNvSpPr txBox="1"/>
          <p:nvPr>
            <p:ph idx="1" type="body"/>
          </p:nvPr>
        </p:nvSpPr>
        <p:spPr>
          <a:xfrm>
            <a:off x="512025" y="784750"/>
            <a:ext cx="318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33" name="Google Shape;233;g15f1eb6c791_0_111"/>
          <p:cNvSpPr txBox="1"/>
          <p:nvPr>
            <p:ph idx="2" type="body"/>
          </p:nvPr>
        </p:nvSpPr>
        <p:spPr>
          <a:xfrm>
            <a:off x="512030" y="2453045"/>
            <a:ext cx="5143200" cy="93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b="0" lang="en-US" sz="2000"/>
              <a:t>DEMO FLOWS</a:t>
            </a:r>
            <a:endParaRPr b="0" sz="2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cxnSp>
        <p:nvCxnSpPr>
          <p:cNvPr id="234" name="Google Shape;234;g15f1eb6c791_0_111"/>
          <p:cNvCxnSpPr/>
          <p:nvPr/>
        </p:nvCxnSpPr>
        <p:spPr>
          <a:xfrm>
            <a:off x="503238" y="2453045"/>
            <a:ext cx="29856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20c57a70c_0_3"/>
          <p:cNvSpPr txBox="1"/>
          <p:nvPr>
            <p:ph idx="1" type="body"/>
          </p:nvPr>
        </p:nvSpPr>
        <p:spPr>
          <a:xfrm>
            <a:off x="512030" y="422805"/>
            <a:ext cx="127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40" name="Google Shape;240;g1a20c57a70c_0_3"/>
          <p:cNvSpPr txBox="1"/>
          <p:nvPr>
            <p:ph idx="2" type="body"/>
          </p:nvPr>
        </p:nvSpPr>
        <p:spPr>
          <a:xfrm>
            <a:off x="503238" y="842626"/>
            <a:ext cx="4068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DEMO FLOWS</a:t>
            </a:r>
            <a:endParaRPr/>
          </a:p>
        </p:txBody>
      </p:sp>
      <p:cxnSp>
        <p:nvCxnSpPr>
          <p:cNvPr id="241" name="Google Shape;241;g1a20c57a70c_0_3"/>
          <p:cNvCxnSpPr/>
          <p:nvPr/>
        </p:nvCxnSpPr>
        <p:spPr>
          <a:xfrm>
            <a:off x="503238" y="826660"/>
            <a:ext cx="37449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42" name="Google Shape;242;g1a20c57a70c_0_3"/>
          <p:cNvSpPr txBox="1"/>
          <p:nvPr/>
        </p:nvSpPr>
        <p:spPr>
          <a:xfrm>
            <a:off x="2319900" y="3435650"/>
            <a:ext cx="4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Demo flow visualization of a customer using the parking lot without booking in prior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1a20c57a70c_0_3"/>
          <p:cNvPicPr preferRelativeResize="0"/>
          <p:nvPr/>
        </p:nvPicPr>
        <p:blipFill rotWithShape="1">
          <a:blip r:embed="rId3">
            <a:alphaModFix/>
          </a:blip>
          <a:srcRect b="0" l="-470" r="468" t="0"/>
          <a:stretch/>
        </p:blipFill>
        <p:spPr>
          <a:xfrm>
            <a:off x="1492250" y="1438275"/>
            <a:ext cx="6840474" cy="19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a20c57a70c_0_3"/>
          <p:cNvPicPr preferRelativeResize="0"/>
          <p:nvPr/>
        </p:nvPicPr>
        <p:blipFill rotWithShape="1">
          <a:blip r:embed="rId4">
            <a:alphaModFix/>
          </a:blip>
          <a:srcRect b="24064" l="15499" r="76183" t="32423"/>
          <a:stretch/>
        </p:blipFill>
        <p:spPr>
          <a:xfrm>
            <a:off x="1186949" y="1851125"/>
            <a:ext cx="760498" cy="22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f1eb6c791_0_97"/>
          <p:cNvSpPr txBox="1"/>
          <p:nvPr>
            <p:ph idx="1" type="body"/>
          </p:nvPr>
        </p:nvSpPr>
        <p:spPr>
          <a:xfrm>
            <a:off x="512030" y="422805"/>
            <a:ext cx="127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50" name="Google Shape;250;g15f1eb6c791_0_97"/>
          <p:cNvSpPr txBox="1"/>
          <p:nvPr>
            <p:ph idx="2" type="body"/>
          </p:nvPr>
        </p:nvSpPr>
        <p:spPr>
          <a:xfrm>
            <a:off x="503238" y="842626"/>
            <a:ext cx="4068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DEMO FLOWS</a:t>
            </a:r>
            <a:endParaRPr/>
          </a:p>
        </p:txBody>
      </p:sp>
      <p:cxnSp>
        <p:nvCxnSpPr>
          <p:cNvPr id="251" name="Google Shape;251;g15f1eb6c791_0_97"/>
          <p:cNvCxnSpPr/>
          <p:nvPr/>
        </p:nvCxnSpPr>
        <p:spPr>
          <a:xfrm>
            <a:off x="503238" y="826660"/>
            <a:ext cx="37449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pic>
        <p:nvPicPr>
          <p:cNvPr id="252" name="Google Shape;252;g15f1eb6c791_0_97"/>
          <p:cNvPicPr preferRelativeResize="0"/>
          <p:nvPr/>
        </p:nvPicPr>
        <p:blipFill rotWithShape="1">
          <a:blip r:embed="rId3">
            <a:alphaModFix/>
          </a:blip>
          <a:srcRect b="24064" l="15499" r="14653" t="32423"/>
          <a:stretch/>
        </p:blipFill>
        <p:spPr>
          <a:xfrm>
            <a:off x="1417674" y="1667899"/>
            <a:ext cx="6386626" cy="223779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5f1eb6c791_0_97"/>
          <p:cNvSpPr txBox="1"/>
          <p:nvPr/>
        </p:nvSpPr>
        <p:spPr>
          <a:xfrm>
            <a:off x="2319900" y="4307375"/>
            <a:ext cx="4504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Demo flow visualization of a customer booking &amp; using a parking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2559915" y="337437"/>
            <a:ext cx="405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93" name="Google Shape;93;p2"/>
          <p:cNvSpPr txBox="1"/>
          <p:nvPr>
            <p:ph idx="3" type="body"/>
          </p:nvPr>
        </p:nvSpPr>
        <p:spPr>
          <a:xfrm>
            <a:off x="2587880" y="1556763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94" name="Google Shape;94;p2"/>
          <p:cNvSpPr txBox="1"/>
          <p:nvPr>
            <p:ph idx="4" type="body"/>
          </p:nvPr>
        </p:nvSpPr>
        <p:spPr>
          <a:xfrm>
            <a:off x="4732163" y="1556779"/>
            <a:ext cx="3047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5" type="body"/>
          </p:nvPr>
        </p:nvSpPr>
        <p:spPr>
          <a:xfrm>
            <a:off x="2587880" y="2517847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96" name="Google Shape;96;p2"/>
          <p:cNvSpPr txBox="1"/>
          <p:nvPr>
            <p:ph idx="6" type="body"/>
          </p:nvPr>
        </p:nvSpPr>
        <p:spPr>
          <a:xfrm>
            <a:off x="4732163" y="2658402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5C54"/>
              </a:buClr>
              <a:buSzPts val="1200"/>
              <a:buNone/>
            </a:pPr>
            <a:r>
              <a:rPr lang="en-US">
                <a:solidFill>
                  <a:srgbClr val="4E5C54"/>
                </a:solidFill>
                <a:latin typeface="Arial"/>
                <a:ea typeface="Arial"/>
                <a:cs typeface="Arial"/>
                <a:sym typeface="Arial"/>
              </a:rPr>
              <a:t>System overview</a:t>
            </a:r>
            <a:endParaRPr>
              <a:solidFill>
                <a:srgbClr val="4E5C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>
            <p:ph idx="7" type="body"/>
          </p:nvPr>
        </p:nvSpPr>
        <p:spPr>
          <a:xfrm>
            <a:off x="4732163" y="2013487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000"/>
              <a:buNone/>
            </a:pPr>
            <a:r>
              <a:rPr lang="en-US">
                <a:solidFill>
                  <a:srgbClr val="7030A0"/>
                </a:solidFill>
              </a:rPr>
              <a:t>02</a:t>
            </a:r>
            <a:endParaRPr/>
          </a:p>
        </p:txBody>
      </p:sp>
      <p:sp>
        <p:nvSpPr>
          <p:cNvPr id="98" name="Google Shape;98;p2"/>
          <p:cNvSpPr txBox="1"/>
          <p:nvPr>
            <p:ph idx="8" type="body"/>
          </p:nvPr>
        </p:nvSpPr>
        <p:spPr>
          <a:xfrm>
            <a:off x="1399881" y="2140977"/>
            <a:ext cx="3094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None/>
            </a:pPr>
            <a:r>
              <a:rPr lang="en-US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Core flows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9" type="body"/>
          </p:nvPr>
        </p:nvSpPr>
        <p:spPr>
          <a:xfrm>
            <a:off x="4732163" y="3029330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3D35"/>
              </a:buClr>
              <a:buSzPts val="3000"/>
              <a:buNone/>
            </a:pPr>
            <a:r>
              <a:rPr lang="en-US">
                <a:solidFill>
                  <a:srgbClr val="AF3D35"/>
                </a:solidFill>
              </a:rPr>
              <a:t>04</a:t>
            </a:r>
            <a:endParaRPr/>
          </a:p>
        </p:txBody>
      </p:sp>
      <p:sp>
        <p:nvSpPr>
          <p:cNvPr id="100" name="Google Shape;100;p2"/>
          <p:cNvSpPr txBox="1"/>
          <p:nvPr>
            <p:ph idx="13" type="body"/>
          </p:nvPr>
        </p:nvSpPr>
        <p:spPr>
          <a:xfrm>
            <a:off x="2570300" y="3029329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3D35"/>
              </a:buClr>
              <a:buSzPts val="1200"/>
              <a:buNone/>
            </a:pPr>
            <a:r>
              <a:rPr lang="en-US">
                <a:solidFill>
                  <a:srgbClr val="AF3D35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2587880" y="3510304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6F3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8C6F30"/>
                </a:solidFill>
                <a:latin typeface="Raleway Black"/>
                <a:ea typeface="Raleway Black"/>
                <a:cs typeface="Raleway Black"/>
                <a:sym typeface="Raleway Black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732163" y="3650859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6F3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8C6F30"/>
                </a:solidFill>
              </a:rPr>
              <a:t>Demo 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3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749743" y="3984808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3D35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Raleway Black"/>
                <a:ea typeface="Raleway Black"/>
                <a:cs typeface="Raleway Black"/>
                <a:sym typeface="Raleway Black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587880" y="3984807"/>
            <a:ext cx="1915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3D35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b="1" lang="en-US" sz="1200">
                <a:solidFill>
                  <a:srgbClr val="002060"/>
                </a:solidFill>
              </a:rPr>
              <a:t>nstration</a:t>
            </a:r>
            <a:endParaRPr b="1" i="0" sz="1200" u="none" cap="none" strike="noStrike">
              <a:solidFill>
                <a:srgbClr val="00206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ec2b1df9e_0_0"/>
          <p:cNvSpPr txBox="1"/>
          <p:nvPr>
            <p:ph idx="1" type="body"/>
          </p:nvPr>
        </p:nvSpPr>
        <p:spPr>
          <a:xfrm>
            <a:off x="512025" y="784750"/>
            <a:ext cx="318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259" name="Google Shape;259;g17ec2b1df9e_0_0"/>
          <p:cNvSpPr txBox="1"/>
          <p:nvPr>
            <p:ph idx="2" type="body"/>
          </p:nvPr>
        </p:nvSpPr>
        <p:spPr>
          <a:xfrm>
            <a:off x="512030" y="2453045"/>
            <a:ext cx="5143200" cy="93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b="0" lang="en-US" sz="2000"/>
              <a:t>DEMONSTRATION</a:t>
            </a:r>
            <a:endParaRPr b="0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b="0" sz="2000"/>
          </a:p>
        </p:txBody>
      </p:sp>
      <p:cxnSp>
        <p:nvCxnSpPr>
          <p:cNvPr id="260" name="Google Shape;260;g17ec2b1df9e_0_0"/>
          <p:cNvCxnSpPr/>
          <p:nvPr/>
        </p:nvCxnSpPr>
        <p:spPr>
          <a:xfrm>
            <a:off x="503238" y="2453045"/>
            <a:ext cx="29856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ec2b1df9e_0_160"/>
          <p:cNvSpPr txBox="1"/>
          <p:nvPr>
            <p:ph idx="1" type="body"/>
          </p:nvPr>
        </p:nvSpPr>
        <p:spPr>
          <a:xfrm>
            <a:off x="512030" y="422805"/>
            <a:ext cx="127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266" name="Google Shape;266;g17ec2b1df9e_0_160"/>
          <p:cNvSpPr txBox="1"/>
          <p:nvPr>
            <p:ph idx="2" type="body"/>
          </p:nvPr>
        </p:nvSpPr>
        <p:spPr>
          <a:xfrm>
            <a:off x="503238" y="842626"/>
            <a:ext cx="4068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DEMONSTRATION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267" name="Google Shape;267;g17ec2b1df9e_0_160"/>
          <p:cNvCxnSpPr/>
          <p:nvPr/>
        </p:nvCxnSpPr>
        <p:spPr>
          <a:xfrm>
            <a:off x="503238" y="826660"/>
            <a:ext cx="3744900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68" name="Google Shape;268;g17ec2b1df9e_0_160"/>
          <p:cNvSpPr txBox="1"/>
          <p:nvPr/>
        </p:nvSpPr>
        <p:spPr>
          <a:xfrm>
            <a:off x="3607650" y="2571750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Meet link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2" type="body"/>
          </p:nvPr>
        </p:nvSpPr>
        <p:spPr>
          <a:xfrm>
            <a:off x="747133" y="930891"/>
            <a:ext cx="7649734" cy="611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5000"/>
              <a:t>THANK YOU FOR LISTENING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sz="5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512030" y="1024227"/>
            <a:ext cx="2976777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10" name="Google Shape;110;p3"/>
          <p:cNvSpPr txBox="1"/>
          <p:nvPr>
            <p:ph idx="2" type="body"/>
          </p:nvPr>
        </p:nvSpPr>
        <p:spPr>
          <a:xfrm>
            <a:off x="512030" y="2453045"/>
            <a:ext cx="5143165" cy="931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b="0" lang="en-US" sz="2000">
                <a:latin typeface="Raleway Black"/>
                <a:ea typeface="Raleway Black"/>
                <a:cs typeface="Raleway Black"/>
                <a:sym typeface="Raleway Black"/>
              </a:rPr>
              <a:t>INTRODUCTION</a:t>
            </a:r>
            <a:endParaRPr b="0" sz="2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503238" y="2453045"/>
            <a:ext cx="2985569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512029" y="527905"/>
            <a:ext cx="4367701" cy="5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17" name="Google Shape;117;p4"/>
          <p:cNvSpPr txBox="1"/>
          <p:nvPr>
            <p:ph idx="2" type="body"/>
          </p:nvPr>
        </p:nvSpPr>
        <p:spPr>
          <a:xfrm>
            <a:off x="503238" y="842626"/>
            <a:ext cx="2635616" cy="423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INTRODUCTION</a:t>
            </a:r>
            <a:endParaRPr/>
          </a:p>
        </p:txBody>
      </p:sp>
      <p:cxnSp>
        <p:nvCxnSpPr>
          <p:cNvPr id="118" name="Google Shape;118;p4"/>
          <p:cNvCxnSpPr/>
          <p:nvPr/>
        </p:nvCxnSpPr>
        <p:spPr>
          <a:xfrm>
            <a:off x="503238" y="844190"/>
            <a:ext cx="8281987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19" name="Google Shape;119;p4"/>
          <p:cNvSpPr txBox="1"/>
          <p:nvPr/>
        </p:nvSpPr>
        <p:spPr>
          <a:xfrm>
            <a:off x="453619" y="2009259"/>
            <a:ext cx="3593215" cy="17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50" lIns="0" spcFirstLastPara="1" rIns="0" wrap="square" tIns="103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This product is a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C2B2C product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aims to deliver a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contactless solution 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by automate the process of managing public car parking lots (supermarkets, parks, etc.), thus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reducing the time and human resource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for the parking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By implementing this system, owners can easily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manage statistics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of their parking lots, and able to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customize configurations 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such as parking fee per hour, reservation fee,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On the parking lot customer side,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vehicle license plates recognition and detection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will be implemented, removing the needs for other traditional methods such as RFID or tickets. Other advanced features such as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find the nearest parking lot, book a slot in advance, etc.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will also be included.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Are the Advantages of car park management system? - Advance IP Car  Parking Solutions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054" y="1441701"/>
            <a:ext cx="4514697" cy="30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512030" y="1024227"/>
            <a:ext cx="3109826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26" name="Google Shape;126;p5"/>
          <p:cNvSpPr txBox="1"/>
          <p:nvPr>
            <p:ph idx="2" type="body"/>
          </p:nvPr>
        </p:nvSpPr>
        <p:spPr>
          <a:xfrm>
            <a:off x="512030" y="2453045"/>
            <a:ext cx="5143165" cy="931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b="0" lang="en-US" sz="2000">
                <a:latin typeface="Raleway Black"/>
                <a:ea typeface="Raleway Black"/>
                <a:cs typeface="Raleway Black"/>
                <a:sym typeface="Raleway Black"/>
              </a:rPr>
              <a:t>CORE FLOWS</a:t>
            </a:r>
            <a:endParaRPr b="0" sz="2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cxnSp>
        <p:nvCxnSpPr>
          <p:cNvPr id="127" name="Google Shape;127;p5"/>
          <p:cNvCxnSpPr/>
          <p:nvPr/>
        </p:nvCxnSpPr>
        <p:spPr>
          <a:xfrm>
            <a:off x="503238" y="2453045"/>
            <a:ext cx="2985569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512029" y="440817"/>
            <a:ext cx="4367701" cy="5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33" name="Google Shape;133;p6"/>
          <p:cNvSpPr txBox="1"/>
          <p:nvPr>
            <p:ph idx="2" type="body"/>
          </p:nvPr>
        </p:nvSpPr>
        <p:spPr>
          <a:xfrm>
            <a:off x="503238" y="842626"/>
            <a:ext cx="2635616" cy="423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CORE FLOW VISUALIZATION</a:t>
            </a:r>
            <a:endParaRPr/>
          </a:p>
        </p:txBody>
      </p:sp>
      <p:cxnSp>
        <p:nvCxnSpPr>
          <p:cNvPr id="134" name="Google Shape;134;p6"/>
          <p:cNvCxnSpPr/>
          <p:nvPr/>
        </p:nvCxnSpPr>
        <p:spPr>
          <a:xfrm>
            <a:off x="503238" y="844190"/>
            <a:ext cx="8281987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8278"/>
            <a:ext cx="8839204" cy="2257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2445307" y="3490781"/>
            <a:ext cx="4253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Core flow visualization of a customer booking &amp; using a parking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512029" y="440817"/>
            <a:ext cx="4367701" cy="5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42" name="Google Shape;142;p7"/>
          <p:cNvSpPr txBox="1"/>
          <p:nvPr>
            <p:ph idx="2" type="body"/>
          </p:nvPr>
        </p:nvSpPr>
        <p:spPr>
          <a:xfrm>
            <a:off x="503238" y="842626"/>
            <a:ext cx="2635616" cy="423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CORE FLOW VISUALIZATION</a:t>
            </a:r>
            <a:endParaRPr/>
          </a:p>
        </p:txBody>
      </p:sp>
      <p:cxnSp>
        <p:nvCxnSpPr>
          <p:cNvPr id="143" name="Google Shape;143;p7"/>
          <p:cNvCxnSpPr/>
          <p:nvPr/>
        </p:nvCxnSpPr>
        <p:spPr>
          <a:xfrm>
            <a:off x="503238" y="844190"/>
            <a:ext cx="8281987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44" name="Google Shape;144;p7"/>
          <p:cNvSpPr txBox="1"/>
          <p:nvPr/>
        </p:nvSpPr>
        <p:spPr>
          <a:xfrm>
            <a:off x="2582543" y="4052205"/>
            <a:ext cx="397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Core flow visualization of a parking lot owner using this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980" y="1302087"/>
            <a:ext cx="7054049" cy="27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512029" y="440817"/>
            <a:ext cx="4367701" cy="5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51" name="Google Shape;151;p8"/>
          <p:cNvSpPr txBox="1"/>
          <p:nvPr>
            <p:ph idx="2" type="body"/>
          </p:nvPr>
        </p:nvSpPr>
        <p:spPr>
          <a:xfrm>
            <a:off x="503238" y="842626"/>
            <a:ext cx="2635616" cy="423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CORE FLOW VISUALIZATION</a:t>
            </a:r>
            <a:endParaRPr/>
          </a:p>
        </p:txBody>
      </p:sp>
      <p:cxnSp>
        <p:nvCxnSpPr>
          <p:cNvPr id="152" name="Google Shape;152;p8"/>
          <p:cNvCxnSpPr/>
          <p:nvPr/>
        </p:nvCxnSpPr>
        <p:spPr>
          <a:xfrm>
            <a:off x="503238" y="844190"/>
            <a:ext cx="8281987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53" name="Google Shape;153;p8"/>
          <p:cNvSpPr txBox="1"/>
          <p:nvPr/>
        </p:nvSpPr>
        <p:spPr>
          <a:xfrm>
            <a:off x="2714703" y="4017711"/>
            <a:ext cx="3714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Core flow visualization of a staff working at the parking 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23" y="1377092"/>
            <a:ext cx="6862899" cy="26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512029" y="440817"/>
            <a:ext cx="4367701" cy="5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60" name="Google Shape;160;p9"/>
          <p:cNvSpPr txBox="1"/>
          <p:nvPr>
            <p:ph idx="2" type="body"/>
          </p:nvPr>
        </p:nvSpPr>
        <p:spPr>
          <a:xfrm>
            <a:off x="503238" y="842626"/>
            <a:ext cx="2635616" cy="423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CORE FLOW VISUALIZATION</a:t>
            </a:r>
            <a:endParaRPr/>
          </a:p>
        </p:txBody>
      </p:sp>
      <p:cxnSp>
        <p:nvCxnSpPr>
          <p:cNvPr id="161" name="Google Shape;161;p9"/>
          <p:cNvCxnSpPr/>
          <p:nvPr/>
        </p:nvCxnSpPr>
        <p:spPr>
          <a:xfrm>
            <a:off x="503238" y="844190"/>
            <a:ext cx="8281987" cy="0"/>
          </a:xfrm>
          <a:prstGeom prst="straightConnector1">
            <a:avLst/>
          </a:prstGeom>
          <a:noFill/>
          <a:ln cap="flat" cmpd="sng" w="9525">
            <a:solidFill>
              <a:srgbClr val="AF3D35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62" name="Google Shape;162;p9"/>
          <p:cNvSpPr txBox="1"/>
          <p:nvPr/>
        </p:nvSpPr>
        <p:spPr>
          <a:xfrm>
            <a:off x="3283799" y="4148104"/>
            <a:ext cx="257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Core flow visualization of  an 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28" y="1398837"/>
            <a:ext cx="7766149" cy="274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Instagram 01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4B3959"/>
      </a:accent1>
      <a:accent2>
        <a:srgbClr val="42648A"/>
      </a:accent2>
      <a:accent3>
        <a:srgbClr val="A4B2AA"/>
      </a:accent3>
      <a:accent4>
        <a:srgbClr val="DDC99C"/>
      </a:accent4>
      <a:accent5>
        <a:srgbClr val="CF6962"/>
      </a:accent5>
      <a:accent6>
        <a:srgbClr val="70364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2016-05-27T21:17:44Z</dcterms:created>
  <dc:creator>Isaac Rivera</dc:creator>
</cp:coreProperties>
</file>