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EB91D9-D6FE-C201-8E35-25C6647E7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978DA9-D705-F1AE-F6EF-FD223BE52A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EF6B5-4D33-44A1-87C1-A68939E0135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2C538A-2C5E-923F-BDB4-6A195755AB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FF5C2D-F504-3D53-04CB-02D7359F5C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81DD-6333-4BFB-8A96-F6D56BED4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368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47251-086C-72F5-75DD-E35B82F9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995315-9029-B9E8-608F-6AA7D5B39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8C49C-A054-1628-F0E3-E3A176A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BB67E9-45B0-A10A-ABED-0B0D519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50B20-10D5-5C3D-41EF-9729013C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6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EF052-B21A-C050-E6C1-89754B12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30D004-D09F-F45E-9770-5510564C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D1AF5-D124-6477-5DA0-D5336BB7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1933F-537D-5352-BCF3-4DDF6C1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12DC8-A734-2B8A-D0FB-8BEF7C9B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1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1544CB-B538-D330-D201-25490632C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3ED0E-C522-2017-34CE-76778361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5537AA-C034-1888-D579-EF53A340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E0C996-2D9D-F494-0CB0-4C0AE33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7B8F2-8FDF-8B39-D784-5454D08A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1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99313-2AA8-F379-B058-D1A42658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B4F99-DDD0-647A-EB9D-862263D6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C3CA7-BEA9-B878-AE3E-FB03D458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567C1-9A34-ABCA-9950-FCC1763A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3E693-AA8A-F1AC-33A2-9708E55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1E627-DF2A-452E-B8C0-3768BC8F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9460E-9CDF-F27C-3650-AE1ECDD52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74C3F-324D-33EA-B0F9-5A294073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81E82-226D-9EB9-A709-B74E62FD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63171-ECD8-A277-1E4A-86DC1F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0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55665-E7E5-27A9-52CC-751703C1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EA0D6-BA9E-0E9E-F6A8-C203BB54C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097DB-D801-FFD4-D1AF-4FB648F1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26EBC6-5384-7B18-D162-EE274DCA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0A680-223A-06BF-E60C-12286CCF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CF643-E9C8-D9DC-CEF4-5B19F64B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04439-36A3-DA49-E760-FC60C738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0E067-335A-4D7B-E89A-387AEBCE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BF7B64-C140-1435-24EB-75130EE91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FCA1D4-1672-A554-9896-322DBE8E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790FC-CEB7-3D44-4039-DB62D628A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9F419-FFF0-97F8-A0A4-54AA75D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E56023-F588-A357-0DDB-08278D73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003858-7EA1-5A09-D323-34B83590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9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5D1F-0336-C7DC-6FCB-087CD04D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DF368C-0FAF-C5B2-48D1-29050461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D56087-6405-FD6F-F218-8F9B116C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3C769F-F389-28EF-FC55-DC18C18C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0F7C94-BBFF-4323-9552-52F89FBC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D858C-5C9A-BA93-EDFC-136AC72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AB819-3E37-A930-18F8-4ABA6C63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0A8A9-27E0-6AD7-78D9-FA5DC8ED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6FF71-F7FB-1CC7-377D-4D6B1D61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47FCBB-A5C3-B37A-621F-D5BBFA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245AF8-841F-F6FB-A84D-7F139129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499E71-4FA6-5585-5FD2-7C70FBD2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0B1977-0C03-BD7D-2C04-230A4FF2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80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5178A-E353-4CAD-1952-7FD0B994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9B2BB5-8E14-2147-A192-B2FBB985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59CCCB-3A42-3A2E-2810-4B54B591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6CF971-220A-32FE-A9B2-2930AA11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A3D509-2493-1FBC-5DE7-946FB466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210E87-37D3-DF23-828D-72F59542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F0010D-063C-07E5-ECBA-2AFAB617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08D38-D1F8-5CA7-AB83-A4B17550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18DFB-AA2F-ED4A-A02C-1F75F514D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AD33-19AE-4F48-AF0F-E5393E0C871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C67AF-9AB3-CB4E-3491-7D6908C36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89EAC-372A-16A1-9A91-1768E13DE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B55-EBC8-4BE8-9B14-C7B72243B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09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7385C-34E3-7119-4E8D-D1D7AA05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8217"/>
            <a:ext cx="9144000" cy="2387600"/>
          </a:xfrm>
        </p:spPr>
        <p:txBody>
          <a:bodyPr/>
          <a:lstStyle/>
          <a:p>
            <a:r>
              <a:rPr lang="fr-FR" dirty="0"/>
              <a:t>Algorithme </a:t>
            </a:r>
            <a:br>
              <a:rPr lang="fr-FR" dirty="0"/>
            </a:br>
            <a:r>
              <a:rPr lang="fr-FR" dirty="0" err="1"/>
              <a:t>Bruteforce</a:t>
            </a:r>
            <a:r>
              <a:rPr lang="fr-FR" dirty="0"/>
              <a:t> et </a:t>
            </a:r>
            <a:r>
              <a:rPr lang="fr-FR" dirty="0" err="1"/>
              <a:t>Optimized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40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1D44C-EF87-2180-9A30-174F8FCC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7"/>
            <a:ext cx="10515600" cy="1044239"/>
          </a:xfrm>
        </p:spPr>
        <p:txBody>
          <a:bodyPr/>
          <a:lstStyle/>
          <a:p>
            <a:pPr algn="ctr"/>
            <a:r>
              <a:rPr lang="fr-FR" dirty="0"/>
              <a:t>Résultat </a:t>
            </a:r>
            <a:r>
              <a:rPr lang="fr-FR" dirty="0" err="1"/>
              <a:t>BrutForce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A1BDD45-7E44-2D65-1421-E9C383F27993}"/>
              </a:ext>
            </a:extLst>
          </p:cNvPr>
          <p:cNvSpPr txBox="1"/>
          <p:nvPr/>
        </p:nvSpPr>
        <p:spPr>
          <a:xfrm>
            <a:off x="8876517" y="1370056"/>
            <a:ext cx="300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avec 20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prix d’achat est de 498€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99,08€ de bénéfice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3,2546 seconde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CC8A40-92EF-6A89-FCAF-E8C7404F8B78}"/>
              </a:ext>
            </a:extLst>
          </p:cNvPr>
          <p:cNvSpPr txBox="1"/>
          <p:nvPr/>
        </p:nvSpPr>
        <p:spPr>
          <a:xfrm>
            <a:off x="1399311" y="4649939"/>
            <a:ext cx="300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avec 10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prix d’achat est de 440€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75,52€ de bénéfice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0,0034 seconde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FD4522-C65A-7C5D-7ACB-7087ED961387}"/>
              </a:ext>
            </a:extLst>
          </p:cNvPr>
          <p:cNvSpPr txBox="1"/>
          <p:nvPr/>
        </p:nvSpPr>
        <p:spPr>
          <a:xfrm>
            <a:off x="7786253" y="4649939"/>
            <a:ext cx="300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avec 15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prix d’achat est de 500€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90,40€ de bénéfice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0,2354 seconde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0300E6-79DB-C299-B372-792D603F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1284731"/>
            <a:ext cx="8043583" cy="28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68F7C-A270-68AE-56D1-AFCD87CB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Avantages /Inconvénients </a:t>
            </a:r>
            <a:r>
              <a:rPr lang="fr-FR" dirty="0" err="1"/>
              <a:t>BruteForce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34054E-3313-D839-7536-B2C619A0949E}"/>
              </a:ext>
            </a:extLst>
          </p:cNvPr>
          <p:cNvSpPr txBox="1"/>
          <p:nvPr/>
        </p:nvSpPr>
        <p:spPr>
          <a:xfrm>
            <a:off x="0" y="1873044"/>
            <a:ext cx="53389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Avantages</a:t>
            </a:r>
          </a:p>
          <a:p>
            <a:pPr algn="ctr"/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dirty="0"/>
              <a:t>Permet d’analysé toute les combinaisons des actions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dirty="0"/>
              <a:t>N’utilise pas énormément </a:t>
            </a:r>
            <a:r>
              <a:rPr lang="fr-FR" sz="2400"/>
              <a:t>de mémoire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521FA1-55F3-CBF1-0E3D-2B6AB20ACF32}"/>
              </a:ext>
            </a:extLst>
          </p:cNvPr>
          <p:cNvSpPr txBox="1"/>
          <p:nvPr/>
        </p:nvSpPr>
        <p:spPr>
          <a:xfrm>
            <a:off x="6853084" y="1873045"/>
            <a:ext cx="53389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Inconvénients</a:t>
            </a:r>
          </a:p>
          <a:p>
            <a:pPr algn="ctr"/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dirty="0"/>
              <a:t>Augmentation du temps d'exécution, multiplié par 2 à chaque action ajoutée</a:t>
            </a:r>
          </a:p>
          <a:p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374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EA106-D9C1-0DF3-AE3D-57FB02B0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Diagramme </a:t>
            </a:r>
            <a:r>
              <a:rPr lang="fr-FR" dirty="0" err="1"/>
              <a:t>Knapsack</a:t>
            </a:r>
            <a:endParaRPr lang="fr-FR" dirty="0"/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27310D53-8ABE-DE25-DE0D-518C37357816}"/>
              </a:ext>
            </a:extLst>
          </p:cNvPr>
          <p:cNvSpPr/>
          <p:nvPr/>
        </p:nvSpPr>
        <p:spPr>
          <a:xfrm>
            <a:off x="498987" y="1533833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625E40F6-3519-22DE-68A5-8ECF61013620}"/>
              </a:ext>
            </a:extLst>
          </p:cNvPr>
          <p:cNvSpPr/>
          <p:nvPr/>
        </p:nvSpPr>
        <p:spPr>
          <a:xfrm>
            <a:off x="498987" y="4166420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2F677CB1-86EF-9670-04B2-C010F7E073D6}"/>
              </a:ext>
            </a:extLst>
          </p:cNvPr>
          <p:cNvSpPr/>
          <p:nvPr/>
        </p:nvSpPr>
        <p:spPr>
          <a:xfrm>
            <a:off x="498987" y="763230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A2EEAAF4-B593-2082-A9FB-58C82B6FDB59}"/>
              </a:ext>
            </a:extLst>
          </p:cNvPr>
          <p:cNvSpPr/>
          <p:nvPr/>
        </p:nvSpPr>
        <p:spPr>
          <a:xfrm>
            <a:off x="498987" y="3288891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2AF144F8-7FEB-0FA7-118D-141D73CEB93D}"/>
              </a:ext>
            </a:extLst>
          </p:cNvPr>
          <p:cNvSpPr/>
          <p:nvPr/>
        </p:nvSpPr>
        <p:spPr>
          <a:xfrm>
            <a:off x="498987" y="2411362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49C312D1-5662-A7AD-E29B-795C742C085B}"/>
              </a:ext>
            </a:extLst>
          </p:cNvPr>
          <p:cNvSpPr/>
          <p:nvPr/>
        </p:nvSpPr>
        <p:spPr>
          <a:xfrm>
            <a:off x="498987" y="4992328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9071DB24-CB3B-62EC-C637-55D61C3AF1F6}"/>
              </a:ext>
            </a:extLst>
          </p:cNvPr>
          <p:cNvSpPr/>
          <p:nvPr/>
        </p:nvSpPr>
        <p:spPr>
          <a:xfrm>
            <a:off x="1986116" y="763229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859817D-0AA6-7743-947C-3ACDA581BFB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177413" y="1095068"/>
            <a:ext cx="808703" cy="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54645A29-47B6-9DF1-F2DC-C9977188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6098"/>
              </p:ext>
            </p:extLst>
          </p:nvPr>
        </p:nvGraphicFramePr>
        <p:xfrm>
          <a:off x="8450829" y="856547"/>
          <a:ext cx="3714135" cy="1126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827">
                  <a:extLst>
                    <a:ext uri="{9D8B030D-6E8A-4147-A177-3AD203B41FA5}">
                      <a16:colId xmlns:a16="http://schemas.microsoft.com/office/drawing/2014/main" val="1765537978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4140061938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3974932669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3252604132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2267456173"/>
                    </a:ext>
                  </a:extLst>
                </a:gridCol>
              </a:tblGrid>
              <a:tr h="5545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Valeur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Valeur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Valeurobj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Valeur</a:t>
                      </a:r>
                    </a:p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Valeurobj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1051"/>
                  </a:ext>
                </a:extLst>
              </a:tr>
              <a:tr h="547821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5077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BA2B362-63EB-93A1-949D-B6284CA9D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59094"/>
              </p:ext>
            </p:extLst>
          </p:nvPr>
        </p:nvGraphicFramePr>
        <p:xfrm>
          <a:off x="8450828" y="2384322"/>
          <a:ext cx="3714135" cy="1126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827">
                  <a:extLst>
                    <a:ext uri="{9D8B030D-6E8A-4147-A177-3AD203B41FA5}">
                      <a16:colId xmlns:a16="http://schemas.microsoft.com/office/drawing/2014/main" val="1765537978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4140061938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3974932669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3252604132"/>
                    </a:ext>
                  </a:extLst>
                </a:gridCol>
                <a:gridCol w="742827">
                  <a:extLst>
                    <a:ext uri="{9D8B030D-6E8A-4147-A177-3AD203B41FA5}">
                      <a16:colId xmlns:a16="http://schemas.microsoft.com/office/drawing/2014/main" val="2267456173"/>
                    </a:ext>
                  </a:extLst>
                </a:gridCol>
              </a:tblGrid>
              <a:tr h="54782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Poids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Poids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Poids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Poids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Poids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1051"/>
                  </a:ext>
                </a:extLst>
              </a:tr>
              <a:tr h="547821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25077"/>
                  </a:ext>
                </a:extLst>
              </a:tr>
            </a:tbl>
          </a:graphicData>
        </a:graphic>
      </p:graphicFrame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7A1B6631-FB4D-BD87-99C4-06E96B1E52A1}"/>
              </a:ext>
            </a:extLst>
          </p:cNvPr>
          <p:cNvSpPr/>
          <p:nvPr/>
        </p:nvSpPr>
        <p:spPr>
          <a:xfrm>
            <a:off x="3426542" y="763229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3BBB9B6-205A-69B0-5823-3144757747BF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2664542" y="1095068"/>
            <a:ext cx="762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rganigramme : Connecteur 23">
            <a:extLst>
              <a:ext uri="{FF2B5EF4-FFF2-40B4-BE49-F238E27FC236}">
                <a16:creationId xmlns:a16="http://schemas.microsoft.com/office/drawing/2014/main" id="{2E494297-79C4-B0B6-8A3D-DE7CEF19839D}"/>
              </a:ext>
            </a:extLst>
          </p:cNvPr>
          <p:cNvSpPr/>
          <p:nvPr/>
        </p:nvSpPr>
        <p:spPr>
          <a:xfrm>
            <a:off x="4921046" y="763229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FF30308-0098-E311-A76F-0422E4A6E253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104968" y="1095068"/>
            <a:ext cx="81607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B41FF10F-ED56-87DC-53F8-59F28ED19C3E}"/>
              </a:ext>
            </a:extLst>
          </p:cNvPr>
          <p:cNvSpPr/>
          <p:nvPr/>
        </p:nvSpPr>
        <p:spPr>
          <a:xfrm>
            <a:off x="6277898" y="763229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AAE5161-0590-ED58-C5FA-45E16C77676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5599472" y="1095068"/>
            <a:ext cx="6784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ECBA407D-D630-F58A-5EC0-C0EF7D899D94}"/>
              </a:ext>
            </a:extLst>
          </p:cNvPr>
          <p:cNvSpPr/>
          <p:nvPr/>
        </p:nvSpPr>
        <p:spPr>
          <a:xfrm>
            <a:off x="4921046" y="1533833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965442C1-4564-BA1E-482D-3D4331A58E2A}"/>
              </a:ext>
            </a:extLst>
          </p:cNvPr>
          <p:cNvSpPr/>
          <p:nvPr/>
        </p:nvSpPr>
        <p:spPr>
          <a:xfrm>
            <a:off x="1986116" y="1534037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335406AB-AEF2-D0D0-D15C-590AF800AD9F}"/>
              </a:ext>
            </a:extLst>
          </p:cNvPr>
          <p:cNvSpPr/>
          <p:nvPr/>
        </p:nvSpPr>
        <p:spPr>
          <a:xfrm>
            <a:off x="3426542" y="1533833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7992B9FC-450D-5E67-6780-1C039A1CF9B2}"/>
              </a:ext>
            </a:extLst>
          </p:cNvPr>
          <p:cNvSpPr/>
          <p:nvPr/>
        </p:nvSpPr>
        <p:spPr>
          <a:xfrm>
            <a:off x="6277898" y="1541309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0A41AE62-A44E-B492-08A5-DA48CBFFC21E}"/>
              </a:ext>
            </a:extLst>
          </p:cNvPr>
          <p:cNvSpPr/>
          <p:nvPr/>
        </p:nvSpPr>
        <p:spPr>
          <a:xfrm>
            <a:off x="3426542" y="2419350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91D36B82-072F-30CE-613E-A010CA9D1DB1}"/>
              </a:ext>
            </a:extLst>
          </p:cNvPr>
          <p:cNvSpPr/>
          <p:nvPr/>
        </p:nvSpPr>
        <p:spPr>
          <a:xfrm>
            <a:off x="1986116" y="2411362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1" name="Organigramme : Connecteur 40">
            <a:extLst>
              <a:ext uri="{FF2B5EF4-FFF2-40B4-BE49-F238E27FC236}">
                <a16:creationId xmlns:a16="http://schemas.microsoft.com/office/drawing/2014/main" id="{2D1FA037-DDAD-0A53-A239-B75081C8109C}"/>
              </a:ext>
            </a:extLst>
          </p:cNvPr>
          <p:cNvSpPr/>
          <p:nvPr/>
        </p:nvSpPr>
        <p:spPr>
          <a:xfrm>
            <a:off x="4921046" y="2384322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798CB563-4890-59B3-164D-C97009932A3E}"/>
              </a:ext>
            </a:extLst>
          </p:cNvPr>
          <p:cNvSpPr/>
          <p:nvPr/>
        </p:nvSpPr>
        <p:spPr>
          <a:xfrm>
            <a:off x="6281585" y="2384323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DDE859B4-7F15-0433-5A7F-32CF6C2BDAA6}"/>
              </a:ext>
            </a:extLst>
          </p:cNvPr>
          <p:cNvSpPr/>
          <p:nvPr/>
        </p:nvSpPr>
        <p:spPr>
          <a:xfrm>
            <a:off x="6277898" y="3269226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D61516A5-473C-AC3A-C7F5-F07FA28FF34C}"/>
              </a:ext>
            </a:extLst>
          </p:cNvPr>
          <p:cNvSpPr/>
          <p:nvPr/>
        </p:nvSpPr>
        <p:spPr>
          <a:xfrm>
            <a:off x="4929036" y="3293604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5" name="Organigramme : Connecteur 44">
            <a:extLst>
              <a:ext uri="{FF2B5EF4-FFF2-40B4-BE49-F238E27FC236}">
                <a16:creationId xmlns:a16="http://schemas.microsoft.com/office/drawing/2014/main" id="{A7E1C425-647C-2A5F-1278-6916488EDD23}"/>
              </a:ext>
            </a:extLst>
          </p:cNvPr>
          <p:cNvSpPr/>
          <p:nvPr/>
        </p:nvSpPr>
        <p:spPr>
          <a:xfrm>
            <a:off x="3420398" y="3288686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6" name="Organigramme : Connecteur 45">
            <a:extLst>
              <a:ext uri="{FF2B5EF4-FFF2-40B4-BE49-F238E27FC236}">
                <a16:creationId xmlns:a16="http://schemas.microsoft.com/office/drawing/2014/main" id="{6BBE9C4B-019A-FA70-9442-643F0DB2E87E}"/>
              </a:ext>
            </a:extLst>
          </p:cNvPr>
          <p:cNvSpPr/>
          <p:nvPr/>
        </p:nvSpPr>
        <p:spPr>
          <a:xfrm>
            <a:off x="1981200" y="3288687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7" name="Organigramme : Connecteur 46">
            <a:extLst>
              <a:ext uri="{FF2B5EF4-FFF2-40B4-BE49-F238E27FC236}">
                <a16:creationId xmlns:a16="http://schemas.microsoft.com/office/drawing/2014/main" id="{073CC2D1-901E-662C-F15B-1EF6FEADC053}"/>
              </a:ext>
            </a:extLst>
          </p:cNvPr>
          <p:cNvSpPr/>
          <p:nvPr/>
        </p:nvSpPr>
        <p:spPr>
          <a:xfrm>
            <a:off x="1981200" y="4168879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8DFCB266-9A07-8354-28DE-7C6F9FEDA1F2}"/>
              </a:ext>
            </a:extLst>
          </p:cNvPr>
          <p:cNvSpPr/>
          <p:nvPr/>
        </p:nvSpPr>
        <p:spPr>
          <a:xfrm>
            <a:off x="3409030" y="4174203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9" name="Organigramme : Connecteur 48">
            <a:extLst>
              <a:ext uri="{FF2B5EF4-FFF2-40B4-BE49-F238E27FC236}">
                <a16:creationId xmlns:a16="http://schemas.microsoft.com/office/drawing/2014/main" id="{661DC489-90A7-92FB-2464-3A7B8E9D8204}"/>
              </a:ext>
            </a:extLst>
          </p:cNvPr>
          <p:cNvSpPr/>
          <p:nvPr/>
        </p:nvSpPr>
        <p:spPr>
          <a:xfrm>
            <a:off x="4929036" y="4174202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FE583C06-FF13-C5F7-2CF3-59F786B26027}"/>
              </a:ext>
            </a:extLst>
          </p:cNvPr>
          <p:cNvSpPr/>
          <p:nvPr/>
        </p:nvSpPr>
        <p:spPr>
          <a:xfrm>
            <a:off x="6277898" y="4177890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51" name="Organigramme : Connecteur 50">
            <a:extLst>
              <a:ext uri="{FF2B5EF4-FFF2-40B4-BE49-F238E27FC236}">
                <a16:creationId xmlns:a16="http://schemas.microsoft.com/office/drawing/2014/main" id="{C492375B-15A7-E0CB-5902-36AFCB55748E}"/>
              </a:ext>
            </a:extLst>
          </p:cNvPr>
          <p:cNvSpPr/>
          <p:nvPr/>
        </p:nvSpPr>
        <p:spPr>
          <a:xfrm>
            <a:off x="1981200" y="4995440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963FE553-5ACE-204F-858C-E0F62CF2261B}"/>
              </a:ext>
            </a:extLst>
          </p:cNvPr>
          <p:cNvSpPr/>
          <p:nvPr/>
        </p:nvSpPr>
        <p:spPr>
          <a:xfrm>
            <a:off x="3389672" y="4992327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4F2D8B59-1A37-BFEC-90ED-DCF5CF2A5678}"/>
              </a:ext>
            </a:extLst>
          </p:cNvPr>
          <p:cNvSpPr/>
          <p:nvPr/>
        </p:nvSpPr>
        <p:spPr>
          <a:xfrm>
            <a:off x="4916131" y="4992326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54" name="Organigramme : Connecteur 53">
            <a:extLst>
              <a:ext uri="{FF2B5EF4-FFF2-40B4-BE49-F238E27FC236}">
                <a16:creationId xmlns:a16="http://schemas.microsoft.com/office/drawing/2014/main" id="{13AD0A09-8ADD-8FB2-285B-8DD7F26154C5}"/>
              </a:ext>
            </a:extLst>
          </p:cNvPr>
          <p:cNvSpPr/>
          <p:nvPr/>
        </p:nvSpPr>
        <p:spPr>
          <a:xfrm>
            <a:off x="6324603" y="4992326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55" name="Organigramme : Connecteur 54">
            <a:extLst>
              <a:ext uri="{FF2B5EF4-FFF2-40B4-BE49-F238E27FC236}">
                <a16:creationId xmlns:a16="http://schemas.microsoft.com/office/drawing/2014/main" id="{FB10EAF9-BF2F-71CB-DCAE-369ED4ED96E3}"/>
              </a:ext>
            </a:extLst>
          </p:cNvPr>
          <p:cNvSpPr/>
          <p:nvPr/>
        </p:nvSpPr>
        <p:spPr>
          <a:xfrm>
            <a:off x="7608946" y="763228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5D570F12-BF36-9AEC-2F25-F242731AABDB}"/>
              </a:ext>
            </a:extLst>
          </p:cNvPr>
          <p:cNvSpPr/>
          <p:nvPr/>
        </p:nvSpPr>
        <p:spPr>
          <a:xfrm>
            <a:off x="7608946" y="1541309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7" name="Organigramme : Connecteur 56">
            <a:extLst>
              <a:ext uri="{FF2B5EF4-FFF2-40B4-BE49-F238E27FC236}">
                <a16:creationId xmlns:a16="http://schemas.microsoft.com/office/drawing/2014/main" id="{CCEA7799-F438-4D20-A61B-1A5C4B1A2F4C}"/>
              </a:ext>
            </a:extLst>
          </p:cNvPr>
          <p:cNvSpPr/>
          <p:nvPr/>
        </p:nvSpPr>
        <p:spPr>
          <a:xfrm>
            <a:off x="7601572" y="2384322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8" name="Organigramme : Connecteur 57">
            <a:extLst>
              <a:ext uri="{FF2B5EF4-FFF2-40B4-BE49-F238E27FC236}">
                <a16:creationId xmlns:a16="http://schemas.microsoft.com/office/drawing/2014/main" id="{33ABC2BE-FDF2-025F-5F96-DC3191227D64}"/>
              </a:ext>
            </a:extLst>
          </p:cNvPr>
          <p:cNvSpPr/>
          <p:nvPr/>
        </p:nvSpPr>
        <p:spPr>
          <a:xfrm>
            <a:off x="7578228" y="3293703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59" name="Organigramme : Connecteur 58">
            <a:extLst>
              <a:ext uri="{FF2B5EF4-FFF2-40B4-BE49-F238E27FC236}">
                <a16:creationId xmlns:a16="http://schemas.microsoft.com/office/drawing/2014/main" id="{C93A409A-98F2-B6DF-18ED-4127BCFED951}"/>
              </a:ext>
            </a:extLst>
          </p:cNvPr>
          <p:cNvSpPr/>
          <p:nvPr/>
        </p:nvSpPr>
        <p:spPr>
          <a:xfrm>
            <a:off x="7581909" y="4175124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60" name="Organigramme : Connecteur 59">
            <a:extLst>
              <a:ext uri="{FF2B5EF4-FFF2-40B4-BE49-F238E27FC236}">
                <a16:creationId xmlns:a16="http://schemas.microsoft.com/office/drawing/2014/main" id="{30F8C3DC-BB8E-4804-3BFC-B8B4A78F7BE0}"/>
              </a:ext>
            </a:extLst>
          </p:cNvPr>
          <p:cNvSpPr/>
          <p:nvPr/>
        </p:nvSpPr>
        <p:spPr>
          <a:xfrm>
            <a:off x="7601572" y="4994375"/>
            <a:ext cx="678426" cy="663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95B5073-C833-5435-476D-9F912FEAF521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956324" y="1095068"/>
            <a:ext cx="645248" cy="42311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BAEA8A0-EF04-0166-DAB8-4ECDD9B46400}"/>
              </a:ext>
            </a:extLst>
          </p:cNvPr>
          <p:cNvCxnSpPr>
            <a:cxnSpLocks/>
            <a:stCxn id="6" idx="6"/>
            <a:endCxn id="36" idx="1"/>
          </p:cNvCxnSpPr>
          <p:nvPr/>
        </p:nvCxnSpPr>
        <p:spPr>
          <a:xfrm>
            <a:off x="1177413" y="1095069"/>
            <a:ext cx="908056" cy="5361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46F3B08-206B-DEF5-2A30-F8283832C21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4098824" y="3620525"/>
            <a:ext cx="830212" cy="49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D4D6C4B-2A58-7887-3716-2051DDE0E37A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 flipV="1">
            <a:off x="5607462" y="3601065"/>
            <a:ext cx="670436" cy="243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E097A59-7177-FC7F-38F2-964EB6977851}"/>
              </a:ext>
            </a:extLst>
          </p:cNvPr>
          <p:cNvCxnSpPr>
            <a:cxnSpLocks/>
            <a:stCxn id="43" idx="6"/>
            <a:endCxn id="58" idx="2"/>
          </p:cNvCxnSpPr>
          <p:nvPr/>
        </p:nvCxnSpPr>
        <p:spPr>
          <a:xfrm>
            <a:off x="6956324" y="3601065"/>
            <a:ext cx="621904" cy="244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508169BB-FF53-F575-23D7-A6B6EDDDDBC1}"/>
              </a:ext>
            </a:extLst>
          </p:cNvPr>
          <p:cNvCxnSpPr>
            <a:cxnSpLocks/>
            <a:stCxn id="10" idx="6"/>
            <a:endCxn id="39" idx="1"/>
          </p:cNvCxnSpPr>
          <p:nvPr/>
        </p:nvCxnSpPr>
        <p:spPr>
          <a:xfrm>
            <a:off x="2664542" y="1095068"/>
            <a:ext cx="861353" cy="142147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5EEC382-C740-F272-8CAC-06D127775615}"/>
              </a:ext>
            </a:extLst>
          </p:cNvPr>
          <p:cNvCxnSpPr>
            <a:cxnSpLocks/>
            <a:stCxn id="39" idx="6"/>
            <a:endCxn id="53" idx="2"/>
          </p:cNvCxnSpPr>
          <p:nvPr/>
        </p:nvCxnSpPr>
        <p:spPr>
          <a:xfrm>
            <a:off x="4104968" y="2751189"/>
            <a:ext cx="811163" cy="25729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9EC5ADA0-0152-A988-3D08-D467EC94F7D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5594557" y="5324165"/>
            <a:ext cx="73004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27DA50EF-164B-95F3-49B4-5729E01C0EDF}"/>
              </a:ext>
            </a:extLst>
          </p:cNvPr>
          <p:cNvCxnSpPr>
            <a:cxnSpLocks/>
            <a:stCxn id="54" idx="6"/>
            <a:endCxn id="60" idx="2"/>
          </p:cNvCxnSpPr>
          <p:nvPr/>
        </p:nvCxnSpPr>
        <p:spPr>
          <a:xfrm>
            <a:off x="7003029" y="5324165"/>
            <a:ext cx="598543" cy="204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78607BE-FD40-BDA7-47E9-702ABE86F3BA}"/>
              </a:ext>
            </a:extLst>
          </p:cNvPr>
          <p:cNvCxnSpPr>
            <a:cxnSpLocks/>
            <a:stCxn id="20" idx="6"/>
            <a:endCxn id="44" idx="1"/>
          </p:cNvCxnSpPr>
          <p:nvPr/>
        </p:nvCxnSpPr>
        <p:spPr>
          <a:xfrm>
            <a:off x="4104968" y="1095068"/>
            <a:ext cx="923421" cy="22957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E37B5374-73D7-EB49-D03B-800B7922230D}"/>
              </a:ext>
            </a:extLst>
          </p:cNvPr>
          <p:cNvCxnSpPr>
            <a:cxnSpLocks/>
            <a:stCxn id="24" idx="6"/>
            <a:endCxn id="50" idx="1"/>
          </p:cNvCxnSpPr>
          <p:nvPr/>
        </p:nvCxnSpPr>
        <p:spPr>
          <a:xfrm>
            <a:off x="5599472" y="1095068"/>
            <a:ext cx="777779" cy="31800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7B1F8718-ED5A-CB67-B684-0CB7C1926F9C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1177413" y="1865672"/>
            <a:ext cx="808703" cy="2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0650007-2361-C365-967B-1D0ECFBF891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2664542" y="1865672"/>
            <a:ext cx="762000" cy="2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A8DF10BF-B7EB-BE3F-A01F-57684C4F2048}"/>
              </a:ext>
            </a:extLst>
          </p:cNvPr>
          <p:cNvCxnSpPr>
            <a:cxnSpLocks/>
            <a:stCxn id="37" idx="6"/>
            <a:endCxn id="35" idx="2"/>
          </p:cNvCxnSpPr>
          <p:nvPr/>
        </p:nvCxnSpPr>
        <p:spPr>
          <a:xfrm>
            <a:off x="4104968" y="1865672"/>
            <a:ext cx="81607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366AFD9-270F-7B17-FCFF-825159D8E0E0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5599472" y="1865672"/>
            <a:ext cx="678426" cy="74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9AB293E0-ED8A-4957-7387-3DEED9E6A928}"/>
              </a:ext>
            </a:extLst>
          </p:cNvPr>
          <p:cNvCxnSpPr>
            <a:cxnSpLocks/>
            <a:stCxn id="38" idx="6"/>
            <a:endCxn id="56" idx="2"/>
          </p:cNvCxnSpPr>
          <p:nvPr/>
        </p:nvCxnSpPr>
        <p:spPr>
          <a:xfrm>
            <a:off x="6956324" y="1873148"/>
            <a:ext cx="6526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9A45EBAF-0AE4-1E78-FCF5-5FCF84EF9196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1177413" y="2743201"/>
            <a:ext cx="80870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2408E9F1-593A-B739-B6AA-1147270DD155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2664542" y="2743201"/>
            <a:ext cx="762000" cy="79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EA7F8B1E-19EA-7136-0ACD-1A10E4C6F5D0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4104968" y="2716161"/>
            <a:ext cx="816078" cy="350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16CF851-83E8-A1D6-0A1A-0C323310584B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599472" y="2716161"/>
            <a:ext cx="68211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A92FE6A6-D7CA-CD08-6F17-7A9B01D2A255}"/>
              </a:ext>
            </a:extLst>
          </p:cNvPr>
          <p:cNvCxnSpPr>
            <a:cxnSpLocks/>
            <a:stCxn id="42" idx="6"/>
            <a:endCxn id="57" idx="2"/>
          </p:cNvCxnSpPr>
          <p:nvPr/>
        </p:nvCxnSpPr>
        <p:spPr>
          <a:xfrm flipV="1">
            <a:off x="6960011" y="2716161"/>
            <a:ext cx="64156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45926C26-B327-68CA-D64E-644F3BEC596F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 flipV="1">
            <a:off x="1177413" y="3620526"/>
            <a:ext cx="803787" cy="2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6C6A5695-79F9-AF3E-F0DD-40DF89930FC5}"/>
              </a:ext>
            </a:extLst>
          </p:cNvPr>
          <p:cNvCxnSpPr>
            <a:cxnSpLocks/>
            <a:stCxn id="5" idx="6"/>
            <a:endCxn id="47" idx="2"/>
          </p:cNvCxnSpPr>
          <p:nvPr/>
        </p:nvCxnSpPr>
        <p:spPr>
          <a:xfrm>
            <a:off x="1177413" y="4498259"/>
            <a:ext cx="803787" cy="24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B9566E28-7661-1BB6-850C-D511D03B9C93}"/>
              </a:ext>
            </a:extLst>
          </p:cNvPr>
          <p:cNvCxnSpPr>
            <a:cxnSpLocks/>
            <a:stCxn id="9" idx="6"/>
            <a:endCxn id="51" idx="2"/>
          </p:cNvCxnSpPr>
          <p:nvPr/>
        </p:nvCxnSpPr>
        <p:spPr>
          <a:xfrm>
            <a:off x="1177413" y="5324167"/>
            <a:ext cx="803787" cy="31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63CF639F-EB3C-59C5-A21E-E8DA7FB6911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659626" y="5324166"/>
            <a:ext cx="730046" cy="3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B7F1F3F4-2653-16D1-9166-F60BA3E47778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2659626" y="4500718"/>
            <a:ext cx="749404" cy="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2FB4D4B3-7D9B-3516-0F3C-25DB0DB21513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2659626" y="3620525"/>
            <a:ext cx="76077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CD400BEA-E709-6909-D29E-AA03E0E2E365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4087456" y="4506041"/>
            <a:ext cx="84158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4AB1B7E1-673D-F561-4C06-36D7167D09B4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4068098" y="5324165"/>
            <a:ext cx="84803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6D5A32D2-A536-011C-24FD-620D959F3C7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5607462" y="4506041"/>
            <a:ext cx="670436" cy="36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8BC97318-35F7-2477-8984-F35169D5752C}"/>
              </a:ext>
            </a:extLst>
          </p:cNvPr>
          <p:cNvCxnSpPr>
            <a:cxnSpLocks/>
            <a:stCxn id="50" idx="6"/>
            <a:endCxn id="59" idx="2"/>
          </p:cNvCxnSpPr>
          <p:nvPr/>
        </p:nvCxnSpPr>
        <p:spPr>
          <a:xfrm flipV="1">
            <a:off x="6956324" y="4506963"/>
            <a:ext cx="625585" cy="27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67BAA2F6-2803-A625-7361-1281905738B7}"/>
              </a:ext>
            </a:extLst>
          </p:cNvPr>
          <p:cNvCxnSpPr>
            <a:cxnSpLocks/>
            <a:stCxn id="4" idx="6"/>
            <a:endCxn id="40" idx="1"/>
          </p:cNvCxnSpPr>
          <p:nvPr/>
        </p:nvCxnSpPr>
        <p:spPr>
          <a:xfrm>
            <a:off x="1177413" y="1865672"/>
            <a:ext cx="908056" cy="6428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59651230-8CA9-1798-097C-4B0DB5374C9A}"/>
              </a:ext>
            </a:extLst>
          </p:cNvPr>
          <p:cNvCxnSpPr>
            <a:cxnSpLocks/>
            <a:stCxn id="7" idx="6"/>
            <a:endCxn id="47" idx="1"/>
          </p:cNvCxnSpPr>
          <p:nvPr/>
        </p:nvCxnSpPr>
        <p:spPr>
          <a:xfrm>
            <a:off x="1177413" y="3620730"/>
            <a:ext cx="903140" cy="6453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29B9304B-FDE2-24EE-7C44-7F8EC29E8F1F}"/>
              </a:ext>
            </a:extLst>
          </p:cNvPr>
          <p:cNvCxnSpPr>
            <a:cxnSpLocks/>
            <a:stCxn id="5" idx="6"/>
            <a:endCxn id="51" idx="1"/>
          </p:cNvCxnSpPr>
          <p:nvPr/>
        </p:nvCxnSpPr>
        <p:spPr>
          <a:xfrm>
            <a:off x="1177413" y="4498259"/>
            <a:ext cx="903140" cy="5943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9CFE3D5D-9231-5B4B-7205-0F866DD8B825}"/>
              </a:ext>
            </a:extLst>
          </p:cNvPr>
          <p:cNvCxnSpPr>
            <a:cxnSpLocks/>
            <a:stCxn id="8" idx="6"/>
            <a:endCxn id="46" idx="1"/>
          </p:cNvCxnSpPr>
          <p:nvPr/>
        </p:nvCxnSpPr>
        <p:spPr>
          <a:xfrm>
            <a:off x="1177413" y="2743201"/>
            <a:ext cx="903140" cy="6426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3EE540A6-EE44-08CA-00F5-863709799C37}"/>
              </a:ext>
            </a:extLst>
          </p:cNvPr>
          <p:cNvCxnSpPr>
            <a:cxnSpLocks/>
            <a:stCxn id="36" idx="6"/>
            <a:endCxn id="45" idx="1"/>
          </p:cNvCxnSpPr>
          <p:nvPr/>
        </p:nvCxnSpPr>
        <p:spPr>
          <a:xfrm>
            <a:off x="2664542" y="1865876"/>
            <a:ext cx="855209" cy="15200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209BD4C0-DEA9-70AB-3581-A77398AE8FDA}"/>
              </a:ext>
            </a:extLst>
          </p:cNvPr>
          <p:cNvCxnSpPr>
            <a:cxnSpLocks/>
            <a:stCxn id="40" idx="6"/>
            <a:endCxn id="48" idx="1"/>
          </p:cNvCxnSpPr>
          <p:nvPr/>
        </p:nvCxnSpPr>
        <p:spPr>
          <a:xfrm>
            <a:off x="2664542" y="2743201"/>
            <a:ext cx="843841" cy="15281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D473533C-C554-F928-51ED-36FA810AD072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>
            <a:off x="2659626" y="3620526"/>
            <a:ext cx="829399" cy="14689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A7F6D39F-80FA-1671-216B-A012A3AB8EF6}"/>
              </a:ext>
            </a:extLst>
          </p:cNvPr>
          <p:cNvCxnSpPr>
            <a:cxnSpLocks/>
            <a:stCxn id="37" idx="6"/>
            <a:endCxn id="49" idx="1"/>
          </p:cNvCxnSpPr>
          <p:nvPr/>
        </p:nvCxnSpPr>
        <p:spPr>
          <a:xfrm>
            <a:off x="4104968" y="1865672"/>
            <a:ext cx="923421" cy="2405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C0FEA6B0-3166-C567-B797-0C7FB5F7A13F}"/>
              </a:ext>
            </a:extLst>
          </p:cNvPr>
          <p:cNvSpPr txBox="1"/>
          <p:nvPr/>
        </p:nvSpPr>
        <p:spPr>
          <a:xfrm>
            <a:off x="1694836" y="781727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9D34F086-C6E5-CD61-42BF-C377D25DBA88}"/>
              </a:ext>
            </a:extLst>
          </p:cNvPr>
          <p:cNvSpPr txBox="1"/>
          <p:nvPr/>
        </p:nvSpPr>
        <p:spPr>
          <a:xfrm>
            <a:off x="3111908" y="785328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542D0348-3E5E-D681-2C24-263B4D627192}"/>
              </a:ext>
            </a:extLst>
          </p:cNvPr>
          <p:cNvSpPr txBox="1"/>
          <p:nvPr/>
        </p:nvSpPr>
        <p:spPr>
          <a:xfrm>
            <a:off x="5952203" y="786863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4638B5B4-4509-E780-7D85-9C755E6427CD}"/>
              </a:ext>
            </a:extLst>
          </p:cNvPr>
          <p:cNvSpPr txBox="1"/>
          <p:nvPr/>
        </p:nvSpPr>
        <p:spPr>
          <a:xfrm>
            <a:off x="1637075" y="1550462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52FC3350-FFFB-C51F-3006-0FA513A85D5F}"/>
              </a:ext>
            </a:extLst>
          </p:cNvPr>
          <p:cNvSpPr txBox="1"/>
          <p:nvPr/>
        </p:nvSpPr>
        <p:spPr>
          <a:xfrm>
            <a:off x="1671485" y="2435180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8BAF0E8-110F-240D-430E-A3A8A73B3196}"/>
              </a:ext>
            </a:extLst>
          </p:cNvPr>
          <p:cNvSpPr txBox="1"/>
          <p:nvPr/>
        </p:nvSpPr>
        <p:spPr>
          <a:xfrm>
            <a:off x="1661652" y="3281107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3C37EEEE-B862-BDDE-E6AC-C6F0EF64CF11}"/>
              </a:ext>
            </a:extLst>
          </p:cNvPr>
          <p:cNvSpPr txBox="1"/>
          <p:nvPr/>
        </p:nvSpPr>
        <p:spPr>
          <a:xfrm>
            <a:off x="1678133" y="4170357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CFDAE17C-082D-C492-898C-8AFA6017C7B6}"/>
              </a:ext>
            </a:extLst>
          </p:cNvPr>
          <p:cNvSpPr txBox="1"/>
          <p:nvPr/>
        </p:nvSpPr>
        <p:spPr>
          <a:xfrm>
            <a:off x="1637074" y="5006543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DE7030F9-64C0-A059-FA37-8B0434401F09}"/>
              </a:ext>
            </a:extLst>
          </p:cNvPr>
          <p:cNvSpPr txBox="1"/>
          <p:nvPr/>
        </p:nvSpPr>
        <p:spPr>
          <a:xfrm>
            <a:off x="3086462" y="4994364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C9B499B9-9B4B-9BE1-A71D-7B98840C0A48}"/>
              </a:ext>
            </a:extLst>
          </p:cNvPr>
          <p:cNvSpPr txBox="1"/>
          <p:nvPr/>
        </p:nvSpPr>
        <p:spPr>
          <a:xfrm>
            <a:off x="4580604" y="5013309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E5D9EE04-60A1-89D7-6F11-F12B019B5A65}"/>
              </a:ext>
            </a:extLst>
          </p:cNvPr>
          <p:cNvSpPr txBox="1"/>
          <p:nvPr/>
        </p:nvSpPr>
        <p:spPr>
          <a:xfrm>
            <a:off x="3111908" y="1559335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2C5F663B-777A-BC8D-1F7C-A0D472472ACA}"/>
              </a:ext>
            </a:extLst>
          </p:cNvPr>
          <p:cNvSpPr txBox="1"/>
          <p:nvPr/>
        </p:nvSpPr>
        <p:spPr>
          <a:xfrm>
            <a:off x="4605688" y="1602336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4D66D9ED-AC84-F4AD-C799-EF49A373EA3A}"/>
              </a:ext>
            </a:extLst>
          </p:cNvPr>
          <p:cNvSpPr txBox="1"/>
          <p:nvPr/>
        </p:nvSpPr>
        <p:spPr>
          <a:xfrm>
            <a:off x="5952203" y="1587865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9A7E7887-897D-201A-8F7D-EE5BC77D9753}"/>
              </a:ext>
            </a:extLst>
          </p:cNvPr>
          <p:cNvSpPr txBox="1"/>
          <p:nvPr/>
        </p:nvSpPr>
        <p:spPr>
          <a:xfrm>
            <a:off x="7298001" y="1550462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6A7E333E-5BBF-C04C-C7FF-CFA2ED86B6F8}"/>
              </a:ext>
            </a:extLst>
          </p:cNvPr>
          <p:cNvCxnSpPr>
            <a:cxnSpLocks/>
            <a:stCxn id="27" idx="6"/>
            <a:endCxn id="55" idx="2"/>
          </p:cNvCxnSpPr>
          <p:nvPr/>
        </p:nvCxnSpPr>
        <p:spPr>
          <a:xfrm flipV="1">
            <a:off x="6956324" y="1095067"/>
            <a:ext cx="65262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790CE3D-B224-4129-06E8-306793C79EBF}"/>
              </a:ext>
            </a:extLst>
          </p:cNvPr>
          <p:cNvSpPr txBox="1"/>
          <p:nvPr/>
        </p:nvSpPr>
        <p:spPr>
          <a:xfrm>
            <a:off x="7285087" y="820030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960562CF-F64B-4927-D1D0-C429BF1C99B1}"/>
              </a:ext>
            </a:extLst>
          </p:cNvPr>
          <p:cNvSpPr txBox="1"/>
          <p:nvPr/>
        </p:nvSpPr>
        <p:spPr>
          <a:xfrm>
            <a:off x="4578151" y="774894"/>
            <a:ext cx="1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7AA3A0F0-30D8-2C4F-5400-FF6168E9374A}"/>
              </a:ext>
            </a:extLst>
          </p:cNvPr>
          <p:cNvSpPr txBox="1"/>
          <p:nvPr/>
        </p:nvSpPr>
        <p:spPr>
          <a:xfrm>
            <a:off x="4688354" y="2351958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F54B2674-41F9-E25F-EFE9-243B0CF6AAF7}"/>
              </a:ext>
            </a:extLst>
          </p:cNvPr>
          <p:cNvSpPr txBox="1"/>
          <p:nvPr/>
        </p:nvSpPr>
        <p:spPr>
          <a:xfrm>
            <a:off x="3104534" y="2447865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B483B4-DF76-4C68-4432-D725A7A8C108}"/>
              </a:ext>
            </a:extLst>
          </p:cNvPr>
          <p:cNvSpPr txBox="1"/>
          <p:nvPr/>
        </p:nvSpPr>
        <p:spPr>
          <a:xfrm>
            <a:off x="3189346" y="4136708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85A3A70E-880F-920F-DDB9-C3C7F4A72106}"/>
              </a:ext>
            </a:extLst>
          </p:cNvPr>
          <p:cNvSpPr txBox="1"/>
          <p:nvPr/>
        </p:nvSpPr>
        <p:spPr>
          <a:xfrm>
            <a:off x="3086462" y="3288686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7141EA7B-97BF-7E6D-A409-5233EA7BA97A}"/>
              </a:ext>
            </a:extLst>
          </p:cNvPr>
          <p:cNvSpPr txBox="1"/>
          <p:nvPr/>
        </p:nvSpPr>
        <p:spPr>
          <a:xfrm>
            <a:off x="4702891" y="3247605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4730A897-81F9-4054-717F-D2759D8E328B}"/>
              </a:ext>
            </a:extLst>
          </p:cNvPr>
          <p:cNvSpPr txBox="1"/>
          <p:nvPr/>
        </p:nvSpPr>
        <p:spPr>
          <a:xfrm>
            <a:off x="7312134" y="5006543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FFA9453A-ABFF-A558-3C5D-5D47418FF02E}"/>
              </a:ext>
            </a:extLst>
          </p:cNvPr>
          <p:cNvSpPr txBox="1"/>
          <p:nvPr/>
        </p:nvSpPr>
        <p:spPr>
          <a:xfrm>
            <a:off x="7216270" y="4152076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3C32EE54-4465-B3CE-4AEF-7D1ABD0C8968}"/>
              </a:ext>
            </a:extLst>
          </p:cNvPr>
          <p:cNvSpPr txBox="1"/>
          <p:nvPr/>
        </p:nvSpPr>
        <p:spPr>
          <a:xfrm>
            <a:off x="6007718" y="5013309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D102A3B2-B9A6-4EF6-AF3E-CA2DDF7AB5B1}"/>
              </a:ext>
            </a:extLst>
          </p:cNvPr>
          <p:cNvSpPr txBox="1"/>
          <p:nvPr/>
        </p:nvSpPr>
        <p:spPr>
          <a:xfrm>
            <a:off x="5994300" y="4124727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DB6E95CC-3BB1-C83C-D4D9-EFDB1D662797}"/>
              </a:ext>
            </a:extLst>
          </p:cNvPr>
          <p:cNvSpPr txBox="1"/>
          <p:nvPr/>
        </p:nvSpPr>
        <p:spPr>
          <a:xfrm>
            <a:off x="5914103" y="3288686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E3F59DAF-E1FC-9E2A-C6D4-16C888D698FC}"/>
              </a:ext>
            </a:extLst>
          </p:cNvPr>
          <p:cNvSpPr txBox="1"/>
          <p:nvPr/>
        </p:nvSpPr>
        <p:spPr>
          <a:xfrm>
            <a:off x="6007719" y="2388719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FEFF022A-3D1C-2E3F-4F8A-B5B826AD81E8}"/>
              </a:ext>
            </a:extLst>
          </p:cNvPr>
          <p:cNvSpPr txBox="1"/>
          <p:nvPr/>
        </p:nvSpPr>
        <p:spPr>
          <a:xfrm>
            <a:off x="4654652" y="4101679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152B121A-B3C3-830C-36BB-7A441F4D4126}"/>
              </a:ext>
            </a:extLst>
          </p:cNvPr>
          <p:cNvSpPr txBox="1"/>
          <p:nvPr/>
        </p:nvSpPr>
        <p:spPr>
          <a:xfrm>
            <a:off x="7316441" y="3244334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DEE0F1BE-869E-85DD-D1FC-9C9B868DBDF6}"/>
              </a:ext>
            </a:extLst>
          </p:cNvPr>
          <p:cNvSpPr txBox="1"/>
          <p:nvPr/>
        </p:nvSpPr>
        <p:spPr>
          <a:xfrm>
            <a:off x="7312135" y="2381856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C5358F52-BA6C-CEB1-9E2F-EDCC25E10B0E}"/>
              </a:ext>
            </a:extLst>
          </p:cNvPr>
          <p:cNvSpPr txBox="1"/>
          <p:nvPr/>
        </p:nvSpPr>
        <p:spPr>
          <a:xfrm>
            <a:off x="1099122" y="1924605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DA094B5D-87C1-5ADC-FF53-C325BFD25EC7}"/>
              </a:ext>
            </a:extLst>
          </p:cNvPr>
          <p:cNvSpPr txBox="1"/>
          <p:nvPr/>
        </p:nvSpPr>
        <p:spPr>
          <a:xfrm>
            <a:off x="1108589" y="1099005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40647DFD-E52F-C8A4-E110-222B03651411}"/>
              </a:ext>
            </a:extLst>
          </p:cNvPr>
          <p:cNvSpPr txBox="1"/>
          <p:nvPr/>
        </p:nvSpPr>
        <p:spPr>
          <a:xfrm>
            <a:off x="1127641" y="2851368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BF7E631C-45E7-4642-F816-8353D12752F2}"/>
              </a:ext>
            </a:extLst>
          </p:cNvPr>
          <p:cNvSpPr txBox="1"/>
          <p:nvPr/>
        </p:nvSpPr>
        <p:spPr>
          <a:xfrm>
            <a:off x="1145458" y="3666543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786B8A55-DBF2-2884-E26A-AE61812DC5C7}"/>
              </a:ext>
            </a:extLst>
          </p:cNvPr>
          <p:cNvSpPr txBox="1"/>
          <p:nvPr/>
        </p:nvSpPr>
        <p:spPr>
          <a:xfrm>
            <a:off x="1138084" y="4539689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BDA78842-4312-4C17-C50E-AACBC325C27C}"/>
              </a:ext>
            </a:extLst>
          </p:cNvPr>
          <p:cNvSpPr txBox="1"/>
          <p:nvPr/>
        </p:nvSpPr>
        <p:spPr>
          <a:xfrm>
            <a:off x="2535187" y="3775516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E976B318-7CDA-8934-2951-07A9A9758279}"/>
              </a:ext>
            </a:extLst>
          </p:cNvPr>
          <p:cNvSpPr txBox="1"/>
          <p:nvPr/>
        </p:nvSpPr>
        <p:spPr>
          <a:xfrm>
            <a:off x="2556385" y="1982626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80575AD9-0117-BC82-C8A4-70E1D6CFB492}"/>
              </a:ext>
            </a:extLst>
          </p:cNvPr>
          <p:cNvSpPr txBox="1"/>
          <p:nvPr/>
        </p:nvSpPr>
        <p:spPr>
          <a:xfrm>
            <a:off x="2593059" y="2900312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4E23C106-F70A-7E2C-D945-F7FCF633059D}"/>
              </a:ext>
            </a:extLst>
          </p:cNvPr>
          <p:cNvSpPr txBox="1"/>
          <p:nvPr/>
        </p:nvSpPr>
        <p:spPr>
          <a:xfrm>
            <a:off x="2580970" y="1240910"/>
            <a:ext cx="1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C3BB00-8C88-8216-01C8-A872AAB6E371}"/>
              </a:ext>
            </a:extLst>
          </p:cNvPr>
          <p:cNvSpPr txBox="1"/>
          <p:nvPr/>
        </p:nvSpPr>
        <p:spPr>
          <a:xfrm>
            <a:off x="3947761" y="2900312"/>
            <a:ext cx="1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B9460810-6BC3-EA7B-B4C9-738A00657225}"/>
              </a:ext>
            </a:extLst>
          </p:cNvPr>
          <p:cNvSpPr txBox="1"/>
          <p:nvPr/>
        </p:nvSpPr>
        <p:spPr>
          <a:xfrm>
            <a:off x="4010638" y="2066296"/>
            <a:ext cx="1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EAAC2720-467A-D5CB-9CAD-1EC73E8B89E2}"/>
              </a:ext>
            </a:extLst>
          </p:cNvPr>
          <p:cNvSpPr txBox="1"/>
          <p:nvPr/>
        </p:nvSpPr>
        <p:spPr>
          <a:xfrm>
            <a:off x="3988819" y="1187241"/>
            <a:ext cx="1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cxnSp>
        <p:nvCxnSpPr>
          <p:cNvPr id="259" name="Connecteur droit avec flèche 258">
            <a:extLst>
              <a:ext uri="{FF2B5EF4-FFF2-40B4-BE49-F238E27FC236}">
                <a16:creationId xmlns:a16="http://schemas.microsoft.com/office/drawing/2014/main" id="{1A560EED-E35B-9A11-A7AC-ACF8FD118084}"/>
              </a:ext>
            </a:extLst>
          </p:cNvPr>
          <p:cNvCxnSpPr>
            <a:cxnSpLocks/>
            <a:stCxn id="35" idx="6"/>
            <a:endCxn id="54" idx="1"/>
          </p:cNvCxnSpPr>
          <p:nvPr/>
        </p:nvCxnSpPr>
        <p:spPr>
          <a:xfrm>
            <a:off x="5599472" y="1865672"/>
            <a:ext cx="824484" cy="32238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C1B57054-219D-34FE-A119-A5F7ED866C78}"/>
              </a:ext>
            </a:extLst>
          </p:cNvPr>
          <p:cNvSpPr txBox="1"/>
          <p:nvPr/>
        </p:nvSpPr>
        <p:spPr>
          <a:xfrm>
            <a:off x="5489269" y="1250735"/>
            <a:ext cx="1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B6AF0B2B-B9FF-AB52-2112-632521B5E0D2}"/>
              </a:ext>
            </a:extLst>
          </p:cNvPr>
          <p:cNvSpPr txBox="1"/>
          <p:nvPr/>
        </p:nvSpPr>
        <p:spPr>
          <a:xfrm>
            <a:off x="5492964" y="2039361"/>
            <a:ext cx="1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7B9D6E53-5D7F-D50E-AA7C-1D4B2968E845}"/>
              </a:ext>
            </a:extLst>
          </p:cNvPr>
          <p:cNvSpPr txBox="1"/>
          <p:nvPr/>
        </p:nvSpPr>
        <p:spPr>
          <a:xfrm>
            <a:off x="6794707" y="1293357"/>
            <a:ext cx="1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4DB56DF3-20D6-8C41-1088-DB1813DDFE31}"/>
              </a:ext>
            </a:extLst>
          </p:cNvPr>
          <p:cNvCxnSpPr>
            <a:cxnSpLocks/>
          </p:cNvCxnSpPr>
          <p:nvPr/>
        </p:nvCxnSpPr>
        <p:spPr>
          <a:xfrm>
            <a:off x="8998975" y="4136709"/>
            <a:ext cx="528483" cy="153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Connecteur droit avec flèche 265">
            <a:extLst>
              <a:ext uri="{FF2B5EF4-FFF2-40B4-BE49-F238E27FC236}">
                <a16:creationId xmlns:a16="http://schemas.microsoft.com/office/drawing/2014/main" id="{5280D247-CAED-DC9D-12AA-E89B9FC46DAD}"/>
              </a:ext>
            </a:extLst>
          </p:cNvPr>
          <p:cNvCxnSpPr>
            <a:cxnSpLocks/>
          </p:cNvCxnSpPr>
          <p:nvPr/>
        </p:nvCxnSpPr>
        <p:spPr>
          <a:xfrm>
            <a:off x="8998975" y="4494308"/>
            <a:ext cx="533399" cy="64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15AB9D0-8FFC-00D4-A325-C71EFB4255D3}"/>
              </a:ext>
            </a:extLst>
          </p:cNvPr>
          <p:cNvSpPr txBox="1"/>
          <p:nvPr/>
        </p:nvSpPr>
        <p:spPr>
          <a:xfrm>
            <a:off x="9822426" y="4323219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CA8571FD-A256-F573-DA36-261012BD196B}"/>
              </a:ext>
            </a:extLst>
          </p:cNvPr>
          <p:cNvSpPr txBox="1"/>
          <p:nvPr/>
        </p:nvSpPr>
        <p:spPr>
          <a:xfrm>
            <a:off x="9822425" y="3959726"/>
            <a:ext cx="19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optimal</a:t>
            </a:r>
          </a:p>
        </p:txBody>
      </p:sp>
    </p:spTree>
    <p:extLst>
      <p:ext uri="{BB962C8B-B14F-4D97-AF65-F5344CB8AC3E}">
        <p14:creationId xmlns:p14="http://schemas.microsoft.com/office/powerpoint/2010/main" val="40287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1A04C-A733-47E1-CE5C-3207E5FF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 </a:t>
            </a:r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5725C0-5F16-67B5-09E9-B96D3473837B}"/>
              </a:ext>
            </a:extLst>
          </p:cNvPr>
          <p:cNvSpPr txBox="1"/>
          <p:nvPr/>
        </p:nvSpPr>
        <p:spPr>
          <a:xfrm>
            <a:off x="1133167" y="2228669"/>
            <a:ext cx="300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data 20 actions:</a:t>
            </a:r>
          </a:p>
          <a:p>
            <a:r>
              <a:rPr lang="fr-FR" dirty="0"/>
              <a:t>Le prix d’achat est de 498€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99,08€ de bénéfice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0,02 seconde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8C88AD-C9EA-3E7E-61E8-9CFB17C3C303}"/>
              </a:ext>
            </a:extLst>
          </p:cNvPr>
          <p:cNvSpPr txBox="1"/>
          <p:nvPr/>
        </p:nvSpPr>
        <p:spPr>
          <a:xfrm>
            <a:off x="4592782" y="4121381"/>
            <a:ext cx="300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data 2:</a:t>
            </a:r>
          </a:p>
          <a:p>
            <a:r>
              <a:rPr lang="fr-FR" dirty="0"/>
              <a:t>Le prix d’achat est de 499,78€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199,12€ de bénéfice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0,42 seconde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EAC9F1-47D5-C0FE-7F7D-5D60080B0B5E}"/>
              </a:ext>
            </a:extLst>
          </p:cNvPr>
          <p:cNvSpPr txBox="1"/>
          <p:nvPr/>
        </p:nvSpPr>
        <p:spPr>
          <a:xfrm>
            <a:off x="7897762" y="2228670"/>
            <a:ext cx="300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data 1:</a:t>
            </a:r>
          </a:p>
          <a:p>
            <a:r>
              <a:rPr lang="fr-FR" dirty="0"/>
              <a:t>Le prix d’achat est de 499,28€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201,41€ de bénéfice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0,97 seconde</a:t>
            </a:r>
          </a:p>
        </p:txBody>
      </p:sp>
    </p:spTree>
    <p:extLst>
      <p:ext uri="{BB962C8B-B14F-4D97-AF65-F5344CB8AC3E}">
        <p14:creationId xmlns:p14="http://schemas.microsoft.com/office/powerpoint/2010/main" val="2111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A2A6C-0B08-3B19-4CE2-0F12A946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Avantages/</a:t>
            </a:r>
            <a:r>
              <a:rPr lang="fr-FR" dirty="0" err="1"/>
              <a:t>Iconvénient</a:t>
            </a:r>
            <a:br>
              <a:rPr lang="fr-FR" dirty="0"/>
            </a:br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7B689C-49F1-16A2-61A0-D8B335D3BA76}"/>
              </a:ext>
            </a:extLst>
          </p:cNvPr>
          <p:cNvSpPr txBox="1"/>
          <p:nvPr/>
        </p:nvSpPr>
        <p:spPr>
          <a:xfrm>
            <a:off x="0" y="1873044"/>
            <a:ext cx="5338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Avantages</a:t>
            </a:r>
          </a:p>
          <a:p>
            <a:pPr algn="ctr"/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dirty="0"/>
              <a:t>Choisi la solution la plus optimal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dirty="0"/>
              <a:t>Rapidité d’exécution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5EFB70-FA68-EEBD-A0F0-3565EF7D4472}"/>
              </a:ext>
            </a:extLst>
          </p:cNvPr>
          <p:cNvSpPr txBox="1"/>
          <p:nvPr/>
        </p:nvSpPr>
        <p:spPr>
          <a:xfrm>
            <a:off x="6853084" y="1873045"/>
            <a:ext cx="5338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Inconvénients</a:t>
            </a:r>
          </a:p>
          <a:p>
            <a:pPr algn="ctr"/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dirty="0"/>
              <a:t>Utilise énormément de mémoire</a:t>
            </a:r>
          </a:p>
          <a:p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7783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5D1D0-0A3A-4367-5808-1199F28D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Big O solutions </a:t>
            </a:r>
            <a:r>
              <a:rPr lang="fr-FR" dirty="0" err="1"/>
              <a:t>BruteForce</a:t>
            </a:r>
            <a:r>
              <a:rPr lang="fr-FR" dirty="0"/>
              <a:t>/</a:t>
            </a:r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8797C-E8D9-BA63-3600-0D36D76E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2948" cy="256939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err="1"/>
              <a:t>BruteForce</a:t>
            </a:r>
            <a:endParaRPr lang="fr-FR" dirty="0"/>
          </a:p>
          <a:p>
            <a:r>
              <a:rPr lang="fr-FR" sz="2000" dirty="0"/>
              <a:t>Big O(n²) complexité quadratique</a:t>
            </a:r>
          </a:p>
          <a:p>
            <a:r>
              <a:rPr lang="fr-FR" sz="2000" dirty="0"/>
              <a:t>Le nombre d’opération grossit par rapport au nombre d’entrée</a:t>
            </a:r>
          </a:p>
          <a:p>
            <a:r>
              <a:rPr lang="fr-FR" sz="2000" dirty="0"/>
              <a:t>Enregistre pas de données, tri toute les combinaisons et garde la meilleurs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0E216AE-97D9-E34A-77A1-6DA9D9E045FF}"/>
              </a:ext>
            </a:extLst>
          </p:cNvPr>
          <p:cNvSpPr txBox="1">
            <a:spLocks/>
          </p:cNvSpPr>
          <p:nvPr/>
        </p:nvSpPr>
        <p:spPr>
          <a:xfrm>
            <a:off x="6690852" y="1825625"/>
            <a:ext cx="4662948" cy="256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err="1"/>
              <a:t>Optimized</a:t>
            </a:r>
            <a:endParaRPr lang="fr-FR" dirty="0"/>
          </a:p>
          <a:p>
            <a:r>
              <a:rPr lang="fr-FR" sz="2000" dirty="0"/>
              <a:t>Big O(n log n) complexité </a:t>
            </a:r>
            <a:r>
              <a:rPr lang="fr-FR" sz="2000" dirty="0" err="1"/>
              <a:t>linéarithmique</a:t>
            </a:r>
            <a:r>
              <a:rPr lang="fr-FR" sz="2000" dirty="0"/>
              <a:t> </a:t>
            </a:r>
          </a:p>
          <a:p>
            <a:r>
              <a:rPr lang="fr-FR" sz="2000" dirty="0"/>
              <a:t>Recherche le chemin optimal </a:t>
            </a:r>
          </a:p>
          <a:p>
            <a:r>
              <a:rPr lang="fr-FR" sz="2000" dirty="0"/>
              <a:t>Rapidité d’exécution de l’algorithme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93378E-08D2-F607-194E-68BDC5C55E1D}"/>
              </a:ext>
            </a:extLst>
          </p:cNvPr>
          <p:cNvSpPr txBox="1">
            <a:spLocks/>
          </p:cNvSpPr>
          <p:nvPr/>
        </p:nvSpPr>
        <p:spPr>
          <a:xfrm>
            <a:off x="1433051" y="4288606"/>
            <a:ext cx="7843683" cy="256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5902CFC-8841-64B5-2428-51A427A89182}"/>
              </a:ext>
            </a:extLst>
          </p:cNvPr>
          <p:cNvSpPr txBox="1">
            <a:spLocks/>
          </p:cNvSpPr>
          <p:nvPr/>
        </p:nvSpPr>
        <p:spPr>
          <a:xfrm>
            <a:off x="2336391" y="4928573"/>
            <a:ext cx="7978876" cy="156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/>
              <a:t>La solution </a:t>
            </a:r>
            <a:r>
              <a:rPr lang="fr-FR" sz="2400" dirty="0" err="1"/>
              <a:t>BruteForce</a:t>
            </a:r>
            <a:r>
              <a:rPr lang="fr-FR" sz="2400" dirty="0"/>
              <a:t> malgré le fait d’être une solution lente est efficace au niveau de la mémoire car elle n’enregistre aucune donnée.</a:t>
            </a:r>
          </a:p>
        </p:txBody>
      </p:sp>
    </p:spTree>
    <p:extLst>
      <p:ext uri="{BB962C8B-B14F-4D97-AF65-F5344CB8AC3E}">
        <p14:creationId xmlns:p14="http://schemas.microsoft.com/office/powerpoint/2010/main" val="259737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58CA7-DE22-53C9-5422-1DAAAB7E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4" y="188188"/>
            <a:ext cx="10515600" cy="770457"/>
          </a:xfrm>
        </p:spPr>
        <p:txBody>
          <a:bodyPr/>
          <a:lstStyle/>
          <a:p>
            <a:pPr algn="ctr"/>
            <a:r>
              <a:rPr lang="fr-FR" dirty="0"/>
              <a:t>Comparaison avec les choix de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B20A0-E5AB-F9B4-2946-C24D672E05C1}"/>
              </a:ext>
            </a:extLst>
          </p:cNvPr>
          <p:cNvSpPr txBox="1"/>
          <p:nvPr/>
        </p:nvSpPr>
        <p:spPr>
          <a:xfrm>
            <a:off x="162232" y="4184551"/>
            <a:ext cx="6120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 data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Liste de combinaison:('Share-IXCI'), ('Share-PLLK'), ('Share-LXZU'), ('Share-ANFX'), ('Share-PSMF'), ('Share-PATS'), ('Share-VCXT'), ('Share-NDKR'), ('Share-JWGF'), ('Share-LKSD'), ('Share-OCKK'), ('Share-IJFT'), ('Share-LFXB'), ('Share-DYVD'), ('Share-BMHD'), ('Share-OAVO'), ('Share-ROOM'), ('Share-YCGH’), ('Share-ENZZ'), ('Share-MHUQ'), ('Share-HATC')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prix d’achat est de 499,78€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199,12€ de bénéfice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B20103-A124-94B1-4374-D3FE461BCE36}"/>
              </a:ext>
            </a:extLst>
          </p:cNvPr>
          <p:cNvSpPr txBox="1"/>
          <p:nvPr/>
        </p:nvSpPr>
        <p:spPr>
          <a:xfrm>
            <a:off x="162232" y="1690688"/>
            <a:ext cx="5933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 data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('Share-DBUJ'), ('Share-KMTG'), ('Share-GHIZ'), ('Share-DXOW'), ('Share-NHWA'), ('Share-UEZB'), ('Share-USSR'), ('Share-FHZN'), ('Share-QUQS'), ('Share-YPGY), ('Share-MLGM'), ('Share-WPLI'), ('Share-ZSDE'), ('Share-LOKP'), ('Share-SKKC'), ('Share-STKT'), ('Share-RCCP'), ('Share-LSZT'), ('Share-LRBZ'), ('Share-ZWPI'), ('Share-EMOV'), ('Share-DRXI'), ('Share-ZFQR'), ('Share-IFCP'), ('Share-GVVO')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prix d’achat est de 499,28€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201,41€ de bénéfice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078B49-9258-50CD-0AB7-2AC275D49DB5}"/>
              </a:ext>
            </a:extLst>
          </p:cNvPr>
          <p:cNvSpPr txBox="1"/>
          <p:nvPr/>
        </p:nvSpPr>
        <p:spPr>
          <a:xfrm>
            <a:off x="545691" y="1135626"/>
            <a:ext cx="37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Mon choix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4754D-EB43-8F99-A2FA-538A35015EA7}"/>
              </a:ext>
            </a:extLst>
          </p:cNvPr>
          <p:cNvSpPr txBox="1"/>
          <p:nvPr/>
        </p:nvSpPr>
        <p:spPr>
          <a:xfrm>
            <a:off x="7266039" y="1588072"/>
            <a:ext cx="476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 data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(</a:t>
            </a:r>
            <a:r>
              <a:rPr lang="en-US" sz="1400" dirty="0"/>
              <a:t>Share-GRUT)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prix d’achat est de 498,76€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196,61€ de bénéfice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9EAFCF-3072-5A10-6961-87E44F3EA3B5}"/>
              </a:ext>
            </a:extLst>
          </p:cNvPr>
          <p:cNvSpPr txBox="1"/>
          <p:nvPr/>
        </p:nvSpPr>
        <p:spPr>
          <a:xfrm>
            <a:off x="7266039" y="4100378"/>
            <a:ext cx="4763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 data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(Share-ECAQ), (Share-IXCI), (Share-FWBE), (Share-ZOFA), (Share-PLLK), (Share-YFVZ), (Share-ANFX), (Share-PATS), (Share-NDKR), (Share-ALIY), (Share-JWGF), (Share-JGTW), (Share-FAPS), (Share-VCAX), (Share-LFXB), (Share-DWSK), (Share-XQII), (Share-ROOM)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prix d’achat est de 489,24€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193,78€ de bénéfice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5DE8B9-89F8-7138-C0A1-0AE9DB037363}"/>
              </a:ext>
            </a:extLst>
          </p:cNvPr>
          <p:cNvSpPr txBox="1"/>
          <p:nvPr/>
        </p:nvSpPr>
        <p:spPr>
          <a:xfrm>
            <a:off x="7266039" y="1135626"/>
            <a:ext cx="37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Choix de </a:t>
            </a:r>
            <a:r>
              <a:rPr lang="fr-FR" dirty="0" err="1"/>
              <a:t>Sienna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37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618AA-510C-4C90-8506-29C33717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de la 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12F63-167E-C676-A0FD-283C77E7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Dans la Data 1 </a:t>
            </a:r>
            <a:r>
              <a:rPr lang="fr-FR" sz="2000" dirty="0" err="1"/>
              <a:t>Sienna</a:t>
            </a:r>
            <a:r>
              <a:rPr lang="fr-FR" sz="2000" dirty="0"/>
              <a:t> utilise l’algorithme gloutonne par rapport au prix d’achat de l’action.</a:t>
            </a:r>
          </a:p>
          <a:p>
            <a:r>
              <a:rPr lang="fr-FR" sz="2000" dirty="0"/>
              <a:t>Dans la Data 2 elle utilise aussi l’algorithme gloutonne par rapport au pourcentage de bénéfice de l’action.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La différence entre mon choix et celui de </a:t>
            </a:r>
            <a:r>
              <a:rPr lang="fr-FR" sz="2000" dirty="0" err="1"/>
              <a:t>Sienna</a:t>
            </a:r>
            <a:r>
              <a:rPr lang="fr-FR" sz="2000" dirty="0"/>
              <a:t>:</a:t>
            </a:r>
          </a:p>
          <a:p>
            <a:r>
              <a:rPr lang="fr-FR" sz="2000" dirty="0"/>
              <a:t>Mon choix permet d’optimisé au maximum le choix des actions avec le budget de 500€</a:t>
            </a:r>
          </a:p>
          <a:p>
            <a:r>
              <a:rPr lang="fr-FR" sz="2000" dirty="0"/>
              <a:t>J’engrange plus de bénéfice que les choix de </a:t>
            </a:r>
            <a:r>
              <a:rPr lang="fr-FR" sz="2000" dirty="0" err="1"/>
              <a:t>Sienna</a:t>
            </a:r>
            <a:r>
              <a:rPr lang="fr-FR" sz="2000" dirty="0"/>
              <a:t> </a:t>
            </a:r>
          </a:p>
          <a:p>
            <a:r>
              <a:rPr lang="fr-FR" sz="2000" dirty="0"/>
              <a:t>Le cas ou une des actions est a la baisse celle-ci n’aura pas un grand changement sur mes bénéfice, alors que celle les choix de </a:t>
            </a:r>
            <a:r>
              <a:rPr lang="fr-FR" sz="2000" dirty="0" err="1"/>
              <a:t>Sienna</a:t>
            </a:r>
            <a:r>
              <a:rPr lang="fr-FR" sz="2000" dirty="0"/>
              <a:t> auront un gros impact sur </a:t>
            </a:r>
            <a:r>
              <a:rPr lang="fr-FR" sz="2000"/>
              <a:t>ces bénéfices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61211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742</Words>
  <Application>Microsoft Office PowerPoint</Application>
  <PresentationFormat>Grand écran</PresentationFormat>
  <Paragraphs>188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Algorithme  Bruteforce et Optimized</vt:lpstr>
      <vt:lpstr>Résultat BrutForce</vt:lpstr>
      <vt:lpstr>Avantages /Inconvénients BruteForce</vt:lpstr>
      <vt:lpstr>Diagramme Knapsack</vt:lpstr>
      <vt:lpstr>Résultat Optimized</vt:lpstr>
      <vt:lpstr>Avantages/Iconvénient Optimized</vt:lpstr>
      <vt:lpstr>Analyse Big O solutions BruteForce/Optimized</vt:lpstr>
      <vt:lpstr>Comparaison avec les choix de Sienna</vt:lpstr>
      <vt:lpstr>Conclusion de la comparaison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 Bruteforce et Optimized</dc:title>
  <dc:creator>idarousse imamo</dc:creator>
  <cp:lastModifiedBy>idarousse imamo</cp:lastModifiedBy>
  <cp:revision>5</cp:revision>
  <dcterms:created xsi:type="dcterms:W3CDTF">2022-10-11T12:26:15Z</dcterms:created>
  <dcterms:modified xsi:type="dcterms:W3CDTF">2022-10-25T10:46:30Z</dcterms:modified>
</cp:coreProperties>
</file>