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1050;&#1085;&#1080;&#1075;&#1072;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1050;&#1085;&#1080;&#1075;&#1072;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1050;&#1085;&#1080;&#1075;&#1072;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ru-RU"/>
  <c:chart>
    <c:title>
      <c:layout/>
      <c:txPr>
        <a:bodyPr/>
        <a:lstStyle/>
        <a:p>
          <a:pPr>
            <a:defRPr sz="1400">
              <a:latin typeface="Times New Roman" pitchFamily="18" charset="0"/>
              <a:cs typeface="Times New Roman" pitchFamily="18" charset="0"/>
            </a:defRPr>
          </a:pPr>
          <a:endParaRPr lang="ru-RU"/>
        </a:p>
      </c:txPr>
    </c:title>
    <c:plotArea>
      <c:layout/>
      <c:pieChart>
        <c:varyColors val="1"/>
        <c:ser>
          <c:idx val="0"/>
          <c:order val="0"/>
          <c:tx>
            <c:strRef>
              <c:f>Лист1!$E$3</c:f>
              <c:strCache>
                <c:ptCount val="1"/>
                <c:pt idx="0">
                  <c:v>Программа пайдалы ма?</c:v>
                </c:pt>
              </c:strCache>
            </c:strRef>
          </c:tx>
          <c:explosion val="25"/>
          <c:cat>
            <c:strRef>
              <c:f>Лист1!$D$4:$D$5</c:f>
              <c:strCache>
                <c:ptCount val="2"/>
                <c:pt idx="0">
                  <c:v>Иә 87%</c:v>
                </c:pt>
                <c:pt idx="1">
                  <c:v>Жоқ 13%</c:v>
                </c:pt>
              </c:strCache>
            </c:strRef>
          </c:cat>
          <c:val>
            <c:numRef>
              <c:f>Лист1!$E$4:$E$5</c:f>
              <c:numCache>
                <c:formatCode>General</c:formatCode>
                <c:ptCount val="2"/>
                <c:pt idx="0">
                  <c:v>20</c:v>
                </c:pt>
                <c:pt idx="1">
                  <c:v>3</c:v>
                </c:pt>
              </c:numCache>
            </c:numRef>
          </c:val>
        </c:ser>
        <c:firstSliceAng val="0"/>
      </c:pieChart>
    </c:plotArea>
    <c:legend>
      <c:legendPos val="r"/>
      <c:layout/>
      <c:txPr>
        <a:bodyPr/>
        <a:lstStyle/>
        <a:p>
          <a:pPr>
            <a:defRPr sz="1400">
              <a:latin typeface="Times New Roman" pitchFamily="18" charset="0"/>
              <a:cs typeface="Times New Roman" pitchFamily="18" charset="0"/>
            </a:defRPr>
          </a:pPr>
          <a:endParaRPr lang="ru-RU"/>
        </a:p>
      </c:txPr>
    </c:legend>
    <c:plotVisOnly val="1"/>
  </c:chart>
  <c:spPr>
    <a:ln>
      <a:solidFill>
        <a:schemeClr val="tx2">
          <a:lumMod val="75000"/>
        </a:schemeClr>
      </a:solid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ru-RU"/>
  <c:chart>
    <c:title>
      <c:layout/>
      <c:txPr>
        <a:bodyPr/>
        <a:lstStyle/>
        <a:p>
          <a:pPr>
            <a:defRPr sz="1400">
              <a:latin typeface="Times New Roman" pitchFamily="18" charset="0"/>
              <a:cs typeface="Times New Roman" pitchFamily="18" charset="0"/>
            </a:defRPr>
          </a:pPr>
          <a:endParaRPr lang="ru-RU"/>
        </a:p>
      </c:txPr>
    </c:title>
    <c:plotArea>
      <c:layout>
        <c:manualLayout>
          <c:layoutTarget val="inner"/>
          <c:xMode val="edge"/>
          <c:yMode val="edge"/>
          <c:x val="6.0700522678951097E-2"/>
          <c:y val="0.24566672350764851"/>
          <c:w val="0.45636655076187138"/>
          <c:h val="0.69925818276835938"/>
        </c:manualLayout>
      </c:layout>
      <c:pieChart>
        <c:varyColors val="1"/>
        <c:ser>
          <c:idx val="0"/>
          <c:order val="0"/>
          <c:tx>
            <c:strRef>
              <c:f>Лист1!$E$7</c:f>
              <c:strCache>
                <c:ptCount val="1"/>
                <c:pt idx="0">
                  <c:v>Программа қолдануға ыңғайлы ма?</c:v>
                </c:pt>
              </c:strCache>
            </c:strRef>
          </c:tx>
          <c:explosion val="25"/>
          <c:cat>
            <c:strRef>
              <c:f>Лист1!$D$8:$D$9</c:f>
              <c:strCache>
                <c:ptCount val="2"/>
                <c:pt idx="0">
                  <c:v>Иә 82,6%</c:v>
                </c:pt>
                <c:pt idx="1">
                  <c:v>Жоқ 17,4%</c:v>
                </c:pt>
              </c:strCache>
            </c:strRef>
          </c:cat>
          <c:val>
            <c:numRef>
              <c:f>Лист1!$E$8:$E$9</c:f>
              <c:numCache>
                <c:formatCode>General</c:formatCode>
                <c:ptCount val="2"/>
                <c:pt idx="0">
                  <c:v>19</c:v>
                </c:pt>
                <c:pt idx="1">
                  <c:v>4</c:v>
                </c:pt>
              </c:numCache>
            </c:numRef>
          </c:val>
        </c:ser>
        <c:firstSliceAng val="0"/>
      </c:pieChart>
    </c:plotArea>
    <c:legend>
      <c:legendPos val="r"/>
      <c:layout>
        <c:manualLayout>
          <c:xMode val="edge"/>
          <c:yMode val="edge"/>
          <c:x val="0.60346320004630549"/>
          <c:y val="0.44207922018544932"/>
          <c:w val="0.36729968796207435"/>
          <c:h val="0.28889219216987705"/>
        </c:manualLayout>
      </c:layout>
      <c:txPr>
        <a:bodyPr/>
        <a:lstStyle/>
        <a:p>
          <a:pPr>
            <a:defRPr sz="1400">
              <a:latin typeface="Times New Roman" pitchFamily="18" charset="0"/>
              <a:cs typeface="Times New Roman" pitchFamily="18" charset="0"/>
            </a:defRPr>
          </a:pPr>
          <a:endParaRPr lang="ru-RU"/>
        </a:p>
      </c:txPr>
    </c:legend>
    <c:plotVisOnly val="1"/>
  </c:chart>
  <c:spPr>
    <a:ln>
      <a:solidFill>
        <a:schemeClr val="tx2">
          <a:lumMod val="75000"/>
        </a:schemeClr>
      </a:solid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ru-RU"/>
  <c:chart>
    <c:title>
      <c:layout/>
      <c:txPr>
        <a:bodyPr/>
        <a:lstStyle/>
        <a:p>
          <a:pPr>
            <a:defRPr sz="1400">
              <a:latin typeface="Times New Roman" pitchFamily="18" charset="0"/>
              <a:cs typeface="Times New Roman" pitchFamily="18" charset="0"/>
            </a:defRPr>
          </a:pPr>
          <a:endParaRPr lang="ru-RU"/>
        </a:p>
      </c:txPr>
    </c:title>
    <c:plotArea>
      <c:layout>
        <c:manualLayout>
          <c:layoutTarget val="inner"/>
          <c:xMode val="edge"/>
          <c:yMode val="edge"/>
          <c:x val="0.11880119824183209"/>
          <c:y val="0.26494438218026234"/>
          <c:w val="0.41662364567877042"/>
          <c:h val="0.6719736220625343"/>
        </c:manualLayout>
      </c:layout>
      <c:pieChart>
        <c:varyColors val="1"/>
        <c:ser>
          <c:idx val="0"/>
          <c:order val="0"/>
          <c:tx>
            <c:strRef>
              <c:f>Лист1!$E$11</c:f>
              <c:strCache>
                <c:ptCount val="1"/>
                <c:pt idx="0">
                  <c:v>Программа дизайны көз тартарлық па?</c:v>
                </c:pt>
              </c:strCache>
            </c:strRef>
          </c:tx>
          <c:explosion val="12"/>
          <c:dPt>
            <c:idx val="0"/>
            <c:explosion val="24"/>
          </c:dPt>
          <c:cat>
            <c:strRef>
              <c:f>Лист1!$D$12:$D$13</c:f>
              <c:strCache>
                <c:ptCount val="2"/>
                <c:pt idx="0">
                  <c:v>Иә 65,2%</c:v>
                </c:pt>
                <c:pt idx="1">
                  <c:v>Жоқ 34,8%</c:v>
                </c:pt>
              </c:strCache>
            </c:strRef>
          </c:cat>
          <c:val>
            <c:numRef>
              <c:f>Лист1!$E$12:$E$13</c:f>
              <c:numCache>
                <c:formatCode>General</c:formatCode>
                <c:ptCount val="2"/>
                <c:pt idx="0">
                  <c:v>15</c:v>
                </c:pt>
                <c:pt idx="1">
                  <c:v>8</c:v>
                </c:pt>
              </c:numCache>
            </c:numRef>
          </c:val>
        </c:ser>
        <c:firstSliceAng val="0"/>
      </c:pieChart>
    </c:plotArea>
    <c:legend>
      <c:legendPos val="r"/>
      <c:layout>
        <c:manualLayout>
          <c:xMode val="edge"/>
          <c:yMode val="edge"/>
          <c:x val="0.59110379410938996"/>
          <c:y val="0.51362438432823176"/>
          <c:w val="0.38384628685905453"/>
          <c:h val="0.31118157038362287"/>
        </c:manualLayout>
      </c:layout>
      <c:txPr>
        <a:bodyPr/>
        <a:lstStyle/>
        <a:p>
          <a:pPr>
            <a:defRPr sz="1400">
              <a:latin typeface="Times New Roman" pitchFamily="18" charset="0"/>
              <a:cs typeface="Times New Roman" pitchFamily="18" charset="0"/>
            </a:defRPr>
          </a:pPr>
          <a:endParaRPr lang="ru-RU"/>
        </a:p>
      </c:txPr>
    </c:legend>
    <c:plotVisOnly val="1"/>
  </c:chart>
  <c:spPr>
    <a:ln>
      <a:solidFill>
        <a:schemeClr val="tx2">
          <a:lumMod val="75000"/>
        </a:schemeClr>
      </a:solidFill>
    </a:ln>
  </c:sp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11.12.2013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11.12.2013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11.12.2013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11.12.2013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11.12.2013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11.12.2013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11.12.2013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11.12.2013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11.12.2013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11.12.2013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11.12.2013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11.12.2013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9" descr="D:\титул 2.jpg"/>
          <p:cNvPicPr/>
          <p:nvPr/>
        </p:nvPicPr>
        <p:blipFill>
          <a:blip r:embed="rId2" cstate="print"/>
          <a:srcRect b="38281"/>
          <a:stretch>
            <a:fillRect/>
          </a:stretch>
        </p:blipFill>
        <p:spPr bwMode="auto">
          <a:xfrm>
            <a:off x="0" y="0"/>
            <a:ext cx="9144000" cy="6858000"/>
          </a:xfrm>
          <a:prstGeom prst="rect">
            <a:avLst/>
          </a:prstGeom>
          <a:noFill/>
          <a:ln w="9525">
            <a:noFill/>
            <a:miter lim="800000"/>
            <a:headEnd/>
            <a:tailEnd/>
          </a:ln>
        </p:spPr>
      </p:pic>
      <p:sp>
        <p:nvSpPr>
          <p:cNvPr id="5121" name="Rectangle 1"/>
          <p:cNvSpPr>
            <a:spLocks noChangeArrowheads="1"/>
          </p:cNvSpPr>
          <p:nvPr/>
        </p:nvSpPr>
        <p:spPr bwMode="auto">
          <a:xfrm>
            <a:off x="1500166" y="2357430"/>
            <a:ext cx="6357982"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kk-KZ" sz="32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Calibri" pitchFamily="34" charset="0"/>
                <a:cs typeface="Times New Roman" pitchFamily="18" charset="0"/>
              </a:rPr>
              <a:t>Электронное пособие “Подготовка к математическим олимпиадам</a:t>
            </a:r>
            <a:r>
              <a:rPr kumimoji="0" lang="kk-KZ" sz="3200" b="1" i="1" u="none" strike="noStrike" normalizeH="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a:ea typeface="Calibri" pitchFamily="34" charset="0"/>
                <a:cs typeface="Times New Roman" pitchFamily="18" charset="0"/>
              </a:rPr>
              <a:t>” </a:t>
            </a:r>
            <a:endParaRPr kumimoji="0" lang="kk-KZ" sz="3200" b="1" i="0" u="none" strike="noStrike" normalizeH="0" baseline="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cs typeface="Arial" pitchFamily="34" charset="0"/>
            </a:endParaRPr>
          </a:p>
        </p:txBody>
      </p:sp>
      <p:sp>
        <p:nvSpPr>
          <p:cNvPr id="5122" name="Rectangle 2"/>
          <p:cNvSpPr>
            <a:spLocks noChangeArrowheads="1"/>
          </p:cNvSpPr>
          <p:nvPr/>
        </p:nvSpPr>
        <p:spPr bwMode="auto">
          <a:xfrm>
            <a:off x="5500694" y="4286256"/>
            <a:ext cx="3429024"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kk-KZ" sz="2000" u="none" strike="noStrike" normalizeH="0" baseline="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Calibri" pitchFamily="34" charset="0"/>
                <a:cs typeface="Times New Roman" pitchFamily="18" charset="0"/>
              </a:rPr>
              <a:t>Иемберген Дастан, </a:t>
            </a:r>
            <a:r>
              <a:rPr lang="en-US" sz="2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Calibri" pitchFamily="34" charset="0"/>
                <a:cs typeface="Times New Roman" pitchFamily="18" charset="0"/>
              </a:rPr>
              <a:t>11</a:t>
            </a:r>
            <a:r>
              <a:rPr kumimoji="0" lang="en-US" sz="2000" u="none" strike="noStrike" normalizeH="0" baseline="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Calibri" pitchFamily="34" charset="0"/>
                <a:cs typeface="Times New Roman" pitchFamily="18" charset="0"/>
              </a:rPr>
              <a:t>b</a:t>
            </a:r>
            <a:r>
              <a:rPr kumimoji="0" lang="kk-KZ" sz="2000" u="none" strike="noStrike" normalizeH="0" baseline="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Calibri" pitchFamily="34" charset="0"/>
                <a:cs typeface="Times New Roman" pitchFamily="18" charset="0"/>
              </a:rPr>
              <a:t> </a:t>
            </a:r>
            <a:r>
              <a:rPr kumimoji="0" lang="kk-KZ" sz="2000" u="none" strike="noStrike" normalizeH="0" baseline="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Calibri" pitchFamily="34" charset="0"/>
                <a:cs typeface="Times New Roman" pitchFamily="18" charset="0"/>
              </a:rPr>
              <a:t>сынып оқушысы</a:t>
            </a:r>
            <a:endParaRPr kumimoji="0" lang="kk-KZ" sz="2000" u="none" strike="noStrike" normalizeH="0" baseline="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D:\титул 2.jpg"/>
          <p:cNvPicPr/>
          <p:nvPr/>
        </p:nvPicPr>
        <p:blipFill>
          <a:blip r:embed="rId2" cstate="print"/>
          <a:srcRect l="25000" b="38281"/>
          <a:stretch>
            <a:fillRect/>
          </a:stretch>
        </p:blipFill>
        <p:spPr bwMode="auto">
          <a:xfrm>
            <a:off x="0" y="0"/>
            <a:ext cx="9144000" cy="6858000"/>
          </a:xfrm>
          <a:prstGeom prst="rect">
            <a:avLst/>
          </a:prstGeom>
          <a:noFill/>
          <a:ln w="9525">
            <a:noFill/>
            <a:miter lim="800000"/>
            <a:headEnd/>
            <a:tailEnd/>
          </a:ln>
        </p:spPr>
      </p:pic>
      <p:sp>
        <p:nvSpPr>
          <p:cNvPr id="4097" name="Rectangle 1"/>
          <p:cNvSpPr>
            <a:spLocks noChangeArrowheads="1"/>
          </p:cNvSpPr>
          <p:nvPr/>
        </p:nvSpPr>
        <p:spPr bwMode="auto">
          <a:xfrm>
            <a:off x="500034" y="1785926"/>
            <a:ext cx="8286808"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539750" algn="l" defTabSz="914400" rtl="0" eaLnBrk="1" fontAlgn="base" latinLnBrk="0" hangingPunct="1">
              <a:lnSpc>
                <a:spcPct val="100000"/>
              </a:lnSpc>
              <a:spcBef>
                <a:spcPct val="0"/>
              </a:spcBef>
              <a:spcAft>
                <a:spcPct val="0"/>
              </a:spcAft>
              <a:buClrTx/>
              <a:buSzTx/>
              <a:buFontTx/>
              <a:buNone/>
              <a:tabLst/>
            </a:pPr>
            <a:r>
              <a:rPr kumimoji="0" lang="kk-KZ" sz="2400" b="1"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Мақсаты</a:t>
            </a:r>
            <a:r>
              <a:rPr kumimoji="0" lang="kk-KZ"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 Оқушы өз бетімен олимпиадаларға дайындала алатындай Delphi  мүмкіндіктерін пайдалана жоба құрастыру.</a:t>
            </a:r>
            <a:endParaRPr kumimoji="0" lang="ru-RU"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k-KZ" sz="2400" b="1"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Міндеттері:</a:t>
            </a:r>
            <a:endParaRPr kumimoji="0" lang="ru-RU"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k-KZ"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Мәліметтер, есептер, кітаптар жинақтау. Оларды жүйелеу.</a:t>
            </a:r>
            <a:endParaRPr kumimoji="0" lang="ru-RU"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k-KZ"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Программаны ойластыру, жоспарлау.</a:t>
            </a:r>
            <a:endParaRPr kumimoji="0" lang="ru-RU"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k-KZ"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Жобаға қажетті суреттерді өңдеу.</a:t>
            </a:r>
            <a:endParaRPr kumimoji="0" lang="ru-RU"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k-KZ"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Жобаны құру, тексеру, қателерді түзету.</a:t>
            </a:r>
            <a:endParaRPr kumimoji="0" lang="ru-RU"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k-KZ"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Қолданушыларға ұсыну және пікірлеріне анализ жасау.</a:t>
            </a:r>
            <a:endParaRPr kumimoji="0" lang="kk-KZ"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D:\титул 2.jpg"/>
          <p:cNvPicPr/>
          <p:nvPr/>
        </p:nvPicPr>
        <p:blipFill>
          <a:blip r:embed="rId2" cstate="print"/>
          <a:srcRect l="25000" b="38281"/>
          <a:stretch>
            <a:fillRect/>
          </a:stretch>
        </p:blipFill>
        <p:spPr bwMode="auto">
          <a:xfrm>
            <a:off x="0" y="0"/>
            <a:ext cx="9144000" cy="6858000"/>
          </a:xfrm>
          <a:prstGeom prst="rect">
            <a:avLst/>
          </a:prstGeom>
          <a:noFill/>
          <a:ln w="9525">
            <a:noFill/>
            <a:miter lim="800000"/>
            <a:headEnd/>
            <a:tailEnd/>
          </a:ln>
        </p:spPr>
      </p:pic>
      <p:sp>
        <p:nvSpPr>
          <p:cNvPr id="6" name="Rectangle 1"/>
          <p:cNvSpPr>
            <a:spLocks noChangeArrowheads="1"/>
          </p:cNvSpPr>
          <p:nvPr/>
        </p:nvSpPr>
        <p:spPr bwMode="auto">
          <a:xfrm>
            <a:off x="500034" y="1142984"/>
            <a:ext cx="8286808" cy="4462760"/>
          </a:xfrm>
          <a:prstGeom prst="rect">
            <a:avLst/>
          </a:prstGeom>
          <a:noFill/>
          <a:ln w="9525">
            <a:noFill/>
            <a:miter lim="800000"/>
            <a:headEnd/>
            <a:tailEnd/>
          </a:ln>
          <a:effectLst/>
          <a:scene3d>
            <a:camera prst="orthographicFront"/>
            <a:lightRig rig="threePt" dir="t"/>
          </a:scene3d>
          <a:sp3d>
            <a:bevelT/>
          </a:sp3d>
        </p:spPr>
        <p:txBody>
          <a:bodyPr vert="horz" wrap="square" lIns="91440" tIns="45720" rIns="91440" bIns="45720" numCol="1" anchor="ctr" anchorCtr="0" compatLnSpc="1">
            <a:prstTxWarp prst="textNoShape">
              <a:avLst/>
            </a:prstTxWarp>
            <a:spAutoFit/>
            <a:sp3d/>
          </a:bodyPr>
          <a:lstStyle/>
          <a:p>
            <a:pPr indent="539750" fontAlgn="base">
              <a:spcBef>
                <a:spcPct val="0"/>
              </a:spcBef>
              <a:spcAft>
                <a:spcPct val="0"/>
              </a:spcAft>
            </a:pPr>
            <a:r>
              <a:rPr lang="kk-KZ" sz="2000" b="1" dirty="0" smtClean="0">
                <a:ln>
                  <a:solidFill>
                    <a:schemeClr val="tx2">
                      <a:lumMod val="75000"/>
                    </a:schemeClr>
                  </a:solidFill>
                </a:ln>
                <a:solidFill>
                  <a:schemeClr val="accent1">
                    <a:lumMod val="50000"/>
                  </a:schemeClr>
                </a:solidFill>
                <a:latin typeface="Times New Roman" pitchFamily="18" charset="0"/>
                <a:cs typeface="Times New Roman" pitchFamily="18" charset="0"/>
              </a:rPr>
              <a:t>Өзектілігі: </a:t>
            </a:r>
            <a:r>
              <a:rPr lang="kk-KZ" sz="2000" dirty="0" smtClean="0">
                <a:ln>
                  <a:solidFill>
                    <a:schemeClr val="tx2">
                      <a:lumMod val="75000"/>
                    </a:schemeClr>
                  </a:solidFill>
                </a:ln>
                <a:solidFill>
                  <a:schemeClr val="accent1">
                    <a:lumMod val="50000"/>
                  </a:schemeClr>
                </a:solidFill>
                <a:latin typeface="Times New Roman" pitchFamily="18" charset="0"/>
                <a:cs typeface="Times New Roman" pitchFamily="18" charset="0"/>
              </a:rPr>
              <a:t>Көптеген оқушылар математикалық олимпиадаларға қатысып, жүлделі орын алғанын қалайды. Олимпиадаларда жетістікке жету дарынға ғана емес білімге де байланысты. Бірақ көптеген оқушыларда білімі аздау, себебі олардың олимпиадаға дайындалуға мүмкіндігі жоқ. Мұның әртүрлі себептері бар. Олимп шыңына жетелеуші мұғалімдер аздығынан, әртүрлі тақырыптарды қамтитын есептердің аздығынан және т.с.с. Көптеген дарынды оқушыларымыз осы себептен өз талантын таныта алмай жүр. Осындай оқушыларға көмектесу үшін осы жобаны таңдадым.</a:t>
            </a:r>
          </a:p>
          <a:p>
            <a:pPr indent="539750" fontAlgn="base">
              <a:spcBef>
                <a:spcPct val="0"/>
              </a:spcBef>
              <a:spcAft>
                <a:spcPct val="0"/>
              </a:spcAft>
            </a:pPr>
            <a:r>
              <a:rPr lang="kk-KZ" sz="2000" b="1" dirty="0" smtClean="0">
                <a:ln>
                  <a:solidFill>
                    <a:schemeClr val="tx2">
                      <a:lumMod val="75000"/>
                    </a:schemeClr>
                  </a:solidFill>
                </a:ln>
                <a:solidFill>
                  <a:schemeClr val="accent1">
                    <a:lumMod val="50000"/>
                  </a:schemeClr>
                </a:solidFill>
                <a:latin typeface="Times New Roman" pitchFamily="18" charset="0"/>
                <a:cs typeface="Times New Roman" pitchFamily="18" charset="0"/>
              </a:rPr>
              <a:t>Гипотеза: </a:t>
            </a:r>
            <a:r>
              <a:rPr lang="kk-KZ" sz="2000" dirty="0" smtClean="0">
                <a:ln>
                  <a:solidFill>
                    <a:schemeClr val="tx2">
                      <a:lumMod val="75000"/>
                    </a:schemeClr>
                  </a:solidFill>
                </a:ln>
                <a:solidFill>
                  <a:schemeClr val="accent1">
                    <a:lumMod val="50000"/>
                  </a:schemeClr>
                </a:solidFill>
                <a:latin typeface="Times New Roman" pitchFamily="18" charset="0"/>
                <a:cs typeface="Times New Roman" pitchFamily="18" charset="0"/>
              </a:rPr>
              <a:t>Оқушылар, қызығушылық танытушылар, достарым осы жобаны қолданып, өзінің білім қорын көбейтеді, математикалық олимпиадаларға қатысуға жетерлік білім алады.</a:t>
            </a:r>
            <a:endParaRPr lang="ru-RU" sz="2000" dirty="0" smtClean="0">
              <a:ln>
                <a:solidFill>
                  <a:schemeClr val="tx2">
                    <a:lumMod val="75000"/>
                  </a:schemeClr>
                </a:solidFill>
              </a:ln>
              <a:solidFill>
                <a:schemeClr val="accent1">
                  <a:lumMod val="50000"/>
                </a:schemeClr>
              </a:solidFill>
              <a:latin typeface="Times New Roman" pitchFamily="18" charset="0"/>
              <a:cs typeface="Times New Roman" pitchFamily="18" charset="0"/>
            </a:endParaRPr>
          </a:p>
          <a:p>
            <a:pPr indent="539750" fontAlgn="base">
              <a:spcBef>
                <a:spcPct val="0"/>
              </a:spcBef>
              <a:spcAft>
                <a:spcPct val="0"/>
              </a:spcAft>
            </a:pPr>
            <a:endParaRPr lang="ru-RU" sz="2000" dirty="0" smtClean="0">
              <a:solidFill>
                <a:schemeClr val="accent1">
                  <a:lumMod val="50000"/>
                </a:schemeClr>
              </a:solidFill>
              <a:latin typeface="Times New Roman" pitchFamily="18" charset="0"/>
              <a:cs typeface="Times New Roman" pitchFamily="18" charset="0"/>
            </a:endParaRPr>
          </a:p>
          <a:p>
            <a:pPr marL="0" marR="0" lvl="0" indent="539750" algn="l" defTabSz="914400" rtl="0" eaLnBrk="1" fontAlgn="base" latinLnBrk="0" hangingPunct="1">
              <a:lnSpc>
                <a:spcPct val="100000"/>
              </a:lnSpc>
              <a:spcBef>
                <a:spcPct val="0"/>
              </a:spcBef>
              <a:spcAft>
                <a:spcPct val="0"/>
              </a:spcAft>
              <a:buClrTx/>
              <a:buSzTx/>
              <a:buFontTx/>
              <a:buNone/>
              <a:tabLst/>
            </a:pPr>
            <a:endParaRPr kumimoji="0" lang="kk-KZ"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D:\титул 2.jpg"/>
          <p:cNvPicPr/>
          <p:nvPr/>
        </p:nvPicPr>
        <p:blipFill>
          <a:blip r:embed="rId2" cstate="print"/>
          <a:srcRect l="25781" b="38281"/>
          <a:stretch>
            <a:fillRect/>
          </a:stretch>
        </p:blipFill>
        <p:spPr bwMode="auto">
          <a:xfrm>
            <a:off x="0" y="0"/>
            <a:ext cx="9144000" cy="6858000"/>
          </a:xfrm>
          <a:prstGeom prst="rect">
            <a:avLst/>
          </a:prstGeom>
          <a:noFill/>
          <a:ln w="9525">
            <a:noFill/>
            <a:miter lim="800000"/>
            <a:headEnd/>
            <a:tailEnd/>
          </a:ln>
        </p:spPr>
      </p:pic>
      <p:sp>
        <p:nvSpPr>
          <p:cNvPr id="186" name="Rectangle 185"/>
          <p:cNvSpPr/>
          <p:nvPr/>
        </p:nvSpPr>
        <p:spPr>
          <a:xfrm>
            <a:off x="5286380" y="5143512"/>
            <a:ext cx="2357454" cy="461665"/>
          </a:xfrm>
          <a:prstGeom prst="rect">
            <a:avLst/>
          </a:prstGeom>
          <a:scene3d>
            <a:camera prst="orthographicFront"/>
            <a:lightRig rig="threePt" dir="t"/>
          </a:scene3d>
          <a:sp3d>
            <a:bevelT/>
          </a:sp3d>
        </p:spPr>
        <p:txBody>
          <a:bodyPr wrap="square">
            <a:spAutoFit/>
            <a:sp3d/>
          </a:bodyPr>
          <a:lstStyle/>
          <a:p>
            <a:r>
              <a:rPr lang="kk-KZ" sz="2400" dirty="0" smtClean="0">
                <a:ln>
                  <a:solidFill>
                    <a:schemeClr val="tx2">
                      <a:lumMod val="75000"/>
                    </a:schemeClr>
                  </a:solidFill>
                </a:ln>
                <a:solidFill>
                  <a:schemeClr val="accent1">
                    <a:lumMod val="50000"/>
                  </a:schemeClr>
                </a:solidFill>
                <a:latin typeface="Times New Roman" pitchFamily="18" charset="0"/>
                <a:cs typeface="Times New Roman" pitchFamily="18" charset="0"/>
              </a:rPr>
              <a:t>ЖОБА МОДЕЛІ</a:t>
            </a:r>
            <a:endParaRPr lang="ru-RU" sz="2400" dirty="0">
              <a:ln>
                <a:solidFill>
                  <a:schemeClr val="tx2">
                    <a:lumMod val="75000"/>
                  </a:schemeClr>
                </a:solidFill>
              </a:ln>
              <a:solidFill>
                <a:schemeClr val="accent1">
                  <a:lumMod val="50000"/>
                </a:schemeClr>
              </a:solidFill>
              <a:latin typeface="Times New Roman" pitchFamily="18" charset="0"/>
              <a:cs typeface="Times New Roman" pitchFamily="18" charset="0"/>
            </a:endParaRPr>
          </a:p>
        </p:txBody>
      </p:sp>
      <p:grpSp>
        <p:nvGrpSpPr>
          <p:cNvPr id="289" name="Группа 288"/>
          <p:cNvGrpSpPr/>
          <p:nvPr/>
        </p:nvGrpSpPr>
        <p:grpSpPr>
          <a:xfrm>
            <a:off x="428596" y="214290"/>
            <a:ext cx="8572560" cy="6429420"/>
            <a:chOff x="428596" y="214290"/>
            <a:chExt cx="8572560" cy="6429420"/>
          </a:xfrm>
        </p:grpSpPr>
        <p:grpSp>
          <p:nvGrpSpPr>
            <p:cNvPr id="2138" name="Group 90"/>
            <p:cNvGrpSpPr>
              <a:grpSpLocks/>
            </p:cNvGrpSpPr>
            <p:nvPr/>
          </p:nvGrpSpPr>
          <p:grpSpPr bwMode="auto">
            <a:xfrm>
              <a:off x="428596" y="214290"/>
              <a:ext cx="8572560" cy="6429420"/>
              <a:chOff x="1046" y="2150"/>
              <a:chExt cx="9823" cy="12970"/>
            </a:xfrm>
          </p:grpSpPr>
          <p:cxnSp>
            <p:nvCxnSpPr>
              <p:cNvPr id="2139" name="AutoShape 91"/>
              <p:cNvCxnSpPr>
                <a:cxnSpLocks noChangeShapeType="1"/>
              </p:cNvCxnSpPr>
              <p:nvPr/>
            </p:nvCxnSpPr>
            <p:spPr bwMode="auto">
              <a:xfrm flipV="1">
                <a:off x="2930" y="4338"/>
                <a:ext cx="914" cy="375"/>
              </a:xfrm>
              <a:prstGeom prst="straightConnector1">
                <a:avLst/>
              </a:prstGeom>
              <a:noFill/>
              <a:ln w="9525">
                <a:solidFill>
                  <a:srgbClr val="000000"/>
                </a:solidFill>
                <a:round/>
                <a:headEnd/>
                <a:tailEnd/>
              </a:ln>
            </p:spPr>
          </p:cxnSp>
          <p:grpSp>
            <p:nvGrpSpPr>
              <p:cNvPr id="2140" name="Group 92"/>
              <p:cNvGrpSpPr>
                <a:grpSpLocks/>
              </p:cNvGrpSpPr>
              <p:nvPr/>
            </p:nvGrpSpPr>
            <p:grpSpPr bwMode="auto">
              <a:xfrm>
                <a:off x="1046" y="2150"/>
                <a:ext cx="9823" cy="12970"/>
                <a:chOff x="1046" y="2150"/>
                <a:chExt cx="9823" cy="12970"/>
              </a:xfrm>
            </p:grpSpPr>
            <p:grpSp>
              <p:nvGrpSpPr>
                <p:cNvPr id="2141" name="Group 93"/>
                <p:cNvGrpSpPr>
                  <a:grpSpLocks/>
                </p:cNvGrpSpPr>
                <p:nvPr/>
              </p:nvGrpSpPr>
              <p:grpSpPr bwMode="auto">
                <a:xfrm>
                  <a:off x="1046" y="2150"/>
                  <a:ext cx="9823" cy="12970"/>
                  <a:chOff x="1046" y="2150"/>
                  <a:chExt cx="9823" cy="12970"/>
                </a:xfrm>
              </p:grpSpPr>
              <p:sp>
                <p:nvSpPr>
                  <p:cNvPr id="2142" name="AutoShape 94"/>
                  <p:cNvSpPr>
                    <a:spLocks noChangeArrowheads="1"/>
                  </p:cNvSpPr>
                  <p:nvPr/>
                </p:nvSpPr>
                <p:spPr bwMode="auto">
                  <a:xfrm>
                    <a:off x="5043" y="2150"/>
                    <a:ext cx="1806" cy="74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100" b="0" i="0" u="none" strike="noStrike" cap="none" normalizeH="0" baseline="0" smtClean="0">
                        <a:ln>
                          <a:noFill/>
                        </a:ln>
                        <a:solidFill>
                          <a:schemeClr val="tx1"/>
                        </a:solidFill>
                        <a:effectLst/>
                        <a:latin typeface="Times New Roman" pitchFamily="18" charset="0"/>
                        <a:cs typeface="Arial" pitchFamily="34" charset="0"/>
                      </a:rPr>
                      <a:t>Бастапқы бет</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43" name="AutoShape 95"/>
                  <p:cNvSpPr>
                    <a:spLocks noChangeArrowheads="1"/>
                  </p:cNvSpPr>
                  <p:nvPr/>
                </p:nvSpPr>
                <p:spPr bwMode="auto">
                  <a:xfrm>
                    <a:off x="1046" y="3590"/>
                    <a:ext cx="1806" cy="74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100" b="0" i="0" u="none" strike="noStrike" cap="none" normalizeH="0" baseline="0" smtClean="0">
                        <a:ln>
                          <a:noFill/>
                        </a:ln>
                        <a:solidFill>
                          <a:schemeClr val="tx1"/>
                        </a:solidFill>
                        <a:effectLst/>
                        <a:latin typeface="Times New Roman" pitchFamily="18" charset="0"/>
                        <a:cs typeface="Arial" pitchFamily="34" charset="0"/>
                      </a:rPr>
                      <a:t>Об авторе</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44" name="AutoShape 96"/>
                  <p:cNvSpPr>
                    <a:spLocks noChangeArrowheads="1"/>
                  </p:cNvSpPr>
                  <p:nvPr/>
                </p:nvSpPr>
                <p:spPr bwMode="auto">
                  <a:xfrm>
                    <a:off x="3016" y="3590"/>
                    <a:ext cx="1806" cy="74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100" b="0" i="0" u="none" strike="noStrike" cap="none" normalizeH="0" baseline="0" smtClean="0">
                        <a:ln>
                          <a:noFill/>
                        </a:ln>
                        <a:solidFill>
                          <a:schemeClr val="tx1"/>
                        </a:solidFill>
                        <a:effectLst/>
                        <a:latin typeface="Times New Roman" pitchFamily="18" charset="0"/>
                        <a:cs typeface="Arial" pitchFamily="34" charset="0"/>
                      </a:rPr>
                      <a:t>Задачи</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45" name="AutoShape 97"/>
                  <p:cNvSpPr>
                    <a:spLocks noChangeArrowheads="1"/>
                  </p:cNvSpPr>
                  <p:nvPr/>
                </p:nvSpPr>
                <p:spPr bwMode="auto">
                  <a:xfrm>
                    <a:off x="5043" y="3590"/>
                    <a:ext cx="1806" cy="74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100" b="0" i="0" u="none" strike="noStrike" cap="none" normalizeH="0" baseline="0" smtClean="0">
                        <a:ln>
                          <a:noFill/>
                        </a:ln>
                        <a:solidFill>
                          <a:schemeClr val="tx1"/>
                        </a:solidFill>
                        <a:effectLst/>
                        <a:latin typeface="Times New Roman" pitchFamily="18" charset="0"/>
                        <a:cs typeface="Arial" pitchFamily="34" charset="0"/>
                      </a:rPr>
                      <a:t>Проверь себя</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46" name="AutoShape 98"/>
                  <p:cNvSpPr>
                    <a:spLocks noChangeArrowheads="1"/>
                  </p:cNvSpPr>
                  <p:nvPr/>
                </p:nvSpPr>
                <p:spPr bwMode="auto">
                  <a:xfrm>
                    <a:off x="7038" y="3590"/>
                    <a:ext cx="1806" cy="74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100" b="0" i="0" u="none" strike="noStrike" cap="none" normalizeH="0" baseline="0" smtClean="0">
                        <a:ln>
                          <a:noFill/>
                        </a:ln>
                        <a:solidFill>
                          <a:schemeClr val="tx1"/>
                        </a:solidFill>
                        <a:effectLst/>
                        <a:latin typeface="Times New Roman" pitchFamily="18" charset="0"/>
                        <a:cs typeface="Arial" pitchFamily="34" charset="0"/>
                      </a:rPr>
                      <a:t>Олимпиадные задачи</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47" name="AutoShape 99"/>
                  <p:cNvSpPr>
                    <a:spLocks noChangeArrowheads="1"/>
                  </p:cNvSpPr>
                  <p:nvPr/>
                </p:nvSpPr>
                <p:spPr bwMode="auto">
                  <a:xfrm>
                    <a:off x="9063" y="3590"/>
                    <a:ext cx="1806" cy="74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100" b="0" i="0" u="none" strike="noStrike" cap="none" normalizeH="0" baseline="0" smtClean="0">
                        <a:ln>
                          <a:noFill/>
                        </a:ln>
                        <a:solidFill>
                          <a:schemeClr val="tx1"/>
                        </a:solidFill>
                        <a:effectLst/>
                        <a:latin typeface="Times New Roman" pitchFamily="18" charset="0"/>
                        <a:cs typeface="Arial" pitchFamily="34" charset="0"/>
                      </a:rPr>
                      <a:t>Выход</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148" name="AutoShape 100"/>
                  <p:cNvCxnSpPr>
                    <a:cxnSpLocks noChangeShapeType="1"/>
                  </p:cNvCxnSpPr>
                  <p:nvPr/>
                </p:nvCxnSpPr>
                <p:spPr bwMode="auto">
                  <a:xfrm flipV="1">
                    <a:off x="1894" y="2898"/>
                    <a:ext cx="3456" cy="692"/>
                  </a:xfrm>
                  <a:prstGeom prst="straightConnector1">
                    <a:avLst/>
                  </a:prstGeom>
                  <a:noFill/>
                  <a:ln w="9525">
                    <a:solidFill>
                      <a:srgbClr val="000000"/>
                    </a:solidFill>
                    <a:round/>
                    <a:headEnd type="triangle" w="med" len="med"/>
                    <a:tailEnd type="triangle" w="med" len="med"/>
                  </a:ln>
                </p:spPr>
              </p:cxnSp>
              <p:cxnSp>
                <p:nvCxnSpPr>
                  <p:cNvPr id="2149" name="AutoShape 101"/>
                  <p:cNvCxnSpPr>
                    <a:cxnSpLocks noChangeShapeType="1"/>
                  </p:cNvCxnSpPr>
                  <p:nvPr/>
                </p:nvCxnSpPr>
                <p:spPr bwMode="auto">
                  <a:xfrm flipV="1">
                    <a:off x="3910" y="2898"/>
                    <a:ext cx="1774" cy="692"/>
                  </a:xfrm>
                  <a:prstGeom prst="straightConnector1">
                    <a:avLst/>
                  </a:prstGeom>
                  <a:noFill/>
                  <a:ln w="9525">
                    <a:solidFill>
                      <a:srgbClr val="000000"/>
                    </a:solidFill>
                    <a:round/>
                    <a:headEnd type="triangle" w="med" len="med"/>
                    <a:tailEnd type="triangle" w="med" len="med"/>
                  </a:ln>
                </p:spPr>
              </p:cxnSp>
              <p:cxnSp>
                <p:nvCxnSpPr>
                  <p:cNvPr id="2150" name="AutoShape 102"/>
                  <p:cNvCxnSpPr>
                    <a:cxnSpLocks noChangeShapeType="1"/>
                  </p:cNvCxnSpPr>
                  <p:nvPr/>
                </p:nvCxnSpPr>
                <p:spPr bwMode="auto">
                  <a:xfrm flipV="1">
                    <a:off x="5949" y="2898"/>
                    <a:ext cx="0" cy="692"/>
                  </a:xfrm>
                  <a:prstGeom prst="straightConnector1">
                    <a:avLst/>
                  </a:prstGeom>
                  <a:noFill/>
                  <a:ln w="9525">
                    <a:solidFill>
                      <a:srgbClr val="000000"/>
                    </a:solidFill>
                    <a:round/>
                    <a:headEnd type="triangle" w="med" len="med"/>
                    <a:tailEnd type="triangle" w="med" len="med"/>
                  </a:ln>
                </p:spPr>
              </p:cxnSp>
              <p:cxnSp>
                <p:nvCxnSpPr>
                  <p:cNvPr id="2151" name="AutoShape 103"/>
                  <p:cNvCxnSpPr>
                    <a:cxnSpLocks noChangeShapeType="1"/>
                  </p:cNvCxnSpPr>
                  <p:nvPr/>
                </p:nvCxnSpPr>
                <p:spPr bwMode="auto">
                  <a:xfrm flipH="1" flipV="1">
                    <a:off x="6237" y="2898"/>
                    <a:ext cx="1705" cy="692"/>
                  </a:xfrm>
                  <a:prstGeom prst="straightConnector1">
                    <a:avLst/>
                  </a:prstGeom>
                  <a:noFill/>
                  <a:ln w="9525">
                    <a:solidFill>
                      <a:srgbClr val="000000"/>
                    </a:solidFill>
                    <a:round/>
                    <a:headEnd type="triangle" w="med" len="med"/>
                    <a:tailEnd type="triangle" w="med" len="med"/>
                  </a:ln>
                </p:spPr>
              </p:cxnSp>
              <p:cxnSp>
                <p:nvCxnSpPr>
                  <p:cNvPr id="2152" name="AutoShape 104"/>
                  <p:cNvCxnSpPr>
                    <a:cxnSpLocks noChangeShapeType="1"/>
                  </p:cNvCxnSpPr>
                  <p:nvPr/>
                </p:nvCxnSpPr>
                <p:spPr bwMode="auto">
                  <a:xfrm flipH="1" flipV="1">
                    <a:off x="6594" y="2898"/>
                    <a:ext cx="3352" cy="692"/>
                  </a:xfrm>
                  <a:prstGeom prst="straightConnector1">
                    <a:avLst/>
                  </a:prstGeom>
                  <a:noFill/>
                  <a:ln w="9525">
                    <a:solidFill>
                      <a:srgbClr val="000000"/>
                    </a:solidFill>
                    <a:round/>
                    <a:headEnd type="triangle" w="med" len="med"/>
                    <a:tailEnd type="triangle" w="med" len="med"/>
                  </a:ln>
                </p:spPr>
              </p:cxnSp>
              <p:sp>
                <p:nvSpPr>
                  <p:cNvPr id="2153" name="AutoShape 105"/>
                  <p:cNvSpPr>
                    <a:spLocks noChangeArrowheads="1"/>
                  </p:cNvSpPr>
                  <p:nvPr/>
                </p:nvSpPr>
                <p:spPr bwMode="auto">
                  <a:xfrm>
                    <a:off x="1046" y="4965"/>
                    <a:ext cx="1379" cy="74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000" b="0" i="0" u="none" strike="noStrike" cap="none" normalizeH="0" baseline="0" smtClean="0">
                        <a:ln>
                          <a:noFill/>
                        </a:ln>
                        <a:solidFill>
                          <a:schemeClr val="tx1"/>
                        </a:solidFill>
                        <a:effectLst/>
                        <a:latin typeface="Times New Roman" pitchFamily="18" charset="0"/>
                        <a:cs typeface="Arial" pitchFamily="34" charset="0"/>
                      </a:rPr>
                      <a:t>Базовый курс</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54" name="AutoShape 106"/>
                  <p:cNvSpPr>
                    <a:spLocks noChangeArrowheads="1"/>
                  </p:cNvSpPr>
                  <p:nvPr/>
                </p:nvSpPr>
                <p:spPr bwMode="auto">
                  <a:xfrm>
                    <a:off x="3443" y="4965"/>
                    <a:ext cx="1379" cy="74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000" b="0" i="0" u="none" strike="noStrike" cap="none" normalizeH="0" baseline="0" smtClean="0">
                        <a:ln>
                          <a:noFill/>
                        </a:ln>
                        <a:solidFill>
                          <a:schemeClr val="tx1"/>
                        </a:solidFill>
                        <a:effectLst/>
                        <a:latin typeface="Times New Roman" pitchFamily="18" charset="0"/>
                        <a:cs typeface="Arial" pitchFamily="34" charset="0"/>
                      </a:rPr>
                      <a:t>Геометрия</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55" name="AutoShape 107"/>
                  <p:cNvSpPr>
                    <a:spLocks noChangeArrowheads="1"/>
                  </p:cNvSpPr>
                  <p:nvPr/>
                </p:nvSpPr>
                <p:spPr bwMode="auto">
                  <a:xfrm>
                    <a:off x="3443" y="11513"/>
                    <a:ext cx="1379" cy="74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000" b="0" i="0" u="none" strike="noStrike" cap="none" normalizeH="0" baseline="0" smtClean="0">
                        <a:ln>
                          <a:noFill/>
                        </a:ln>
                        <a:solidFill>
                          <a:schemeClr val="tx1"/>
                        </a:solidFill>
                        <a:effectLst/>
                        <a:latin typeface="Times New Roman" pitchFamily="18" charset="0"/>
                        <a:cs typeface="Arial" pitchFamily="34" charset="0"/>
                      </a:rPr>
                      <a:t>Теория чисел</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56" name="AutoShape 108"/>
                  <p:cNvSpPr>
                    <a:spLocks noChangeArrowheads="1"/>
                  </p:cNvSpPr>
                  <p:nvPr/>
                </p:nvSpPr>
                <p:spPr bwMode="auto">
                  <a:xfrm>
                    <a:off x="3443" y="7615"/>
                    <a:ext cx="1379" cy="74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000" b="0" i="0" u="none" strike="noStrike" cap="none" normalizeH="0" baseline="0" smtClean="0">
                        <a:ln>
                          <a:noFill/>
                        </a:ln>
                        <a:solidFill>
                          <a:schemeClr val="tx1"/>
                        </a:solidFill>
                        <a:effectLst/>
                        <a:latin typeface="Times New Roman" pitchFamily="18" charset="0"/>
                        <a:cs typeface="Arial" pitchFamily="34" charset="0"/>
                      </a:rPr>
                      <a:t>Неравенства</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57" name="AutoShape 109"/>
                  <p:cNvSpPr>
                    <a:spLocks noChangeArrowheads="1"/>
                  </p:cNvSpPr>
                  <p:nvPr/>
                </p:nvSpPr>
                <p:spPr bwMode="auto">
                  <a:xfrm rot="5400000">
                    <a:off x="9066" y="4463"/>
                    <a:ext cx="1846" cy="1597"/>
                  </a:xfrm>
                  <a:custGeom>
                    <a:avLst/>
                    <a:gdLst>
                      <a:gd name="G0" fmla="+- 9091 0 0"/>
                      <a:gd name="G1" fmla="+- 19293 0 0"/>
                      <a:gd name="G2" fmla="+- 7843 0 0"/>
                      <a:gd name="G3" fmla="*/ 9091 1 2"/>
                      <a:gd name="G4" fmla="+- G3 10800 0"/>
                      <a:gd name="G5" fmla="+- 21600 9091 19293"/>
                      <a:gd name="G6" fmla="+- 19293 7843 0"/>
                      <a:gd name="G7" fmla="*/ G6 1 2"/>
                      <a:gd name="G8" fmla="*/ 19293 2 1"/>
                      <a:gd name="G9" fmla="+- G8 0 21600"/>
                      <a:gd name="G10" fmla="*/ 21600 G0 G1"/>
                      <a:gd name="G11" fmla="*/ 21600 G4 G1"/>
                      <a:gd name="G12" fmla="*/ 21600 G5 G1"/>
                      <a:gd name="G13" fmla="*/ 21600 G7 G1"/>
                      <a:gd name="G14" fmla="*/ 19293 1 2"/>
                      <a:gd name="G15" fmla="+- G5 0 G4"/>
                      <a:gd name="G16" fmla="+- G0 0 G4"/>
                      <a:gd name="G17" fmla="*/ G2 G15 G16"/>
                      <a:gd name="T0" fmla="*/ 15346 w 21600"/>
                      <a:gd name="T1" fmla="*/ 0 h 21600"/>
                      <a:gd name="T2" fmla="*/ 9091 w 21600"/>
                      <a:gd name="T3" fmla="*/ 7843 h 21600"/>
                      <a:gd name="T4" fmla="*/ 0 w 21600"/>
                      <a:gd name="T5" fmla="*/ 17181 h 21600"/>
                      <a:gd name="T6" fmla="*/ 9647 w 21600"/>
                      <a:gd name="T7" fmla="*/ 21600 h 21600"/>
                      <a:gd name="T8" fmla="*/ 19293 w 21600"/>
                      <a:gd name="T9" fmla="*/ 15190 h 21600"/>
                      <a:gd name="T10" fmla="*/ 21600 w 21600"/>
                      <a:gd name="T11" fmla="*/ 7843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346" y="0"/>
                        </a:moveTo>
                        <a:lnTo>
                          <a:pt x="9091" y="7843"/>
                        </a:lnTo>
                        <a:lnTo>
                          <a:pt x="11398" y="7843"/>
                        </a:lnTo>
                        <a:lnTo>
                          <a:pt x="11398" y="12761"/>
                        </a:lnTo>
                        <a:lnTo>
                          <a:pt x="0" y="12761"/>
                        </a:lnTo>
                        <a:lnTo>
                          <a:pt x="0" y="21600"/>
                        </a:lnTo>
                        <a:lnTo>
                          <a:pt x="19293" y="21600"/>
                        </a:lnTo>
                        <a:lnTo>
                          <a:pt x="19293" y="7843"/>
                        </a:lnTo>
                        <a:lnTo>
                          <a:pt x="21600" y="7843"/>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kk-KZ"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kk-KZ" sz="1200" b="0" i="0" u="none" strike="noStrike" cap="none" normalizeH="0" baseline="0" dirty="0" smtClean="0">
                        <a:ln>
                          <a:noFill/>
                        </a:ln>
                        <a:solidFill>
                          <a:schemeClr val="tx1"/>
                        </a:solidFill>
                        <a:effectLst/>
                        <a:latin typeface="Times New Roman" pitchFamily="18" charset="0"/>
                        <a:cs typeface="Arial" pitchFamily="34" charset="0"/>
                      </a:rPr>
                      <a:t>Шығу</a:t>
                    </a:r>
                    <a:endParaRPr kumimoji="0" lang="en-US"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8" name="AutoShape 110"/>
                  <p:cNvSpPr>
                    <a:spLocks noChangeArrowheads="1"/>
                  </p:cNvSpPr>
                  <p:nvPr/>
                </p:nvSpPr>
                <p:spPr bwMode="auto">
                  <a:xfrm>
                    <a:off x="5470" y="4614"/>
                    <a:ext cx="1379" cy="74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000" b="0" i="0" u="none" strike="noStrike" cap="none" normalizeH="0" baseline="0" smtClean="0">
                        <a:ln>
                          <a:noFill/>
                        </a:ln>
                        <a:solidFill>
                          <a:schemeClr val="tx1"/>
                        </a:solidFill>
                        <a:effectLst/>
                        <a:latin typeface="Times New Roman" pitchFamily="18" charset="0"/>
                        <a:cs typeface="Arial" pitchFamily="34" charset="0"/>
                      </a:rPr>
                      <a:t>Базовый курс</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59" name="AutoShape 111"/>
                  <p:cNvSpPr>
                    <a:spLocks noChangeArrowheads="1"/>
                  </p:cNvSpPr>
                  <p:nvPr/>
                </p:nvSpPr>
                <p:spPr bwMode="auto">
                  <a:xfrm>
                    <a:off x="5470" y="5713"/>
                    <a:ext cx="1379" cy="74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000" b="0" i="0" u="none" strike="noStrike" cap="none" normalizeH="0" baseline="0" smtClean="0">
                        <a:ln>
                          <a:noFill/>
                        </a:ln>
                        <a:solidFill>
                          <a:schemeClr val="tx1"/>
                        </a:solidFill>
                        <a:effectLst/>
                        <a:latin typeface="Times New Roman" pitchFamily="18" charset="0"/>
                        <a:cs typeface="Arial" pitchFamily="34" charset="0"/>
                      </a:rPr>
                      <a:t>Геометрия</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60" name="AutoShape 112"/>
                  <p:cNvSpPr>
                    <a:spLocks noChangeArrowheads="1"/>
                  </p:cNvSpPr>
                  <p:nvPr/>
                </p:nvSpPr>
                <p:spPr bwMode="auto">
                  <a:xfrm>
                    <a:off x="5470" y="6779"/>
                    <a:ext cx="1379" cy="74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000" b="0" i="0" u="none" strike="noStrike" cap="none" normalizeH="0" baseline="0" smtClean="0">
                        <a:ln>
                          <a:noFill/>
                        </a:ln>
                        <a:solidFill>
                          <a:schemeClr val="tx1"/>
                        </a:solidFill>
                        <a:effectLst/>
                        <a:latin typeface="Times New Roman" pitchFamily="18" charset="0"/>
                        <a:cs typeface="Arial" pitchFamily="34" charset="0"/>
                      </a:rPr>
                      <a:t>Теория чисел</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61" name="AutoShape 113"/>
                  <p:cNvSpPr>
                    <a:spLocks noChangeArrowheads="1"/>
                  </p:cNvSpPr>
                  <p:nvPr/>
                </p:nvSpPr>
                <p:spPr bwMode="auto">
                  <a:xfrm>
                    <a:off x="5470" y="7820"/>
                    <a:ext cx="1379" cy="74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000" b="0" i="0" u="none" strike="noStrike" cap="none" normalizeH="0" baseline="0" smtClean="0">
                        <a:ln>
                          <a:noFill/>
                        </a:ln>
                        <a:solidFill>
                          <a:schemeClr val="tx1"/>
                        </a:solidFill>
                        <a:effectLst/>
                        <a:latin typeface="Times New Roman" pitchFamily="18" charset="0"/>
                        <a:cs typeface="Arial" pitchFamily="34" charset="0"/>
                      </a:rPr>
                      <a:t>Неравенства</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162" name="AutoShape 114"/>
                  <p:cNvCxnSpPr>
                    <a:cxnSpLocks noChangeShapeType="1"/>
                  </p:cNvCxnSpPr>
                  <p:nvPr/>
                </p:nvCxnSpPr>
                <p:spPr bwMode="auto">
                  <a:xfrm>
                    <a:off x="5134" y="4338"/>
                    <a:ext cx="0" cy="3856"/>
                  </a:xfrm>
                  <a:prstGeom prst="straightConnector1">
                    <a:avLst/>
                  </a:prstGeom>
                  <a:noFill/>
                  <a:ln w="9525">
                    <a:solidFill>
                      <a:srgbClr val="000000"/>
                    </a:solidFill>
                    <a:round/>
                    <a:headEnd/>
                    <a:tailEnd/>
                  </a:ln>
                </p:spPr>
              </p:cxnSp>
              <p:cxnSp>
                <p:nvCxnSpPr>
                  <p:cNvPr id="2163" name="AutoShape 115"/>
                  <p:cNvCxnSpPr>
                    <a:cxnSpLocks noChangeShapeType="1"/>
                  </p:cNvCxnSpPr>
                  <p:nvPr/>
                </p:nvCxnSpPr>
                <p:spPr bwMode="auto">
                  <a:xfrm>
                    <a:off x="5134" y="4965"/>
                    <a:ext cx="336" cy="0"/>
                  </a:xfrm>
                  <a:prstGeom prst="straightConnector1">
                    <a:avLst/>
                  </a:prstGeom>
                  <a:noFill/>
                  <a:ln w="9525">
                    <a:solidFill>
                      <a:srgbClr val="000000"/>
                    </a:solidFill>
                    <a:round/>
                    <a:headEnd/>
                    <a:tailEnd type="triangle" w="med" len="med"/>
                  </a:ln>
                </p:spPr>
              </p:cxnSp>
              <p:cxnSp>
                <p:nvCxnSpPr>
                  <p:cNvPr id="2164" name="AutoShape 116"/>
                  <p:cNvCxnSpPr>
                    <a:cxnSpLocks noChangeShapeType="1"/>
                  </p:cNvCxnSpPr>
                  <p:nvPr/>
                </p:nvCxnSpPr>
                <p:spPr bwMode="auto">
                  <a:xfrm>
                    <a:off x="5134" y="6067"/>
                    <a:ext cx="336" cy="0"/>
                  </a:xfrm>
                  <a:prstGeom prst="straightConnector1">
                    <a:avLst/>
                  </a:prstGeom>
                  <a:noFill/>
                  <a:ln w="9525">
                    <a:solidFill>
                      <a:srgbClr val="000000"/>
                    </a:solidFill>
                    <a:round/>
                    <a:headEnd/>
                    <a:tailEnd type="triangle" w="med" len="med"/>
                  </a:ln>
                </p:spPr>
              </p:cxnSp>
              <p:cxnSp>
                <p:nvCxnSpPr>
                  <p:cNvPr id="2165" name="AutoShape 117"/>
                  <p:cNvCxnSpPr>
                    <a:cxnSpLocks noChangeShapeType="1"/>
                  </p:cNvCxnSpPr>
                  <p:nvPr/>
                </p:nvCxnSpPr>
                <p:spPr bwMode="auto">
                  <a:xfrm>
                    <a:off x="5134" y="7193"/>
                    <a:ext cx="336" cy="0"/>
                  </a:xfrm>
                  <a:prstGeom prst="straightConnector1">
                    <a:avLst/>
                  </a:prstGeom>
                  <a:noFill/>
                  <a:ln w="9525">
                    <a:solidFill>
                      <a:srgbClr val="000000"/>
                    </a:solidFill>
                    <a:round/>
                    <a:headEnd/>
                    <a:tailEnd type="triangle" w="med" len="med"/>
                  </a:ln>
                </p:spPr>
              </p:cxnSp>
              <p:cxnSp>
                <p:nvCxnSpPr>
                  <p:cNvPr id="2166" name="AutoShape 118"/>
                  <p:cNvCxnSpPr>
                    <a:cxnSpLocks noChangeShapeType="1"/>
                  </p:cNvCxnSpPr>
                  <p:nvPr/>
                </p:nvCxnSpPr>
                <p:spPr bwMode="auto">
                  <a:xfrm>
                    <a:off x="5134" y="8195"/>
                    <a:ext cx="336" cy="0"/>
                  </a:xfrm>
                  <a:prstGeom prst="straightConnector1">
                    <a:avLst/>
                  </a:prstGeom>
                  <a:noFill/>
                  <a:ln w="9525">
                    <a:solidFill>
                      <a:srgbClr val="000000"/>
                    </a:solidFill>
                    <a:round/>
                    <a:headEnd/>
                    <a:tailEnd type="triangle" w="med" len="med"/>
                  </a:ln>
                </p:spPr>
              </p:cxnSp>
              <p:sp>
                <p:nvSpPr>
                  <p:cNvPr id="2167" name="Rectangle 119"/>
                  <p:cNvSpPr>
                    <a:spLocks noChangeArrowheads="1"/>
                  </p:cNvSpPr>
                  <p:nvPr/>
                </p:nvSpPr>
                <p:spPr bwMode="auto">
                  <a:xfrm>
                    <a:off x="1352" y="5791"/>
                    <a:ext cx="1073" cy="8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smtClean="0">
                        <a:ln>
                          <a:noFill/>
                        </a:ln>
                        <a:solidFill>
                          <a:schemeClr val="tx1"/>
                        </a:solidFill>
                        <a:effectLst/>
                        <a:latin typeface="Times New Roman" pitchFamily="18" charset="0"/>
                        <a:cs typeface="Arial" pitchFamily="34" charset="0"/>
                      </a:rPr>
                      <a:t>Задачник первого года</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68" name="Rectangle 120"/>
                  <p:cNvSpPr>
                    <a:spLocks noChangeArrowheads="1"/>
                  </p:cNvSpPr>
                  <p:nvPr/>
                </p:nvSpPr>
                <p:spPr bwMode="auto">
                  <a:xfrm>
                    <a:off x="1352" y="6679"/>
                    <a:ext cx="1073" cy="61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smtClean="0">
                        <a:ln>
                          <a:noFill/>
                        </a:ln>
                        <a:solidFill>
                          <a:schemeClr val="tx1"/>
                        </a:solidFill>
                        <a:effectLst/>
                        <a:latin typeface="Times New Roman" pitchFamily="18" charset="0"/>
                        <a:cs typeface="Arial" pitchFamily="34" charset="0"/>
                      </a:rPr>
                      <a:t>Нулевой цикл</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69" name="Rectangle 121"/>
                  <p:cNvSpPr>
                    <a:spLocks noChangeArrowheads="1"/>
                  </p:cNvSpPr>
                  <p:nvPr/>
                </p:nvSpPr>
                <p:spPr bwMode="auto">
                  <a:xfrm>
                    <a:off x="1352" y="7394"/>
                    <a:ext cx="1073" cy="42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smtClean="0">
                        <a:ln>
                          <a:noFill/>
                        </a:ln>
                        <a:solidFill>
                          <a:schemeClr val="tx1"/>
                        </a:solidFill>
                        <a:effectLst/>
                        <a:latin typeface="Times New Roman" pitchFamily="18" charset="0"/>
                        <a:cs typeface="Arial" pitchFamily="34" charset="0"/>
                      </a:rPr>
                      <a:t>Четность</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70" name="Rectangle 122"/>
                  <p:cNvSpPr>
                    <a:spLocks noChangeArrowheads="1"/>
                  </p:cNvSpPr>
                  <p:nvPr/>
                </p:nvSpPr>
                <p:spPr bwMode="auto">
                  <a:xfrm>
                    <a:off x="1352" y="7945"/>
                    <a:ext cx="1073" cy="62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dirty="0" err="1" smtClean="0">
                        <a:ln>
                          <a:noFill/>
                        </a:ln>
                        <a:solidFill>
                          <a:schemeClr val="tx1"/>
                        </a:solidFill>
                        <a:effectLst/>
                        <a:latin typeface="Times New Roman" pitchFamily="18" charset="0"/>
                        <a:cs typeface="Arial" pitchFamily="34" charset="0"/>
                      </a:rPr>
                      <a:t>Комбина-торика</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1" name="Rectangle 123"/>
                  <p:cNvSpPr>
                    <a:spLocks noChangeArrowheads="1"/>
                  </p:cNvSpPr>
                  <p:nvPr/>
                </p:nvSpPr>
                <p:spPr bwMode="auto">
                  <a:xfrm>
                    <a:off x="1352" y="8692"/>
                    <a:ext cx="1073" cy="61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smtClean="0">
                        <a:ln>
                          <a:noFill/>
                        </a:ln>
                        <a:solidFill>
                          <a:schemeClr val="tx1"/>
                        </a:solidFill>
                        <a:effectLst/>
                        <a:latin typeface="Times New Roman" pitchFamily="18" charset="0"/>
                        <a:cs typeface="Arial" pitchFamily="34" charset="0"/>
                      </a:rPr>
                      <a:t>Принцип Дирихле</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72" name="Rectangle 124"/>
                  <p:cNvSpPr>
                    <a:spLocks noChangeArrowheads="1"/>
                  </p:cNvSpPr>
                  <p:nvPr/>
                </p:nvSpPr>
                <p:spPr bwMode="auto">
                  <a:xfrm>
                    <a:off x="1352" y="9397"/>
                    <a:ext cx="1073" cy="42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smtClean="0">
                        <a:ln>
                          <a:noFill/>
                        </a:ln>
                        <a:solidFill>
                          <a:schemeClr val="tx1"/>
                        </a:solidFill>
                        <a:effectLst/>
                        <a:latin typeface="Times New Roman" pitchFamily="18" charset="0"/>
                        <a:cs typeface="Arial" pitchFamily="34" charset="0"/>
                      </a:rPr>
                      <a:t>Инвариант</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73" name="Rectangle 125"/>
                  <p:cNvSpPr>
                    <a:spLocks noChangeArrowheads="1"/>
                  </p:cNvSpPr>
                  <p:nvPr/>
                </p:nvSpPr>
                <p:spPr bwMode="auto">
                  <a:xfrm>
                    <a:off x="1352" y="9911"/>
                    <a:ext cx="1073" cy="42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smtClean="0">
                        <a:ln>
                          <a:noFill/>
                        </a:ln>
                        <a:solidFill>
                          <a:schemeClr val="tx1"/>
                        </a:solidFill>
                        <a:effectLst/>
                        <a:latin typeface="Times New Roman" pitchFamily="18" charset="0"/>
                        <a:cs typeface="Arial" pitchFamily="34" charset="0"/>
                      </a:rPr>
                      <a:t>Игры</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74" name="Rectangle 126"/>
                  <p:cNvSpPr>
                    <a:spLocks noChangeArrowheads="1"/>
                  </p:cNvSpPr>
                  <p:nvPr/>
                </p:nvSpPr>
                <p:spPr bwMode="auto">
                  <a:xfrm>
                    <a:off x="1352" y="10448"/>
                    <a:ext cx="1073" cy="42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smtClean="0">
                        <a:ln>
                          <a:noFill/>
                        </a:ln>
                        <a:solidFill>
                          <a:schemeClr val="tx1"/>
                        </a:solidFill>
                        <a:effectLst/>
                        <a:latin typeface="Times New Roman" pitchFamily="18" charset="0"/>
                        <a:cs typeface="Arial" pitchFamily="34" charset="0"/>
                      </a:rPr>
                      <a:t>Делимость</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75" name="Rectangle 127"/>
                  <p:cNvSpPr>
                    <a:spLocks noChangeArrowheads="1"/>
                  </p:cNvSpPr>
                  <p:nvPr/>
                </p:nvSpPr>
                <p:spPr bwMode="auto">
                  <a:xfrm>
                    <a:off x="1352" y="10988"/>
                    <a:ext cx="1073" cy="42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smtClean="0">
                        <a:ln>
                          <a:noFill/>
                        </a:ln>
                        <a:solidFill>
                          <a:schemeClr val="tx1"/>
                        </a:solidFill>
                        <a:effectLst/>
                        <a:latin typeface="Times New Roman" pitchFamily="18" charset="0"/>
                        <a:cs typeface="Arial" pitchFamily="34" charset="0"/>
                      </a:rPr>
                      <a:t>Графы</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76" name="Rectangle 128"/>
                  <p:cNvSpPr>
                    <a:spLocks noChangeArrowheads="1"/>
                  </p:cNvSpPr>
                  <p:nvPr/>
                </p:nvSpPr>
                <p:spPr bwMode="auto">
                  <a:xfrm>
                    <a:off x="1352" y="11513"/>
                    <a:ext cx="1073" cy="63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smtClean="0">
                        <a:ln>
                          <a:noFill/>
                        </a:ln>
                        <a:solidFill>
                          <a:schemeClr val="tx1"/>
                        </a:solidFill>
                        <a:effectLst/>
                        <a:latin typeface="Times New Roman" pitchFamily="18" charset="0"/>
                        <a:cs typeface="Arial" pitchFamily="34" charset="0"/>
                      </a:rPr>
                      <a:t>Неравен-ства</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177" name="AutoShape 129"/>
                  <p:cNvCxnSpPr>
                    <a:cxnSpLocks noChangeShapeType="1"/>
                  </p:cNvCxnSpPr>
                  <p:nvPr/>
                </p:nvCxnSpPr>
                <p:spPr bwMode="auto">
                  <a:xfrm>
                    <a:off x="1114" y="5713"/>
                    <a:ext cx="0" cy="6126"/>
                  </a:xfrm>
                  <a:prstGeom prst="straightConnector1">
                    <a:avLst/>
                  </a:prstGeom>
                  <a:noFill/>
                  <a:ln w="9525">
                    <a:solidFill>
                      <a:srgbClr val="000000"/>
                    </a:solidFill>
                    <a:round/>
                    <a:headEnd/>
                    <a:tailEnd/>
                  </a:ln>
                </p:spPr>
              </p:cxnSp>
              <p:cxnSp>
                <p:nvCxnSpPr>
                  <p:cNvPr id="2178" name="AutoShape 130"/>
                  <p:cNvCxnSpPr>
                    <a:cxnSpLocks noChangeShapeType="1"/>
                  </p:cNvCxnSpPr>
                  <p:nvPr/>
                </p:nvCxnSpPr>
                <p:spPr bwMode="auto">
                  <a:xfrm>
                    <a:off x="1114" y="6217"/>
                    <a:ext cx="238" cy="0"/>
                  </a:xfrm>
                  <a:prstGeom prst="straightConnector1">
                    <a:avLst/>
                  </a:prstGeom>
                  <a:noFill/>
                  <a:ln w="9525">
                    <a:solidFill>
                      <a:srgbClr val="000000"/>
                    </a:solidFill>
                    <a:round/>
                    <a:headEnd/>
                    <a:tailEnd type="triangle" w="med" len="med"/>
                  </a:ln>
                </p:spPr>
              </p:cxnSp>
              <p:cxnSp>
                <p:nvCxnSpPr>
                  <p:cNvPr id="2179" name="AutoShape 131"/>
                  <p:cNvCxnSpPr>
                    <a:cxnSpLocks noChangeShapeType="1"/>
                  </p:cNvCxnSpPr>
                  <p:nvPr/>
                </p:nvCxnSpPr>
                <p:spPr bwMode="auto">
                  <a:xfrm>
                    <a:off x="1114" y="6977"/>
                    <a:ext cx="238" cy="0"/>
                  </a:xfrm>
                  <a:prstGeom prst="straightConnector1">
                    <a:avLst/>
                  </a:prstGeom>
                  <a:noFill/>
                  <a:ln w="9525">
                    <a:solidFill>
                      <a:srgbClr val="000000"/>
                    </a:solidFill>
                    <a:round/>
                    <a:headEnd/>
                    <a:tailEnd type="triangle" w="med" len="med"/>
                  </a:ln>
                </p:spPr>
              </p:cxnSp>
              <p:cxnSp>
                <p:nvCxnSpPr>
                  <p:cNvPr id="2180" name="AutoShape 132"/>
                  <p:cNvCxnSpPr>
                    <a:cxnSpLocks noChangeShapeType="1"/>
                  </p:cNvCxnSpPr>
                  <p:nvPr/>
                </p:nvCxnSpPr>
                <p:spPr bwMode="auto">
                  <a:xfrm>
                    <a:off x="1116" y="7615"/>
                    <a:ext cx="238" cy="0"/>
                  </a:xfrm>
                  <a:prstGeom prst="straightConnector1">
                    <a:avLst/>
                  </a:prstGeom>
                  <a:noFill/>
                  <a:ln w="9525">
                    <a:solidFill>
                      <a:srgbClr val="000000"/>
                    </a:solidFill>
                    <a:round/>
                    <a:headEnd/>
                    <a:tailEnd type="triangle" w="med" len="med"/>
                  </a:ln>
                </p:spPr>
              </p:cxnSp>
              <p:cxnSp>
                <p:nvCxnSpPr>
                  <p:cNvPr id="2181" name="AutoShape 133"/>
                  <p:cNvCxnSpPr>
                    <a:cxnSpLocks noChangeShapeType="1"/>
                  </p:cNvCxnSpPr>
                  <p:nvPr/>
                </p:nvCxnSpPr>
                <p:spPr bwMode="auto">
                  <a:xfrm>
                    <a:off x="1116" y="8266"/>
                    <a:ext cx="238" cy="0"/>
                  </a:xfrm>
                  <a:prstGeom prst="straightConnector1">
                    <a:avLst/>
                  </a:prstGeom>
                  <a:noFill/>
                  <a:ln w="9525">
                    <a:solidFill>
                      <a:srgbClr val="000000"/>
                    </a:solidFill>
                    <a:round/>
                    <a:headEnd/>
                    <a:tailEnd type="triangle" w="med" len="med"/>
                  </a:ln>
                </p:spPr>
              </p:cxnSp>
              <p:cxnSp>
                <p:nvCxnSpPr>
                  <p:cNvPr id="2182" name="AutoShape 134"/>
                  <p:cNvCxnSpPr>
                    <a:cxnSpLocks noChangeShapeType="1"/>
                  </p:cNvCxnSpPr>
                  <p:nvPr/>
                </p:nvCxnSpPr>
                <p:spPr bwMode="auto">
                  <a:xfrm>
                    <a:off x="1116" y="9004"/>
                    <a:ext cx="238" cy="0"/>
                  </a:xfrm>
                  <a:prstGeom prst="straightConnector1">
                    <a:avLst/>
                  </a:prstGeom>
                  <a:noFill/>
                  <a:ln w="9525">
                    <a:solidFill>
                      <a:srgbClr val="000000"/>
                    </a:solidFill>
                    <a:round/>
                    <a:headEnd/>
                    <a:tailEnd type="triangle" w="med" len="med"/>
                  </a:ln>
                </p:spPr>
              </p:cxnSp>
              <p:cxnSp>
                <p:nvCxnSpPr>
                  <p:cNvPr id="2183" name="AutoShape 135"/>
                  <p:cNvCxnSpPr>
                    <a:cxnSpLocks noChangeShapeType="1"/>
                  </p:cNvCxnSpPr>
                  <p:nvPr/>
                </p:nvCxnSpPr>
                <p:spPr bwMode="auto">
                  <a:xfrm>
                    <a:off x="1116" y="9606"/>
                    <a:ext cx="238" cy="0"/>
                  </a:xfrm>
                  <a:prstGeom prst="straightConnector1">
                    <a:avLst/>
                  </a:prstGeom>
                  <a:noFill/>
                  <a:ln w="9525">
                    <a:solidFill>
                      <a:srgbClr val="000000"/>
                    </a:solidFill>
                    <a:round/>
                    <a:headEnd/>
                    <a:tailEnd type="triangle" w="med" len="med"/>
                  </a:ln>
                </p:spPr>
              </p:cxnSp>
              <p:cxnSp>
                <p:nvCxnSpPr>
                  <p:cNvPr id="2184" name="AutoShape 136"/>
                  <p:cNvCxnSpPr>
                    <a:cxnSpLocks noChangeShapeType="1"/>
                  </p:cNvCxnSpPr>
                  <p:nvPr/>
                </p:nvCxnSpPr>
                <p:spPr bwMode="auto">
                  <a:xfrm>
                    <a:off x="1114" y="10149"/>
                    <a:ext cx="238" cy="0"/>
                  </a:xfrm>
                  <a:prstGeom prst="straightConnector1">
                    <a:avLst/>
                  </a:prstGeom>
                  <a:noFill/>
                  <a:ln w="9525">
                    <a:solidFill>
                      <a:srgbClr val="000000"/>
                    </a:solidFill>
                    <a:round/>
                    <a:headEnd/>
                    <a:tailEnd type="triangle" w="med" len="med"/>
                  </a:ln>
                </p:spPr>
              </p:cxnSp>
              <p:cxnSp>
                <p:nvCxnSpPr>
                  <p:cNvPr id="2185" name="AutoShape 137"/>
                  <p:cNvCxnSpPr>
                    <a:cxnSpLocks noChangeShapeType="1"/>
                  </p:cNvCxnSpPr>
                  <p:nvPr/>
                </p:nvCxnSpPr>
                <p:spPr bwMode="auto">
                  <a:xfrm>
                    <a:off x="1116" y="10670"/>
                    <a:ext cx="238" cy="0"/>
                  </a:xfrm>
                  <a:prstGeom prst="straightConnector1">
                    <a:avLst/>
                  </a:prstGeom>
                  <a:noFill/>
                  <a:ln w="9525">
                    <a:solidFill>
                      <a:srgbClr val="000000"/>
                    </a:solidFill>
                    <a:round/>
                    <a:headEnd/>
                    <a:tailEnd type="triangle" w="med" len="med"/>
                  </a:ln>
                </p:spPr>
              </p:cxnSp>
              <p:cxnSp>
                <p:nvCxnSpPr>
                  <p:cNvPr id="2186" name="AutoShape 138"/>
                  <p:cNvCxnSpPr>
                    <a:cxnSpLocks noChangeShapeType="1"/>
                  </p:cNvCxnSpPr>
                  <p:nvPr/>
                </p:nvCxnSpPr>
                <p:spPr bwMode="auto">
                  <a:xfrm>
                    <a:off x="1116" y="11196"/>
                    <a:ext cx="238" cy="0"/>
                  </a:xfrm>
                  <a:prstGeom prst="straightConnector1">
                    <a:avLst/>
                  </a:prstGeom>
                  <a:noFill/>
                  <a:ln w="9525">
                    <a:solidFill>
                      <a:srgbClr val="000000"/>
                    </a:solidFill>
                    <a:round/>
                    <a:headEnd/>
                    <a:tailEnd type="triangle" w="med" len="med"/>
                  </a:ln>
                </p:spPr>
              </p:cxnSp>
              <p:cxnSp>
                <p:nvCxnSpPr>
                  <p:cNvPr id="2187" name="AutoShape 139"/>
                  <p:cNvCxnSpPr>
                    <a:cxnSpLocks noChangeShapeType="1"/>
                  </p:cNvCxnSpPr>
                  <p:nvPr/>
                </p:nvCxnSpPr>
                <p:spPr bwMode="auto">
                  <a:xfrm>
                    <a:off x="1114" y="11835"/>
                    <a:ext cx="238" cy="0"/>
                  </a:xfrm>
                  <a:prstGeom prst="straightConnector1">
                    <a:avLst/>
                  </a:prstGeom>
                  <a:noFill/>
                  <a:ln w="9525">
                    <a:solidFill>
                      <a:srgbClr val="000000"/>
                    </a:solidFill>
                    <a:round/>
                    <a:headEnd/>
                    <a:tailEnd type="triangle" w="med" len="med"/>
                  </a:ln>
                </p:spPr>
              </p:cxnSp>
              <p:sp>
                <p:nvSpPr>
                  <p:cNvPr id="2188" name="Rectangle 140"/>
                  <p:cNvSpPr>
                    <a:spLocks noChangeArrowheads="1"/>
                  </p:cNvSpPr>
                  <p:nvPr/>
                </p:nvSpPr>
                <p:spPr bwMode="auto">
                  <a:xfrm>
                    <a:off x="3749" y="5791"/>
                    <a:ext cx="1073" cy="61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smtClean="0">
                        <a:ln>
                          <a:noFill/>
                        </a:ln>
                        <a:solidFill>
                          <a:schemeClr val="tx1"/>
                        </a:solidFill>
                        <a:effectLst/>
                        <a:latin typeface="Times New Roman" pitchFamily="18" charset="0"/>
                        <a:cs typeface="Arial" pitchFamily="34" charset="0"/>
                      </a:rPr>
                      <a:t>Шарыгин И.Ф</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89" name="Rectangle 141"/>
                  <p:cNvSpPr>
                    <a:spLocks noChangeArrowheads="1"/>
                  </p:cNvSpPr>
                  <p:nvPr/>
                </p:nvSpPr>
                <p:spPr bwMode="auto">
                  <a:xfrm>
                    <a:off x="3749" y="6460"/>
                    <a:ext cx="1073" cy="39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smtClean="0">
                        <a:ln>
                          <a:noFill/>
                        </a:ln>
                        <a:solidFill>
                          <a:schemeClr val="tx1"/>
                        </a:solidFill>
                        <a:effectLst/>
                        <a:latin typeface="Times New Roman" pitchFamily="18" charset="0"/>
                        <a:cs typeface="Arial" pitchFamily="34" charset="0"/>
                      </a:rPr>
                      <a:t>Готман</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90" name="Rectangle 142"/>
                  <p:cNvSpPr>
                    <a:spLocks noChangeArrowheads="1"/>
                  </p:cNvSpPr>
                  <p:nvPr/>
                </p:nvSpPr>
                <p:spPr bwMode="auto">
                  <a:xfrm>
                    <a:off x="3749" y="6920"/>
                    <a:ext cx="1073" cy="37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smtClean="0">
                        <a:ln>
                          <a:noFill/>
                        </a:ln>
                        <a:solidFill>
                          <a:schemeClr val="tx1"/>
                        </a:solidFill>
                        <a:effectLst/>
                        <a:latin typeface="Times New Roman" pitchFamily="18" charset="0"/>
                        <a:cs typeface="Arial" pitchFamily="34" charset="0"/>
                      </a:rPr>
                      <a:t>Прасолов</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191" name="AutoShape 143"/>
                  <p:cNvCxnSpPr>
                    <a:cxnSpLocks noChangeShapeType="1"/>
                  </p:cNvCxnSpPr>
                  <p:nvPr/>
                </p:nvCxnSpPr>
                <p:spPr bwMode="auto">
                  <a:xfrm flipH="1">
                    <a:off x="3503" y="5713"/>
                    <a:ext cx="3" cy="1405"/>
                  </a:xfrm>
                  <a:prstGeom prst="straightConnector1">
                    <a:avLst/>
                  </a:prstGeom>
                  <a:noFill/>
                  <a:ln w="9525">
                    <a:solidFill>
                      <a:srgbClr val="000000"/>
                    </a:solidFill>
                    <a:round/>
                    <a:headEnd/>
                    <a:tailEnd/>
                  </a:ln>
                </p:spPr>
              </p:cxnSp>
              <p:cxnSp>
                <p:nvCxnSpPr>
                  <p:cNvPr id="2192" name="AutoShape 144"/>
                  <p:cNvCxnSpPr>
                    <a:cxnSpLocks noChangeShapeType="1"/>
                  </p:cNvCxnSpPr>
                  <p:nvPr/>
                </p:nvCxnSpPr>
                <p:spPr bwMode="auto">
                  <a:xfrm>
                    <a:off x="3506" y="6067"/>
                    <a:ext cx="243" cy="0"/>
                  </a:xfrm>
                  <a:prstGeom prst="straightConnector1">
                    <a:avLst/>
                  </a:prstGeom>
                  <a:noFill/>
                  <a:ln w="9525">
                    <a:solidFill>
                      <a:srgbClr val="000000"/>
                    </a:solidFill>
                    <a:round/>
                    <a:headEnd/>
                    <a:tailEnd type="triangle" w="med" len="med"/>
                  </a:ln>
                </p:spPr>
              </p:cxnSp>
              <p:cxnSp>
                <p:nvCxnSpPr>
                  <p:cNvPr id="2193" name="AutoShape 145"/>
                  <p:cNvCxnSpPr>
                    <a:cxnSpLocks noChangeShapeType="1"/>
                  </p:cNvCxnSpPr>
                  <p:nvPr/>
                </p:nvCxnSpPr>
                <p:spPr bwMode="auto">
                  <a:xfrm>
                    <a:off x="3503" y="6679"/>
                    <a:ext cx="243" cy="0"/>
                  </a:xfrm>
                  <a:prstGeom prst="straightConnector1">
                    <a:avLst/>
                  </a:prstGeom>
                  <a:noFill/>
                  <a:ln w="9525">
                    <a:solidFill>
                      <a:srgbClr val="000000"/>
                    </a:solidFill>
                    <a:round/>
                    <a:headEnd/>
                    <a:tailEnd type="triangle" w="med" len="med"/>
                  </a:ln>
                </p:spPr>
              </p:cxnSp>
              <p:cxnSp>
                <p:nvCxnSpPr>
                  <p:cNvPr id="2194" name="AutoShape 146"/>
                  <p:cNvCxnSpPr>
                    <a:cxnSpLocks noChangeShapeType="1"/>
                  </p:cNvCxnSpPr>
                  <p:nvPr/>
                </p:nvCxnSpPr>
                <p:spPr bwMode="auto">
                  <a:xfrm>
                    <a:off x="3503" y="7118"/>
                    <a:ext cx="243" cy="0"/>
                  </a:xfrm>
                  <a:prstGeom prst="straightConnector1">
                    <a:avLst/>
                  </a:prstGeom>
                  <a:noFill/>
                  <a:ln w="9525">
                    <a:solidFill>
                      <a:srgbClr val="000000"/>
                    </a:solidFill>
                    <a:round/>
                    <a:headEnd/>
                    <a:tailEnd type="triangle" w="med" len="med"/>
                  </a:ln>
                </p:spPr>
              </p:cxnSp>
              <p:sp>
                <p:nvSpPr>
                  <p:cNvPr id="2195" name="Rectangle 147"/>
                  <p:cNvSpPr>
                    <a:spLocks noChangeArrowheads="1"/>
                  </p:cNvSpPr>
                  <p:nvPr/>
                </p:nvSpPr>
                <p:spPr bwMode="auto">
                  <a:xfrm>
                    <a:off x="3746" y="8450"/>
                    <a:ext cx="1073" cy="37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smtClean="0">
                        <a:ln>
                          <a:noFill/>
                        </a:ln>
                        <a:solidFill>
                          <a:schemeClr val="tx1"/>
                        </a:solidFill>
                        <a:effectLst/>
                        <a:latin typeface="Times New Roman" pitchFamily="18" charset="0"/>
                        <a:cs typeface="Arial" pitchFamily="34" charset="0"/>
                      </a:rPr>
                      <a:t>Средние</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96" name="Rectangle 148"/>
                  <p:cNvSpPr>
                    <a:spLocks noChangeArrowheads="1"/>
                  </p:cNvSpPr>
                  <p:nvPr/>
                </p:nvSpPr>
                <p:spPr bwMode="auto">
                  <a:xfrm>
                    <a:off x="3749" y="8932"/>
                    <a:ext cx="1073" cy="5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dirty="0" smtClean="0">
                        <a:ln>
                          <a:noFill/>
                        </a:ln>
                        <a:solidFill>
                          <a:schemeClr val="tx1"/>
                        </a:solidFill>
                        <a:effectLst/>
                        <a:latin typeface="Times New Roman" pitchFamily="18" charset="0"/>
                        <a:cs typeface="Arial" pitchFamily="34" charset="0"/>
                      </a:rPr>
                      <a:t>Неравенства</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97" name="Rectangle 149"/>
                  <p:cNvSpPr>
                    <a:spLocks noChangeArrowheads="1"/>
                  </p:cNvSpPr>
                  <p:nvPr/>
                </p:nvSpPr>
                <p:spPr bwMode="auto">
                  <a:xfrm>
                    <a:off x="3746" y="9606"/>
                    <a:ext cx="1073" cy="15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dirty="0" smtClean="0">
                        <a:ln>
                          <a:noFill/>
                        </a:ln>
                        <a:solidFill>
                          <a:schemeClr val="tx1"/>
                        </a:solidFill>
                        <a:effectLst/>
                        <a:latin typeface="Times New Roman" pitchFamily="18" charset="0"/>
                        <a:cs typeface="Arial" pitchFamily="34" charset="0"/>
                      </a:rPr>
                      <a:t>О применении одного неравенства</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198" name="AutoShape 150"/>
                  <p:cNvCxnSpPr>
                    <a:cxnSpLocks noChangeShapeType="1"/>
                  </p:cNvCxnSpPr>
                  <p:nvPr/>
                </p:nvCxnSpPr>
                <p:spPr bwMode="auto">
                  <a:xfrm>
                    <a:off x="3506" y="8363"/>
                    <a:ext cx="0" cy="2086"/>
                  </a:xfrm>
                  <a:prstGeom prst="straightConnector1">
                    <a:avLst/>
                  </a:prstGeom>
                  <a:noFill/>
                  <a:ln w="9525">
                    <a:solidFill>
                      <a:srgbClr val="000000"/>
                    </a:solidFill>
                    <a:round/>
                    <a:headEnd/>
                    <a:tailEnd/>
                  </a:ln>
                </p:spPr>
              </p:cxnSp>
              <p:cxnSp>
                <p:nvCxnSpPr>
                  <p:cNvPr id="2199" name="AutoShape 151"/>
                  <p:cNvCxnSpPr>
                    <a:cxnSpLocks noChangeShapeType="1"/>
                  </p:cNvCxnSpPr>
                  <p:nvPr/>
                </p:nvCxnSpPr>
                <p:spPr bwMode="auto">
                  <a:xfrm>
                    <a:off x="3506" y="8692"/>
                    <a:ext cx="243" cy="0"/>
                  </a:xfrm>
                  <a:prstGeom prst="straightConnector1">
                    <a:avLst/>
                  </a:prstGeom>
                  <a:noFill/>
                  <a:ln w="9525">
                    <a:solidFill>
                      <a:srgbClr val="000000"/>
                    </a:solidFill>
                    <a:round/>
                    <a:headEnd/>
                    <a:tailEnd type="triangle" w="med" len="med"/>
                  </a:ln>
                </p:spPr>
              </p:cxnSp>
              <p:cxnSp>
                <p:nvCxnSpPr>
                  <p:cNvPr id="2200" name="AutoShape 152"/>
                  <p:cNvCxnSpPr>
                    <a:cxnSpLocks noChangeShapeType="1"/>
                  </p:cNvCxnSpPr>
                  <p:nvPr/>
                </p:nvCxnSpPr>
                <p:spPr bwMode="auto">
                  <a:xfrm>
                    <a:off x="3503" y="9222"/>
                    <a:ext cx="243" cy="0"/>
                  </a:xfrm>
                  <a:prstGeom prst="straightConnector1">
                    <a:avLst/>
                  </a:prstGeom>
                  <a:noFill/>
                  <a:ln w="9525">
                    <a:solidFill>
                      <a:srgbClr val="000000"/>
                    </a:solidFill>
                    <a:round/>
                    <a:headEnd/>
                    <a:tailEnd type="triangle" w="med" len="med"/>
                  </a:ln>
                </p:spPr>
              </p:cxnSp>
              <p:cxnSp>
                <p:nvCxnSpPr>
                  <p:cNvPr id="2201" name="AutoShape 153"/>
                  <p:cNvCxnSpPr>
                    <a:cxnSpLocks noChangeShapeType="1"/>
                  </p:cNvCxnSpPr>
                  <p:nvPr/>
                </p:nvCxnSpPr>
                <p:spPr bwMode="auto">
                  <a:xfrm>
                    <a:off x="3506" y="10448"/>
                    <a:ext cx="243" cy="0"/>
                  </a:xfrm>
                  <a:prstGeom prst="straightConnector1">
                    <a:avLst/>
                  </a:prstGeom>
                  <a:noFill/>
                  <a:ln w="9525">
                    <a:solidFill>
                      <a:srgbClr val="000000"/>
                    </a:solidFill>
                    <a:round/>
                    <a:headEnd/>
                    <a:tailEnd type="triangle" w="med" len="med"/>
                  </a:ln>
                </p:spPr>
              </p:cxnSp>
              <p:sp>
                <p:nvSpPr>
                  <p:cNvPr id="2202" name="Rectangle 154"/>
                  <p:cNvSpPr>
                    <a:spLocks noChangeArrowheads="1"/>
                  </p:cNvSpPr>
                  <p:nvPr/>
                </p:nvSpPr>
                <p:spPr bwMode="auto">
                  <a:xfrm>
                    <a:off x="3749" y="12327"/>
                    <a:ext cx="1073" cy="85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dirty="0" smtClean="0">
                        <a:ln>
                          <a:noFill/>
                        </a:ln>
                        <a:solidFill>
                          <a:schemeClr val="tx1"/>
                        </a:solidFill>
                        <a:effectLst/>
                        <a:latin typeface="Times New Roman" pitchFamily="18" charset="0"/>
                        <a:cs typeface="Arial" pitchFamily="34" charset="0"/>
                      </a:rPr>
                      <a:t>Делимость чисел</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03" name="Rectangle 155"/>
                  <p:cNvSpPr>
                    <a:spLocks noChangeArrowheads="1"/>
                  </p:cNvSpPr>
                  <p:nvPr/>
                </p:nvSpPr>
                <p:spPr bwMode="auto">
                  <a:xfrm>
                    <a:off x="3749" y="13267"/>
                    <a:ext cx="1073" cy="6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smtClean="0">
                        <a:ln>
                          <a:noFill/>
                        </a:ln>
                        <a:solidFill>
                          <a:schemeClr val="tx1"/>
                        </a:solidFill>
                        <a:effectLst/>
                        <a:latin typeface="Times New Roman" pitchFamily="18" charset="0"/>
                        <a:cs typeface="Arial" pitchFamily="34" charset="0"/>
                      </a:rPr>
                      <a:t>Теорема Ферма</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204" name="Rectangle 156"/>
                  <p:cNvSpPr>
                    <a:spLocks noChangeArrowheads="1"/>
                  </p:cNvSpPr>
                  <p:nvPr/>
                </p:nvSpPr>
                <p:spPr bwMode="auto">
                  <a:xfrm>
                    <a:off x="3749" y="14005"/>
                    <a:ext cx="1073" cy="37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smtClean="0">
                        <a:ln>
                          <a:noFill/>
                        </a:ln>
                        <a:solidFill>
                          <a:schemeClr val="tx1"/>
                        </a:solidFill>
                        <a:effectLst/>
                        <a:latin typeface="Times New Roman" pitchFamily="18" charset="0"/>
                        <a:cs typeface="Arial" pitchFamily="34" charset="0"/>
                      </a:rPr>
                      <a:t>Рукшин</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205" name="Rectangle 157"/>
                  <p:cNvSpPr>
                    <a:spLocks noChangeArrowheads="1"/>
                  </p:cNvSpPr>
                  <p:nvPr/>
                </p:nvSpPr>
                <p:spPr bwMode="auto">
                  <a:xfrm>
                    <a:off x="3746" y="14466"/>
                    <a:ext cx="1073" cy="65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900" b="0" i="0" u="none" strike="noStrike" cap="none" normalizeH="0" baseline="0" smtClean="0">
                        <a:ln>
                          <a:noFill/>
                        </a:ln>
                        <a:solidFill>
                          <a:schemeClr val="tx1"/>
                        </a:solidFill>
                        <a:effectLst/>
                        <a:latin typeface="Times New Roman" pitchFamily="18" charset="0"/>
                        <a:cs typeface="Arial" pitchFamily="34" charset="0"/>
                      </a:rPr>
                      <a:t>Теория чисел</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206" name="AutoShape 158"/>
                  <p:cNvCxnSpPr>
                    <a:cxnSpLocks noChangeShapeType="1"/>
                  </p:cNvCxnSpPr>
                  <p:nvPr/>
                </p:nvCxnSpPr>
                <p:spPr bwMode="auto">
                  <a:xfrm>
                    <a:off x="3506" y="12261"/>
                    <a:ext cx="0" cy="2521"/>
                  </a:xfrm>
                  <a:prstGeom prst="straightConnector1">
                    <a:avLst/>
                  </a:prstGeom>
                  <a:noFill/>
                  <a:ln w="9525">
                    <a:solidFill>
                      <a:srgbClr val="000000"/>
                    </a:solidFill>
                    <a:round/>
                    <a:headEnd/>
                    <a:tailEnd/>
                  </a:ln>
                </p:spPr>
              </p:cxnSp>
              <p:cxnSp>
                <p:nvCxnSpPr>
                  <p:cNvPr id="2207" name="AutoShape 159"/>
                  <p:cNvCxnSpPr>
                    <a:cxnSpLocks noChangeShapeType="1"/>
                  </p:cNvCxnSpPr>
                  <p:nvPr/>
                </p:nvCxnSpPr>
                <p:spPr bwMode="auto">
                  <a:xfrm>
                    <a:off x="3511" y="12740"/>
                    <a:ext cx="238" cy="0"/>
                  </a:xfrm>
                  <a:prstGeom prst="straightConnector1">
                    <a:avLst/>
                  </a:prstGeom>
                  <a:noFill/>
                  <a:ln w="9525">
                    <a:solidFill>
                      <a:srgbClr val="000000"/>
                    </a:solidFill>
                    <a:round/>
                    <a:headEnd/>
                    <a:tailEnd type="triangle" w="med" len="med"/>
                  </a:ln>
                </p:spPr>
              </p:cxnSp>
              <p:cxnSp>
                <p:nvCxnSpPr>
                  <p:cNvPr id="2208" name="AutoShape 160"/>
                  <p:cNvCxnSpPr>
                    <a:cxnSpLocks noChangeShapeType="1"/>
                  </p:cNvCxnSpPr>
                  <p:nvPr/>
                </p:nvCxnSpPr>
                <p:spPr bwMode="auto">
                  <a:xfrm>
                    <a:off x="3511" y="13592"/>
                    <a:ext cx="238" cy="0"/>
                  </a:xfrm>
                  <a:prstGeom prst="straightConnector1">
                    <a:avLst/>
                  </a:prstGeom>
                  <a:noFill/>
                  <a:ln w="9525">
                    <a:solidFill>
                      <a:srgbClr val="000000"/>
                    </a:solidFill>
                    <a:round/>
                    <a:headEnd/>
                    <a:tailEnd type="triangle" w="med" len="med"/>
                  </a:ln>
                </p:spPr>
              </p:cxnSp>
              <p:cxnSp>
                <p:nvCxnSpPr>
                  <p:cNvPr id="2209" name="AutoShape 161"/>
                  <p:cNvCxnSpPr>
                    <a:cxnSpLocks noChangeShapeType="1"/>
                  </p:cNvCxnSpPr>
                  <p:nvPr/>
                </p:nvCxnSpPr>
                <p:spPr bwMode="auto">
                  <a:xfrm>
                    <a:off x="3511" y="14181"/>
                    <a:ext cx="238" cy="0"/>
                  </a:xfrm>
                  <a:prstGeom prst="straightConnector1">
                    <a:avLst/>
                  </a:prstGeom>
                  <a:noFill/>
                  <a:ln w="9525">
                    <a:solidFill>
                      <a:srgbClr val="000000"/>
                    </a:solidFill>
                    <a:round/>
                    <a:headEnd/>
                    <a:tailEnd type="triangle" w="med" len="med"/>
                  </a:ln>
                </p:spPr>
              </p:cxnSp>
              <p:cxnSp>
                <p:nvCxnSpPr>
                  <p:cNvPr id="2210" name="AutoShape 162"/>
                  <p:cNvCxnSpPr>
                    <a:cxnSpLocks noChangeShapeType="1"/>
                  </p:cNvCxnSpPr>
                  <p:nvPr/>
                </p:nvCxnSpPr>
                <p:spPr bwMode="auto">
                  <a:xfrm>
                    <a:off x="3506" y="14782"/>
                    <a:ext cx="238" cy="0"/>
                  </a:xfrm>
                  <a:prstGeom prst="straightConnector1">
                    <a:avLst/>
                  </a:prstGeom>
                  <a:noFill/>
                  <a:ln w="9525">
                    <a:solidFill>
                      <a:srgbClr val="000000"/>
                    </a:solidFill>
                    <a:round/>
                    <a:headEnd/>
                    <a:tailEnd type="triangle" w="med" len="med"/>
                  </a:ln>
                </p:spPr>
              </p:cxnSp>
              <p:cxnSp>
                <p:nvCxnSpPr>
                  <p:cNvPr id="2211" name="AutoShape 163"/>
                  <p:cNvCxnSpPr>
                    <a:cxnSpLocks noChangeShapeType="1"/>
                  </p:cNvCxnSpPr>
                  <p:nvPr/>
                </p:nvCxnSpPr>
                <p:spPr bwMode="auto">
                  <a:xfrm>
                    <a:off x="2930" y="4714"/>
                    <a:ext cx="1" cy="7121"/>
                  </a:xfrm>
                  <a:prstGeom prst="straightConnector1">
                    <a:avLst/>
                  </a:prstGeom>
                  <a:noFill/>
                  <a:ln w="9525">
                    <a:solidFill>
                      <a:srgbClr val="000000"/>
                    </a:solidFill>
                    <a:round/>
                    <a:headEnd/>
                    <a:tailEnd/>
                  </a:ln>
                </p:spPr>
              </p:cxnSp>
              <p:cxnSp>
                <p:nvCxnSpPr>
                  <p:cNvPr id="2212" name="AutoShape 164"/>
                  <p:cNvCxnSpPr>
                    <a:cxnSpLocks noChangeShapeType="1"/>
                  </p:cNvCxnSpPr>
                  <p:nvPr/>
                </p:nvCxnSpPr>
                <p:spPr bwMode="auto">
                  <a:xfrm>
                    <a:off x="2425" y="5362"/>
                    <a:ext cx="1018" cy="0"/>
                  </a:xfrm>
                  <a:prstGeom prst="straightConnector1">
                    <a:avLst/>
                  </a:prstGeom>
                  <a:noFill/>
                  <a:ln w="9525">
                    <a:solidFill>
                      <a:srgbClr val="000000"/>
                    </a:solidFill>
                    <a:round/>
                    <a:headEnd type="triangle" w="med" len="med"/>
                    <a:tailEnd type="triangle" w="med" len="med"/>
                  </a:ln>
                </p:spPr>
              </p:cxnSp>
              <p:cxnSp>
                <p:nvCxnSpPr>
                  <p:cNvPr id="2213" name="AutoShape 165"/>
                  <p:cNvCxnSpPr>
                    <a:cxnSpLocks noChangeShapeType="1"/>
                  </p:cNvCxnSpPr>
                  <p:nvPr/>
                </p:nvCxnSpPr>
                <p:spPr bwMode="auto">
                  <a:xfrm>
                    <a:off x="2930" y="11835"/>
                    <a:ext cx="513" cy="4"/>
                  </a:xfrm>
                  <a:prstGeom prst="straightConnector1">
                    <a:avLst/>
                  </a:prstGeom>
                  <a:noFill/>
                  <a:ln w="9525">
                    <a:solidFill>
                      <a:srgbClr val="000000"/>
                    </a:solidFill>
                    <a:round/>
                    <a:headEnd/>
                    <a:tailEnd type="triangle" w="med" len="med"/>
                  </a:ln>
                </p:spPr>
              </p:cxnSp>
              <p:sp>
                <p:nvSpPr>
                  <p:cNvPr id="2214" name="AutoShape 166"/>
                  <p:cNvSpPr>
                    <a:spLocks noChangeArrowheads="1"/>
                  </p:cNvSpPr>
                  <p:nvPr/>
                </p:nvSpPr>
                <p:spPr bwMode="auto">
                  <a:xfrm>
                    <a:off x="7465" y="4614"/>
                    <a:ext cx="1379" cy="426"/>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000" b="0" i="0" u="none" strike="noStrike" cap="none" normalizeH="0" baseline="0" smtClean="0">
                        <a:ln>
                          <a:noFill/>
                        </a:ln>
                        <a:solidFill>
                          <a:schemeClr val="tx1"/>
                        </a:solidFill>
                        <a:effectLst/>
                        <a:latin typeface="Times New Roman" pitchFamily="18" charset="0"/>
                        <a:cs typeface="Arial" pitchFamily="34" charset="0"/>
                      </a:rPr>
                      <a:t>Школьные</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215" name="AutoShape 167"/>
                  <p:cNvSpPr>
                    <a:spLocks noChangeArrowheads="1"/>
                  </p:cNvSpPr>
                  <p:nvPr/>
                </p:nvSpPr>
                <p:spPr bwMode="auto">
                  <a:xfrm>
                    <a:off x="7465" y="5284"/>
                    <a:ext cx="1379" cy="42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000" b="0" i="0" u="none" strike="noStrike" cap="none" normalizeH="0" baseline="0" smtClean="0">
                        <a:ln>
                          <a:noFill/>
                        </a:ln>
                        <a:solidFill>
                          <a:schemeClr val="tx1"/>
                        </a:solidFill>
                        <a:effectLst/>
                        <a:latin typeface="Times New Roman" pitchFamily="18" charset="0"/>
                        <a:cs typeface="Arial" pitchFamily="34" charset="0"/>
                      </a:rPr>
                      <a:t>Районные</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216" name="AutoShape 168"/>
                  <p:cNvSpPr>
                    <a:spLocks noChangeArrowheads="1"/>
                  </p:cNvSpPr>
                  <p:nvPr/>
                </p:nvSpPr>
                <p:spPr bwMode="auto">
                  <a:xfrm>
                    <a:off x="7465" y="5976"/>
                    <a:ext cx="1379" cy="42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000" b="0" i="0" u="none" strike="noStrike" cap="none" normalizeH="0" baseline="0" smtClean="0">
                        <a:ln>
                          <a:noFill/>
                        </a:ln>
                        <a:solidFill>
                          <a:schemeClr val="tx1"/>
                        </a:solidFill>
                        <a:effectLst/>
                        <a:latin typeface="Times New Roman" pitchFamily="18" charset="0"/>
                        <a:cs typeface="Arial" pitchFamily="34" charset="0"/>
                      </a:rPr>
                      <a:t>Областные</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217" name="AutoShape 169"/>
                  <p:cNvSpPr>
                    <a:spLocks noChangeArrowheads="1"/>
                  </p:cNvSpPr>
                  <p:nvPr/>
                </p:nvSpPr>
                <p:spPr bwMode="auto">
                  <a:xfrm>
                    <a:off x="7465" y="6679"/>
                    <a:ext cx="1379" cy="714"/>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kk-KZ" sz="1000" b="0" i="0" u="none" strike="noStrike" cap="none" normalizeH="0" baseline="0" smtClean="0">
                        <a:ln>
                          <a:noFill/>
                        </a:ln>
                        <a:solidFill>
                          <a:schemeClr val="tx1"/>
                        </a:solidFill>
                        <a:effectLst/>
                        <a:latin typeface="Times New Roman" pitchFamily="18" charset="0"/>
                        <a:cs typeface="Arial" pitchFamily="34" charset="0"/>
                      </a:rPr>
                      <a:t>Всероссийс-кие</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218" name="AutoShape 170"/>
                  <p:cNvSpPr>
                    <a:spLocks noChangeArrowheads="1"/>
                  </p:cNvSpPr>
                  <p:nvPr/>
                </p:nvSpPr>
                <p:spPr bwMode="auto">
                  <a:xfrm>
                    <a:off x="7465" y="7615"/>
                    <a:ext cx="1379" cy="42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Arial" pitchFamily="34" charset="0"/>
                      </a:rPr>
                      <a:t>APMO</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219" name="AutoShape 171"/>
                  <p:cNvSpPr>
                    <a:spLocks noChangeArrowheads="1"/>
                  </p:cNvSpPr>
                  <p:nvPr/>
                </p:nvSpPr>
                <p:spPr bwMode="auto">
                  <a:xfrm>
                    <a:off x="7465" y="8266"/>
                    <a:ext cx="1379" cy="42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Arial" pitchFamily="34" charset="0"/>
                      </a:rPr>
                      <a:t>JBMO</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220" name="AutoShape 172"/>
                  <p:cNvSpPr>
                    <a:spLocks noChangeArrowheads="1"/>
                  </p:cNvSpPr>
                  <p:nvPr/>
                </p:nvSpPr>
                <p:spPr bwMode="auto">
                  <a:xfrm>
                    <a:off x="7465" y="8932"/>
                    <a:ext cx="1379" cy="42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Arial" pitchFamily="34" charset="0"/>
                      </a:rPr>
                      <a:t>BMO</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221" name="AutoShape 173"/>
                  <p:cNvSpPr>
                    <a:spLocks noChangeArrowheads="1"/>
                  </p:cNvSpPr>
                  <p:nvPr/>
                </p:nvSpPr>
                <p:spPr bwMode="auto">
                  <a:xfrm>
                    <a:off x="7465" y="9606"/>
                    <a:ext cx="1379" cy="42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cs typeface="Arial" pitchFamily="34" charset="0"/>
                      </a:rPr>
                      <a:t>IMO</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222" name="AutoShape 174"/>
                  <p:cNvCxnSpPr>
                    <a:cxnSpLocks noChangeShapeType="1"/>
                  </p:cNvCxnSpPr>
                  <p:nvPr/>
                </p:nvCxnSpPr>
                <p:spPr bwMode="auto">
                  <a:xfrm>
                    <a:off x="7129" y="4338"/>
                    <a:ext cx="0" cy="5484"/>
                  </a:xfrm>
                  <a:prstGeom prst="straightConnector1">
                    <a:avLst/>
                  </a:prstGeom>
                  <a:noFill/>
                  <a:ln w="9525">
                    <a:solidFill>
                      <a:srgbClr val="000000"/>
                    </a:solidFill>
                    <a:round/>
                    <a:headEnd/>
                    <a:tailEnd/>
                  </a:ln>
                </p:spPr>
              </p:cxnSp>
              <p:cxnSp>
                <p:nvCxnSpPr>
                  <p:cNvPr id="2223" name="AutoShape 175"/>
                  <p:cNvCxnSpPr>
                    <a:cxnSpLocks noChangeShapeType="1"/>
                  </p:cNvCxnSpPr>
                  <p:nvPr/>
                </p:nvCxnSpPr>
                <p:spPr bwMode="auto">
                  <a:xfrm>
                    <a:off x="7129" y="4864"/>
                    <a:ext cx="336" cy="0"/>
                  </a:xfrm>
                  <a:prstGeom prst="straightConnector1">
                    <a:avLst/>
                  </a:prstGeom>
                  <a:noFill/>
                  <a:ln w="9525">
                    <a:solidFill>
                      <a:srgbClr val="000000"/>
                    </a:solidFill>
                    <a:round/>
                    <a:headEnd/>
                    <a:tailEnd type="triangle" w="med" len="med"/>
                  </a:ln>
                </p:spPr>
              </p:cxnSp>
              <p:cxnSp>
                <p:nvCxnSpPr>
                  <p:cNvPr id="2224" name="AutoShape 176"/>
                  <p:cNvCxnSpPr>
                    <a:cxnSpLocks noChangeShapeType="1"/>
                  </p:cNvCxnSpPr>
                  <p:nvPr/>
                </p:nvCxnSpPr>
                <p:spPr bwMode="auto">
                  <a:xfrm>
                    <a:off x="7129" y="5516"/>
                    <a:ext cx="336" cy="0"/>
                  </a:xfrm>
                  <a:prstGeom prst="straightConnector1">
                    <a:avLst/>
                  </a:prstGeom>
                  <a:noFill/>
                  <a:ln w="9525">
                    <a:solidFill>
                      <a:srgbClr val="000000"/>
                    </a:solidFill>
                    <a:round/>
                    <a:headEnd/>
                    <a:tailEnd type="triangle" w="med" len="med"/>
                  </a:ln>
                </p:spPr>
              </p:cxnSp>
              <p:cxnSp>
                <p:nvCxnSpPr>
                  <p:cNvPr id="2225" name="AutoShape 177"/>
                  <p:cNvCxnSpPr>
                    <a:cxnSpLocks noChangeShapeType="1"/>
                  </p:cNvCxnSpPr>
                  <p:nvPr/>
                </p:nvCxnSpPr>
                <p:spPr bwMode="auto">
                  <a:xfrm>
                    <a:off x="7129" y="6217"/>
                    <a:ext cx="336" cy="0"/>
                  </a:xfrm>
                  <a:prstGeom prst="straightConnector1">
                    <a:avLst/>
                  </a:prstGeom>
                  <a:noFill/>
                  <a:ln w="9525">
                    <a:solidFill>
                      <a:srgbClr val="000000"/>
                    </a:solidFill>
                    <a:round/>
                    <a:headEnd/>
                    <a:tailEnd type="triangle" w="med" len="med"/>
                  </a:ln>
                </p:spPr>
              </p:cxnSp>
              <p:cxnSp>
                <p:nvCxnSpPr>
                  <p:cNvPr id="2226" name="AutoShape 178"/>
                  <p:cNvCxnSpPr>
                    <a:cxnSpLocks noChangeShapeType="1"/>
                  </p:cNvCxnSpPr>
                  <p:nvPr/>
                </p:nvCxnSpPr>
                <p:spPr bwMode="auto">
                  <a:xfrm>
                    <a:off x="7129" y="6977"/>
                    <a:ext cx="336" cy="0"/>
                  </a:xfrm>
                  <a:prstGeom prst="straightConnector1">
                    <a:avLst/>
                  </a:prstGeom>
                  <a:noFill/>
                  <a:ln w="9525">
                    <a:solidFill>
                      <a:srgbClr val="000000"/>
                    </a:solidFill>
                    <a:round/>
                    <a:headEnd/>
                    <a:tailEnd type="triangle" w="med" len="med"/>
                  </a:ln>
                </p:spPr>
              </p:cxnSp>
              <p:cxnSp>
                <p:nvCxnSpPr>
                  <p:cNvPr id="2227" name="AutoShape 179"/>
                  <p:cNvCxnSpPr>
                    <a:cxnSpLocks noChangeShapeType="1"/>
                  </p:cNvCxnSpPr>
                  <p:nvPr/>
                </p:nvCxnSpPr>
                <p:spPr bwMode="auto">
                  <a:xfrm>
                    <a:off x="7129" y="7820"/>
                    <a:ext cx="336" cy="0"/>
                  </a:xfrm>
                  <a:prstGeom prst="straightConnector1">
                    <a:avLst/>
                  </a:prstGeom>
                  <a:noFill/>
                  <a:ln w="9525">
                    <a:solidFill>
                      <a:srgbClr val="000000"/>
                    </a:solidFill>
                    <a:round/>
                    <a:headEnd/>
                    <a:tailEnd type="triangle" w="med" len="med"/>
                  </a:ln>
                </p:spPr>
              </p:cxnSp>
              <p:cxnSp>
                <p:nvCxnSpPr>
                  <p:cNvPr id="2228" name="AutoShape 180"/>
                  <p:cNvCxnSpPr>
                    <a:cxnSpLocks noChangeShapeType="1"/>
                  </p:cNvCxnSpPr>
                  <p:nvPr/>
                </p:nvCxnSpPr>
                <p:spPr bwMode="auto">
                  <a:xfrm>
                    <a:off x="7129" y="8450"/>
                    <a:ext cx="336" cy="0"/>
                  </a:xfrm>
                  <a:prstGeom prst="straightConnector1">
                    <a:avLst/>
                  </a:prstGeom>
                  <a:noFill/>
                  <a:ln w="9525">
                    <a:solidFill>
                      <a:srgbClr val="000000"/>
                    </a:solidFill>
                    <a:round/>
                    <a:headEnd/>
                    <a:tailEnd type="triangle" w="med" len="med"/>
                  </a:ln>
                </p:spPr>
              </p:cxnSp>
              <p:cxnSp>
                <p:nvCxnSpPr>
                  <p:cNvPr id="2229" name="AutoShape 181"/>
                  <p:cNvCxnSpPr>
                    <a:cxnSpLocks noChangeShapeType="1"/>
                  </p:cNvCxnSpPr>
                  <p:nvPr/>
                </p:nvCxnSpPr>
                <p:spPr bwMode="auto">
                  <a:xfrm>
                    <a:off x="7129" y="9147"/>
                    <a:ext cx="336" cy="0"/>
                  </a:xfrm>
                  <a:prstGeom prst="straightConnector1">
                    <a:avLst/>
                  </a:prstGeom>
                  <a:noFill/>
                  <a:ln w="9525">
                    <a:solidFill>
                      <a:srgbClr val="000000"/>
                    </a:solidFill>
                    <a:round/>
                    <a:headEnd/>
                    <a:tailEnd type="triangle" w="med" len="med"/>
                  </a:ln>
                </p:spPr>
              </p:cxnSp>
            </p:grpSp>
            <p:cxnSp>
              <p:nvCxnSpPr>
                <p:cNvPr id="2230" name="AutoShape 182"/>
                <p:cNvCxnSpPr>
                  <a:cxnSpLocks noChangeShapeType="1"/>
                </p:cNvCxnSpPr>
                <p:nvPr/>
              </p:nvCxnSpPr>
              <p:spPr bwMode="auto">
                <a:xfrm>
                  <a:off x="7129" y="9823"/>
                  <a:ext cx="336" cy="0"/>
                </a:xfrm>
                <a:prstGeom prst="straightConnector1">
                  <a:avLst/>
                </a:prstGeom>
                <a:noFill/>
                <a:ln w="9525">
                  <a:solidFill>
                    <a:srgbClr val="000000"/>
                  </a:solidFill>
                  <a:round/>
                  <a:headEnd/>
                  <a:tailEnd type="triangle" w="med" len="med"/>
                </a:ln>
              </p:spPr>
            </p:cxnSp>
          </p:grpSp>
        </p:grpSp>
        <p:cxnSp>
          <p:nvCxnSpPr>
            <p:cNvPr id="1215" name="AutoShape 191"/>
            <p:cNvCxnSpPr>
              <a:cxnSpLocks noChangeShapeType="1"/>
            </p:cNvCxnSpPr>
            <p:nvPr/>
          </p:nvCxnSpPr>
          <p:spPr bwMode="auto">
            <a:xfrm flipV="1">
              <a:off x="2071670" y="3143248"/>
              <a:ext cx="468314" cy="1"/>
            </a:xfrm>
            <a:prstGeom prst="straightConnector1">
              <a:avLst/>
            </a:prstGeom>
            <a:noFill/>
            <a:ln w="9525">
              <a:solidFill>
                <a:srgbClr val="000000"/>
              </a:solidFill>
              <a:round/>
              <a:headEnd/>
              <a:tailEnd type="triangle"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D:\титул 2.jpg"/>
          <p:cNvPicPr/>
          <p:nvPr/>
        </p:nvPicPr>
        <p:blipFill>
          <a:blip r:embed="rId2" cstate="print"/>
          <a:srcRect l="25000" b="38281"/>
          <a:stretch>
            <a:fillRect/>
          </a:stretch>
        </p:blipFill>
        <p:spPr bwMode="auto">
          <a:xfrm>
            <a:off x="0" y="0"/>
            <a:ext cx="9144000" cy="6858000"/>
          </a:xfrm>
          <a:prstGeom prst="rect">
            <a:avLst/>
          </a:prstGeom>
          <a:noFill/>
          <a:ln w="9525">
            <a:noFill/>
            <a:miter lim="800000"/>
            <a:headEnd/>
            <a:tailEnd/>
          </a:ln>
        </p:spPr>
      </p:pic>
      <p:pic>
        <p:nvPicPr>
          <p:cNvPr id="6" name="Рисунок 5" descr="C:\Documents and Settings\User\Рабочий стол\f1.JPG"/>
          <p:cNvPicPr/>
          <p:nvPr/>
        </p:nvPicPr>
        <p:blipFill>
          <a:blip r:embed="rId3" cstate="print"/>
          <a:srcRect/>
          <a:stretch>
            <a:fillRect/>
          </a:stretch>
        </p:blipFill>
        <p:spPr bwMode="auto">
          <a:xfrm>
            <a:off x="714348" y="1357298"/>
            <a:ext cx="7786742" cy="4857784"/>
          </a:xfrm>
          <a:prstGeom prst="rect">
            <a:avLst/>
          </a:prstGeom>
          <a:noFill/>
          <a:ln w="9525">
            <a:noFill/>
            <a:miter lim="800000"/>
            <a:headEnd/>
            <a:tailEnd/>
          </a:ln>
        </p:spPr>
      </p:pic>
      <p:sp>
        <p:nvSpPr>
          <p:cNvPr id="7" name="TextBox 6"/>
          <p:cNvSpPr txBox="1"/>
          <p:nvPr/>
        </p:nvSpPr>
        <p:spPr>
          <a:xfrm>
            <a:off x="2571736" y="500042"/>
            <a:ext cx="3929090" cy="523220"/>
          </a:xfrm>
          <a:prstGeom prst="rect">
            <a:avLst/>
          </a:prstGeom>
          <a:noFill/>
        </p:spPr>
        <p:txBody>
          <a:bodyPr wrap="square" rtlCol="0">
            <a:spAutoFit/>
          </a:bodyPr>
          <a:lstStyle/>
          <a:p>
            <a:r>
              <a:rPr lang="kk-KZ" sz="2800" dirty="0" smtClean="0">
                <a:ln>
                  <a:solidFill>
                    <a:schemeClr val="tx2">
                      <a:lumMod val="75000"/>
                    </a:schemeClr>
                  </a:solidFill>
                </a:ln>
                <a:solidFill>
                  <a:schemeClr val="accent1">
                    <a:lumMod val="50000"/>
                  </a:schemeClr>
                </a:solidFill>
                <a:latin typeface="Times New Roman" pitchFamily="18" charset="0"/>
                <a:cs typeface="Times New Roman" pitchFamily="18" charset="0"/>
              </a:rPr>
              <a:t>Жобаның бастапқы беті</a:t>
            </a:r>
            <a:endParaRPr lang="ru-RU" sz="2800" dirty="0">
              <a:ln>
                <a:solidFill>
                  <a:schemeClr val="tx2">
                    <a:lumMod val="75000"/>
                  </a:schemeClr>
                </a:solidFill>
              </a:ln>
              <a:solidFill>
                <a:schemeClr val="accent1">
                  <a:lumMod val="50000"/>
                </a:schemeClr>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D:\титул 2.jpg"/>
          <p:cNvPicPr/>
          <p:nvPr/>
        </p:nvPicPr>
        <p:blipFill>
          <a:blip r:embed="rId2" cstate="print"/>
          <a:srcRect l="25000" b="38281"/>
          <a:stretch>
            <a:fillRect/>
          </a:stretch>
        </p:blipFill>
        <p:spPr bwMode="auto">
          <a:xfrm>
            <a:off x="0" y="0"/>
            <a:ext cx="9144000" cy="6858000"/>
          </a:xfrm>
          <a:prstGeom prst="rect">
            <a:avLst/>
          </a:prstGeom>
          <a:noFill/>
          <a:ln w="9525">
            <a:noFill/>
            <a:miter lim="800000"/>
            <a:headEnd/>
            <a:tailEnd/>
          </a:ln>
        </p:spPr>
      </p:pic>
      <p:graphicFrame>
        <p:nvGraphicFramePr>
          <p:cNvPr id="5" name="Диаграмма 4"/>
          <p:cNvGraphicFramePr/>
          <p:nvPr/>
        </p:nvGraphicFramePr>
        <p:xfrm>
          <a:off x="857224" y="1071546"/>
          <a:ext cx="3643338" cy="22860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Диаграмма 7"/>
          <p:cNvGraphicFramePr/>
          <p:nvPr/>
        </p:nvGraphicFramePr>
        <p:xfrm>
          <a:off x="5143504" y="1071546"/>
          <a:ext cx="3612160" cy="228601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Диаграмма 8"/>
          <p:cNvGraphicFramePr/>
          <p:nvPr/>
        </p:nvGraphicFramePr>
        <p:xfrm>
          <a:off x="2857488" y="3429000"/>
          <a:ext cx="3571900" cy="2214578"/>
        </p:xfrm>
        <a:graphic>
          <a:graphicData uri="http://schemas.openxmlformats.org/drawingml/2006/chart">
            <c:chart xmlns:c="http://schemas.openxmlformats.org/drawingml/2006/chart" xmlns:r="http://schemas.openxmlformats.org/officeDocument/2006/relationships" r:id="rId5"/>
          </a:graphicData>
        </a:graphic>
      </p:graphicFrame>
      <p:sp>
        <p:nvSpPr>
          <p:cNvPr id="1028" name="Rectangle 4"/>
          <p:cNvSpPr>
            <a:spLocks noChangeArrowheads="1"/>
          </p:cNvSpPr>
          <p:nvPr/>
        </p:nvSpPr>
        <p:spPr bwMode="auto">
          <a:xfrm>
            <a:off x="1500166" y="214290"/>
            <a:ext cx="6500826"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539750" algn="ctr" defTabSz="914400" rtl="0" eaLnBrk="1" fontAlgn="base" latinLnBrk="0" hangingPunct="1">
              <a:lnSpc>
                <a:spcPct val="100000"/>
              </a:lnSpc>
              <a:spcBef>
                <a:spcPct val="0"/>
              </a:spcBef>
              <a:spcAft>
                <a:spcPct val="0"/>
              </a:spcAft>
              <a:buClrTx/>
              <a:buSzTx/>
              <a:buFontTx/>
              <a:buNone/>
              <a:tabLst/>
            </a:pPr>
            <a:r>
              <a:rPr kumimoji="0" lang="kk-KZ" sz="20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Жоба жайлы 23 оқушыдан пікір сұрау жүргізілді. Пікір сұрау нәтижелері:</a:t>
            </a:r>
            <a:endParaRPr kumimoji="0" lang="ru-RU" sz="2000" b="0" i="0" u="none" strike="noStrike" cap="none" normalizeH="0" baseline="0" dirty="0" smtClean="0">
              <a:ln>
                <a:solidFill>
                  <a:schemeClr val="tx2">
                    <a:lumMod val="75000"/>
                  </a:schemeClr>
                </a:solidFill>
              </a:ln>
              <a:solidFill>
                <a:schemeClr val="accent1">
                  <a:lumMod val="50000"/>
                </a:schemeClr>
              </a:solidFill>
              <a:effectLst/>
              <a:latin typeface="Arial" pitchFamily="34" charset="0"/>
            </a:endParaRPr>
          </a:p>
          <a:p>
            <a:pPr marL="0" marR="0" lvl="0" indent="539750" algn="ctr" defTabSz="914400" rtl="0" eaLnBrk="0" fontAlgn="base" latinLnBrk="0" hangingPunct="0">
              <a:lnSpc>
                <a:spcPct val="100000"/>
              </a:lnSpc>
              <a:spcBef>
                <a:spcPct val="0"/>
              </a:spcBef>
              <a:spcAft>
                <a:spcPct val="0"/>
              </a:spcAft>
              <a:buClrTx/>
              <a:buSzTx/>
              <a:buFontTx/>
              <a:buNone/>
              <a:tabLst/>
            </a:pPr>
            <a:r>
              <a:rPr kumimoji="0" lang="kk-KZ" sz="20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 </a:t>
            </a:r>
            <a:endParaRPr kumimoji="0" lang="kk-KZ" sz="2000" b="0" i="0" u="none" strike="noStrike" cap="none" normalizeH="0" baseline="0" dirty="0" smtClean="0">
              <a:ln>
                <a:solidFill>
                  <a:schemeClr val="tx2">
                    <a:lumMod val="75000"/>
                  </a:schemeClr>
                </a:solidFill>
              </a:ln>
              <a:solidFill>
                <a:schemeClr val="accent1">
                  <a:lumMod val="50000"/>
                </a:schemeClr>
              </a:solidFill>
              <a:effectLst/>
              <a:latin typeface="Arial" pitchFamily="34" charset="0"/>
            </a:endParaRPr>
          </a:p>
        </p:txBody>
      </p:sp>
      <p:sp>
        <p:nvSpPr>
          <p:cNvPr id="1029" name="Rectangle 5"/>
          <p:cNvSpPr>
            <a:spLocks noChangeArrowheads="1"/>
          </p:cNvSpPr>
          <p:nvPr/>
        </p:nvSpPr>
        <p:spPr bwMode="auto">
          <a:xfrm>
            <a:off x="0" y="2247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kk-KZ" sz="1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   </a:t>
            </a:r>
            <a:endParaRPr kumimoji="0" lang="kk-KZ" sz="1800" b="0" i="0" u="none" strike="noStrike" cap="none" normalizeH="0" baseline="0" smtClean="0">
              <a:ln>
                <a:noFill/>
              </a:ln>
              <a:solidFill>
                <a:schemeClr val="tx1"/>
              </a:solidFill>
              <a:effectLst/>
              <a:latin typeface="Arial" pitchFamily="34" charset="0"/>
            </a:endParaRPr>
          </a:p>
        </p:txBody>
      </p:sp>
      <p:sp>
        <p:nvSpPr>
          <p:cNvPr id="1030" name="Rectangle 6"/>
          <p:cNvSpPr>
            <a:spLocks noChangeArrowheads="1"/>
          </p:cNvSpPr>
          <p:nvPr/>
        </p:nvSpPr>
        <p:spPr bwMode="auto">
          <a:xfrm>
            <a:off x="0" y="4029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endParaRPr>
          </a:p>
        </p:txBody>
      </p:sp>
      <p:sp>
        <p:nvSpPr>
          <p:cNvPr id="1031" name="Rectangle 7"/>
          <p:cNvSpPr>
            <a:spLocks noChangeArrowheads="1"/>
          </p:cNvSpPr>
          <p:nvPr/>
        </p:nvSpPr>
        <p:spPr bwMode="auto">
          <a:xfrm>
            <a:off x="214282" y="5643578"/>
            <a:ext cx="857256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539750" defTabSz="914400" rtl="0" eaLnBrk="1" fontAlgn="base" latinLnBrk="0" hangingPunct="1">
              <a:lnSpc>
                <a:spcPct val="100000"/>
              </a:lnSpc>
              <a:spcBef>
                <a:spcPct val="0"/>
              </a:spcBef>
              <a:spcAft>
                <a:spcPct val="0"/>
              </a:spcAft>
              <a:buClrTx/>
              <a:buSzTx/>
              <a:buFontTx/>
              <a:buNone/>
              <a:tabLst/>
            </a:pPr>
            <a:r>
              <a:rPr kumimoji="0" lang="kk-KZ" sz="20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Қорыта келгенде, </a:t>
            </a:r>
            <a:r>
              <a:rPr kumimoji="0" lang="kk-KZ" sz="2000" b="0" i="0" u="none" strike="noStrike" cap="none" normalizeH="0" baseline="0" dirty="0" smtClean="0">
                <a:ln>
                  <a:solidFill>
                    <a:schemeClr val="tx2">
                      <a:lumMod val="75000"/>
                    </a:schemeClr>
                  </a:solidFill>
                </a:ln>
                <a:solidFill>
                  <a:schemeClr val="accent1">
                    <a:lumMod val="50000"/>
                  </a:schemeClr>
                </a:solidFill>
                <a:effectLst/>
                <a:latin typeface="Calibri"/>
                <a:ea typeface="Calibri" pitchFamily="34" charset="0"/>
                <a:cs typeface="Times New Roman" pitchFamily="18" charset="0"/>
              </a:rPr>
              <a:t>«</a:t>
            </a:r>
            <a:r>
              <a:rPr kumimoji="0" lang="kk-KZ" sz="20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Математикалық олимпиадаларға дайындық</a:t>
            </a:r>
            <a:r>
              <a:rPr kumimoji="0" lang="kk-KZ" sz="2000" b="0" i="0" u="none" strike="noStrike" cap="none" normalizeH="0" baseline="0" dirty="0" smtClean="0">
                <a:ln>
                  <a:solidFill>
                    <a:schemeClr val="tx2">
                      <a:lumMod val="75000"/>
                    </a:schemeClr>
                  </a:solidFill>
                </a:ln>
                <a:solidFill>
                  <a:schemeClr val="accent1">
                    <a:lumMod val="50000"/>
                  </a:schemeClr>
                </a:solidFill>
                <a:effectLst/>
                <a:latin typeface="Calibri"/>
                <a:ea typeface="Calibri" pitchFamily="34" charset="0"/>
                <a:cs typeface="Times New Roman" pitchFamily="18" charset="0"/>
              </a:rPr>
              <a:t>»</a:t>
            </a:r>
            <a:r>
              <a:rPr kumimoji="0" lang="kk-KZ" sz="20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 атты жоба өте пайдалы, қолдануға ыңғайлы, дизайны жақсы программа болып табылады.</a:t>
            </a:r>
            <a:endParaRPr kumimoji="0" lang="kk-KZ" sz="2000" b="0" i="0" u="none" strike="noStrike" cap="none" normalizeH="0" baseline="0" dirty="0" smtClean="0">
              <a:ln>
                <a:solidFill>
                  <a:schemeClr val="tx2">
                    <a:lumMod val="75000"/>
                  </a:schemeClr>
                </a:solidFill>
              </a:ln>
              <a:solidFill>
                <a:schemeClr val="accent1">
                  <a:lumMod val="50000"/>
                </a:schemeClr>
              </a:solidFill>
              <a:effectLst/>
              <a:latin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D:\титул 2.jpg"/>
          <p:cNvPicPr/>
          <p:nvPr/>
        </p:nvPicPr>
        <p:blipFill>
          <a:blip r:embed="rId2" cstate="print"/>
          <a:srcRect l="25000" b="38281"/>
          <a:stretch>
            <a:fillRect/>
          </a:stretch>
        </p:blipFill>
        <p:spPr bwMode="auto">
          <a:xfrm>
            <a:off x="0" y="0"/>
            <a:ext cx="9144000" cy="6858000"/>
          </a:xfrm>
          <a:prstGeom prst="rect">
            <a:avLst/>
          </a:prstGeom>
          <a:noFill/>
          <a:ln w="9525">
            <a:noFill/>
            <a:miter lim="800000"/>
            <a:headEnd/>
            <a:tailEnd/>
          </a:ln>
        </p:spPr>
      </p:pic>
      <p:sp>
        <p:nvSpPr>
          <p:cNvPr id="21505" name="Rectangle 1"/>
          <p:cNvSpPr>
            <a:spLocks noChangeArrowheads="1"/>
          </p:cNvSpPr>
          <p:nvPr/>
        </p:nvSpPr>
        <p:spPr bwMode="auto">
          <a:xfrm>
            <a:off x="428596" y="500042"/>
            <a:ext cx="850109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539750" defTabSz="914400" rtl="0" eaLnBrk="1" fontAlgn="base" latinLnBrk="0" hangingPunct="1">
              <a:lnSpc>
                <a:spcPct val="100000"/>
              </a:lnSpc>
              <a:spcBef>
                <a:spcPct val="0"/>
              </a:spcBef>
              <a:spcAft>
                <a:spcPct val="0"/>
              </a:spcAft>
              <a:buClrTx/>
              <a:buSzTx/>
              <a:buFontTx/>
              <a:buNone/>
              <a:tabLst/>
            </a:pPr>
            <a:r>
              <a:rPr kumimoji="0" lang="kk-KZ"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Бұл жоба алға қойған мақсаттары мен міндеттерді атқара отырып, қолданушы өз бетімен олимпиадаларға дайындала алатындай жоба құрылды.</a:t>
            </a:r>
            <a:endParaRPr kumimoji="0" lang="ru-RU" sz="2400" b="0" i="0" u="none" strike="noStrike" cap="none" normalizeH="0" baseline="0" dirty="0" smtClean="0">
              <a:ln>
                <a:solidFill>
                  <a:schemeClr val="tx2">
                    <a:lumMod val="75000"/>
                  </a:schemeClr>
                </a:solidFill>
              </a:ln>
              <a:solidFill>
                <a:schemeClr val="accent1">
                  <a:lumMod val="50000"/>
                </a:schemeClr>
              </a:solidFill>
              <a:effectLst/>
              <a:latin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kk-KZ" sz="2400" b="1" i="0" u="none" strike="noStrike" cap="none" normalizeH="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Толығырақ айта</a:t>
            </a:r>
            <a:r>
              <a:rPr kumimoji="0" lang="en-US" sz="2400" b="1" i="0" u="none" strike="noStrike" cap="none" normalizeH="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 </a:t>
            </a:r>
            <a:r>
              <a:rPr kumimoji="0" lang="kk-KZ" sz="2400" b="1"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кетсек:</a:t>
            </a:r>
            <a:endParaRPr kumimoji="0" lang="ru-RU" sz="2400" b="0" i="0" u="none" strike="noStrike" cap="none" normalizeH="0" baseline="0" dirty="0" smtClean="0">
              <a:ln>
                <a:solidFill>
                  <a:schemeClr val="tx2">
                    <a:lumMod val="75000"/>
                  </a:schemeClr>
                </a:solidFill>
              </a:ln>
              <a:solidFill>
                <a:schemeClr val="accent1">
                  <a:lumMod val="50000"/>
                </a:schemeClr>
              </a:solidFill>
              <a:effectLst/>
              <a:latin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kk-KZ"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Жоба құрастыруға қажетті материалдар жинақталып, жүйеленді.</a:t>
            </a:r>
            <a:endParaRPr kumimoji="0" lang="ru-RU" sz="2400" b="0" i="0" u="none" strike="noStrike" cap="none" normalizeH="0" baseline="0" dirty="0" smtClean="0">
              <a:ln>
                <a:solidFill>
                  <a:schemeClr val="tx2">
                    <a:lumMod val="75000"/>
                  </a:schemeClr>
                </a:solidFill>
              </a:ln>
              <a:solidFill>
                <a:schemeClr val="accent1">
                  <a:lumMod val="50000"/>
                </a:schemeClr>
              </a:solidFill>
              <a:effectLst/>
              <a:latin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kk-KZ"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Жоба құрастыру алдында схемасы құрылып, жоспарланды.</a:t>
            </a:r>
            <a:endParaRPr kumimoji="0" lang="ru-RU" sz="2400" b="0" i="0" u="none" strike="noStrike" cap="none" normalizeH="0" baseline="0" dirty="0" smtClean="0">
              <a:ln>
                <a:solidFill>
                  <a:schemeClr val="tx2">
                    <a:lumMod val="75000"/>
                  </a:schemeClr>
                </a:solidFill>
              </a:ln>
              <a:solidFill>
                <a:schemeClr val="accent1">
                  <a:lumMod val="50000"/>
                </a:schemeClr>
              </a:solidFill>
              <a:effectLst/>
              <a:latin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kk-KZ"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Жобаға қажетті суреттер Photoshop программасының мүмкіндіктерін қолдана өңделіп, фон ретінде жобаға кірістірілді. </a:t>
            </a:r>
            <a:endParaRPr kumimoji="0" lang="ru-RU" sz="2400" b="0" i="0" u="none" strike="noStrike" cap="none" normalizeH="0" baseline="0" dirty="0" smtClean="0">
              <a:ln>
                <a:solidFill>
                  <a:schemeClr val="tx2">
                    <a:lumMod val="75000"/>
                  </a:schemeClr>
                </a:solidFill>
              </a:ln>
              <a:solidFill>
                <a:schemeClr val="accent1">
                  <a:lumMod val="50000"/>
                </a:schemeClr>
              </a:solidFill>
              <a:effectLst/>
              <a:latin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kk-KZ"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Жоба құрылып, тексеруден өтті және қателері түзетіліп реттелді.</a:t>
            </a:r>
            <a:endParaRPr kumimoji="0" lang="ru-RU" sz="2400" b="0" i="0" u="none" strike="noStrike" cap="none" normalizeH="0" baseline="0" dirty="0" smtClean="0">
              <a:ln>
                <a:solidFill>
                  <a:schemeClr val="tx2">
                    <a:lumMod val="75000"/>
                  </a:schemeClr>
                </a:solidFill>
              </a:ln>
              <a:solidFill>
                <a:schemeClr val="accent1">
                  <a:lumMod val="50000"/>
                </a:schemeClr>
              </a:solidFill>
              <a:effectLst/>
              <a:latin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kk-KZ"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Қолданушыларға ұсынылды.</a:t>
            </a:r>
            <a:endParaRPr kumimoji="0" lang="ru-RU" sz="2400" b="0" i="0" u="none" strike="noStrike" cap="none" normalizeH="0" baseline="0" dirty="0" smtClean="0">
              <a:ln>
                <a:solidFill>
                  <a:schemeClr val="tx2">
                    <a:lumMod val="75000"/>
                  </a:schemeClr>
                </a:solidFill>
              </a:ln>
              <a:solidFill>
                <a:schemeClr val="accent1">
                  <a:lumMod val="50000"/>
                </a:schemeClr>
              </a:solidFill>
              <a:effectLst/>
              <a:latin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kk-KZ" sz="2400" b="0" i="0" u="none" strike="noStrike" cap="none" normalizeH="0" baseline="0" dirty="0" smtClean="0">
                <a:ln>
                  <a:solidFill>
                    <a:schemeClr val="tx2">
                      <a:lumMod val="75000"/>
                    </a:schemeClr>
                  </a:solidFill>
                </a:ln>
                <a:solidFill>
                  <a:schemeClr val="accent1">
                    <a:lumMod val="50000"/>
                  </a:schemeClr>
                </a:solidFill>
                <a:effectLst/>
                <a:latin typeface="Times New Roman" pitchFamily="18" charset="0"/>
                <a:ea typeface="Calibri" pitchFamily="34" charset="0"/>
                <a:cs typeface="Times New Roman" pitchFamily="18" charset="0"/>
              </a:rPr>
              <a:t>Қолданушылар пікірлері ескеріле алдыға жаңа мақсат қойылды.</a:t>
            </a:r>
            <a:endParaRPr kumimoji="0" lang="kk-KZ" sz="2400" b="0" i="0" u="none" strike="noStrike" cap="none" normalizeH="0" baseline="0" dirty="0" smtClean="0">
              <a:ln>
                <a:solidFill>
                  <a:schemeClr val="tx2">
                    <a:lumMod val="75000"/>
                  </a:schemeClr>
                </a:solidFill>
              </a:ln>
              <a:solidFill>
                <a:schemeClr val="accent1">
                  <a:lumMod val="50000"/>
                </a:schemeClr>
              </a:solidFill>
              <a:effectLst/>
              <a:latin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D:\титул 2.jpg"/>
          <p:cNvPicPr/>
          <p:nvPr/>
        </p:nvPicPr>
        <p:blipFill>
          <a:blip r:embed="rId2" cstate="print"/>
          <a:srcRect l="25000" b="38281"/>
          <a:stretch>
            <a:fillRect/>
          </a:stretch>
        </p:blipFill>
        <p:spPr bwMode="auto">
          <a:xfrm>
            <a:off x="0" y="0"/>
            <a:ext cx="9144000" cy="6858000"/>
          </a:xfrm>
          <a:prstGeom prst="rect">
            <a:avLst/>
          </a:prstGeom>
          <a:noFill/>
          <a:ln w="9525">
            <a:noFill/>
            <a:miter lim="800000"/>
            <a:headEnd/>
            <a:tailEnd/>
          </a:ln>
        </p:spPr>
      </p:pic>
      <p:sp>
        <p:nvSpPr>
          <p:cNvPr id="23553" name="Rectangle 1"/>
          <p:cNvSpPr>
            <a:spLocks noChangeArrowheads="1"/>
          </p:cNvSpPr>
          <p:nvPr/>
        </p:nvSpPr>
        <p:spPr bwMode="auto">
          <a:xfrm>
            <a:off x="785786" y="1000108"/>
            <a:ext cx="7715304"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kk-KZ" sz="2400" b="1" i="0" u="none" strike="noStrike" cap="none" normalizeH="0" baseline="0" dirty="0" smtClean="0">
                <a:ln>
                  <a:solidFill>
                    <a:schemeClr val="accent1">
                      <a:lumMod val="50000"/>
                    </a:schemeClr>
                  </a:solidFill>
                </a:ln>
                <a:solidFill>
                  <a:schemeClr val="tx2">
                    <a:lumMod val="75000"/>
                  </a:schemeClr>
                </a:solidFill>
                <a:effectLst/>
                <a:latin typeface="Times New Roman" pitchFamily="18" charset="0"/>
                <a:ea typeface="Calibri" pitchFamily="34" charset="0"/>
                <a:cs typeface="Times New Roman" pitchFamily="18" charset="0"/>
              </a:rPr>
              <a:t>ҚОРЫТЫНДЫ</a:t>
            </a:r>
            <a:endParaRPr kumimoji="0" lang="ru-RU" sz="2400" b="0" i="0" u="none" strike="noStrike" cap="none" normalizeH="0" baseline="0" dirty="0" smtClean="0">
              <a:ln>
                <a:solidFill>
                  <a:schemeClr val="accent1">
                    <a:lumMod val="50000"/>
                  </a:schemeClr>
                </a:solidFill>
              </a:ln>
              <a:solidFill>
                <a:schemeClr val="tx2">
                  <a:lumMod val="75000"/>
                </a:schemeClr>
              </a:solidFill>
              <a:effectLst/>
              <a:latin typeface="Arial" pitchFamily="34" charset="0"/>
            </a:endParaRPr>
          </a:p>
          <a:p>
            <a:pPr marL="0" marR="0" lvl="0" indent="539750" algn="just" defTabSz="914400" rtl="0" eaLnBrk="0" fontAlgn="base" latinLnBrk="0" hangingPunct="0">
              <a:lnSpc>
                <a:spcPct val="100000"/>
              </a:lnSpc>
              <a:spcBef>
                <a:spcPct val="0"/>
              </a:spcBef>
              <a:spcAft>
                <a:spcPct val="0"/>
              </a:spcAft>
              <a:buClrTx/>
              <a:buSzTx/>
              <a:buFontTx/>
              <a:buNone/>
              <a:tabLst/>
            </a:pPr>
            <a:r>
              <a:rPr kumimoji="0" lang="kk-KZ" sz="2400" b="0" i="0" u="none" strike="noStrike" cap="none" normalizeH="0" baseline="0" dirty="0" smtClean="0">
                <a:ln>
                  <a:solidFill>
                    <a:schemeClr val="accent1">
                      <a:lumMod val="50000"/>
                    </a:schemeClr>
                  </a:solidFill>
                </a:ln>
                <a:solidFill>
                  <a:schemeClr val="tx2">
                    <a:lumMod val="75000"/>
                  </a:schemeClr>
                </a:solidFill>
                <a:effectLst/>
                <a:latin typeface="Calibri"/>
                <a:ea typeface="Calibri" pitchFamily="34" charset="0"/>
                <a:cs typeface="Times New Roman" pitchFamily="18" charset="0"/>
              </a:rPr>
              <a:t>«</a:t>
            </a:r>
            <a:r>
              <a:rPr kumimoji="0" lang="kk-KZ" sz="2400" b="0" i="0" u="none" strike="noStrike" cap="none" normalizeH="0" baseline="0" dirty="0" smtClean="0">
                <a:ln>
                  <a:solidFill>
                    <a:schemeClr val="accent1">
                      <a:lumMod val="50000"/>
                    </a:schemeClr>
                  </a:solidFill>
                </a:ln>
                <a:solidFill>
                  <a:schemeClr val="tx2">
                    <a:lumMod val="75000"/>
                  </a:schemeClr>
                </a:solidFill>
                <a:effectLst/>
                <a:latin typeface="Times New Roman" pitchFamily="18" charset="0"/>
                <a:ea typeface="Calibri" pitchFamily="34" charset="0"/>
                <a:cs typeface="Times New Roman" pitchFamily="18" charset="0"/>
              </a:rPr>
              <a:t>Математикалық олимпиадаларға дайындық</a:t>
            </a:r>
            <a:r>
              <a:rPr kumimoji="0" lang="kk-KZ" sz="2400" b="0" i="0" u="none" strike="noStrike" cap="none" normalizeH="0" baseline="0" dirty="0" smtClean="0">
                <a:ln>
                  <a:solidFill>
                    <a:schemeClr val="accent1">
                      <a:lumMod val="50000"/>
                    </a:schemeClr>
                  </a:solidFill>
                </a:ln>
                <a:solidFill>
                  <a:schemeClr val="tx2">
                    <a:lumMod val="75000"/>
                  </a:schemeClr>
                </a:solidFill>
                <a:effectLst/>
                <a:latin typeface="Calibri"/>
                <a:ea typeface="Calibri" pitchFamily="34" charset="0"/>
                <a:cs typeface="Times New Roman" pitchFamily="18" charset="0"/>
              </a:rPr>
              <a:t>»</a:t>
            </a:r>
            <a:r>
              <a:rPr kumimoji="0" lang="kk-KZ" sz="2400" b="0" i="0" u="none" strike="noStrike" cap="none" normalizeH="0" baseline="0" dirty="0" smtClean="0">
                <a:ln>
                  <a:solidFill>
                    <a:schemeClr val="accent1">
                      <a:lumMod val="50000"/>
                    </a:schemeClr>
                  </a:solidFill>
                </a:ln>
                <a:solidFill>
                  <a:schemeClr val="tx2">
                    <a:lumMod val="75000"/>
                  </a:schemeClr>
                </a:solidFill>
                <a:effectLst/>
                <a:latin typeface="Times New Roman" pitchFamily="18" charset="0"/>
                <a:ea typeface="Calibri" pitchFamily="34" charset="0"/>
                <a:cs typeface="Times New Roman" pitchFamily="18" charset="0"/>
              </a:rPr>
              <a:t> атты бұл жоба </a:t>
            </a:r>
            <a:r>
              <a:rPr kumimoji="0" lang="kk-KZ" sz="2400" b="0" i="0" u="none" strike="noStrike" cap="none" normalizeH="0" baseline="0" dirty="0" smtClean="0">
                <a:ln>
                  <a:solidFill>
                    <a:schemeClr val="accent1">
                      <a:lumMod val="50000"/>
                    </a:schemeClr>
                  </a:solidFill>
                </a:ln>
                <a:solidFill>
                  <a:schemeClr val="tx2">
                    <a:lumMod val="75000"/>
                  </a:schemeClr>
                </a:solidFill>
                <a:effectLst/>
                <a:latin typeface="Calibri"/>
                <a:ea typeface="Calibri" pitchFamily="34" charset="0"/>
                <a:cs typeface="Times New Roman" pitchFamily="18" charset="0"/>
              </a:rPr>
              <a:t>–</a:t>
            </a:r>
            <a:r>
              <a:rPr kumimoji="0" lang="kk-KZ" sz="2400" b="0" i="0" u="none" strike="noStrike" cap="none" normalizeH="0" baseline="0" dirty="0" smtClean="0">
                <a:ln>
                  <a:solidFill>
                    <a:schemeClr val="accent1">
                      <a:lumMod val="50000"/>
                    </a:schemeClr>
                  </a:solidFill>
                </a:ln>
                <a:solidFill>
                  <a:schemeClr val="tx2">
                    <a:lumMod val="75000"/>
                  </a:schemeClr>
                </a:solidFill>
                <a:effectLst/>
                <a:latin typeface="Times New Roman" pitchFamily="18" charset="0"/>
                <a:ea typeface="Calibri" pitchFamily="34" charset="0"/>
                <a:cs typeface="Times New Roman" pitchFamily="18" charset="0"/>
              </a:rPr>
              <a:t> пайдалы, қолдануға ыңғайлы.</a:t>
            </a:r>
            <a:endParaRPr kumimoji="0" lang="ru-RU" sz="2400" b="0" i="0" u="none" strike="noStrike" cap="none" normalizeH="0" baseline="0" dirty="0" smtClean="0">
              <a:ln>
                <a:solidFill>
                  <a:schemeClr val="accent1">
                    <a:lumMod val="50000"/>
                  </a:schemeClr>
                </a:solidFill>
              </a:ln>
              <a:solidFill>
                <a:schemeClr val="tx2">
                  <a:lumMod val="75000"/>
                </a:schemeClr>
              </a:solidFill>
              <a:effectLst/>
              <a:latin typeface="Arial" pitchFamily="34" charset="0"/>
            </a:endParaRPr>
          </a:p>
          <a:p>
            <a:pPr marL="0" marR="0" lvl="0" indent="539750" algn="just" defTabSz="914400" rtl="0" eaLnBrk="0" fontAlgn="base" latinLnBrk="0" hangingPunct="0">
              <a:lnSpc>
                <a:spcPct val="100000"/>
              </a:lnSpc>
              <a:spcBef>
                <a:spcPct val="0"/>
              </a:spcBef>
              <a:spcAft>
                <a:spcPct val="0"/>
              </a:spcAft>
              <a:buClrTx/>
              <a:buSzTx/>
              <a:buFontTx/>
              <a:buNone/>
              <a:tabLst/>
            </a:pPr>
            <a:r>
              <a:rPr kumimoji="0" lang="kk-KZ" sz="2400" b="0" i="0" u="none" strike="noStrike" cap="none" normalizeH="0" baseline="0" dirty="0" smtClean="0">
                <a:ln>
                  <a:solidFill>
                    <a:schemeClr val="accent1">
                      <a:lumMod val="50000"/>
                    </a:schemeClr>
                  </a:solidFill>
                </a:ln>
                <a:solidFill>
                  <a:schemeClr val="tx2">
                    <a:lumMod val="75000"/>
                  </a:schemeClr>
                </a:solidFill>
                <a:effectLst/>
                <a:latin typeface="Times New Roman" pitchFamily="18" charset="0"/>
                <a:ea typeface="Calibri" pitchFamily="34" charset="0"/>
                <a:cs typeface="Times New Roman" pitchFamily="18" charset="0"/>
              </a:rPr>
              <a:t>Осы </a:t>
            </a:r>
            <a:r>
              <a:rPr kumimoji="0" lang="kk-KZ" sz="2400" b="0" i="0" u="none" strike="noStrike" cap="none" normalizeH="0" baseline="0" dirty="0" smtClean="0">
                <a:ln>
                  <a:solidFill>
                    <a:schemeClr val="accent1">
                      <a:lumMod val="50000"/>
                    </a:schemeClr>
                  </a:solidFill>
                </a:ln>
                <a:solidFill>
                  <a:schemeClr val="tx2">
                    <a:lumMod val="75000"/>
                  </a:schemeClr>
                </a:solidFill>
                <a:effectLst/>
                <a:latin typeface="Calibri"/>
                <a:ea typeface="Calibri" pitchFamily="34" charset="0"/>
                <a:cs typeface="Times New Roman" pitchFamily="18" charset="0"/>
              </a:rPr>
              <a:t>«</a:t>
            </a:r>
            <a:r>
              <a:rPr kumimoji="0" lang="kk-KZ" sz="2400" b="0" i="0" u="none" strike="noStrike" cap="none" normalizeH="0" baseline="0" dirty="0" smtClean="0">
                <a:ln>
                  <a:solidFill>
                    <a:schemeClr val="accent1">
                      <a:lumMod val="50000"/>
                    </a:schemeClr>
                  </a:solidFill>
                </a:ln>
                <a:solidFill>
                  <a:schemeClr val="tx2">
                    <a:lumMod val="75000"/>
                  </a:schemeClr>
                </a:solidFill>
                <a:effectLst/>
                <a:latin typeface="Times New Roman" pitchFamily="18" charset="0"/>
                <a:ea typeface="Calibri" pitchFamily="34" charset="0"/>
                <a:cs typeface="Times New Roman" pitchFamily="18" charset="0"/>
              </a:rPr>
              <a:t>Математикалық олимпиадаларға дайындық</a:t>
            </a:r>
            <a:r>
              <a:rPr kumimoji="0" lang="kk-KZ" sz="2400" b="0" i="0" u="none" strike="noStrike" cap="none" normalizeH="0" baseline="0" dirty="0" smtClean="0">
                <a:ln>
                  <a:solidFill>
                    <a:schemeClr val="accent1">
                      <a:lumMod val="50000"/>
                    </a:schemeClr>
                  </a:solidFill>
                </a:ln>
                <a:solidFill>
                  <a:schemeClr val="tx2">
                    <a:lumMod val="75000"/>
                  </a:schemeClr>
                </a:solidFill>
                <a:effectLst/>
                <a:latin typeface="Calibri"/>
                <a:ea typeface="Calibri" pitchFamily="34" charset="0"/>
                <a:cs typeface="Times New Roman" pitchFamily="18" charset="0"/>
              </a:rPr>
              <a:t>»</a:t>
            </a:r>
            <a:r>
              <a:rPr kumimoji="0" lang="kk-KZ" sz="2400" b="0" i="0" u="none" strike="noStrike" cap="none" normalizeH="0" baseline="0" dirty="0" smtClean="0">
                <a:ln>
                  <a:solidFill>
                    <a:schemeClr val="accent1">
                      <a:lumMod val="50000"/>
                    </a:schemeClr>
                  </a:solidFill>
                </a:ln>
                <a:solidFill>
                  <a:schemeClr val="tx2">
                    <a:lumMod val="75000"/>
                  </a:schemeClr>
                </a:solidFill>
                <a:effectLst/>
                <a:latin typeface="Times New Roman" pitchFamily="18" charset="0"/>
                <a:ea typeface="Calibri" pitchFamily="34" charset="0"/>
                <a:cs typeface="Times New Roman" pitchFamily="18" charset="0"/>
              </a:rPr>
              <a:t> атты жобаның болашақта барлық жинақталған материалын қазақ тіліне аударып, жобаны қазақша ұсынса, математикаға қызығушылық танытқан еліміздің түкпір-түкпіріндегі балалар саны көбейе беретініне күмән жоқ. </a:t>
            </a:r>
            <a:endParaRPr kumimoji="0" lang="kk-KZ" sz="2400" b="0" i="0" u="none" strike="noStrike" cap="none" normalizeH="0" baseline="0" dirty="0" smtClean="0">
              <a:ln>
                <a:solidFill>
                  <a:schemeClr val="accent1">
                    <a:lumMod val="50000"/>
                  </a:schemeClr>
                </a:solidFill>
              </a:ln>
              <a:solidFill>
                <a:schemeClr val="tx2">
                  <a:lumMod val="75000"/>
                </a:schemeClr>
              </a:solidFill>
              <a:effectLst/>
              <a:latin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D:\титул 2.jpg"/>
          <p:cNvPicPr/>
          <p:nvPr/>
        </p:nvPicPr>
        <p:blipFill>
          <a:blip r:embed="rId2" cstate="print"/>
          <a:srcRect l="25000" b="38281"/>
          <a:stretch>
            <a:fillRect/>
          </a:stretch>
        </p:blipFill>
        <p:spPr bwMode="auto">
          <a:xfrm>
            <a:off x="0" y="0"/>
            <a:ext cx="9144000" cy="6858000"/>
          </a:xfrm>
          <a:prstGeom prst="rect">
            <a:avLst/>
          </a:prstGeom>
          <a:noFill/>
          <a:ln w="9525">
            <a:noFill/>
            <a:miter lim="800000"/>
            <a:headEnd/>
            <a:tailEnd/>
          </a:ln>
        </p:spPr>
      </p:pic>
      <p:sp>
        <p:nvSpPr>
          <p:cNvPr id="4" name="Прямоугольник 3"/>
          <p:cNvSpPr/>
          <p:nvPr/>
        </p:nvSpPr>
        <p:spPr>
          <a:xfrm>
            <a:off x="253040" y="2357430"/>
            <a:ext cx="8890960" cy="175432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kk-KZ"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Назарларыңызға рахмет!</a:t>
            </a:r>
            <a:endParaRPr lang="ru-RU"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химия онл_ 17,10_11 посл">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химия онл_ 17,10_11 посл</Template>
  <TotalTime>382</TotalTime>
  <Words>405</Words>
  <Application>Microsoft Office PowerPoint</Application>
  <PresentationFormat>Экран (4:3)</PresentationFormat>
  <Paragraphs>76</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химия онл_ 17,10_11 посл</vt:lpstr>
      <vt:lpstr>Слайд 1</vt:lpstr>
      <vt:lpstr>Слайд 2</vt:lpstr>
      <vt:lpstr>Слайд 3</vt:lpstr>
      <vt:lpstr>Слайд 4</vt:lpstr>
      <vt:lpstr>Слайд 5</vt:lpstr>
      <vt:lpstr>Слайд 6</vt:lpstr>
      <vt:lpstr>Слайд 7</vt:lpstr>
      <vt:lpstr>Слайд 8</vt:lpstr>
      <vt:lpstr>Слайд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cp:lastModifiedBy>User</cp:lastModifiedBy>
  <cp:revision>28</cp:revision>
  <dcterms:modified xsi:type="dcterms:W3CDTF">2013-12-11T12:13:36Z</dcterms:modified>
</cp:coreProperties>
</file>