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2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7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4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2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6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2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E0803-D5D2-4A7D-B01F-A8F0005513DF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136E-5BB5-41E8-B811-A3B9E960E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mirrors.html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auchirug" TargetMode="External"/><Relationship Id="rId2" Type="http://schemas.openxmlformats.org/officeDocument/2006/relationships/hyperlink" Target="https://www.meetup.com/Bauchi-R-User-Group-BauchiRU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8374" y="388076"/>
            <a:ext cx="156210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8340" y="402920"/>
            <a:ext cx="7772400" cy="1373687"/>
          </a:xfrm>
        </p:spPr>
        <p:txBody>
          <a:bodyPr>
            <a:noAutofit/>
          </a:bodyPr>
          <a:lstStyle/>
          <a:p>
            <a:r>
              <a:rPr lang="en-US" dirty="0"/>
              <a:t>vectors, matrices and arrays</a:t>
            </a:r>
            <a:endParaRPr lang="de-DE" altLang="zh-TW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008340" y="1776608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kumimoji="0" lang="en-US" dirty="0">
                <a:solidFill>
                  <a:schemeClr val="accent2"/>
                </a:solidFill>
              </a:rPr>
              <a:t>vector:</a:t>
            </a:r>
            <a:r>
              <a:rPr kumimoji="0" lang="en-US" dirty="0"/>
              <a:t> an ordered collection of data of the same type</a:t>
            </a:r>
          </a:p>
          <a:p>
            <a:r>
              <a:rPr kumimoji="0" lang="en-US" dirty="0"/>
              <a:t>&gt; a = c(1,2,3)</a:t>
            </a:r>
          </a:p>
          <a:p>
            <a:r>
              <a:rPr kumimoji="0" lang="en-US" dirty="0"/>
              <a:t>&gt; a*2</a:t>
            </a:r>
          </a:p>
          <a:p>
            <a:r>
              <a:rPr kumimoji="0" lang="en-US" dirty="0"/>
              <a:t>[1] 2 4 6</a:t>
            </a:r>
          </a:p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63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990600"/>
          </a:xfrm>
        </p:spPr>
        <p:txBody>
          <a:bodyPr>
            <a:noAutofit/>
          </a:bodyPr>
          <a:lstStyle/>
          <a:p>
            <a:r>
              <a:rPr lang="en-US" dirty="0"/>
              <a:t>vectors, matrices and arrays</a:t>
            </a:r>
            <a:endParaRPr lang="de-DE" altLang="zh-TW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905000" y="2008339"/>
            <a:ext cx="8229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 marL="469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kumimoji="0" lang="en-US" dirty="0">
                <a:solidFill>
                  <a:schemeClr val="accent2"/>
                </a:solidFill>
              </a:rPr>
              <a:t>matrix:</a:t>
            </a:r>
            <a:r>
              <a:rPr kumimoji="0" lang="en-US" dirty="0"/>
              <a:t> a rectangular table of data of the same type</a:t>
            </a:r>
          </a:p>
          <a:p>
            <a:endParaRPr kumimoji="0" lang="en-US" dirty="0"/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accent2"/>
                </a:solidFill>
              </a:rPr>
              <a:t>example: </a:t>
            </a:r>
            <a:r>
              <a:rPr kumimoji="0" lang="en-US" dirty="0"/>
              <a:t>the expression values for 10000 genes for 30 tissue biopsies: a matrix with 10000 rows and 30 columns.</a:t>
            </a:r>
          </a:p>
          <a:p>
            <a:endParaRPr kumimoji="0" lang="en-US" dirty="0"/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accent2"/>
                </a:solidFill>
              </a:rPr>
              <a:t>array:</a:t>
            </a:r>
            <a:r>
              <a:rPr kumimoji="0" lang="en-US" dirty="0"/>
              <a:t> 3-,4-,..dimensional </a:t>
            </a:r>
            <a:r>
              <a:rPr kumimoji="0" lang="en-US" dirty="0" smtClean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33825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96000" cy="735904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Lists</a:t>
            </a:r>
            <a:endParaRPr lang="de-DE" altLang="zh-TW" sz="3200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752600" y="838201"/>
            <a:ext cx="8686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itchFamily="18" charset="-120"/>
              </a:defRPr>
            </a:lvl9pPr>
          </a:lstStyle>
          <a:p>
            <a:pPr>
              <a:buFontTx/>
              <a:buChar char="•"/>
            </a:pPr>
            <a:r>
              <a:rPr kumimoji="0" lang="en-US" dirty="0">
                <a:solidFill>
                  <a:schemeClr val="accent2"/>
                </a:solidFill>
              </a:rPr>
              <a:t>vector:</a:t>
            </a:r>
            <a:r>
              <a:rPr kumimoji="0" lang="en-US" dirty="0"/>
              <a:t> an ordered collection of data of the same type. </a:t>
            </a:r>
          </a:p>
          <a:p>
            <a:r>
              <a:rPr kumimoji="0" lang="en-US" dirty="0"/>
              <a:t>&gt; a = c(7,5,1)</a:t>
            </a:r>
          </a:p>
          <a:p>
            <a:r>
              <a:rPr kumimoji="0" lang="en-US" dirty="0"/>
              <a:t>&gt; a[2]</a:t>
            </a:r>
          </a:p>
          <a:p>
            <a:r>
              <a:rPr kumimoji="0" lang="en-US" dirty="0"/>
              <a:t>[1] 5</a:t>
            </a:r>
          </a:p>
          <a:p>
            <a:endParaRPr kumimoji="0" lang="en-US" dirty="0"/>
          </a:p>
          <a:p>
            <a:pPr>
              <a:buFontTx/>
              <a:buChar char="•"/>
            </a:pPr>
            <a:r>
              <a:rPr kumimoji="0" lang="en-US" dirty="0">
                <a:solidFill>
                  <a:schemeClr val="accent2"/>
                </a:solidFill>
              </a:rPr>
              <a:t>list:</a:t>
            </a:r>
            <a:r>
              <a:rPr kumimoji="0" lang="en-US" dirty="0"/>
              <a:t> an ordered collection of data of arbitrary types.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n-US" dirty="0"/>
              <a:t>&gt; </a:t>
            </a:r>
            <a:r>
              <a:rPr kumimoji="0" lang="en-US" dirty="0" smtClean="0"/>
              <a:t>x= </a:t>
            </a:r>
            <a:r>
              <a:rPr kumimoji="0" lang="en-US" dirty="0"/>
              <a:t>list(name="</a:t>
            </a:r>
            <a:r>
              <a:rPr kumimoji="0" lang="en-US" dirty="0" err="1"/>
              <a:t>john",age</a:t>
            </a:r>
            <a:r>
              <a:rPr kumimoji="0" lang="en-US" dirty="0"/>
              <a:t>=28,married=F)</a:t>
            </a:r>
          </a:p>
          <a:p>
            <a:r>
              <a:rPr kumimoji="0" lang="en-US" dirty="0"/>
              <a:t>&gt; </a:t>
            </a:r>
            <a:r>
              <a:rPr kumimoji="0" lang="en-US" dirty="0" err="1"/>
              <a:t>doe$name</a:t>
            </a:r>
            <a:endParaRPr kumimoji="0" lang="en-US" dirty="0"/>
          </a:p>
          <a:p>
            <a:r>
              <a:rPr kumimoji="0" lang="en-US" dirty="0"/>
              <a:t>[1] "john“</a:t>
            </a:r>
          </a:p>
          <a:p>
            <a:r>
              <a:rPr kumimoji="0" lang="en-US" dirty="0"/>
              <a:t>&gt; </a:t>
            </a:r>
            <a:r>
              <a:rPr kumimoji="0" lang="en-US" dirty="0" err="1"/>
              <a:t>doe$age</a:t>
            </a:r>
            <a:endParaRPr kumimoji="0" lang="en-US" dirty="0"/>
          </a:p>
          <a:p>
            <a:r>
              <a:rPr kumimoji="0" lang="en-US" dirty="0"/>
              <a:t>[1] 28</a:t>
            </a:r>
          </a:p>
          <a:p>
            <a:pPr>
              <a:buFontTx/>
              <a:buChar char="•"/>
            </a:pPr>
            <a:r>
              <a:rPr kumimoji="0" lang="en-US" dirty="0"/>
              <a:t>Typically, vector elements are accessed by their index (an integer), list elements by their name (a character string). But both types support both access methods.</a:t>
            </a:r>
          </a:p>
        </p:txBody>
      </p:sp>
    </p:spTree>
    <p:extLst>
      <p:ext uri="{BB962C8B-B14F-4D97-AF65-F5344CB8AC3E}">
        <p14:creationId xmlns:p14="http://schemas.microsoft.com/office/powerpoint/2010/main" val="27527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599"/>
            <a:ext cx="7772400" cy="1287049"/>
          </a:xfrm>
        </p:spPr>
        <p:txBody>
          <a:bodyPr>
            <a:noAutofit/>
          </a:bodyPr>
          <a:lstStyle/>
          <a:p>
            <a:r>
              <a:rPr lang="en-US" dirty="0"/>
              <a:t>Data frames</a:t>
            </a:r>
            <a:endParaRPr lang="de-DE" altLang="zh-TW" dirty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943100" y="1929008"/>
            <a:ext cx="8153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Data </a:t>
            </a:r>
            <a:r>
              <a:rPr lang="en-US" dirty="0">
                <a:solidFill>
                  <a:schemeClr val="accent2"/>
                </a:solidFill>
              </a:rPr>
              <a:t>frame: </a:t>
            </a:r>
            <a:r>
              <a:rPr lang="en-US" dirty="0"/>
              <a:t>is supposed to represent the typical data table that researchers come up with – like a spreadsheet.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/>
                </a:solidFill>
              </a:rPr>
              <a:t>is a rectangular </a:t>
            </a:r>
            <a:r>
              <a:rPr lang="en-US" dirty="0"/>
              <a:t>table with rows and columns; data within each column has the same type (e.g. number, text, logical), but different columns may have different types.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de-DE" altLang="zh-TW" dirty="0"/>
              <a:t>&gt; a</a:t>
            </a:r>
          </a:p>
          <a:p>
            <a:r>
              <a:rPr lang="de-DE" altLang="zh-TW" dirty="0" smtClean="0"/>
              <a:t>sn  </a:t>
            </a:r>
            <a:r>
              <a:rPr lang="en-US" altLang="zh-TW" dirty="0" smtClean="0"/>
              <a:t>states      </a:t>
            </a:r>
            <a:r>
              <a:rPr lang="de-DE" altLang="zh-TW" dirty="0" smtClean="0"/>
              <a:t>distance   </a:t>
            </a:r>
            <a:r>
              <a:rPr lang="en-US" altLang="zh-TW" dirty="0" smtClean="0"/>
              <a:t>  </a:t>
            </a:r>
            <a:r>
              <a:rPr lang="de-DE" altLang="zh-TW" dirty="0" smtClean="0"/>
              <a:t>size</a:t>
            </a:r>
            <a:endParaRPr lang="de-DE" altLang="zh-TW" dirty="0"/>
          </a:p>
          <a:p>
            <a:r>
              <a:rPr lang="de-DE" altLang="zh-TW" dirty="0" smtClean="0"/>
              <a:t>1   Bauchi      6.3             200</a:t>
            </a:r>
          </a:p>
          <a:p>
            <a:r>
              <a:rPr lang="de-DE" altLang="zh-TW" dirty="0"/>
              <a:t>2</a:t>
            </a:r>
            <a:r>
              <a:rPr lang="de-DE" altLang="zh-TW" dirty="0" smtClean="0"/>
              <a:t>   Gombe     8.0             120</a:t>
            </a:r>
          </a:p>
          <a:p>
            <a:r>
              <a:rPr lang="de-DE" altLang="zh-TW" dirty="0"/>
              <a:t>3</a:t>
            </a:r>
            <a:r>
              <a:rPr lang="de-DE" altLang="zh-TW" dirty="0" smtClean="0"/>
              <a:t>   Yobe         10.0            400</a:t>
            </a:r>
            <a:endParaRPr lang="de-DE" altLang="zh-TW" dirty="0"/>
          </a:p>
        </p:txBody>
      </p:sp>
    </p:spTree>
    <p:extLst>
      <p:ext uri="{BB962C8B-B14F-4D97-AF65-F5344CB8AC3E}">
        <p14:creationId xmlns:p14="http://schemas.microsoft.com/office/powerpoint/2010/main" val="23801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https://www.r-project.org/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https://cran.r-project.org/mirrors.html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https://www.rstudio.com/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https://www.meetup.com/Bauchi-R-User-Group-BauchiRUG/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https://twitter.com/bauchirug</a:t>
            </a:r>
            <a:endParaRPr lang="en-US" b="1" dirty="0" smtClean="0">
              <a:latin typeface="Sansation" panose="02000000000000000000" pitchFamily="2" charset="0"/>
              <a:sym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02" y="1490630"/>
            <a:ext cx="7767748" cy="39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057" y="5754046"/>
            <a:ext cx="9144000" cy="581655"/>
          </a:xfrm>
        </p:spPr>
        <p:txBody>
          <a:bodyPr/>
          <a:lstStyle/>
          <a:p>
            <a:r>
              <a:rPr lang="en-US" dirty="0" smtClean="0"/>
              <a:t>Ibrahim M.D (Bauchi R user Group)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314" y="0"/>
            <a:ext cx="5782066" cy="448030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11057" y="4571999"/>
            <a:ext cx="9144000" cy="1090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Introduction &amp;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 is</a:t>
            </a:r>
            <a:r>
              <a:rPr lang="en-US" dirty="0"/>
              <a:t> a programming language and free software environment for statistical computing and </a:t>
            </a:r>
            <a:r>
              <a:rPr lang="en-US" dirty="0" smtClean="0"/>
              <a:t>graphics.</a:t>
            </a:r>
          </a:p>
          <a:p>
            <a:r>
              <a:rPr lang="en-US" dirty="0" smtClean="0"/>
              <a:t>Supported </a:t>
            </a:r>
            <a:r>
              <a:rPr lang="en-US" dirty="0"/>
              <a:t>by </a:t>
            </a:r>
            <a:r>
              <a:rPr lang="en-US" b="1" dirty="0"/>
              <a:t>the R</a:t>
            </a:r>
            <a:r>
              <a:rPr lang="en-US" dirty="0"/>
              <a:t> Foundation for Statistical Computing. </a:t>
            </a: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/>
              <a:t>R</a:t>
            </a:r>
            <a:r>
              <a:rPr lang="en-US" dirty="0"/>
              <a:t> language </a:t>
            </a:r>
            <a:r>
              <a:rPr lang="en-US" b="1" dirty="0"/>
              <a:t>is</a:t>
            </a:r>
            <a:r>
              <a:rPr lang="en-US" dirty="0"/>
              <a:t> widely used among statisticians and data miners for developing statistical software and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4751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by: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George Ross </a:t>
            </a:r>
            <a:r>
              <a:rPr lang="en-US" b="1" dirty="0" err="1"/>
              <a:t>Ihaka</a:t>
            </a:r>
            <a:r>
              <a:rPr lang="en-US" dirty="0"/>
              <a:t> is a New Zealand </a:t>
            </a:r>
            <a:r>
              <a:rPr lang="en-US" dirty="0" smtClean="0"/>
              <a:t>statistician.</a:t>
            </a:r>
          </a:p>
          <a:p>
            <a:r>
              <a:rPr lang="en-US" dirty="0"/>
              <a:t> </a:t>
            </a:r>
            <a:r>
              <a:rPr lang="en-US" b="1" dirty="0"/>
              <a:t>Robert </a:t>
            </a:r>
            <a:r>
              <a:rPr lang="en-US" b="1" dirty="0" smtClean="0"/>
              <a:t>Gentleman </a:t>
            </a:r>
            <a:r>
              <a:rPr lang="en-US" dirty="0"/>
              <a:t>is a Canadian </a:t>
            </a:r>
            <a:r>
              <a:rPr lang="en-US" dirty="0" smtClean="0"/>
              <a:t>statistician.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Where to Find 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720" y="1600156"/>
            <a:ext cx="4176386" cy="4351338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googled</a:t>
            </a:r>
            <a:r>
              <a:rPr lang="en-US" dirty="0" smtClean="0"/>
              <a:t> “R project” to find </a:t>
            </a:r>
            <a:r>
              <a:rPr lang="en-US" dirty="0" smtClean="0">
                <a:hlinkClick r:id="rId2"/>
              </a:rPr>
              <a:t>www.r-project.org</a:t>
            </a:r>
            <a:endParaRPr lang="en-US" dirty="0" smtClean="0"/>
          </a:p>
          <a:p>
            <a:r>
              <a:rPr lang="en-US" dirty="0" smtClean="0"/>
              <a:t>The home page looks a little something like this.</a:t>
            </a:r>
          </a:p>
          <a:p>
            <a:r>
              <a:rPr lang="en-US" dirty="0" smtClean="0"/>
              <a:t>I then went to download and installed on windows. </a:t>
            </a:r>
          </a:p>
          <a:p>
            <a:r>
              <a:rPr lang="en-US" dirty="0" smtClean="0"/>
              <a:t>I hope Apple and Linux are just as easy to install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2" y="1600156"/>
            <a:ext cx="7480298" cy="420561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20333" y="3093929"/>
            <a:ext cx="40135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82" y="1600157"/>
            <a:ext cx="7739489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827171" y="1600157"/>
            <a:ext cx="4176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home page looks a little something like this.</a:t>
            </a:r>
          </a:p>
          <a:p>
            <a:r>
              <a:rPr lang="en-US" dirty="0" smtClean="0"/>
              <a:t>Please </a:t>
            </a:r>
            <a:r>
              <a:rPr lang="en-US" dirty="0"/>
              <a:t>choose a location close to you</a:t>
            </a:r>
            <a:r>
              <a:rPr lang="en-US" dirty="0" smtClean="0"/>
              <a:t>.</a:t>
            </a:r>
          </a:p>
          <a:p>
            <a:r>
              <a:rPr lang="en-US" dirty="0" smtClean="0"/>
              <a:t>[Cloud] Automatic </a:t>
            </a:r>
            <a:r>
              <a:rPr lang="en-US" dirty="0"/>
              <a:t>redirection to servers </a:t>
            </a:r>
            <a:r>
              <a:rPr lang="en-US" dirty="0" smtClean="0"/>
              <a:t>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89" y="1076422"/>
            <a:ext cx="4414381" cy="4999516"/>
          </a:xfrm>
        </p:spPr>
        <p:txBody>
          <a:bodyPr/>
          <a:lstStyle/>
          <a:p>
            <a:r>
              <a:rPr lang="en-US" dirty="0" smtClean="0"/>
              <a:t>I </a:t>
            </a:r>
            <a:r>
              <a:rPr lang="en-US" dirty="0" err="1" smtClean="0"/>
              <a:t>googled</a:t>
            </a:r>
            <a:r>
              <a:rPr lang="en-US" dirty="0" smtClean="0"/>
              <a:t> “R studio” to find </a:t>
            </a:r>
            <a:r>
              <a:rPr lang="en-US" dirty="0" smtClean="0">
                <a:hlinkClick r:id="rId2"/>
              </a:rPr>
              <a:t>https://www.rstudio.com/</a:t>
            </a:r>
            <a:endParaRPr lang="en-US" dirty="0" smtClean="0"/>
          </a:p>
          <a:p>
            <a:r>
              <a:rPr lang="en-US" dirty="0" smtClean="0"/>
              <a:t>The company </a:t>
            </a:r>
            <a:r>
              <a:rPr lang="en-US" dirty="0" err="1" smtClean="0"/>
              <a:t>Rstudio</a:t>
            </a:r>
            <a:r>
              <a:rPr lang="en-US" dirty="0" smtClean="0"/>
              <a:t> has a free product called “</a:t>
            </a:r>
            <a:r>
              <a:rPr lang="en-US" dirty="0" err="1" smtClean="0"/>
              <a:t>rstudio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So I downloaded that as well. (I chose the free open source desktop version)</a:t>
            </a:r>
          </a:p>
          <a:p>
            <a:r>
              <a:rPr lang="en-US" dirty="0" smtClean="0"/>
              <a:t>I also created a shortcut on my desktop.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810"/>
            <a:ext cx="7503089" cy="44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44985"/>
            <a:ext cx="7772400" cy="1035843"/>
          </a:xfrm>
        </p:spPr>
        <p:txBody>
          <a:bodyPr>
            <a:normAutofit/>
          </a:bodyPr>
          <a:lstStyle/>
          <a:p>
            <a:r>
              <a:rPr lang="en-US" sz="4900" dirty="0"/>
              <a:t>variables</a:t>
            </a:r>
            <a:endParaRPr lang="de-DE" altLang="zh-TW" sz="32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05000" y="1613346"/>
            <a:ext cx="83058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de-DE" dirty="0"/>
              <a:t>&gt; </a:t>
            </a:r>
            <a:r>
              <a:rPr lang="de-DE" altLang="zh-TW" dirty="0"/>
              <a:t>a = 49</a:t>
            </a:r>
          </a:p>
          <a:p>
            <a:r>
              <a:rPr lang="de-DE" altLang="zh-TW" dirty="0"/>
              <a:t>&gt; sqrt(a)</a:t>
            </a:r>
          </a:p>
          <a:p>
            <a:r>
              <a:rPr lang="de-DE" altLang="zh-TW" dirty="0"/>
              <a:t>[1] 7</a:t>
            </a:r>
            <a:endParaRPr lang="en-US" dirty="0"/>
          </a:p>
          <a:p>
            <a:pPr>
              <a:spcBef>
                <a:spcPct val="100000"/>
              </a:spcBef>
            </a:pPr>
            <a:r>
              <a:rPr lang="de-DE" altLang="zh-TW" dirty="0"/>
              <a:t>&gt; a = "The </a:t>
            </a:r>
            <a:r>
              <a:rPr lang="de-DE" altLang="zh-TW" dirty="0">
                <a:solidFill>
                  <a:srgbClr val="FF0000"/>
                </a:solidFill>
              </a:rPr>
              <a:t>dog</a:t>
            </a:r>
            <a:r>
              <a:rPr lang="de-DE" altLang="zh-TW" dirty="0"/>
              <a:t> ate my homework"</a:t>
            </a:r>
          </a:p>
          <a:p>
            <a:r>
              <a:rPr lang="de-DE" altLang="zh-TW" dirty="0"/>
              <a:t>&gt; sub("dog","cat",a)</a:t>
            </a:r>
          </a:p>
          <a:p>
            <a:r>
              <a:rPr lang="de-DE" altLang="zh-TW" dirty="0"/>
              <a:t>[1] "The </a:t>
            </a:r>
            <a:r>
              <a:rPr lang="de-DE" altLang="zh-TW" dirty="0">
                <a:solidFill>
                  <a:srgbClr val="FF0000"/>
                </a:solidFill>
              </a:rPr>
              <a:t>cat</a:t>
            </a:r>
            <a:r>
              <a:rPr lang="de-DE" altLang="zh-TW" dirty="0"/>
              <a:t> ate my homework“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 a = (1+1==3)</a:t>
            </a:r>
          </a:p>
          <a:p>
            <a:r>
              <a:rPr lang="en-US" dirty="0"/>
              <a:t>&gt; a</a:t>
            </a:r>
          </a:p>
          <a:p>
            <a:r>
              <a:rPr lang="en-US" dirty="0"/>
              <a:t>[1] FALSE</a:t>
            </a:r>
          </a:p>
          <a:p>
            <a:endParaRPr lang="en-US" dirty="0"/>
          </a:p>
          <a:p>
            <a:endParaRPr lang="zh-TW" altLang="de-DE" sz="2800" b="1" dirty="0">
              <a:latin typeface="Comic Sans MS" panose="030F0702030302020204" pitchFamily="66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610600" y="12192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Comic Sans MS" panose="030F0702030302020204" pitchFamily="66" charset="0"/>
              </a:rPr>
              <a:t>numeric</a:t>
            </a:r>
            <a:endParaRPr lang="de-DE" altLang="zh-TW" sz="280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8229600" y="2590800"/>
            <a:ext cx="2057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Comic Sans MS" panose="030F0702030302020204" pitchFamily="66" charset="0"/>
              </a:rPr>
              <a:t>character string</a:t>
            </a:r>
            <a:endParaRPr lang="de-DE" altLang="zh-TW" sz="280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8305800" y="419100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  <a:latin typeface="Comic Sans MS" panose="030F0702030302020204" pitchFamily="66" charset="0"/>
              </a:rPr>
              <a:t>logical</a:t>
            </a:r>
            <a:endParaRPr lang="de-DE" altLang="zh-TW" sz="280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467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Comic Sans MS</vt:lpstr>
      <vt:lpstr>Open Sans</vt:lpstr>
      <vt:lpstr>Sansation</vt:lpstr>
      <vt:lpstr>Times New Roman</vt:lpstr>
      <vt:lpstr>Wingdings</vt:lpstr>
      <vt:lpstr>Office Theme</vt:lpstr>
      <vt:lpstr>PowerPoint Presentation</vt:lpstr>
      <vt:lpstr>  Introduction &amp; Installation</vt:lpstr>
      <vt:lpstr>R Programming </vt:lpstr>
      <vt:lpstr>Created by:</vt:lpstr>
      <vt:lpstr>Where to Find the Software</vt:lpstr>
      <vt:lpstr>CRAN</vt:lpstr>
      <vt:lpstr>IDE</vt:lpstr>
      <vt:lpstr>R Studio</vt:lpstr>
      <vt:lpstr>variables</vt:lpstr>
      <vt:lpstr>vectors, matrices and arrays</vt:lpstr>
      <vt:lpstr>vectors, matrices and arrays</vt:lpstr>
      <vt:lpstr>Lists</vt:lpstr>
      <vt:lpstr>Data frames</vt:lpstr>
      <vt:lpstr>Some links</vt:lpstr>
      <vt:lpstr>Contact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 Introduction &amp; Installation</dc:title>
  <dc:creator>M.D Ibrahim</dc:creator>
  <cp:lastModifiedBy>M.D Ibrahim</cp:lastModifiedBy>
  <cp:revision>11</cp:revision>
  <dcterms:created xsi:type="dcterms:W3CDTF">2019-09-17T04:54:20Z</dcterms:created>
  <dcterms:modified xsi:type="dcterms:W3CDTF">2019-09-17T20:05:22Z</dcterms:modified>
</cp:coreProperties>
</file>