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embeddedFontLst>
    <p:embeddedFont>
      <p:font typeface="Roboto Mono Medium" panose="020B0604020202020204" charset="0"/>
      <p:regular r:id="rId10"/>
      <p:bold r:id="rId11"/>
      <p:italic r:id="rId12"/>
      <p:boldItalic r:id="rId13"/>
    </p:embeddedFont>
    <p:embeddedFont>
      <p:font typeface="Roboto Mono" panose="020B0604020202020204" charset="0"/>
      <p:regular r:id="rId14"/>
      <p:bold r:id="rId15"/>
      <p:italic r:id="rId16"/>
      <p:boldItalic r:id="rId17"/>
    </p:embeddedFont>
    <p:embeddedFont>
      <p:font typeface="Proxima Nova" panose="020B060402020202020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4BAD4DC6-B29D-42ED-9CFA-1E7414F6DD81}">
  <a:tblStyle styleId="{4BAD4DC6-B29D-42ED-9CFA-1E7414F6DD8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59543" autoAdjust="0"/>
  </p:normalViewPr>
  <p:slideViewPr>
    <p:cSldViewPr>
      <p:cViewPr>
        <p:scale>
          <a:sx n="157" d="100"/>
          <a:sy n="157" d="100"/>
        </p:scale>
        <p:origin x="-282" y="19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viewProps" Target="viewProp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3266924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4c66ae57ce_0_2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4c66ae57ce_0_2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4c66ae57ce_0_3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4c66ae57ce_0_3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4c66ae57ce_0_3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4c66ae57ce_0_3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279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 dirty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4c66ae57ce_0_3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4c66ae57ce_0_3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27940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200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4c66ae57ce_0_3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4c66ae57ce_0_3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000" dirty="0"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4c66ae57ce_0_3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4c66ae57ce_0_3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pearmin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.manchester.ac.uk/webapps/blackboard/execute/courseMain?course_id=_53081_1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www.datacamp.com/community/tutorials/understanding-logistic-regression-python" TargetMode="Externa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1.png"/><Relationship Id="rId10" Type="http://schemas.openxmlformats.org/officeDocument/2006/relationships/image" Target="../media/image11.png"/><Relationship Id="rId4" Type="http://schemas.openxmlformats.org/officeDocument/2006/relationships/image" Target="../media/image6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9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title"/>
          </p:nvPr>
        </p:nvSpPr>
        <p:spPr>
          <a:xfrm>
            <a:off x="281850" y="25908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/>
              <a:t>Exam in</a:t>
            </a:r>
            <a:endParaRPr sz="3000" b="1" dirty="0"/>
          </a:p>
          <a:p>
            <a:r>
              <a:rPr lang="en" sz="3000" b="1" dirty="0"/>
              <a:t>Statistics and Machine Learning 1: </a:t>
            </a:r>
            <a:endParaRPr sz="3000" b="1" dirty="0"/>
          </a:p>
          <a:p>
            <a:r>
              <a:rPr lang="en" sz="3000" b="1" dirty="0"/>
              <a:t>Statistical Foundations</a:t>
            </a:r>
            <a:endParaRPr sz="3000" b="1" dirty="0"/>
          </a:p>
          <a:p>
            <a:pPr marL="0" marR="266700" lvl="0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endParaRPr sz="3000" b="1" dirty="0"/>
          </a:p>
          <a:p>
            <a:pPr marL="0" marR="266700" lvl="0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" sz="3000" b="1" dirty="0"/>
              <a:t>Case: Credit Card Fraud</a:t>
            </a:r>
            <a:endParaRPr sz="3000" b="1" dirty="0">
              <a:uFill>
                <a:noFill/>
              </a:uFill>
              <a:hlinkClick r:id="rId3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1"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4294967295"/>
          </p:nvPr>
        </p:nvSpPr>
        <p:spPr>
          <a:xfrm>
            <a:off x="311700" y="3021560"/>
            <a:ext cx="4242600" cy="7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15.01.2018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By Ida Johanne Austad</a:t>
            </a:r>
            <a:endParaRPr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Data Description &amp; Quality 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Assessment</a:t>
            </a:r>
            <a:endParaRPr b="1"/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xfrm>
            <a:off x="311700" y="1304875"/>
            <a:ext cx="39747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000000"/>
                </a:solidFill>
              </a:rPr>
              <a:t>Origin </a:t>
            </a:r>
            <a:endParaRPr sz="1200" b="1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Collected and analysed during a research collaboration between Worldline and the Machine Learning Group of Université Libre de Bruxelles.</a:t>
            </a:r>
            <a:endParaRPr sz="12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Transactions made by credit cards in September 2013 by europeans - over the course of two days.</a:t>
            </a:r>
            <a:endParaRPr sz="12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492 frauds out of 284,807 transactions.</a:t>
            </a:r>
            <a:endParaRPr sz="12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000000"/>
                </a:solidFill>
              </a:rPr>
              <a:t>Quality assessment</a:t>
            </a:r>
            <a:endParaRPr sz="12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Used by a trustworthy research project and institution.</a:t>
            </a:r>
            <a:endParaRPr sz="12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Limited timeframe, only europeans.</a:t>
            </a:r>
            <a:endParaRPr sz="12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“Unknown” variables .</a:t>
            </a:r>
            <a:endParaRPr sz="12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No missing data.</a:t>
            </a:r>
            <a:endParaRPr sz="12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Conclusion: Professor Spiegelhalter’s Star rating: 3 stars.</a:t>
            </a:r>
            <a:endParaRPr sz="12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100"/>
              </a:spcBef>
              <a:spcAft>
                <a:spcPts val="0"/>
              </a:spcAft>
              <a:buNone/>
            </a:pPr>
            <a:endParaRPr sz="12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100"/>
              </a:spcBef>
              <a:spcAft>
                <a:spcPts val="500"/>
              </a:spcAft>
              <a:buNone/>
            </a:pPr>
            <a:endParaRPr sz="1200">
              <a:solidFill>
                <a:srgbClr val="000000"/>
              </a:solidFill>
            </a:endParaRPr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85150" y="76199"/>
            <a:ext cx="2838450" cy="1853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67300" y="1929724"/>
            <a:ext cx="3864526" cy="106272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4"/>
          <p:cNvSpPr txBox="1">
            <a:spLocks noGrp="1"/>
          </p:cNvSpPr>
          <p:nvPr>
            <p:ph type="body" idx="1"/>
          </p:nvPr>
        </p:nvSpPr>
        <p:spPr>
          <a:xfrm>
            <a:off x="4817025" y="2857450"/>
            <a:ext cx="39747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000000"/>
                </a:solidFill>
              </a:rPr>
              <a:t>Features</a:t>
            </a:r>
            <a:endParaRPr sz="10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000000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Is.Fraud</a:t>
            </a:r>
            <a:r>
              <a:rPr lang="en"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the (categorical) response variable </a:t>
            </a:r>
            <a:endParaRPr sz="10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4572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000000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True</a:t>
            </a:r>
            <a:r>
              <a:rPr lang="en"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 case of fraud. </a:t>
            </a:r>
            <a:endParaRPr sz="10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4572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000000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False</a:t>
            </a:r>
            <a:r>
              <a:rPr lang="en"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otherwise.</a:t>
            </a:r>
            <a:endParaRPr sz="1050">
              <a:solidFill>
                <a:srgbClr val="000000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000000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Time</a:t>
            </a:r>
            <a:r>
              <a:rPr lang="en"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Seconds elapsed since the first transaction in the dataset.</a:t>
            </a:r>
            <a:endParaRPr sz="10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000000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Amount</a:t>
            </a:r>
            <a:r>
              <a:rPr lang="en"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Transaction size.</a:t>
            </a:r>
            <a:endParaRPr sz="1050">
              <a:solidFill>
                <a:srgbClr val="000000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V1-28</a:t>
            </a:r>
            <a:r>
              <a:rPr lang="en"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“Unknown” </a:t>
            </a:r>
            <a:r>
              <a:rPr lang="en" sz="1200">
                <a:solidFill>
                  <a:srgbClr val="000000"/>
                </a:solidFill>
              </a:rPr>
              <a:t>numerical variables</a:t>
            </a:r>
            <a:endParaRPr sz="1200">
              <a:solidFill>
                <a:srgbClr val="000000"/>
              </a:solidFill>
            </a:endParaRPr>
          </a:p>
          <a:p>
            <a:pPr marL="0" lvl="0" indent="45720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PCA Transformed and thus independant.</a:t>
            </a:r>
            <a:endParaRPr sz="10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457200" algn="l" rtl="0">
              <a:spcBef>
                <a:spcPts val="500"/>
              </a:spcBef>
              <a:spcAft>
                <a:spcPts val="0"/>
              </a:spcAft>
              <a:buNone/>
            </a:pPr>
            <a:endParaRPr sz="10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500"/>
              </a:spcBef>
              <a:spcAft>
                <a:spcPts val="1600"/>
              </a:spcAft>
              <a:buNone/>
            </a:pPr>
            <a:endParaRPr sz="1600"/>
          </a:p>
        </p:txBody>
      </p:sp>
      <p:sp>
        <p:nvSpPr>
          <p:cNvPr id="70" name="Google Shape;70;p14"/>
          <p:cNvSpPr txBox="1"/>
          <p:nvPr/>
        </p:nvSpPr>
        <p:spPr>
          <a:xfrm>
            <a:off x="6334425" y="-100775"/>
            <a:ext cx="6371400" cy="7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Proxima Nova"/>
                <a:ea typeface="Proxima Nova"/>
                <a:cs typeface="Proxima Nova"/>
                <a:sym typeface="Proxima Nova"/>
              </a:rPr>
              <a:t>Count class</a:t>
            </a:r>
            <a:endParaRPr sz="1200"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1" name="Google Shape;71;p14"/>
          <p:cNvSpPr txBox="1"/>
          <p:nvPr/>
        </p:nvSpPr>
        <p:spPr>
          <a:xfrm>
            <a:off x="8800175" y="4707500"/>
            <a:ext cx="3982200" cy="4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Credit Card Fraud Detection: 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A Classification Problem</a:t>
            </a:r>
            <a:endParaRPr b="1"/>
          </a:p>
        </p:txBody>
      </p:sp>
      <p:sp>
        <p:nvSpPr>
          <p:cNvPr id="77" name="Google Shape;77;p15"/>
          <p:cNvSpPr txBox="1">
            <a:spLocks noGrp="1"/>
          </p:cNvSpPr>
          <p:nvPr>
            <p:ph type="body" idx="1"/>
          </p:nvPr>
        </p:nvSpPr>
        <p:spPr>
          <a:xfrm>
            <a:off x="311700" y="1466850"/>
            <a:ext cx="4450800" cy="310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000000"/>
                </a:solidFill>
              </a:rPr>
              <a:t>Goal  </a:t>
            </a:r>
            <a:r>
              <a:rPr lang="en" sz="1200">
                <a:solidFill>
                  <a:srgbClr val="000000"/>
                </a:solidFill>
              </a:rPr>
              <a:t>Predict whether a transaction is fraudulent or not </a:t>
            </a:r>
            <a:endParaRPr sz="12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The problem is a classification problem because our dependant variable is categorical (binary)</a:t>
            </a:r>
            <a:endParaRPr sz="12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 → Build a Logistic Regression model </a:t>
            </a:r>
            <a:endParaRPr sz="12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58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Assumptions made by Logistic Regression</a:t>
            </a:r>
            <a:endParaRPr sz="1200">
              <a:solidFill>
                <a:schemeClr val="dk1"/>
              </a:solidFill>
            </a:endParaRPr>
          </a:p>
          <a:p>
            <a:pPr marL="7493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roxima Nova"/>
              <a:buChar char="●"/>
            </a:pPr>
            <a:r>
              <a:rPr lang="en" sz="1200">
                <a:solidFill>
                  <a:schemeClr val="dk1"/>
                </a:solidFill>
              </a:rPr>
              <a:t>The dependent variable must be categorical.</a:t>
            </a:r>
            <a:endParaRPr sz="1200">
              <a:solidFill>
                <a:schemeClr val="dk1"/>
              </a:solidFill>
            </a:endParaRPr>
          </a:p>
          <a:p>
            <a:pPr marL="749300" lvl="0" indent="-30480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roxima Nova"/>
              <a:buChar char="●"/>
            </a:pPr>
            <a:r>
              <a:rPr lang="en" sz="1200">
                <a:solidFill>
                  <a:schemeClr val="dk1"/>
                </a:solidFill>
              </a:rPr>
              <a:t>The variables should be independent </a:t>
            </a: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8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Uses Maximum Likelihood Estimation to estimate the coefficients </a:t>
            </a:r>
            <a:endParaRPr sz="1200">
              <a:solidFill>
                <a:schemeClr val="dk1"/>
              </a:solidFill>
            </a:endParaRPr>
          </a:p>
        </p:txBody>
      </p:sp>
      <p:pic>
        <p:nvPicPr>
          <p:cNvPr id="78" name="Google Shape;7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24450" y="1256750"/>
            <a:ext cx="3801951" cy="179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76635" y="3463721"/>
            <a:ext cx="2102866" cy="671675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5"/>
          <p:cNvSpPr txBox="1"/>
          <p:nvPr/>
        </p:nvSpPr>
        <p:spPr>
          <a:xfrm>
            <a:off x="8031200" y="3052500"/>
            <a:ext cx="895200" cy="3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Figure 1</a:t>
            </a:r>
            <a:endParaRPr/>
          </a:p>
        </p:txBody>
      </p:sp>
      <p:sp>
        <p:nvSpPr>
          <p:cNvPr id="81" name="Google Shape;81;p15"/>
          <p:cNvSpPr txBox="1"/>
          <p:nvPr/>
        </p:nvSpPr>
        <p:spPr>
          <a:xfrm>
            <a:off x="-100" y="4803998"/>
            <a:ext cx="9144000" cy="3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900" dirty="0">
                <a:latin typeface="Proxima Nova"/>
                <a:ea typeface="Proxima Nova"/>
                <a:cs typeface="Proxima Nova"/>
                <a:sym typeface="Proxima Nova"/>
              </a:rPr>
              <a:t>Figure 1: </a:t>
            </a:r>
            <a:r>
              <a:rPr lang="en" sz="900" u="sng" dirty="0">
                <a:latin typeface="Proxima Nova"/>
                <a:ea typeface="Proxima Nova"/>
                <a:cs typeface="Proxima Nova"/>
                <a:sym typeface="Proxima Nova"/>
                <a:hlinkClick r:id="rId5"/>
              </a:rPr>
              <a:t>https://www.datacamp.com/community/tutorials/understanding-logistic-regression-python</a:t>
            </a:r>
            <a:r>
              <a:rPr lang="en" sz="900" dirty="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sz="900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2" name="Google Shape;82;p15"/>
          <p:cNvSpPr txBox="1"/>
          <p:nvPr/>
        </p:nvSpPr>
        <p:spPr>
          <a:xfrm>
            <a:off x="8800175" y="4707500"/>
            <a:ext cx="3982200" cy="4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Exploratory Data Analysis</a:t>
            </a:r>
            <a:endParaRPr b="1"/>
          </a:p>
        </p:txBody>
      </p:sp>
      <p:sp>
        <p:nvSpPr>
          <p:cNvPr id="88" name="Google Shape;88;p16"/>
          <p:cNvSpPr txBox="1"/>
          <p:nvPr/>
        </p:nvSpPr>
        <p:spPr>
          <a:xfrm>
            <a:off x="159300" y="2798575"/>
            <a:ext cx="41844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Provided sub-datasets</a:t>
            </a:r>
            <a:endParaRPr sz="900" b="1"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Not fraud: 90.16 % of the dataset</a:t>
            </a:r>
            <a:br>
              <a:rPr lang="en" sz="900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900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Fraud: 9.84 % of the dataset</a:t>
            </a:r>
            <a:endParaRPr sz="900"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Original</a:t>
            </a:r>
            <a:endParaRPr sz="900" b="1"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Not fraud: 99.83 % of the dataset</a:t>
            </a:r>
            <a:br>
              <a:rPr lang="en" sz="900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900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Fraud: 0.17 % of the dataset</a:t>
            </a:r>
            <a:endParaRPr sz="900"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Null values</a:t>
            </a:r>
            <a:endParaRPr sz="900" b="1"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None</a:t>
            </a:r>
            <a:endParaRPr sz="900"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6"/>
          <p:cNvSpPr txBox="1"/>
          <p:nvPr/>
        </p:nvSpPr>
        <p:spPr>
          <a:xfrm>
            <a:off x="6674400" y="2638425"/>
            <a:ext cx="4069500" cy="4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90" name="Google Shape;9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16175" y="2789497"/>
            <a:ext cx="2660351" cy="2240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99415" y="427038"/>
            <a:ext cx="2660350" cy="2252181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6"/>
          <p:cNvSpPr txBox="1"/>
          <p:nvPr/>
        </p:nvSpPr>
        <p:spPr>
          <a:xfrm>
            <a:off x="6935350" y="278450"/>
            <a:ext cx="3955500" cy="4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Full dataset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93" name="Google Shape;93;p16"/>
          <p:cNvSpPr txBox="1"/>
          <p:nvPr/>
        </p:nvSpPr>
        <p:spPr>
          <a:xfrm>
            <a:off x="6998475" y="2641425"/>
            <a:ext cx="3955500" cy="4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Sub-dataset 3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94" name="Google Shape;94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7512" y="1189975"/>
            <a:ext cx="2463377" cy="160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7488" y="1214775"/>
            <a:ext cx="2542100" cy="1559002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213975" y="1189979"/>
            <a:ext cx="3040801" cy="1535821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098175" y="2859925"/>
            <a:ext cx="3136515" cy="155900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6"/>
          <p:cNvSpPr txBox="1"/>
          <p:nvPr/>
        </p:nvSpPr>
        <p:spPr>
          <a:xfrm>
            <a:off x="932925" y="956275"/>
            <a:ext cx="6371400" cy="7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Proxima Nova"/>
                <a:ea typeface="Proxima Nova"/>
                <a:cs typeface="Proxima Nova"/>
                <a:sym typeface="Proxima Nova"/>
              </a:rPr>
              <a:t>Count class</a:t>
            </a:r>
            <a:endParaRPr sz="1200"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99" name="Google Shape;99;p16"/>
          <p:cNvGrpSpPr/>
          <p:nvPr/>
        </p:nvGrpSpPr>
        <p:grpSpPr>
          <a:xfrm>
            <a:off x="3008988" y="825675"/>
            <a:ext cx="3315300" cy="4092900"/>
            <a:chOff x="3008988" y="825675"/>
            <a:chExt cx="3315300" cy="4092900"/>
          </a:xfrm>
        </p:grpSpPr>
        <p:grpSp>
          <p:nvGrpSpPr>
            <p:cNvPr id="100" name="Google Shape;100;p16"/>
            <p:cNvGrpSpPr/>
            <p:nvPr/>
          </p:nvGrpSpPr>
          <p:grpSpPr>
            <a:xfrm>
              <a:off x="3008988" y="825675"/>
              <a:ext cx="3315300" cy="4092900"/>
              <a:chOff x="2731800" y="769125"/>
              <a:chExt cx="3315300" cy="4092900"/>
            </a:xfrm>
          </p:grpSpPr>
          <p:sp>
            <p:nvSpPr>
              <p:cNvPr id="101" name="Google Shape;101;p16"/>
              <p:cNvSpPr/>
              <p:nvPr/>
            </p:nvSpPr>
            <p:spPr>
              <a:xfrm>
                <a:off x="2731800" y="769125"/>
                <a:ext cx="3315300" cy="40929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102" name="Google Shape;102;p16"/>
              <p:cNvPicPr preferRelativeResize="0"/>
              <p:nvPr/>
            </p:nvPicPr>
            <p:blipFill>
              <a:blip r:embed="rId9">
                <a:alphaModFix/>
              </a:blip>
              <a:stretch>
                <a:fillRect/>
              </a:stretch>
            </p:blipFill>
            <p:spPr>
              <a:xfrm>
                <a:off x="3700662" y="1280050"/>
                <a:ext cx="1912687" cy="1973788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03" name="Google Shape;103;p16"/>
            <p:cNvSpPr txBox="1"/>
            <p:nvPr/>
          </p:nvSpPr>
          <p:spPr>
            <a:xfrm>
              <a:off x="4398288" y="1042100"/>
              <a:ext cx="1476000" cy="74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latin typeface="Proxima Nova"/>
                  <a:ea typeface="Proxima Nova"/>
                  <a:cs typeface="Proxima Nova"/>
                  <a:sym typeface="Proxima Nova"/>
                </a:rPr>
                <a:t>Regression model</a:t>
              </a:r>
              <a:endParaRPr sz="1200" b="1"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</p:grpSp>
      <p:grpSp>
        <p:nvGrpSpPr>
          <p:cNvPr id="104" name="Google Shape;104;p16"/>
          <p:cNvGrpSpPr/>
          <p:nvPr/>
        </p:nvGrpSpPr>
        <p:grpSpPr>
          <a:xfrm>
            <a:off x="5935725" y="278450"/>
            <a:ext cx="3040800" cy="4751400"/>
            <a:chOff x="5935725" y="278450"/>
            <a:chExt cx="3040800" cy="4751400"/>
          </a:xfrm>
        </p:grpSpPr>
        <p:grpSp>
          <p:nvGrpSpPr>
            <p:cNvPr id="105" name="Google Shape;105;p16"/>
            <p:cNvGrpSpPr/>
            <p:nvPr/>
          </p:nvGrpSpPr>
          <p:grpSpPr>
            <a:xfrm>
              <a:off x="5935725" y="278450"/>
              <a:ext cx="3040800" cy="4751400"/>
              <a:chOff x="5935725" y="278450"/>
              <a:chExt cx="3040800" cy="4751400"/>
            </a:xfrm>
          </p:grpSpPr>
          <p:sp>
            <p:nvSpPr>
              <p:cNvPr id="106" name="Google Shape;106;p16"/>
              <p:cNvSpPr/>
              <p:nvPr/>
            </p:nvSpPr>
            <p:spPr>
              <a:xfrm>
                <a:off x="5935725" y="278450"/>
                <a:ext cx="3040800" cy="47514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107" name="Google Shape;107;p16"/>
              <p:cNvPicPr preferRelativeResize="0"/>
              <p:nvPr/>
            </p:nvPicPr>
            <p:blipFill>
              <a:blip r:embed="rId10">
                <a:alphaModFix/>
              </a:blip>
              <a:stretch>
                <a:fillRect/>
              </a:stretch>
            </p:blipFill>
            <p:spPr>
              <a:xfrm>
                <a:off x="6281150" y="712925"/>
                <a:ext cx="2349962" cy="1559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8" name="Google Shape;108;p16"/>
              <p:cNvPicPr preferRelativeResize="0"/>
              <p:nvPr/>
            </p:nvPicPr>
            <p:blipFill>
              <a:blip r:embed="rId11">
                <a:alphaModFix/>
              </a:blip>
              <a:stretch>
                <a:fillRect/>
              </a:stretch>
            </p:blipFill>
            <p:spPr>
              <a:xfrm>
                <a:off x="6218275" y="2641425"/>
                <a:ext cx="2475700" cy="1559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09" name="Google Shape;109;p16"/>
            <p:cNvSpPr txBox="1"/>
            <p:nvPr/>
          </p:nvSpPr>
          <p:spPr>
            <a:xfrm>
              <a:off x="6622856" y="527300"/>
              <a:ext cx="2227500" cy="74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latin typeface="Proxima Nova"/>
                  <a:ea typeface="Proxima Nova"/>
                  <a:cs typeface="Proxima Nova"/>
                  <a:sym typeface="Proxima Nova"/>
                </a:rPr>
                <a:t>Box plot: V11 + Is.Fraud</a:t>
              </a:r>
              <a:endParaRPr sz="1200" b="1"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110" name="Google Shape;110;p16"/>
            <p:cNvSpPr txBox="1"/>
            <p:nvPr/>
          </p:nvSpPr>
          <p:spPr>
            <a:xfrm>
              <a:off x="6622856" y="2432300"/>
              <a:ext cx="2227500" cy="74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latin typeface="Proxima Nova"/>
                  <a:ea typeface="Proxima Nova"/>
                  <a:cs typeface="Proxima Nova"/>
                  <a:sym typeface="Proxima Nova"/>
                </a:rPr>
                <a:t>Box plot: V16 + Is.Fraud</a:t>
              </a:r>
              <a:endParaRPr sz="1200" b="1"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</p:grpSp>
      <p:sp>
        <p:nvSpPr>
          <p:cNvPr id="111" name="Google Shape;111;p16"/>
          <p:cNvSpPr txBox="1"/>
          <p:nvPr/>
        </p:nvSpPr>
        <p:spPr>
          <a:xfrm>
            <a:off x="8800175" y="4707500"/>
            <a:ext cx="3982200" cy="4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Model 1: Using provided subsample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/>
              <a:t>With feature selection based in correlation &amp; using sub-sample 3</a:t>
            </a:r>
            <a:endParaRPr sz="1800" b="1"/>
          </a:p>
        </p:txBody>
      </p:sp>
      <p:sp>
        <p:nvSpPr>
          <p:cNvPr id="117" name="Google Shape;117;p17"/>
          <p:cNvSpPr txBox="1"/>
          <p:nvPr/>
        </p:nvSpPr>
        <p:spPr>
          <a:xfrm>
            <a:off x="270675" y="1128400"/>
            <a:ext cx="2590800" cy="4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There is 10 values which are notably correlated with Is.Fraud:</a:t>
            </a:r>
            <a:br>
              <a:rPr lang="en" sz="900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900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V11         0.667525</a:t>
            </a:r>
            <a:br>
              <a:rPr lang="en" sz="900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900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V4          0.642631</a:t>
            </a:r>
            <a:br>
              <a:rPr lang="en" sz="900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900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V9         -0.505866</a:t>
            </a:r>
            <a:br>
              <a:rPr lang="en" sz="900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900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V7         -0.555423</a:t>
            </a:r>
            <a:br>
              <a:rPr lang="en" sz="900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900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V3         -0.629008</a:t>
            </a:r>
            <a:br>
              <a:rPr lang="en" sz="900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900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V16        -0.650788</a:t>
            </a:r>
            <a:br>
              <a:rPr lang="en" sz="900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900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V17        -0.655985</a:t>
            </a:r>
            <a:br>
              <a:rPr lang="en" sz="900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900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V10        -0.684346</a:t>
            </a:r>
            <a:br>
              <a:rPr lang="en" sz="900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900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V12        -0.736712</a:t>
            </a:r>
            <a:br>
              <a:rPr lang="en" sz="900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900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V14        -0.794821</a:t>
            </a:r>
            <a:endParaRPr sz="900"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(sub-dataset 3)</a:t>
            </a:r>
            <a:endParaRPr sz="900"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18" name="Google Shape;118;p17"/>
          <p:cNvSpPr txBox="1"/>
          <p:nvPr/>
        </p:nvSpPr>
        <p:spPr>
          <a:xfrm>
            <a:off x="2691925" y="1363750"/>
            <a:ext cx="5115900" cy="4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logit = sm.Logit(df_selected3['Is.Fraud'],df_selected3[train_cols]) </a:t>
            </a:r>
            <a:endParaRPr sz="900"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00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result = logit.fit()</a:t>
            </a:r>
            <a:endParaRPr sz="900"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00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print(result.summary())</a:t>
            </a:r>
            <a:endParaRPr sz="900"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900"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grpSp>
        <p:nvGrpSpPr>
          <p:cNvPr id="119" name="Google Shape;119;p17"/>
          <p:cNvGrpSpPr/>
          <p:nvPr/>
        </p:nvGrpSpPr>
        <p:grpSpPr>
          <a:xfrm>
            <a:off x="2420763" y="1977750"/>
            <a:ext cx="4474925" cy="2657600"/>
            <a:chOff x="2801763" y="1977750"/>
            <a:chExt cx="4474925" cy="2657600"/>
          </a:xfrm>
        </p:grpSpPr>
        <p:pic>
          <p:nvPicPr>
            <p:cNvPr id="120" name="Google Shape;120;p17"/>
            <p:cNvPicPr preferRelativeResize="0"/>
            <p:nvPr/>
          </p:nvPicPr>
          <p:blipFill rotWithShape="1">
            <a:blip r:embed="rId3">
              <a:alphaModFix/>
            </a:blip>
            <a:srcRect t="1835"/>
            <a:stretch/>
          </p:blipFill>
          <p:spPr>
            <a:xfrm>
              <a:off x="2801763" y="1977750"/>
              <a:ext cx="4474925" cy="26576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1" name="Google Shape;121;p17"/>
            <p:cNvSpPr/>
            <p:nvPr/>
          </p:nvSpPr>
          <p:spPr>
            <a:xfrm>
              <a:off x="5589850" y="3351175"/>
              <a:ext cx="370800" cy="1194900"/>
            </a:xfrm>
            <a:prstGeom prst="rect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" name="Google Shape;122;p17"/>
          <p:cNvGrpSpPr/>
          <p:nvPr/>
        </p:nvGrpSpPr>
        <p:grpSpPr>
          <a:xfrm>
            <a:off x="2615725" y="994008"/>
            <a:ext cx="5550450" cy="3586989"/>
            <a:chOff x="2691925" y="1222550"/>
            <a:chExt cx="5550450" cy="3481500"/>
          </a:xfrm>
        </p:grpSpPr>
        <p:sp>
          <p:nvSpPr>
            <p:cNvPr id="123" name="Google Shape;123;p17"/>
            <p:cNvSpPr/>
            <p:nvPr/>
          </p:nvSpPr>
          <p:spPr>
            <a:xfrm>
              <a:off x="2691925" y="1222550"/>
              <a:ext cx="5061000" cy="34815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124" name="Google Shape;124;p17"/>
            <p:cNvSpPr txBox="1"/>
            <p:nvPr/>
          </p:nvSpPr>
          <p:spPr>
            <a:xfrm>
              <a:off x="2707375" y="1362450"/>
              <a:ext cx="5535000" cy="46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rgbClr val="999999"/>
                  </a:solidFill>
                  <a:highlight>
                    <a:srgbClr val="FFFFFF"/>
                  </a:highlight>
                  <a:latin typeface="Roboto Mono"/>
                  <a:ea typeface="Roboto Mono"/>
                  <a:cs typeface="Roboto Mono"/>
                  <a:sym typeface="Roboto Mono"/>
                </a:rPr>
                <a:t>#split the data into test and train sets</a:t>
              </a:r>
              <a:endParaRPr sz="900">
                <a:solidFill>
                  <a:srgbClr val="B7B7B7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endParaRPr>
            </a:p>
            <a:p>
              <a:pPr marL="0" marR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highlight>
                    <a:srgbClr val="FFFFFF"/>
                  </a:highlight>
                  <a:latin typeface="Roboto Mono"/>
                  <a:ea typeface="Roboto Mono"/>
                  <a:cs typeface="Roboto Mono"/>
                  <a:sym typeface="Roboto Mono"/>
                </a:rPr>
                <a:t>X_train, X_test, y_train, y_test = train_test_split(X,y,</a:t>
              </a:r>
              <a:endParaRPr sz="900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endParaRPr>
            </a:p>
            <a:p>
              <a:pPr marL="2286000" marR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highlight>
                    <a:srgbClr val="FFFFFF"/>
                  </a:highlight>
                  <a:latin typeface="Roboto Mono"/>
                  <a:ea typeface="Roboto Mono"/>
                  <a:cs typeface="Roboto Mono"/>
                  <a:sym typeface="Roboto Mono"/>
                </a:rPr>
                <a:t>test_size = 0.3, random_state = 0)</a:t>
              </a:r>
              <a:endParaRPr sz="900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endParaRPr>
            </a:p>
            <a:p>
              <a:pPr marL="0" marR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endParaRPr>
            </a:p>
            <a:p>
              <a:pPr marL="0" marR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highlight>
                    <a:srgbClr val="FFFFFF"/>
                  </a:highlight>
                  <a:latin typeface="Roboto Mono"/>
                  <a:ea typeface="Roboto Mono"/>
                  <a:cs typeface="Roboto Mono"/>
                  <a:sym typeface="Roboto Mono"/>
                </a:rPr>
                <a:t>Transactions train dataset:  3500</a:t>
              </a:r>
              <a:br>
                <a:rPr lang="en" sz="900">
                  <a:highlight>
                    <a:srgbClr val="FFFFFF"/>
                  </a:highlight>
                  <a:latin typeface="Roboto Mono"/>
                  <a:ea typeface="Roboto Mono"/>
                  <a:cs typeface="Roboto Mono"/>
                  <a:sym typeface="Roboto Mono"/>
                </a:rPr>
              </a:br>
              <a:r>
                <a:rPr lang="en" sz="900">
                  <a:highlight>
                    <a:srgbClr val="FFFFFF"/>
                  </a:highlight>
                  <a:latin typeface="Roboto Mono"/>
                  <a:ea typeface="Roboto Mono"/>
                  <a:cs typeface="Roboto Mono"/>
                  <a:sym typeface="Roboto Mono"/>
                </a:rPr>
                <a:t>Transactions test dataset:  1500</a:t>
              </a:r>
              <a:br>
                <a:rPr lang="en" sz="900">
                  <a:highlight>
                    <a:srgbClr val="FFFFFF"/>
                  </a:highlight>
                  <a:latin typeface="Roboto Mono"/>
                  <a:ea typeface="Roboto Mono"/>
                  <a:cs typeface="Roboto Mono"/>
                  <a:sym typeface="Roboto Mono"/>
                </a:rPr>
              </a:br>
              <a:r>
                <a:rPr lang="en" sz="900">
                  <a:highlight>
                    <a:srgbClr val="FFFFFF"/>
                  </a:highlight>
                  <a:latin typeface="Roboto Mono"/>
                  <a:ea typeface="Roboto Mono"/>
                  <a:cs typeface="Roboto Mono"/>
                  <a:sym typeface="Roboto Mono"/>
                </a:rPr>
                <a:t>Total transactions:  5000</a:t>
              </a:r>
              <a:endParaRPr sz="900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endParaRPr>
            </a:p>
            <a:p>
              <a:pPr marL="0" marR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endParaRPr>
            </a:p>
            <a:p>
              <a:pPr marL="0" marR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rgbClr val="999999"/>
                  </a:solidFill>
                  <a:highlight>
                    <a:srgbClr val="FFFFFF"/>
                  </a:highlight>
                  <a:latin typeface="Roboto Mono"/>
                  <a:ea typeface="Roboto Mono"/>
                  <a:cs typeface="Roboto Mono"/>
                  <a:sym typeface="Roboto Mono"/>
                </a:rPr>
                <a:t>#fit model and test</a:t>
              </a:r>
              <a:endParaRPr sz="900">
                <a:solidFill>
                  <a:srgbClr val="99999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endParaRPr>
            </a:p>
            <a:p>
              <a:pPr marL="0" marR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highlight>
                    <a:srgbClr val="FFFFFF"/>
                  </a:highlight>
                  <a:latin typeface="Roboto Mono"/>
                  <a:ea typeface="Roboto Mono"/>
                  <a:cs typeface="Roboto Mono"/>
                  <a:sym typeface="Roboto Mono"/>
                </a:rPr>
                <a:t>logreg = LogisticRegression()</a:t>
              </a:r>
              <a:endParaRPr sz="900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endParaRPr>
            </a:p>
            <a:p>
              <a:pPr marL="0" marR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highlight>
                    <a:srgbClr val="FFFFFF"/>
                  </a:highlight>
                  <a:latin typeface="Roboto Mono"/>
                  <a:ea typeface="Roboto Mono"/>
                  <a:cs typeface="Roboto Mono"/>
                  <a:sym typeface="Roboto Mono"/>
                </a:rPr>
                <a:t>logreg.fit(X_train, y_train)</a:t>
              </a:r>
              <a:endParaRPr sz="900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endParaRPr>
            </a:p>
            <a:p>
              <a:pPr marL="0" marR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highlight>
                    <a:srgbClr val="FFFFFF"/>
                  </a:highlight>
                  <a:latin typeface="Roboto Mono"/>
                  <a:ea typeface="Roboto Mono"/>
                  <a:cs typeface="Roboto Mono"/>
                  <a:sym typeface="Roboto Mono"/>
                </a:rPr>
                <a:t>y_pred = logreg.predict(X_test)</a:t>
              </a:r>
              <a:endParaRPr sz="900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endParaRPr>
            </a:p>
            <a:p>
              <a:pPr marL="0" marR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00">
                <a:highlight>
                  <a:srgbClr val="FFFFFF"/>
                </a:highlight>
              </a:endParaRPr>
            </a:p>
            <a:p>
              <a:pPr marL="0" marR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endParaRPr>
            </a:p>
            <a:p>
              <a:pPr marL="0" marR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endParaRPr>
            </a:p>
            <a:p>
              <a:pPr marL="0" marR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endParaRPr>
            </a:p>
            <a:p>
              <a:pPr marL="0" marR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</p:grpSp>
      <p:sp>
        <p:nvSpPr>
          <p:cNvPr id="125" name="Google Shape;125;p17"/>
          <p:cNvSpPr txBox="1"/>
          <p:nvPr/>
        </p:nvSpPr>
        <p:spPr>
          <a:xfrm>
            <a:off x="4846850" y="3497525"/>
            <a:ext cx="3955500" cy="4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Results</a:t>
            </a:r>
            <a:endParaRPr sz="900"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Accuracy: 0.98</a:t>
            </a:r>
            <a:endParaRPr sz="900"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highlight>
                  <a:srgbClr val="FFFFFF"/>
                </a:highlight>
              </a:rPr>
              <a:t>                              </a:t>
            </a:r>
            <a:r>
              <a:rPr lang="en" sz="900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precision    recall  f1-score   support</a:t>
            </a:r>
            <a:br>
              <a:rPr lang="en" sz="900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900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/>
            </a:r>
            <a:br>
              <a:rPr lang="en" sz="900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900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  False       0.98      1.00      0.99      1351</a:t>
            </a:r>
            <a:br>
              <a:rPr lang="en" sz="900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900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   True       0.98      0.85      0.91       149</a:t>
            </a:r>
            <a:br>
              <a:rPr lang="en" sz="900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900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/>
            </a:r>
            <a:br>
              <a:rPr lang="en" sz="900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900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avg / total       0.98      0.98      0.98      1500</a:t>
            </a:r>
            <a:endParaRPr sz="900"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6" name="Google Shape;12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52126" y="1726451"/>
            <a:ext cx="2622051" cy="186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7"/>
          <p:cNvSpPr txBox="1"/>
          <p:nvPr/>
        </p:nvSpPr>
        <p:spPr>
          <a:xfrm>
            <a:off x="68875" y="3523025"/>
            <a:ext cx="4531800" cy="71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logreg.coef_</a:t>
            </a:r>
            <a:endParaRPr sz="900"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array([[ 0.39727837,  0.95886159, -0.13039493, -0.16831292, -0.2842786, -0.98797702, -1.00909374, -0.92577482, -0.96267919, -1.2210314 ]])</a:t>
            </a:r>
            <a:endParaRPr sz="900"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logreg.predict_proba(X.iloc[[1]].values)</a:t>
            </a:r>
            <a:endParaRPr sz="900"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array([[0.99136495, 0.00863505]]</a:t>
            </a:r>
            <a:r>
              <a:rPr lang="en" sz="1050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050"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900"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grpSp>
        <p:nvGrpSpPr>
          <p:cNvPr id="128" name="Google Shape;128;p17"/>
          <p:cNvGrpSpPr/>
          <p:nvPr/>
        </p:nvGrpSpPr>
        <p:grpSpPr>
          <a:xfrm>
            <a:off x="114625" y="3488813"/>
            <a:ext cx="4732200" cy="1504213"/>
            <a:chOff x="114625" y="3488813"/>
            <a:chExt cx="4732200" cy="1504213"/>
          </a:xfrm>
        </p:grpSpPr>
        <p:sp>
          <p:nvSpPr>
            <p:cNvPr id="129" name="Google Shape;129;p17"/>
            <p:cNvSpPr/>
            <p:nvPr/>
          </p:nvSpPr>
          <p:spPr>
            <a:xfrm>
              <a:off x="114625" y="3869825"/>
              <a:ext cx="4732200" cy="1123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7"/>
            <p:cNvSpPr txBox="1"/>
            <p:nvPr/>
          </p:nvSpPr>
          <p:spPr>
            <a:xfrm>
              <a:off x="114625" y="3488813"/>
              <a:ext cx="4531800" cy="715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900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highlight>
                    <a:srgbClr val="FFFFFF"/>
                  </a:highlight>
                  <a:latin typeface="Roboto Mono"/>
                  <a:ea typeface="Roboto Mono"/>
                  <a:cs typeface="Roboto Mono"/>
                  <a:sym typeface="Roboto Mono"/>
                </a:rPr>
                <a:t>array([[ 0.39727837,  0.95886159, -0.13039493, -0.16831292, -0.2842786 , -0.98797702, -1.00909374, -0.92577482, -0.96267919, -1.2210314 ]])</a:t>
              </a:r>
              <a:endParaRPr sz="1050">
                <a:highlight>
                  <a:srgbClr val="FFFFFF"/>
                </a:highlight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highlight>
                    <a:srgbClr val="FFFFFF"/>
                  </a:highlight>
                  <a:latin typeface="Roboto Mono"/>
                  <a:ea typeface="Roboto Mono"/>
                  <a:cs typeface="Roboto Mono"/>
                  <a:sym typeface="Roboto Mono"/>
                </a:rPr>
                <a:t>logreg.predict_proba(X.iloc[[4512]].values)</a:t>
              </a:r>
              <a:endParaRPr sz="900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highlight>
                    <a:srgbClr val="FFFFFF"/>
                  </a:highlight>
                  <a:latin typeface="Roboto Mono"/>
                  <a:ea typeface="Roboto Mono"/>
                  <a:cs typeface="Roboto Mono"/>
                  <a:sym typeface="Roboto Mono"/>
                </a:rPr>
                <a:t>[[0.00182076 0.99817924]]</a:t>
              </a:r>
              <a:endParaRPr sz="1050">
                <a:highlight>
                  <a:srgbClr val="FFFFFF"/>
                </a:highlight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</p:grpSp>
      <p:sp>
        <p:nvSpPr>
          <p:cNvPr id="131" name="Google Shape;131;p17"/>
          <p:cNvSpPr txBox="1"/>
          <p:nvPr/>
        </p:nvSpPr>
        <p:spPr>
          <a:xfrm>
            <a:off x="8800175" y="4707500"/>
            <a:ext cx="3982200" cy="4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8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Models Using Undersampling &amp; Feature Selection </a:t>
            </a:r>
            <a:endParaRPr b="1"/>
          </a:p>
        </p:txBody>
      </p:sp>
      <p:sp>
        <p:nvSpPr>
          <p:cNvPr id="137" name="Google Shape;137;p18"/>
          <p:cNvSpPr txBox="1">
            <a:spLocks noGrp="1"/>
          </p:cNvSpPr>
          <p:nvPr>
            <p:ph type="body" idx="1"/>
          </p:nvPr>
        </p:nvSpPr>
        <p:spPr>
          <a:xfrm>
            <a:off x="311700" y="847675"/>
            <a:ext cx="4263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000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Model 2: with Undersampling</a:t>
            </a:r>
            <a:endParaRPr sz="900" b="1">
              <a:solidFill>
                <a:srgbClr val="000000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 i="1">
              <a:solidFill>
                <a:srgbClr val="000000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>
                <a:solidFill>
                  <a:srgbClr val="000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Imbalanced dataset</a:t>
            </a:r>
            <a:r>
              <a:rPr lang="en" sz="900">
                <a:solidFill>
                  <a:srgbClr val="000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affects the model we build.</a:t>
            </a:r>
            <a:endParaRPr sz="900">
              <a:solidFill>
                <a:srgbClr val="000000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000000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How to handle imbalanced datasets:</a:t>
            </a:r>
            <a:endParaRPr sz="900">
              <a:solidFill>
                <a:srgbClr val="000000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	Choose metrics wisely</a:t>
            </a:r>
            <a:endParaRPr sz="900">
              <a:solidFill>
                <a:srgbClr val="000000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	Resample data</a:t>
            </a:r>
            <a:endParaRPr sz="900">
              <a:solidFill>
                <a:srgbClr val="000000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	</a:t>
            </a:r>
            <a:endParaRPr sz="900">
              <a:solidFill>
                <a:srgbClr val="000000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>
                <a:solidFill>
                  <a:srgbClr val="000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Undersample </a:t>
            </a:r>
            <a:r>
              <a:rPr lang="en" sz="900">
                <a:solidFill>
                  <a:srgbClr val="000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to balance the classes by randomly selecting observations from the majority class up to the point where the classes are balanced.</a:t>
            </a:r>
            <a:endParaRPr sz="900">
              <a:solidFill>
                <a:srgbClr val="000000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000000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fraud_class = under_sample_data['Is.Fraud'].value_counts()</a:t>
            </a:r>
            <a:endParaRPr sz="900">
              <a:solidFill>
                <a:srgbClr val="000000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print(fraud_class)</a:t>
            </a:r>
            <a:endParaRPr sz="900"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000000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True     492</a:t>
            </a:r>
            <a:br>
              <a:rPr lang="en" sz="900">
                <a:solidFill>
                  <a:srgbClr val="000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900">
                <a:solidFill>
                  <a:srgbClr val="000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False    492</a:t>
            </a:r>
            <a:endParaRPr sz="9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600"/>
          </a:p>
        </p:txBody>
      </p:sp>
      <p:pic>
        <p:nvPicPr>
          <p:cNvPr id="138" name="Google Shape;13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3471" y="3197200"/>
            <a:ext cx="2726325" cy="179140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8"/>
          <p:cNvSpPr txBox="1">
            <a:spLocks noGrp="1"/>
          </p:cNvSpPr>
          <p:nvPr>
            <p:ph type="body" idx="1"/>
          </p:nvPr>
        </p:nvSpPr>
        <p:spPr>
          <a:xfrm>
            <a:off x="4623475" y="877750"/>
            <a:ext cx="4263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000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Model 3: with Undersampling and Feature Selection</a:t>
            </a:r>
            <a:endParaRPr sz="900" i="1">
              <a:solidFill>
                <a:srgbClr val="000000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00000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Recursive Feature Elimination (rfe from SciKit Learn)</a:t>
            </a:r>
            <a:endParaRPr sz="900">
              <a:solidFill>
                <a:srgbClr val="000000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endParaRPr sz="900">
              <a:solidFill>
                <a:srgbClr val="000000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000000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000000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000000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000000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000000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000000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000000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000000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000000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000000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000000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000000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000000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Accuracy: 0.92</a:t>
            </a:r>
            <a:endParaRPr sz="900">
              <a:solidFill>
                <a:srgbClr val="000000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900">
                <a:solidFill>
                  <a:srgbClr val="000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       precision    recall  f1-score   support</a:t>
            </a:r>
            <a:br>
              <a:rPr lang="en" sz="900">
                <a:solidFill>
                  <a:srgbClr val="000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900">
                <a:solidFill>
                  <a:srgbClr val="000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/>
            </a:r>
            <a:br>
              <a:rPr lang="en" sz="900">
                <a:solidFill>
                  <a:srgbClr val="000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900">
                <a:solidFill>
                  <a:srgbClr val="000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  False       0.89      0.95      0.92       138</a:t>
            </a:r>
            <a:br>
              <a:rPr lang="en" sz="900">
                <a:solidFill>
                  <a:srgbClr val="000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900">
                <a:solidFill>
                  <a:srgbClr val="000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   True       0.95      0.90      0.93       158</a:t>
            </a:r>
            <a:br>
              <a:rPr lang="en" sz="900">
                <a:solidFill>
                  <a:srgbClr val="000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900">
                <a:solidFill>
                  <a:srgbClr val="000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avg / total       0.92      0.92      0.92       296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000000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000000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000000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 b="1">
              <a:solidFill>
                <a:srgbClr val="000000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000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	</a:t>
            </a:r>
            <a:endParaRPr sz="900" b="1">
              <a:solidFill>
                <a:srgbClr val="000000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600"/>
          </a:p>
        </p:txBody>
      </p:sp>
      <p:grpSp>
        <p:nvGrpSpPr>
          <p:cNvPr id="140" name="Google Shape;140;p18"/>
          <p:cNvGrpSpPr/>
          <p:nvPr/>
        </p:nvGrpSpPr>
        <p:grpSpPr>
          <a:xfrm>
            <a:off x="137500" y="1132300"/>
            <a:ext cx="4335324" cy="3856300"/>
            <a:chOff x="137500" y="1132300"/>
            <a:chExt cx="4335324" cy="3856300"/>
          </a:xfrm>
        </p:grpSpPr>
        <p:grpSp>
          <p:nvGrpSpPr>
            <p:cNvPr id="141" name="Google Shape;141;p18"/>
            <p:cNvGrpSpPr/>
            <p:nvPr/>
          </p:nvGrpSpPr>
          <p:grpSpPr>
            <a:xfrm>
              <a:off x="137500" y="1159700"/>
              <a:ext cx="4263000" cy="3828900"/>
              <a:chOff x="228750" y="1192900"/>
              <a:chExt cx="4263000" cy="3828900"/>
            </a:xfrm>
          </p:grpSpPr>
          <p:sp>
            <p:nvSpPr>
              <p:cNvPr id="142" name="Google Shape;142;p18"/>
              <p:cNvSpPr/>
              <p:nvPr/>
            </p:nvSpPr>
            <p:spPr>
              <a:xfrm>
                <a:off x="228750" y="1192900"/>
                <a:ext cx="4263000" cy="38289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143;p18"/>
              <p:cNvSpPr txBox="1"/>
              <p:nvPr/>
            </p:nvSpPr>
            <p:spPr>
              <a:xfrm>
                <a:off x="301075" y="3464150"/>
                <a:ext cx="3955500" cy="46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highlight>
                    <a:srgbClr val="FFFFFF"/>
                  </a:highlight>
                  <a:latin typeface="Roboto Mono"/>
                  <a:ea typeface="Roboto Mono"/>
                  <a:cs typeface="Roboto Mono"/>
                  <a:sym typeface="Roboto Mono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highlight>
                    <a:srgbClr val="FFFFFF"/>
                  </a:highlight>
                  <a:latin typeface="Roboto Mono"/>
                  <a:ea typeface="Roboto Mono"/>
                  <a:cs typeface="Roboto Mono"/>
                  <a:sym typeface="Roboto Mono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>
                    <a:highlight>
                      <a:srgbClr val="FFFFFF"/>
                    </a:highlight>
                    <a:latin typeface="Roboto Mono"/>
                    <a:ea typeface="Roboto Mono"/>
                    <a:cs typeface="Roboto Mono"/>
                    <a:sym typeface="Roboto Mono"/>
                  </a:rPr>
                  <a:t>Accuracy: 0.94</a:t>
                </a:r>
                <a:endParaRPr sz="900">
                  <a:highlight>
                    <a:srgbClr val="FFFFFF"/>
                  </a:highlight>
                  <a:latin typeface="Roboto Mono"/>
                  <a:ea typeface="Roboto Mono"/>
                  <a:cs typeface="Roboto Mono"/>
                  <a:sym typeface="Roboto Mono"/>
                </a:endParaRPr>
              </a:p>
              <a:p>
                <a:pPr marL="0" lvl="0" indent="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>
                    <a:highlight>
                      <a:srgbClr val="FFFFFF"/>
                    </a:highlight>
                    <a:latin typeface="Roboto Mono"/>
                    <a:ea typeface="Roboto Mono"/>
                    <a:cs typeface="Roboto Mono"/>
                    <a:sym typeface="Roboto Mono"/>
                  </a:rPr>
                  <a:t>              precision    recall  f1-score   support</a:t>
                </a:r>
                <a:br>
                  <a:rPr lang="en" sz="900">
                    <a:highlight>
                      <a:srgbClr val="FFFFFF"/>
                    </a:highlight>
                    <a:latin typeface="Roboto Mono"/>
                    <a:ea typeface="Roboto Mono"/>
                    <a:cs typeface="Roboto Mono"/>
                    <a:sym typeface="Roboto Mono"/>
                  </a:rPr>
                </a:br>
                <a:r>
                  <a:rPr lang="en" sz="900">
                    <a:highlight>
                      <a:srgbClr val="FFFFFF"/>
                    </a:highlight>
                    <a:latin typeface="Roboto Mono"/>
                    <a:ea typeface="Roboto Mono"/>
                    <a:cs typeface="Roboto Mono"/>
                    <a:sym typeface="Roboto Mono"/>
                  </a:rPr>
                  <a:t/>
                </a:r>
                <a:br>
                  <a:rPr lang="en" sz="900">
                    <a:highlight>
                      <a:srgbClr val="FFFFFF"/>
                    </a:highlight>
                    <a:latin typeface="Roboto Mono"/>
                    <a:ea typeface="Roboto Mono"/>
                    <a:cs typeface="Roboto Mono"/>
                    <a:sym typeface="Roboto Mono"/>
                  </a:rPr>
                </a:br>
                <a:r>
                  <a:rPr lang="en" sz="900">
                    <a:highlight>
                      <a:srgbClr val="FFFFFF"/>
                    </a:highlight>
                    <a:latin typeface="Roboto Mono"/>
                    <a:ea typeface="Roboto Mono"/>
                    <a:cs typeface="Roboto Mono"/>
                    <a:sym typeface="Roboto Mono"/>
                  </a:rPr>
                  <a:t>      False       0.93      0.95      0.94       148</a:t>
                </a:r>
                <a:br>
                  <a:rPr lang="en" sz="900">
                    <a:highlight>
                      <a:srgbClr val="FFFFFF"/>
                    </a:highlight>
                    <a:latin typeface="Roboto Mono"/>
                    <a:ea typeface="Roboto Mono"/>
                    <a:cs typeface="Roboto Mono"/>
                    <a:sym typeface="Roboto Mono"/>
                  </a:rPr>
                </a:br>
                <a:r>
                  <a:rPr lang="en" sz="900">
                    <a:highlight>
                      <a:srgbClr val="FFFFFF"/>
                    </a:highlight>
                    <a:latin typeface="Roboto Mono"/>
                    <a:ea typeface="Roboto Mono"/>
                    <a:cs typeface="Roboto Mono"/>
                    <a:sym typeface="Roboto Mono"/>
                  </a:rPr>
                  <a:t>       True       0.95      0.93      0.94       148</a:t>
                </a:r>
                <a:br>
                  <a:rPr lang="en" sz="900">
                    <a:highlight>
                      <a:srgbClr val="FFFFFF"/>
                    </a:highlight>
                    <a:latin typeface="Roboto Mono"/>
                    <a:ea typeface="Roboto Mono"/>
                    <a:cs typeface="Roboto Mono"/>
                    <a:sym typeface="Roboto Mono"/>
                  </a:rPr>
                </a:br>
                <a:r>
                  <a:rPr lang="en" sz="900">
                    <a:highlight>
                      <a:srgbClr val="FFFFFF"/>
                    </a:highlight>
                    <a:latin typeface="Roboto Mono"/>
                    <a:ea typeface="Roboto Mono"/>
                    <a:cs typeface="Roboto Mono"/>
                    <a:sym typeface="Roboto Mono"/>
                  </a:rPr>
                  <a:t>avg / total       0.94      0.94      0.94       296</a:t>
                </a:r>
                <a:endParaRPr sz="1000">
                  <a:highlight>
                    <a:srgbClr val="FFFFFF"/>
                  </a:highlight>
                </a:endParaRPr>
              </a:p>
              <a:p>
                <a:pPr marL="0" lvl="0" indent="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highlight>
                    <a:srgbClr val="FFFFFF"/>
                  </a:highlight>
                  <a:latin typeface="Roboto Mono"/>
                  <a:ea typeface="Roboto Mono"/>
                  <a:cs typeface="Roboto Mono"/>
                  <a:sym typeface="Roboto Mono"/>
                </a:endParaRPr>
              </a:p>
              <a:p>
                <a:pPr marL="0" lvl="0" indent="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highlight>
                    <a:srgbClr val="FFFFFF"/>
                  </a:highlight>
                  <a:latin typeface="Roboto Mono"/>
                  <a:ea typeface="Roboto Mono"/>
                  <a:cs typeface="Roboto Mono"/>
                  <a:sym typeface="Roboto Mono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144" name="Google Shape;144;p1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09825" y="1132300"/>
              <a:ext cx="4262999" cy="25242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5" name="Google Shape;145;p18"/>
            <p:cNvSpPr/>
            <p:nvPr/>
          </p:nvSpPr>
          <p:spPr>
            <a:xfrm>
              <a:off x="2837575" y="2503525"/>
              <a:ext cx="298500" cy="1028700"/>
            </a:xfrm>
            <a:prstGeom prst="rect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46" name="Google Shape;146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23475" y="1353325"/>
            <a:ext cx="4263000" cy="237085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18"/>
          <p:cNvSpPr/>
          <p:nvPr/>
        </p:nvSpPr>
        <p:spPr>
          <a:xfrm>
            <a:off x="7235617" y="2576284"/>
            <a:ext cx="313800" cy="10959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8"/>
          <p:cNvSpPr txBox="1"/>
          <p:nvPr/>
        </p:nvSpPr>
        <p:spPr>
          <a:xfrm>
            <a:off x="8800175" y="4707500"/>
            <a:ext cx="3982200" cy="4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9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Comparison of our models</a:t>
            </a:r>
            <a:endParaRPr b="1"/>
          </a:p>
        </p:txBody>
      </p:sp>
      <p:graphicFrame>
        <p:nvGraphicFramePr>
          <p:cNvPr id="154" name="Google Shape;154;p19"/>
          <p:cNvGraphicFramePr/>
          <p:nvPr/>
        </p:nvGraphicFramePr>
        <p:xfrm>
          <a:off x="272225" y="796100"/>
          <a:ext cx="8744675" cy="3064133"/>
        </p:xfrm>
        <a:graphic>
          <a:graphicData uri="http://schemas.openxmlformats.org/drawingml/2006/table">
            <a:tbl>
              <a:tblPr>
                <a:noFill/>
                <a:tableStyleId>{4BAD4DC6-B29D-42ED-9CFA-1E7414F6DD81}</a:tableStyleId>
              </a:tblPr>
              <a:tblGrid>
                <a:gridCol w="1547375"/>
                <a:gridCol w="2399100"/>
                <a:gridCol w="2399100"/>
                <a:gridCol w="2399100"/>
              </a:tblGrid>
              <a:tr h="3299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 Mono Medium"/>
                          <a:ea typeface="Roboto Mono Medium"/>
                          <a:cs typeface="Roboto Mono Medium"/>
                          <a:sym typeface="Roboto Mono Medium"/>
                        </a:rPr>
                        <a:t>Model 1</a:t>
                      </a:r>
                      <a:endParaRPr sz="1200">
                        <a:latin typeface="Roboto Mono Medium"/>
                        <a:ea typeface="Roboto Mono Medium"/>
                        <a:cs typeface="Roboto Mono Medium"/>
                        <a:sym typeface="Roboto Mono Mediu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 Mono Medium"/>
                          <a:ea typeface="Roboto Mono Medium"/>
                          <a:cs typeface="Roboto Mono Medium"/>
                          <a:sym typeface="Roboto Mono Medium"/>
                        </a:rPr>
                        <a:t>Model 2</a:t>
                      </a:r>
                      <a:endParaRPr sz="1200">
                        <a:latin typeface="Roboto Mono Medium"/>
                        <a:ea typeface="Roboto Mono Medium"/>
                        <a:cs typeface="Roboto Mono Medium"/>
                        <a:sym typeface="Roboto Mono Mediu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 Mono Medium"/>
                          <a:ea typeface="Roboto Mono Medium"/>
                          <a:cs typeface="Roboto Mono Medium"/>
                          <a:sym typeface="Roboto Mono Medium"/>
                        </a:rPr>
                        <a:t>Model 3</a:t>
                      </a:r>
                      <a:endParaRPr sz="1200">
                        <a:latin typeface="Roboto Mono Medium"/>
                        <a:ea typeface="Roboto Mono Medium"/>
                        <a:cs typeface="Roboto Mono Medium"/>
                        <a:sym typeface="Roboto Mono Mediu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525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Feature selection</a:t>
                      </a:r>
                      <a:endParaRPr sz="1200" b="1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Based on correlation </a:t>
                      </a:r>
                      <a:endParaRPr sz="12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Based on correlation</a:t>
                      </a:r>
                      <a:endParaRPr sz="12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Recursive Feature Elimination</a:t>
                      </a:r>
                      <a:endParaRPr sz="12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194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Model training set</a:t>
                      </a:r>
                      <a:endParaRPr sz="1200" b="1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Subsample 3</a:t>
                      </a:r>
                      <a:endParaRPr sz="12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Undersampled version of subsample 3</a:t>
                      </a:r>
                      <a:endParaRPr sz="12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Undersampled version of subsample 3</a:t>
                      </a:r>
                      <a:endParaRPr sz="12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194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Selected features</a:t>
                      </a:r>
                      <a:endParaRPr sz="1200" b="1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'V3', 'V4', V7, 'V9', 'V10', 'V11', 'V12', 'V14', 'V16', 'V17'</a:t>
                      </a:r>
                      <a:endParaRPr sz="12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'V3', 'V4','V9', 'V10', 'V11', 'V12', 'V14', 'V16', 'V17'</a:t>
                      </a:r>
                      <a:endParaRPr sz="12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'V2', 'V4', 'V10', 'V11', 'V12', 'V14', 'V20', 'V22', 'V26'</a:t>
                      </a:r>
                      <a:endParaRPr sz="12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10084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Test results using </a:t>
                      </a:r>
                      <a:endParaRPr sz="1200" b="1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subsample 3</a:t>
                      </a:r>
                      <a:endParaRPr sz="1200" b="1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Accuracy: 0.98</a:t>
                      </a:r>
                      <a:endParaRPr sz="12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Accuracy: 0.95</a:t>
                      </a:r>
                      <a:endParaRPr sz="12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Accuracy: 0.95</a:t>
                      </a:r>
                      <a:endParaRPr sz="12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pic>
        <p:nvPicPr>
          <p:cNvPr id="155" name="Google Shape;15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10075" y="3160803"/>
            <a:ext cx="2556475" cy="18629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33900" y="3152025"/>
            <a:ext cx="2632400" cy="1871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17800" y="3144374"/>
            <a:ext cx="2632400" cy="1879426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19"/>
          <p:cNvSpPr txBox="1"/>
          <p:nvPr/>
        </p:nvSpPr>
        <p:spPr>
          <a:xfrm>
            <a:off x="8876375" y="4707500"/>
            <a:ext cx="3982200" cy="4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589</Words>
  <Application>Microsoft Office PowerPoint</Application>
  <PresentationFormat>On-screen Show (16:9)</PresentationFormat>
  <Paragraphs>168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Roboto Mono Medium</vt:lpstr>
      <vt:lpstr>Roboto Mono</vt:lpstr>
      <vt:lpstr>Proxima Nova</vt:lpstr>
      <vt:lpstr>Spearmint</vt:lpstr>
      <vt:lpstr>Exam in Statistics and Machine Learning 1:  Statistical Foundations  Case: Credit Card Fraud </vt:lpstr>
      <vt:lpstr>Data Description &amp; Quality  Assessment</vt:lpstr>
      <vt:lpstr>Credit Card Fraud Detection:  A Classification Problem</vt:lpstr>
      <vt:lpstr>Exploratory Data Analysis</vt:lpstr>
      <vt:lpstr>Model 1: Using provided subsample With feature selection based in correlation &amp; using sub-sample 3</vt:lpstr>
      <vt:lpstr>Models Using Undersampling &amp; Feature Selection </vt:lpstr>
      <vt:lpstr>Comparison of our models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 in Statistics and Machine Learning 1:  Statistical Foundations  Case: Credit Card Fraud </dc:title>
  <dc:creator>Ida Johanne Austad</dc:creator>
  <cp:lastModifiedBy>Ida Johanne Austad</cp:lastModifiedBy>
  <cp:revision>1</cp:revision>
  <dcterms:modified xsi:type="dcterms:W3CDTF">2019-01-15T13:20:53Z</dcterms:modified>
</cp:coreProperties>
</file>