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6" r:id="rId4"/>
    <p:sldId id="265" r:id="rId5"/>
    <p:sldId id="267" r:id="rId6"/>
    <p:sldId id="269" r:id="rId7"/>
    <p:sldId id="268" r:id="rId8"/>
    <p:sldId id="273" r:id="rId9"/>
    <p:sldId id="270" r:id="rId10"/>
    <p:sldId id="277" r:id="rId11"/>
    <p:sldId id="271" r:id="rId12"/>
    <p:sldId id="276" r:id="rId13"/>
    <p:sldId id="278"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2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3" autoAdjust="0"/>
    <p:restoredTop sz="88069" autoAdjust="0"/>
  </p:normalViewPr>
  <p:slideViewPr>
    <p:cSldViewPr snapToGrid="0">
      <p:cViewPr varScale="1">
        <p:scale>
          <a:sx n="63" d="100"/>
          <a:sy n="63" d="100"/>
        </p:scale>
        <p:origin x="-132" y="-18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2A28B-F3DB-417A-834F-86940780E452}" type="datetimeFigureOut">
              <a:rPr lang="en-US" smtClean="0"/>
              <a:t>4/25/2013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CB9CF-3985-4219-9DD5-0BF468CFB776}" type="slidenum">
              <a:rPr lang="en-US" smtClean="0"/>
              <a:t>‹#›</a:t>
            </a:fld>
            <a:endParaRPr lang="en-US"/>
          </a:p>
        </p:txBody>
      </p:sp>
    </p:spTree>
    <p:extLst>
      <p:ext uri="{BB962C8B-B14F-4D97-AF65-F5344CB8AC3E}">
        <p14:creationId xmlns:p14="http://schemas.microsoft.com/office/powerpoint/2010/main" val="2554463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Borne out of the frustration of markup build scripts, a movement is underway (and has been for about a couple years now) to treat build scripts as first-class development citizens. The premise of the movement is that your build scripts should be coded, not configured, to be treated as production code that is clean, refactored, easy to maintain, easy to debug, and easy to write.</a:t>
            </a:r>
          </a:p>
          <a:p>
            <a:r>
              <a:rPr lang="en-US" sz="1200" b="0" i="0" kern="1200" dirty="0" smtClean="0">
                <a:solidFill>
                  <a:schemeClr val="tx1"/>
                </a:solidFill>
                <a:effectLst/>
                <a:latin typeface="+mn-lt"/>
                <a:ea typeface="+mn-ea"/>
                <a:cs typeface="+mn-cs"/>
              </a:rPr>
              <a:t>The core issue with how build scripts have progressed is the reliance on markup and build runners. We as developers have disempowered ourselves through the use of MAKE, NMAKE, Ant, </a:t>
            </a:r>
            <a:r>
              <a:rPr lang="en-US" sz="1200" b="0" i="0" kern="1200" dirty="0" err="1" smtClean="0">
                <a:solidFill>
                  <a:schemeClr val="tx1"/>
                </a:solidFill>
                <a:effectLst/>
                <a:latin typeface="+mn-lt"/>
                <a:ea typeface="+mn-ea"/>
                <a:cs typeface="+mn-cs"/>
              </a:rPr>
              <a:t>NAnt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MSBuild</a:t>
            </a:r>
            <a:r>
              <a:rPr lang="en-US" sz="1200" b="0" i="0" kern="1200" dirty="0" smtClean="0">
                <a:solidFill>
                  <a:schemeClr val="tx1"/>
                </a:solidFill>
                <a:effectLst/>
                <a:latin typeface="+mn-lt"/>
                <a:ea typeface="+mn-ea"/>
                <a:cs typeface="+mn-cs"/>
              </a:rPr>
              <a:t> and other tools. That is not to say that they were not useful -- quite the contrary in fact -- but to continue using them is a disservice to the innovation and hard work that drives our industry and profession.</a:t>
            </a:r>
          </a:p>
          <a:p>
            <a:r>
              <a:rPr lang="en-US" sz="1200" b="0" i="0" kern="1200" dirty="0" smtClean="0">
                <a:solidFill>
                  <a:schemeClr val="tx1"/>
                </a:solidFill>
                <a:effectLst/>
                <a:latin typeface="+mn-lt"/>
                <a:ea typeface="+mn-ea"/>
                <a:cs typeface="+mn-cs"/>
              </a:rPr>
              <a:t>There are a few front runners in the coded build script arena for .NET developers: </a:t>
            </a:r>
            <a:r>
              <a:rPr lang="en-US" sz="1200" b="0" i="0" kern="1200" dirty="0" err="1" smtClean="0">
                <a:solidFill>
                  <a:schemeClr val="tx1"/>
                </a:solidFill>
                <a:effectLst/>
                <a:latin typeface="+mn-lt"/>
                <a:ea typeface="+mn-ea"/>
                <a:cs typeface="+mn-cs"/>
              </a:rPr>
              <a:t>psake</a:t>
            </a:r>
            <a:r>
              <a:rPr lang="en-US" sz="1200" b="0" i="0" kern="1200" dirty="0" smtClean="0">
                <a:solidFill>
                  <a:schemeClr val="tx1"/>
                </a:solidFill>
                <a:effectLst/>
                <a:latin typeface="+mn-lt"/>
                <a:ea typeface="+mn-ea"/>
                <a:cs typeface="+mn-cs"/>
              </a:rPr>
              <a:t> (PowerShell), FAKE (F#), and Rake + Albacore (Ruby/</a:t>
            </a:r>
            <a:r>
              <a:rPr lang="en-US" sz="1200" b="0" i="0" kern="1200" dirty="0" err="1" smtClean="0">
                <a:solidFill>
                  <a:schemeClr val="tx1"/>
                </a:solidFill>
                <a:effectLst/>
                <a:latin typeface="+mn-lt"/>
                <a:ea typeface="+mn-ea"/>
                <a:cs typeface="+mn-cs"/>
              </a:rPr>
              <a:t>IronRuby</a:t>
            </a:r>
            <a:r>
              <a:rPr lang="en-US" sz="1200" b="0" i="0" kern="1200" dirty="0" smtClean="0">
                <a:solidFill>
                  <a:schemeClr val="tx1"/>
                </a:solidFill>
                <a:effectLst/>
                <a:latin typeface="+mn-lt"/>
                <a:ea typeface="+mn-ea"/>
                <a:cs typeface="+mn-cs"/>
              </a:rPr>
              <a:t>). Each of these build automation tools creates a Domain Specific Language (DSL) on top of the core programming language in which they are written. The DSL gives developers incredible power to control builds with real code, while at the same time reducing complexity by providing a grammar conducive to creating builds easily.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gotchas</a:t>
            </a:r>
          </a:p>
          <a:p>
            <a:r>
              <a:rPr lang="en-US" sz="1200" b="0" i="0" kern="1200" dirty="0" err="1" smtClean="0">
                <a:solidFill>
                  <a:schemeClr val="tx1"/>
                </a:solidFill>
                <a:effectLst/>
                <a:latin typeface="+mn-lt"/>
                <a:ea typeface="+mn-ea"/>
                <a:cs typeface="+mn-cs"/>
              </a:rPr>
              <a:t>powershell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NonInteractive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NoProfile</a:t>
            </a:r>
            <a:endParaRPr lang="en-US" dirty="0"/>
          </a:p>
        </p:txBody>
      </p:sp>
      <p:sp>
        <p:nvSpPr>
          <p:cNvPr id="4" name="Slide Number Placeholder 3"/>
          <p:cNvSpPr>
            <a:spLocks noGrp="1"/>
          </p:cNvSpPr>
          <p:nvPr>
            <p:ph type="sldNum" sz="quarter" idx="10"/>
          </p:nvPr>
        </p:nvSpPr>
        <p:spPr/>
        <p:txBody>
          <a:bodyPr/>
          <a:lstStyle/>
          <a:p>
            <a:fld id="{95CCB9CF-3985-4219-9DD5-0BF468CFB776}" type="slidenum">
              <a:rPr lang="en-US" smtClean="0"/>
              <a:t>1</a:t>
            </a:fld>
            <a:endParaRPr lang="en-US"/>
          </a:p>
        </p:txBody>
      </p:sp>
    </p:spTree>
    <p:extLst>
      <p:ext uri="{BB962C8B-B14F-4D97-AF65-F5344CB8AC3E}">
        <p14:creationId xmlns:p14="http://schemas.microsoft.com/office/powerpoint/2010/main" val="205812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2A6CBEB-204A-43EA-AB2D-DA420C5F7BA5}" type="datetimeFigureOut">
              <a:rPr lang="en-GB" smtClean="0"/>
              <a:t>25/04/2013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496614-B463-4C3A-A9ED-3B007D78D72A}" type="slidenum">
              <a:rPr lang="en-GB" smtClean="0"/>
              <a:t>‹#›</a:t>
            </a:fld>
            <a:endParaRPr lang="en-GB"/>
          </a:p>
        </p:txBody>
      </p:sp>
    </p:spTree>
    <p:extLst>
      <p:ext uri="{BB962C8B-B14F-4D97-AF65-F5344CB8AC3E}">
        <p14:creationId xmlns:p14="http://schemas.microsoft.com/office/powerpoint/2010/main" val="230699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A6CBEB-204A-43EA-AB2D-DA420C5F7BA5}" type="datetimeFigureOut">
              <a:rPr lang="en-GB" smtClean="0"/>
              <a:t>25/04/2013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496614-B463-4C3A-A9ED-3B007D78D72A}" type="slidenum">
              <a:rPr lang="en-GB" smtClean="0"/>
              <a:t>‹#›</a:t>
            </a:fld>
            <a:endParaRPr lang="en-GB"/>
          </a:p>
        </p:txBody>
      </p:sp>
    </p:spTree>
    <p:extLst>
      <p:ext uri="{BB962C8B-B14F-4D97-AF65-F5344CB8AC3E}">
        <p14:creationId xmlns:p14="http://schemas.microsoft.com/office/powerpoint/2010/main" val="4347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A6CBEB-204A-43EA-AB2D-DA420C5F7BA5}" type="datetimeFigureOut">
              <a:rPr lang="en-GB" smtClean="0"/>
              <a:t>25/04/2013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496614-B463-4C3A-A9ED-3B007D78D72A}" type="slidenum">
              <a:rPr lang="en-GB" smtClean="0"/>
              <a:t>‹#›</a:t>
            </a:fld>
            <a:endParaRPr lang="en-GB"/>
          </a:p>
        </p:txBody>
      </p:sp>
    </p:spTree>
    <p:extLst>
      <p:ext uri="{BB962C8B-B14F-4D97-AF65-F5344CB8AC3E}">
        <p14:creationId xmlns:p14="http://schemas.microsoft.com/office/powerpoint/2010/main" val="6995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A6CBEB-204A-43EA-AB2D-DA420C5F7BA5}" type="datetimeFigureOut">
              <a:rPr lang="en-GB" smtClean="0"/>
              <a:t>25/04/2013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496614-B463-4C3A-A9ED-3B007D78D72A}" type="slidenum">
              <a:rPr lang="en-GB" smtClean="0"/>
              <a:t>‹#›</a:t>
            </a:fld>
            <a:endParaRPr lang="en-GB"/>
          </a:p>
        </p:txBody>
      </p:sp>
    </p:spTree>
    <p:extLst>
      <p:ext uri="{BB962C8B-B14F-4D97-AF65-F5344CB8AC3E}">
        <p14:creationId xmlns:p14="http://schemas.microsoft.com/office/powerpoint/2010/main" val="351545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6CBEB-204A-43EA-AB2D-DA420C5F7BA5}" type="datetimeFigureOut">
              <a:rPr lang="en-GB" smtClean="0"/>
              <a:t>25/04/2013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496614-B463-4C3A-A9ED-3B007D78D72A}" type="slidenum">
              <a:rPr lang="en-GB" smtClean="0"/>
              <a:t>‹#›</a:t>
            </a:fld>
            <a:endParaRPr lang="en-GB"/>
          </a:p>
        </p:txBody>
      </p:sp>
    </p:spTree>
    <p:extLst>
      <p:ext uri="{BB962C8B-B14F-4D97-AF65-F5344CB8AC3E}">
        <p14:creationId xmlns:p14="http://schemas.microsoft.com/office/powerpoint/2010/main" val="138220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2A6CBEB-204A-43EA-AB2D-DA420C5F7BA5}" type="datetimeFigureOut">
              <a:rPr lang="en-GB" smtClean="0"/>
              <a:t>25/04/2013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496614-B463-4C3A-A9ED-3B007D78D72A}" type="slidenum">
              <a:rPr lang="en-GB" smtClean="0"/>
              <a:t>‹#›</a:t>
            </a:fld>
            <a:endParaRPr lang="en-GB"/>
          </a:p>
        </p:txBody>
      </p:sp>
    </p:spTree>
    <p:extLst>
      <p:ext uri="{BB962C8B-B14F-4D97-AF65-F5344CB8AC3E}">
        <p14:creationId xmlns:p14="http://schemas.microsoft.com/office/powerpoint/2010/main" val="3516313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2A6CBEB-204A-43EA-AB2D-DA420C5F7BA5}" type="datetimeFigureOut">
              <a:rPr lang="en-GB" smtClean="0"/>
              <a:t>25/04/2013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0496614-B463-4C3A-A9ED-3B007D78D72A}" type="slidenum">
              <a:rPr lang="en-GB" smtClean="0"/>
              <a:t>‹#›</a:t>
            </a:fld>
            <a:endParaRPr lang="en-GB"/>
          </a:p>
        </p:txBody>
      </p:sp>
    </p:spTree>
    <p:extLst>
      <p:ext uri="{BB962C8B-B14F-4D97-AF65-F5344CB8AC3E}">
        <p14:creationId xmlns:p14="http://schemas.microsoft.com/office/powerpoint/2010/main" val="218052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2A6CBEB-204A-43EA-AB2D-DA420C5F7BA5}" type="datetimeFigureOut">
              <a:rPr lang="en-GB" smtClean="0"/>
              <a:t>25/04/2013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0496614-B463-4C3A-A9ED-3B007D78D72A}" type="slidenum">
              <a:rPr lang="en-GB" smtClean="0"/>
              <a:t>‹#›</a:t>
            </a:fld>
            <a:endParaRPr lang="en-GB"/>
          </a:p>
        </p:txBody>
      </p:sp>
    </p:spTree>
    <p:extLst>
      <p:ext uri="{BB962C8B-B14F-4D97-AF65-F5344CB8AC3E}">
        <p14:creationId xmlns:p14="http://schemas.microsoft.com/office/powerpoint/2010/main" val="397829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6CBEB-204A-43EA-AB2D-DA420C5F7BA5}" type="datetimeFigureOut">
              <a:rPr lang="en-GB" smtClean="0"/>
              <a:t>25/04/2013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0496614-B463-4C3A-A9ED-3B007D78D72A}" type="slidenum">
              <a:rPr lang="en-GB" smtClean="0"/>
              <a:t>‹#›</a:t>
            </a:fld>
            <a:endParaRPr lang="en-GB"/>
          </a:p>
        </p:txBody>
      </p:sp>
    </p:spTree>
    <p:extLst>
      <p:ext uri="{BB962C8B-B14F-4D97-AF65-F5344CB8AC3E}">
        <p14:creationId xmlns:p14="http://schemas.microsoft.com/office/powerpoint/2010/main" val="109487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6CBEB-204A-43EA-AB2D-DA420C5F7BA5}" type="datetimeFigureOut">
              <a:rPr lang="en-GB" smtClean="0"/>
              <a:t>25/04/2013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496614-B463-4C3A-A9ED-3B007D78D72A}" type="slidenum">
              <a:rPr lang="en-GB" smtClean="0"/>
              <a:t>‹#›</a:t>
            </a:fld>
            <a:endParaRPr lang="en-GB"/>
          </a:p>
        </p:txBody>
      </p:sp>
    </p:spTree>
    <p:extLst>
      <p:ext uri="{BB962C8B-B14F-4D97-AF65-F5344CB8AC3E}">
        <p14:creationId xmlns:p14="http://schemas.microsoft.com/office/powerpoint/2010/main" val="278950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6CBEB-204A-43EA-AB2D-DA420C5F7BA5}" type="datetimeFigureOut">
              <a:rPr lang="en-GB" smtClean="0"/>
              <a:t>25/04/2013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496614-B463-4C3A-A9ED-3B007D78D72A}" type="slidenum">
              <a:rPr lang="en-GB" smtClean="0"/>
              <a:t>‹#›</a:t>
            </a:fld>
            <a:endParaRPr lang="en-GB"/>
          </a:p>
        </p:txBody>
      </p:sp>
    </p:spTree>
    <p:extLst>
      <p:ext uri="{BB962C8B-B14F-4D97-AF65-F5344CB8AC3E}">
        <p14:creationId xmlns:p14="http://schemas.microsoft.com/office/powerpoint/2010/main" val="336883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6CBEB-204A-43EA-AB2D-DA420C5F7BA5}" type="datetimeFigureOut">
              <a:rPr lang="en-GB" smtClean="0"/>
              <a:t>25/04/2013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96614-B463-4C3A-A9ED-3B007D78D72A}" type="slidenum">
              <a:rPr lang="en-GB" smtClean="0"/>
              <a:t>‹#›</a:t>
            </a:fld>
            <a:endParaRPr lang="en-GB"/>
          </a:p>
        </p:txBody>
      </p:sp>
    </p:spTree>
    <p:extLst>
      <p:ext uri="{BB962C8B-B14F-4D97-AF65-F5344CB8AC3E}">
        <p14:creationId xmlns:p14="http://schemas.microsoft.com/office/powerpoint/2010/main" val="1256589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sake/psake" TargetMode="External"/><Relationship Id="rId2" Type="http://schemas.openxmlformats.org/officeDocument/2006/relationships/hyperlink" Target="http://github.com:idavis/PowerShellSummit" TargetMode="External"/><Relationship Id="rId1" Type="http://schemas.openxmlformats.org/officeDocument/2006/relationships/slideLayout" Target="../slideLayouts/slideLayout2.xml"/><Relationship Id="rId4" Type="http://schemas.openxmlformats.org/officeDocument/2006/relationships/hyperlink" Target="https://github.com/idavis/Toj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358187" y="4405737"/>
            <a:ext cx="5927677" cy="944184"/>
          </a:xfrm>
        </p:spPr>
        <p:txBody>
          <a:bodyPr>
            <a:normAutofit fontScale="90000"/>
          </a:bodyPr>
          <a:lstStyle/>
          <a:p>
            <a:pPr algn="l"/>
            <a:r>
              <a:rPr lang="en-GB" dirty="0">
                <a:solidFill>
                  <a:srgbClr val="012456"/>
                </a:solidFill>
              </a:rPr>
              <a:t>Automated Builds with PowerShell</a:t>
            </a:r>
          </a:p>
        </p:txBody>
      </p:sp>
      <p:sp>
        <p:nvSpPr>
          <p:cNvPr id="7" name="Subtitle 6"/>
          <p:cNvSpPr>
            <a:spLocks noGrp="1"/>
          </p:cNvSpPr>
          <p:nvPr>
            <p:ph type="subTitle" idx="1"/>
          </p:nvPr>
        </p:nvSpPr>
        <p:spPr>
          <a:xfrm>
            <a:off x="4358187" y="5349921"/>
            <a:ext cx="5463653" cy="1095233"/>
          </a:xfrm>
        </p:spPr>
        <p:txBody>
          <a:bodyPr/>
          <a:lstStyle/>
          <a:p>
            <a:pPr algn="l"/>
            <a:r>
              <a:rPr lang="en-GB" dirty="0" smtClean="0">
                <a:solidFill>
                  <a:srgbClr val="012456"/>
                </a:solidFill>
              </a:rPr>
              <a:t>Ian Davis</a:t>
            </a:r>
          </a:p>
          <a:p>
            <a:pPr algn="l"/>
            <a:r>
              <a:rPr lang="en-GB" dirty="0" smtClean="0">
                <a:solidFill>
                  <a:srgbClr val="012456"/>
                </a:solidFill>
              </a:rPr>
              <a:t>@</a:t>
            </a:r>
            <a:r>
              <a:rPr lang="en-GB" dirty="0" err="1" smtClean="0">
                <a:solidFill>
                  <a:srgbClr val="012456"/>
                </a:solidFill>
              </a:rPr>
              <a:t>ianfdavis</a:t>
            </a:r>
            <a:endParaRPr lang="en-GB" dirty="0">
              <a:solidFill>
                <a:srgbClr val="012456"/>
              </a:solidFill>
            </a:endParaRPr>
          </a:p>
        </p:txBody>
      </p:sp>
      <p:pic>
        <p:nvPicPr>
          <p:cNvPr id="8" name="Picture 7"/>
          <p:cNvPicPr>
            <a:picLocks noChangeAspect="1"/>
          </p:cNvPicPr>
          <p:nvPr/>
        </p:nvPicPr>
        <p:blipFill rotWithShape="1">
          <a:blip r:embed="rId3"/>
          <a:srcRect l="1930" t="12738" r="967" b="11237"/>
          <a:stretch/>
        </p:blipFill>
        <p:spPr>
          <a:xfrm>
            <a:off x="464687" y="213351"/>
            <a:ext cx="3437811" cy="3140210"/>
          </a:xfrm>
          <a:prstGeom prst="rect">
            <a:avLst/>
          </a:prstGeom>
        </p:spPr>
      </p:pic>
      <p:sp>
        <p:nvSpPr>
          <p:cNvPr id="9" name="Subtitle 6"/>
          <p:cNvSpPr txBox="1">
            <a:spLocks/>
          </p:cNvSpPr>
          <p:nvPr/>
        </p:nvSpPr>
        <p:spPr>
          <a:xfrm>
            <a:off x="893930" y="4079758"/>
            <a:ext cx="2313294" cy="109523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smtClean="0">
                <a:solidFill>
                  <a:srgbClr val="012456"/>
                </a:solidFill>
              </a:rPr>
              <a:t>April 22 – 24</a:t>
            </a:r>
          </a:p>
          <a:p>
            <a:pPr algn="l"/>
            <a:r>
              <a:rPr lang="en-GB" dirty="0" smtClean="0">
                <a:solidFill>
                  <a:srgbClr val="012456"/>
                </a:solidFill>
              </a:rPr>
              <a:t>Microsoft campus</a:t>
            </a:r>
          </a:p>
          <a:p>
            <a:pPr algn="l"/>
            <a:r>
              <a:rPr lang="en-GB" dirty="0" smtClean="0">
                <a:solidFill>
                  <a:srgbClr val="012456"/>
                </a:solidFill>
              </a:rPr>
              <a:t>Redmond  </a:t>
            </a:r>
            <a:endParaRPr lang="en-GB" dirty="0">
              <a:solidFill>
                <a:srgbClr val="012456"/>
              </a:solidFill>
            </a:endParaRPr>
          </a:p>
        </p:txBody>
      </p:sp>
    </p:spTree>
    <p:extLst>
      <p:ext uri="{BB962C8B-B14F-4D97-AF65-F5344CB8AC3E}">
        <p14:creationId xmlns:p14="http://schemas.microsoft.com/office/powerpoint/2010/main" val="387698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Not to Use</a:t>
            </a:r>
            <a:endParaRPr lang="en-US" dirty="0"/>
          </a:p>
        </p:txBody>
      </p:sp>
      <p:sp>
        <p:nvSpPr>
          <p:cNvPr id="3" name="Content Placeholder 2"/>
          <p:cNvSpPr>
            <a:spLocks noGrp="1"/>
          </p:cNvSpPr>
          <p:nvPr>
            <p:ph idx="1"/>
          </p:nvPr>
        </p:nvSpPr>
        <p:spPr/>
        <p:txBody>
          <a:bodyPr/>
          <a:lstStyle/>
          <a:p>
            <a:r>
              <a:rPr lang="en-US" dirty="0" smtClean="0"/>
              <a:t>TFS</a:t>
            </a:r>
          </a:p>
          <a:p>
            <a:r>
              <a:rPr lang="en-US" dirty="0" err="1" smtClean="0"/>
              <a:t>NAnt</a:t>
            </a:r>
            <a:endParaRPr lang="en-US" dirty="0" smtClean="0"/>
          </a:p>
          <a:p>
            <a:r>
              <a:rPr lang="en-US" dirty="0" smtClean="0"/>
              <a:t>Ant</a:t>
            </a:r>
          </a:p>
          <a:p>
            <a:r>
              <a:rPr lang="en-US" dirty="0" err="1" smtClean="0"/>
              <a:t>FinalBuilder</a:t>
            </a:r>
            <a:endParaRPr lang="en-US" dirty="0"/>
          </a:p>
        </p:txBody>
      </p:sp>
    </p:spTree>
    <p:extLst>
      <p:ext uri="{BB962C8B-B14F-4D97-AF65-F5344CB8AC3E}">
        <p14:creationId xmlns:p14="http://schemas.microsoft.com/office/powerpoint/2010/main" val="4107803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12456"/>
                </a:solidFill>
              </a:rPr>
              <a:t>Reasons Not to Use PowerShell</a:t>
            </a:r>
            <a:endParaRPr lang="en-GB" dirty="0">
              <a:solidFill>
                <a:srgbClr val="012456"/>
              </a:solidFill>
            </a:endParaRPr>
          </a:p>
        </p:txBody>
      </p:sp>
      <p:sp>
        <p:nvSpPr>
          <p:cNvPr id="3" name="Content Placeholder 2"/>
          <p:cNvSpPr>
            <a:spLocks noGrp="1"/>
          </p:cNvSpPr>
          <p:nvPr>
            <p:ph idx="1"/>
          </p:nvPr>
        </p:nvSpPr>
        <p:spPr/>
        <p:txBody>
          <a:bodyPr>
            <a:normAutofit/>
          </a:bodyPr>
          <a:lstStyle/>
          <a:p>
            <a:r>
              <a:rPr lang="en-GB" sz="3200" dirty="0" smtClean="0">
                <a:solidFill>
                  <a:srgbClr val="012456"/>
                </a:solidFill>
              </a:rPr>
              <a:t>Cross platform</a:t>
            </a:r>
          </a:p>
          <a:p>
            <a:r>
              <a:rPr lang="en-GB" sz="3200" dirty="0" smtClean="0">
                <a:solidFill>
                  <a:srgbClr val="012456"/>
                </a:solidFill>
              </a:rPr>
              <a:t>Scripts Dependent on Version of PowerShell</a:t>
            </a:r>
          </a:p>
          <a:p>
            <a:r>
              <a:rPr lang="en-GB" sz="3200" dirty="0" smtClean="0">
                <a:solidFill>
                  <a:srgbClr val="012456"/>
                </a:solidFill>
              </a:rPr>
              <a:t>Module Deployment is a Nightmare</a:t>
            </a:r>
          </a:p>
        </p:txBody>
      </p:sp>
    </p:spTree>
    <p:extLst>
      <p:ext uri="{BB962C8B-B14F-4D97-AF65-F5344CB8AC3E}">
        <p14:creationId xmlns:p14="http://schemas.microsoft.com/office/powerpoint/2010/main" val="225962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12456"/>
                </a:solidFill>
              </a:rPr>
              <a:t>Benefits of Using PowerShell</a:t>
            </a:r>
            <a:endParaRPr lang="en-GB" dirty="0">
              <a:solidFill>
                <a:srgbClr val="012456"/>
              </a:solidFill>
            </a:endParaRPr>
          </a:p>
        </p:txBody>
      </p:sp>
      <p:sp>
        <p:nvSpPr>
          <p:cNvPr id="3" name="Content Placeholder 2"/>
          <p:cNvSpPr>
            <a:spLocks noGrp="1"/>
          </p:cNvSpPr>
          <p:nvPr>
            <p:ph idx="1"/>
          </p:nvPr>
        </p:nvSpPr>
        <p:spPr/>
        <p:txBody>
          <a:bodyPr>
            <a:normAutofit/>
          </a:bodyPr>
          <a:lstStyle/>
          <a:p>
            <a:r>
              <a:rPr lang="en-GB" sz="3200" dirty="0" smtClean="0">
                <a:solidFill>
                  <a:srgbClr val="012456"/>
                </a:solidFill>
              </a:rPr>
              <a:t>Azure </a:t>
            </a:r>
            <a:r>
              <a:rPr lang="en-GB" sz="3200" dirty="0" err="1" smtClean="0">
                <a:solidFill>
                  <a:srgbClr val="012456"/>
                </a:solidFill>
              </a:rPr>
              <a:t>CmdLets</a:t>
            </a:r>
            <a:endParaRPr lang="en-GB" sz="3200" dirty="0" smtClean="0">
              <a:solidFill>
                <a:srgbClr val="012456"/>
              </a:solidFill>
            </a:endParaRPr>
          </a:p>
          <a:p>
            <a:r>
              <a:rPr lang="en-GB" sz="3200" dirty="0" smtClean="0">
                <a:solidFill>
                  <a:srgbClr val="012456"/>
                </a:solidFill>
              </a:rPr>
              <a:t>TFS </a:t>
            </a:r>
            <a:r>
              <a:rPr lang="en-GB" sz="3200" dirty="0" err="1" smtClean="0">
                <a:solidFill>
                  <a:srgbClr val="012456"/>
                </a:solidFill>
              </a:rPr>
              <a:t>CmdLets</a:t>
            </a:r>
            <a:endParaRPr lang="en-GB" sz="3200" dirty="0" smtClean="0">
              <a:solidFill>
                <a:srgbClr val="012456"/>
              </a:solidFill>
            </a:endParaRPr>
          </a:p>
          <a:p>
            <a:r>
              <a:rPr lang="en-GB" sz="3200" dirty="0" smtClean="0">
                <a:solidFill>
                  <a:srgbClr val="012456"/>
                </a:solidFill>
              </a:rPr>
              <a:t>VMWare integration</a:t>
            </a:r>
          </a:p>
          <a:p>
            <a:r>
              <a:rPr lang="en-GB" sz="3200" dirty="0" smtClean="0">
                <a:solidFill>
                  <a:srgbClr val="012456"/>
                </a:solidFill>
              </a:rPr>
              <a:t>Windows Network Integration</a:t>
            </a:r>
          </a:p>
          <a:p>
            <a:r>
              <a:rPr lang="en-GB" sz="3200" dirty="0" smtClean="0">
                <a:solidFill>
                  <a:srgbClr val="012456"/>
                </a:solidFill>
              </a:rPr>
              <a:t>Supported via command line runners</a:t>
            </a:r>
          </a:p>
          <a:p>
            <a:r>
              <a:rPr lang="en-GB" sz="3200" dirty="0" smtClean="0">
                <a:solidFill>
                  <a:srgbClr val="012456"/>
                </a:solidFill>
              </a:rPr>
              <a:t>Testable Code</a:t>
            </a:r>
          </a:p>
          <a:p>
            <a:r>
              <a:rPr lang="en-GB" sz="3200" dirty="0" smtClean="0">
                <a:solidFill>
                  <a:srgbClr val="012456"/>
                </a:solidFill>
              </a:rPr>
              <a:t>Treating Build as First Class</a:t>
            </a:r>
          </a:p>
        </p:txBody>
      </p:sp>
    </p:spTree>
    <p:extLst>
      <p:ext uri="{BB962C8B-B14F-4D97-AF65-F5344CB8AC3E}">
        <p14:creationId xmlns:p14="http://schemas.microsoft.com/office/powerpoint/2010/main" val="716846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a:t>
            </a:r>
            <a:endParaRPr lang="en-US" dirty="0"/>
          </a:p>
        </p:txBody>
      </p:sp>
      <p:sp>
        <p:nvSpPr>
          <p:cNvPr id="3" name="Text Placeholder 2"/>
          <p:cNvSpPr>
            <a:spLocks noGrp="1"/>
          </p:cNvSpPr>
          <p:nvPr>
            <p:ph type="body" idx="1"/>
          </p:nvPr>
        </p:nvSpPr>
        <p:spPr/>
        <p:txBody>
          <a:bodyPr/>
          <a:lstStyle/>
          <a:p>
            <a:r>
              <a:rPr lang="en-US" dirty="0" smtClean="0"/>
              <a:t>The Konami Code </a:t>
            </a:r>
            <a:r>
              <a:rPr lang="en-US" dirty="0"/>
              <a:t>C</a:t>
            </a:r>
            <a:r>
              <a:rPr lang="en-US" dirty="0" smtClean="0"/>
              <a:t>an’t Save You</a:t>
            </a:r>
            <a:endParaRPr lang="en-US" dirty="0"/>
          </a:p>
        </p:txBody>
      </p:sp>
    </p:spTree>
    <p:extLst>
      <p:ext uri="{BB962C8B-B14F-4D97-AF65-F5344CB8AC3E}">
        <p14:creationId xmlns:p14="http://schemas.microsoft.com/office/powerpoint/2010/main" val="4060637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t>Slides and Code: </a:t>
            </a:r>
            <a:r>
              <a:rPr lang="en-US" dirty="0" smtClean="0">
                <a:hlinkClick r:id="rId2"/>
              </a:rPr>
              <a:t>http://</a:t>
            </a:r>
            <a:r>
              <a:rPr lang="en-US" dirty="0" smtClean="0">
                <a:hlinkClick r:id="rId2"/>
              </a:rPr>
              <a:t>github.com:idavis/PowerShellSummit</a:t>
            </a:r>
            <a:endParaRPr lang="en-US" dirty="0" smtClean="0"/>
          </a:p>
          <a:p>
            <a:r>
              <a:rPr lang="en-US" dirty="0" err="1"/>
              <a:t>Psake</a:t>
            </a:r>
            <a:r>
              <a:rPr lang="en-US" dirty="0"/>
              <a:t>: </a:t>
            </a:r>
            <a:r>
              <a:rPr lang="en-US" dirty="0">
                <a:hlinkClick r:id="rId3"/>
              </a:rPr>
              <a:t>https://github.com/psake/psake</a:t>
            </a:r>
            <a:endParaRPr lang="en-US" dirty="0"/>
          </a:p>
          <a:p>
            <a:r>
              <a:rPr lang="en-US" dirty="0" err="1" smtClean="0"/>
              <a:t>Toji</a:t>
            </a:r>
            <a:r>
              <a:rPr lang="en-US" dirty="0" smtClean="0"/>
              <a:t>: </a:t>
            </a:r>
            <a:r>
              <a:rPr lang="en-US" dirty="0">
                <a:hlinkClick r:id="rId4"/>
              </a:rPr>
              <a:t>https://</a:t>
            </a:r>
            <a:r>
              <a:rPr lang="en-US" dirty="0" smtClean="0">
                <a:hlinkClick r:id="rId4"/>
              </a:rPr>
              <a:t>github.com/idavis/Toji</a:t>
            </a:r>
            <a:endParaRPr lang="en-US" dirty="0" smtClean="0"/>
          </a:p>
        </p:txBody>
      </p:sp>
    </p:spTree>
    <p:extLst>
      <p:ext uri="{BB962C8B-B14F-4D97-AF65-F5344CB8AC3E}">
        <p14:creationId xmlns:p14="http://schemas.microsoft.com/office/powerpoint/2010/main" val="3813756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12456"/>
                </a:solidFill>
              </a:rPr>
              <a:t>Minimum Viable Build</a:t>
            </a:r>
            <a:endParaRPr lang="en-GB" dirty="0">
              <a:solidFill>
                <a:srgbClr val="012456"/>
              </a:solidFill>
            </a:endParaRPr>
          </a:p>
        </p:txBody>
      </p:sp>
      <p:sp>
        <p:nvSpPr>
          <p:cNvPr id="3" name="Content Placeholder 2"/>
          <p:cNvSpPr>
            <a:spLocks noGrp="1"/>
          </p:cNvSpPr>
          <p:nvPr>
            <p:ph idx="1"/>
          </p:nvPr>
        </p:nvSpPr>
        <p:spPr/>
        <p:txBody>
          <a:bodyPr>
            <a:normAutofit/>
          </a:bodyPr>
          <a:lstStyle/>
          <a:p>
            <a:pPr marL="0" indent="0">
              <a:buNone/>
            </a:pPr>
            <a:r>
              <a:rPr lang="en-US" sz="2400" dirty="0"/>
              <a:t> </a:t>
            </a:r>
            <a:r>
              <a:rPr lang="en-US" sz="2400" dirty="0" err="1">
                <a:solidFill>
                  <a:srgbClr val="0000FF"/>
                </a:solidFill>
                <a:latin typeface="Lucida Console"/>
              </a:rPr>
              <a:t>msbuild</a:t>
            </a:r>
            <a:r>
              <a:rPr lang="en-US" sz="2400" dirty="0">
                <a:solidFill>
                  <a:prstClr val="black"/>
                </a:solidFill>
                <a:latin typeface="Lucida Console"/>
              </a:rPr>
              <a:t> </a:t>
            </a:r>
            <a:r>
              <a:rPr lang="en-US" sz="2400" dirty="0">
                <a:solidFill>
                  <a:srgbClr val="8A2BE2"/>
                </a:solidFill>
                <a:latin typeface="Lucida Console"/>
              </a:rPr>
              <a:t>/</a:t>
            </a:r>
            <a:r>
              <a:rPr lang="en-US" sz="2400" dirty="0" err="1">
                <a:solidFill>
                  <a:srgbClr val="8A2BE2"/>
                </a:solidFill>
                <a:latin typeface="Lucida Console"/>
              </a:rPr>
              <a:t>p:Configuration</a:t>
            </a:r>
            <a:r>
              <a:rPr lang="en-US" sz="2400" dirty="0">
                <a:solidFill>
                  <a:srgbClr val="8A2BE2"/>
                </a:solidFill>
                <a:latin typeface="Lucida Console"/>
              </a:rPr>
              <a:t>=Release</a:t>
            </a:r>
            <a:r>
              <a:rPr lang="en-US" sz="2400" dirty="0">
                <a:solidFill>
                  <a:prstClr val="black"/>
                </a:solidFill>
                <a:latin typeface="Lucida Console"/>
              </a:rPr>
              <a:t> </a:t>
            </a:r>
            <a:r>
              <a:rPr lang="en-US" sz="2400" dirty="0">
                <a:solidFill>
                  <a:srgbClr val="8A2BE2"/>
                </a:solidFill>
                <a:latin typeface="Lucida Console"/>
              </a:rPr>
              <a:t>.\SomeProject.sln </a:t>
            </a:r>
          </a:p>
          <a:p>
            <a:pPr marL="0" indent="0">
              <a:buNone/>
            </a:pPr>
            <a:endParaRPr lang="en-GB" sz="2400" dirty="0">
              <a:solidFill>
                <a:srgbClr val="012456"/>
              </a:solidFill>
            </a:endParaRPr>
          </a:p>
        </p:txBody>
      </p:sp>
    </p:spTree>
    <p:extLst>
      <p:ext uri="{BB962C8B-B14F-4D97-AF65-F5344CB8AC3E}">
        <p14:creationId xmlns:p14="http://schemas.microsoft.com/office/powerpoint/2010/main" val="346728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12456"/>
                </a:solidFill>
              </a:rPr>
              <a:t>Little bit more	</a:t>
            </a:r>
            <a:endParaRPr lang="en-GB" dirty="0">
              <a:solidFill>
                <a:srgbClr val="012456"/>
              </a:solidFill>
            </a:endParaRPr>
          </a:p>
        </p:txBody>
      </p:sp>
      <p:sp>
        <p:nvSpPr>
          <p:cNvPr id="3" name="Text Placeholder 2"/>
          <p:cNvSpPr>
            <a:spLocks noGrp="1"/>
          </p:cNvSpPr>
          <p:nvPr>
            <p:ph type="body" idx="1"/>
          </p:nvPr>
        </p:nvSpPr>
        <p:spPr/>
        <p:txBody>
          <a:bodyPr/>
          <a:lstStyle/>
          <a:p>
            <a:r>
              <a:rPr lang="en-GB" dirty="0" smtClean="0">
                <a:solidFill>
                  <a:srgbClr val="012456"/>
                </a:solidFill>
              </a:rPr>
              <a:t>Adding complexity for complexity’s sake</a:t>
            </a:r>
            <a:endParaRPr lang="en-GB" dirty="0">
              <a:solidFill>
                <a:srgbClr val="012456"/>
              </a:solidFill>
            </a:endParaRPr>
          </a:p>
        </p:txBody>
      </p:sp>
    </p:spTree>
    <p:extLst>
      <p:ext uri="{BB962C8B-B14F-4D97-AF65-F5344CB8AC3E}">
        <p14:creationId xmlns:p14="http://schemas.microsoft.com/office/powerpoint/2010/main" val="2988645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12456"/>
                </a:solidFill>
              </a:rPr>
              <a:t>Abstraction Without Function</a:t>
            </a:r>
            <a:endParaRPr lang="en-GB" dirty="0">
              <a:solidFill>
                <a:srgbClr val="012456"/>
              </a:solidFill>
            </a:endParaRPr>
          </a:p>
        </p:txBody>
      </p:sp>
      <p:sp>
        <p:nvSpPr>
          <p:cNvPr id="3" name="Content Placeholder 2"/>
          <p:cNvSpPr>
            <a:spLocks noGrp="1"/>
          </p:cNvSpPr>
          <p:nvPr>
            <p:ph idx="1"/>
          </p:nvPr>
        </p:nvSpPr>
        <p:spPr>
          <a:xfrm>
            <a:off x="838200" y="1825625"/>
            <a:ext cx="11353800" cy="4351338"/>
          </a:xfrm>
        </p:spPr>
        <p:txBody>
          <a:bodyPr>
            <a:normAutofit/>
          </a:bodyPr>
          <a:lstStyle/>
          <a:p>
            <a:pPr marL="0" indent="0">
              <a:buNone/>
            </a:pPr>
            <a:r>
              <a:rPr lang="en-US" sz="2400" dirty="0" smtClean="0">
                <a:solidFill>
                  <a:srgbClr val="FF4500"/>
                </a:solidFill>
                <a:latin typeface="Lucida Console"/>
              </a:rPr>
              <a:t>$</a:t>
            </a:r>
            <a:r>
              <a:rPr lang="en-US" sz="2400" dirty="0">
                <a:solidFill>
                  <a:srgbClr val="FF4500"/>
                </a:solidFill>
                <a:latin typeface="Lucida Console"/>
              </a:rPr>
              <a:t>solution</a:t>
            </a:r>
            <a:r>
              <a:rPr lang="en-US" sz="2400" dirty="0">
                <a:solidFill>
                  <a:prstClr val="black"/>
                </a:solidFill>
                <a:latin typeface="Lucida Console"/>
              </a:rPr>
              <a:t> </a:t>
            </a:r>
            <a:r>
              <a:rPr lang="en-US" sz="2400" dirty="0">
                <a:solidFill>
                  <a:srgbClr val="A9A9A9"/>
                </a:solidFill>
                <a:latin typeface="Lucida Console"/>
              </a:rPr>
              <a:t>=</a:t>
            </a:r>
            <a:r>
              <a:rPr lang="en-US" sz="2400" dirty="0">
                <a:solidFill>
                  <a:prstClr val="black"/>
                </a:solidFill>
                <a:latin typeface="Lucida Console"/>
              </a:rPr>
              <a:t> @{}</a:t>
            </a:r>
          </a:p>
          <a:p>
            <a:pPr marL="0" indent="0">
              <a:buNone/>
            </a:pPr>
            <a:r>
              <a:rPr lang="en-US" sz="2400" dirty="0">
                <a:solidFill>
                  <a:srgbClr val="FF4500"/>
                </a:solidFill>
                <a:latin typeface="Lucida Console"/>
              </a:rPr>
              <a:t>$build</a:t>
            </a:r>
            <a:r>
              <a:rPr lang="en-US" sz="2400" dirty="0">
                <a:solidFill>
                  <a:prstClr val="black"/>
                </a:solidFill>
                <a:latin typeface="Lucida Console"/>
              </a:rPr>
              <a:t> </a:t>
            </a:r>
            <a:r>
              <a:rPr lang="en-US" sz="2400" dirty="0">
                <a:solidFill>
                  <a:srgbClr val="A9A9A9"/>
                </a:solidFill>
                <a:latin typeface="Lucida Console"/>
              </a:rPr>
              <a:t>=</a:t>
            </a:r>
            <a:r>
              <a:rPr lang="en-US" sz="2400" dirty="0">
                <a:solidFill>
                  <a:prstClr val="black"/>
                </a:solidFill>
                <a:latin typeface="Lucida Console"/>
              </a:rPr>
              <a:t> @{}</a:t>
            </a:r>
          </a:p>
          <a:p>
            <a:pPr marL="0" indent="0">
              <a:buNone/>
            </a:pPr>
            <a:r>
              <a:rPr lang="en-US" sz="2400" dirty="0">
                <a:solidFill>
                  <a:srgbClr val="FF4500"/>
                </a:solidFill>
                <a:latin typeface="Lucida Console"/>
              </a:rPr>
              <a:t>$solution</a:t>
            </a:r>
            <a:r>
              <a:rPr lang="en-US" sz="2400" dirty="0">
                <a:solidFill>
                  <a:srgbClr val="A9A9A9"/>
                </a:solidFill>
                <a:latin typeface="Lucida Console"/>
              </a:rPr>
              <a:t>.</a:t>
            </a:r>
            <a:r>
              <a:rPr lang="en-US" sz="2400" dirty="0">
                <a:solidFill>
                  <a:prstClr val="black"/>
                </a:solidFill>
                <a:latin typeface="Lucida Console"/>
              </a:rPr>
              <a:t>name </a:t>
            </a:r>
            <a:r>
              <a:rPr lang="en-US" sz="2400" dirty="0">
                <a:solidFill>
                  <a:srgbClr val="A9A9A9"/>
                </a:solidFill>
                <a:latin typeface="Lucida Console"/>
              </a:rPr>
              <a:t>=</a:t>
            </a:r>
            <a:r>
              <a:rPr lang="en-US" sz="2400" dirty="0">
                <a:solidFill>
                  <a:prstClr val="black"/>
                </a:solidFill>
                <a:latin typeface="Lucida Console"/>
              </a:rPr>
              <a:t> </a:t>
            </a:r>
            <a:r>
              <a:rPr lang="en-US" sz="2400" dirty="0" smtClean="0">
                <a:solidFill>
                  <a:srgbClr val="8B0000"/>
                </a:solidFill>
                <a:latin typeface="Lucida Console"/>
              </a:rPr>
              <a:t>"</a:t>
            </a:r>
            <a:r>
              <a:rPr lang="en-US" sz="2400" dirty="0" err="1" smtClean="0">
                <a:solidFill>
                  <a:srgbClr val="8B0000"/>
                </a:solidFill>
                <a:latin typeface="Lucida Console"/>
              </a:rPr>
              <a:t>SomeProject</a:t>
            </a:r>
            <a:r>
              <a:rPr lang="en-US" sz="2400" dirty="0">
                <a:solidFill>
                  <a:srgbClr val="8B0000"/>
                </a:solidFill>
                <a:latin typeface="Lucida Console"/>
              </a:rPr>
              <a:t>"</a:t>
            </a:r>
            <a:endParaRPr lang="en-US" sz="2400" dirty="0">
              <a:solidFill>
                <a:prstClr val="black"/>
              </a:solidFill>
              <a:latin typeface="Lucida Console"/>
            </a:endParaRPr>
          </a:p>
          <a:p>
            <a:pPr marL="0" indent="0">
              <a:buNone/>
            </a:pPr>
            <a:r>
              <a:rPr lang="en-US" sz="2400" dirty="0">
                <a:solidFill>
                  <a:srgbClr val="FF4500"/>
                </a:solidFill>
                <a:latin typeface="Lucida Console"/>
              </a:rPr>
              <a:t>$</a:t>
            </a:r>
            <a:r>
              <a:rPr lang="en-US" sz="2400" dirty="0" err="1">
                <a:solidFill>
                  <a:srgbClr val="FF4500"/>
                </a:solidFill>
                <a:latin typeface="Lucida Console"/>
              </a:rPr>
              <a:t>build</a:t>
            </a:r>
            <a:r>
              <a:rPr lang="en-US" sz="2400" dirty="0" err="1">
                <a:solidFill>
                  <a:srgbClr val="A9A9A9"/>
                </a:solidFill>
                <a:latin typeface="Lucida Console"/>
              </a:rPr>
              <a:t>.</a:t>
            </a:r>
            <a:r>
              <a:rPr lang="en-US" sz="2400" dirty="0" err="1">
                <a:solidFill>
                  <a:prstClr val="black"/>
                </a:solidFill>
                <a:latin typeface="Lucida Console"/>
              </a:rPr>
              <a:t>directory</a:t>
            </a:r>
            <a:r>
              <a:rPr lang="en-US" sz="2400" dirty="0">
                <a:solidFill>
                  <a:prstClr val="black"/>
                </a:solidFill>
                <a:latin typeface="Lucida Console"/>
              </a:rPr>
              <a:t> </a:t>
            </a:r>
            <a:r>
              <a:rPr lang="en-US" sz="2400" dirty="0">
                <a:solidFill>
                  <a:srgbClr val="A9A9A9"/>
                </a:solidFill>
                <a:latin typeface="Lucida Console"/>
              </a:rPr>
              <a:t>=</a:t>
            </a:r>
            <a:r>
              <a:rPr lang="en-US" sz="2400" dirty="0">
                <a:solidFill>
                  <a:prstClr val="black"/>
                </a:solidFill>
                <a:latin typeface="Lucida Console"/>
              </a:rPr>
              <a:t> </a:t>
            </a:r>
            <a:r>
              <a:rPr lang="en-US" sz="2400" dirty="0">
                <a:solidFill>
                  <a:srgbClr val="0000FF"/>
                </a:solidFill>
                <a:latin typeface="Lucida Console"/>
              </a:rPr>
              <a:t>Resolve-Path</a:t>
            </a:r>
            <a:r>
              <a:rPr lang="en-US" sz="2400" dirty="0">
                <a:solidFill>
                  <a:prstClr val="black"/>
                </a:solidFill>
                <a:latin typeface="Lucida Console"/>
              </a:rPr>
              <a:t> </a:t>
            </a:r>
            <a:r>
              <a:rPr lang="en-US" sz="2400" dirty="0">
                <a:solidFill>
                  <a:srgbClr val="8A2BE2"/>
                </a:solidFill>
                <a:latin typeface="Lucida Console"/>
              </a:rPr>
              <a:t>.</a:t>
            </a:r>
            <a:endParaRPr lang="en-US" sz="2400" dirty="0">
              <a:solidFill>
                <a:prstClr val="black"/>
              </a:solidFill>
              <a:latin typeface="Lucida Console"/>
            </a:endParaRPr>
          </a:p>
          <a:p>
            <a:pPr marL="0" indent="0">
              <a:buNone/>
            </a:pPr>
            <a:r>
              <a:rPr lang="en-US" sz="2400" dirty="0">
                <a:solidFill>
                  <a:srgbClr val="FF4500"/>
                </a:solidFill>
                <a:latin typeface="Lucida Console"/>
              </a:rPr>
              <a:t>$</a:t>
            </a:r>
            <a:r>
              <a:rPr lang="en-US" sz="2400" dirty="0" err="1">
                <a:solidFill>
                  <a:srgbClr val="FF4500"/>
                </a:solidFill>
                <a:latin typeface="Lucida Console"/>
              </a:rPr>
              <a:t>build</a:t>
            </a:r>
            <a:r>
              <a:rPr lang="en-US" sz="2400" dirty="0" err="1">
                <a:solidFill>
                  <a:srgbClr val="A9A9A9"/>
                </a:solidFill>
                <a:latin typeface="Lucida Console"/>
              </a:rPr>
              <a:t>.</a:t>
            </a:r>
            <a:r>
              <a:rPr lang="en-US" sz="2400" dirty="0" err="1">
                <a:solidFill>
                  <a:prstClr val="black"/>
                </a:solidFill>
                <a:latin typeface="Lucida Console"/>
              </a:rPr>
              <a:t>configuration</a:t>
            </a:r>
            <a:r>
              <a:rPr lang="en-US" sz="2400" dirty="0">
                <a:solidFill>
                  <a:prstClr val="black"/>
                </a:solidFill>
                <a:latin typeface="Lucida Console"/>
              </a:rPr>
              <a:t> </a:t>
            </a:r>
            <a:r>
              <a:rPr lang="en-US" sz="2400" dirty="0">
                <a:solidFill>
                  <a:srgbClr val="A9A9A9"/>
                </a:solidFill>
                <a:latin typeface="Lucida Console"/>
              </a:rPr>
              <a:t>=</a:t>
            </a:r>
            <a:r>
              <a:rPr lang="en-US" sz="2400" dirty="0">
                <a:solidFill>
                  <a:prstClr val="black"/>
                </a:solidFill>
                <a:latin typeface="Lucida Console"/>
              </a:rPr>
              <a:t> </a:t>
            </a:r>
            <a:r>
              <a:rPr lang="en-US" sz="2400" dirty="0">
                <a:solidFill>
                  <a:srgbClr val="8B0000"/>
                </a:solidFill>
                <a:latin typeface="Lucida Console"/>
              </a:rPr>
              <a:t>"Release"</a:t>
            </a:r>
            <a:endParaRPr lang="en-US" sz="2400" dirty="0">
              <a:solidFill>
                <a:prstClr val="black"/>
              </a:solidFill>
              <a:latin typeface="Lucida Console"/>
            </a:endParaRPr>
          </a:p>
          <a:p>
            <a:pPr marL="0" indent="0">
              <a:buNone/>
            </a:pPr>
            <a:r>
              <a:rPr lang="en-US" sz="2400" dirty="0">
                <a:solidFill>
                  <a:srgbClr val="FF4500"/>
                </a:solidFill>
                <a:latin typeface="Lucida Console"/>
              </a:rPr>
              <a:t>$</a:t>
            </a:r>
            <a:r>
              <a:rPr lang="en-US" sz="2400" dirty="0" err="1">
                <a:solidFill>
                  <a:srgbClr val="FF4500"/>
                </a:solidFill>
                <a:latin typeface="Lucida Console"/>
              </a:rPr>
              <a:t>solution</a:t>
            </a:r>
            <a:r>
              <a:rPr lang="en-US" sz="2400" dirty="0" err="1">
                <a:solidFill>
                  <a:srgbClr val="A9A9A9"/>
                </a:solidFill>
                <a:latin typeface="Lucida Console"/>
              </a:rPr>
              <a:t>.</a:t>
            </a:r>
            <a:r>
              <a:rPr lang="en-US" sz="2400" dirty="0" err="1">
                <a:solidFill>
                  <a:prstClr val="black"/>
                </a:solidFill>
                <a:latin typeface="Lucida Console"/>
              </a:rPr>
              <a:t>file</a:t>
            </a:r>
            <a:r>
              <a:rPr lang="en-US" sz="2400" dirty="0">
                <a:solidFill>
                  <a:prstClr val="black"/>
                </a:solidFill>
                <a:latin typeface="Lucida Console"/>
              </a:rPr>
              <a:t> </a:t>
            </a:r>
            <a:r>
              <a:rPr lang="en-US" sz="2400" dirty="0">
                <a:solidFill>
                  <a:srgbClr val="A9A9A9"/>
                </a:solidFill>
                <a:latin typeface="Lucida Console"/>
              </a:rPr>
              <a:t>=</a:t>
            </a:r>
            <a:r>
              <a:rPr lang="en-US" sz="2400" dirty="0">
                <a:solidFill>
                  <a:prstClr val="black"/>
                </a:solidFill>
                <a:latin typeface="Lucida Console"/>
              </a:rPr>
              <a:t> </a:t>
            </a:r>
            <a:r>
              <a:rPr lang="en-US" sz="2400" dirty="0" smtClean="0">
                <a:solidFill>
                  <a:srgbClr val="8B0000"/>
                </a:solidFill>
                <a:latin typeface="Lucida Console"/>
              </a:rPr>
              <a:t>"</a:t>
            </a:r>
            <a:r>
              <a:rPr lang="en-US" sz="2400" dirty="0" smtClean="0">
                <a:solidFill>
                  <a:prstClr val="black"/>
                </a:solidFill>
                <a:latin typeface="Lucida Console"/>
              </a:rPr>
              <a:t>$(</a:t>
            </a:r>
            <a:r>
              <a:rPr lang="en-US" sz="2400" dirty="0" smtClean="0">
                <a:solidFill>
                  <a:srgbClr val="FF4500"/>
                </a:solidFill>
                <a:latin typeface="Lucida Console"/>
              </a:rPr>
              <a:t>$</a:t>
            </a:r>
            <a:r>
              <a:rPr lang="en-US" sz="2400" dirty="0" err="1">
                <a:solidFill>
                  <a:srgbClr val="FF4500"/>
                </a:solidFill>
                <a:latin typeface="Lucida Console"/>
              </a:rPr>
              <a:t>base</a:t>
            </a:r>
            <a:r>
              <a:rPr lang="en-US" sz="2400" dirty="0" err="1">
                <a:solidFill>
                  <a:srgbClr val="A9A9A9"/>
                </a:solidFill>
                <a:latin typeface="Lucida Console"/>
              </a:rPr>
              <a:t>.</a:t>
            </a:r>
            <a:r>
              <a:rPr lang="en-US" sz="2400" dirty="0" err="1">
                <a:solidFill>
                  <a:prstClr val="black"/>
                </a:solidFill>
                <a:latin typeface="Lucida Console"/>
              </a:rPr>
              <a:t>directory</a:t>
            </a:r>
            <a:r>
              <a:rPr lang="en-US" sz="2400" dirty="0">
                <a:solidFill>
                  <a:prstClr val="black"/>
                </a:solidFill>
                <a:latin typeface="Lucida Console"/>
              </a:rPr>
              <a:t>)</a:t>
            </a:r>
            <a:r>
              <a:rPr lang="en-US" sz="2400" dirty="0">
                <a:solidFill>
                  <a:srgbClr val="8B0000"/>
                </a:solidFill>
                <a:latin typeface="Lucida Console"/>
              </a:rPr>
              <a:t>\</a:t>
            </a:r>
            <a:r>
              <a:rPr lang="en-US" sz="2400" dirty="0">
                <a:solidFill>
                  <a:prstClr val="black"/>
                </a:solidFill>
                <a:latin typeface="Lucida Console"/>
              </a:rPr>
              <a:t>$(</a:t>
            </a:r>
            <a:r>
              <a:rPr lang="en-US" sz="2400" dirty="0">
                <a:solidFill>
                  <a:srgbClr val="FF4500"/>
                </a:solidFill>
                <a:latin typeface="Lucida Console"/>
              </a:rPr>
              <a:t>$solution</a:t>
            </a:r>
            <a:r>
              <a:rPr lang="en-US" sz="2400" dirty="0">
                <a:solidFill>
                  <a:srgbClr val="A9A9A9"/>
                </a:solidFill>
                <a:latin typeface="Lucida Console"/>
              </a:rPr>
              <a:t>.</a:t>
            </a:r>
            <a:r>
              <a:rPr lang="en-US" sz="2400" dirty="0">
                <a:solidFill>
                  <a:prstClr val="black"/>
                </a:solidFill>
                <a:latin typeface="Lucida Console"/>
              </a:rPr>
              <a:t>name)</a:t>
            </a:r>
            <a:r>
              <a:rPr lang="en-US" sz="2400" dirty="0">
                <a:solidFill>
                  <a:srgbClr val="8B0000"/>
                </a:solidFill>
                <a:latin typeface="Lucida Console"/>
              </a:rPr>
              <a:t>.</a:t>
            </a:r>
            <a:r>
              <a:rPr lang="en-US" sz="2400" dirty="0" err="1">
                <a:solidFill>
                  <a:srgbClr val="8B0000"/>
                </a:solidFill>
                <a:latin typeface="Lucida Console"/>
              </a:rPr>
              <a:t>sln</a:t>
            </a:r>
            <a:r>
              <a:rPr lang="en-US" sz="2400" dirty="0">
                <a:solidFill>
                  <a:srgbClr val="8B0000"/>
                </a:solidFill>
                <a:latin typeface="Lucida Console"/>
              </a:rPr>
              <a:t>"</a:t>
            </a:r>
            <a:endParaRPr lang="en-US" sz="2400" dirty="0">
              <a:solidFill>
                <a:prstClr val="black"/>
              </a:solidFill>
              <a:latin typeface="Lucida Console"/>
            </a:endParaRPr>
          </a:p>
          <a:p>
            <a:pPr marL="0" indent="0">
              <a:buNone/>
            </a:pPr>
            <a:r>
              <a:rPr lang="en-US" sz="2400" dirty="0" err="1">
                <a:solidFill>
                  <a:srgbClr val="0000FF"/>
                </a:solidFill>
                <a:latin typeface="Lucida Console"/>
              </a:rPr>
              <a:t>msbuild</a:t>
            </a:r>
            <a:r>
              <a:rPr lang="en-US" sz="2400" dirty="0">
                <a:solidFill>
                  <a:prstClr val="black"/>
                </a:solidFill>
                <a:latin typeface="Lucida Console"/>
              </a:rPr>
              <a:t> </a:t>
            </a:r>
            <a:r>
              <a:rPr lang="en-US" sz="2400" dirty="0">
                <a:solidFill>
                  <a:srgbClr val="8A2BE2"/>
                </a:solidFill>
                <a:latin typeface="Lucida Console"/>
              </a:rPr>
              <a:t>/</a:t>
            </a:r>
            <a:r>
              <a:rPr lang="en-US" sz="2400" dirty="0" err="1">
                <a:solidFill>
                  <a:srgbClr val="8A2BE2"/>
                </a:solidFill>
                <a:latin typeface="Lucida Console"/>
              </a:rPr>
              <a:t>p:Configuration</a:t>
            </a:r>
            <a:r>
              <a:rPr lang="en-US" sz="2400" dirty="0">
                <a:solidFill>
                  <a:srgbClr val="8A2BE2"/>
                </a:solidFill>
                <a:latin typeface="Lucida Console"/>
              </a:rPr>
              <a:t>=</a:t>
            </a:r>
            <a:r>
              <a:rPr lang="en-US" sz="2400" dirty="0">
                <a:solidFill>
                  <a:srgbClr val="FF4500"/>
                </a:solidFill>
                <a:latin typeface="Lucida Console"/>
              </a:rPr>
              <a:t>$</a:t>
            </a:r>
            <a:r>
              <a:rPr lang="en-US" sz="2400" dirty="0" err="1">
                <a:solidFill>
                  <a:srgbClr val="FF4500"/>
                </a:solidFill>
                <a:latin typeface="Lucida Console"/>
              </a:rPr>
              <a:t>build</a:t>
            </a:r>
            <a:r>
              <a:rPr lang="en-US" sz="2400" dirty="0" err="1">
                <a:solidFill>
                  <a:srgbClr val="8A2BE2"/>
                </a:solidFill>
                <a:latin typeface="Lucida Console"/>
              </a:rPr>
              <a:t>.configuration</a:t>
            </a:r>
            <a:r>
              <a:rPr lang="en-US" sz="2400" dirty="0">
                <a:solidFill>
                  <a:prstClr val="black"/>
                </a:solidFill>
                <a:latin typeface="Lucida Console"/>
              </a:rPr>
              <a:t> </a:t>
            </a:r>
            <a:r>
              <a:rPr lang="en-US" sz="2400" dirty="0">
                <a:solidFill>
                  <a:srgbClr val="FF4500"/>
                </a:solidFill>
                <a:latin typeface="Lucida Console"/>
              </a:rPr>
              <a:t>$</a:t>
            </a:r>
            <a:r>
              <a:rPr lang="en-US" sz="2400" dirty="0" err="1">
                <a:solidFill>
                  <a:srgbClr val="FF4500"/>
                </a:solidFill>
                <a:latin typeface="Lucida Console"/>
              </a:rPr>
              <a:t>solution</a:t>
            </a:r>
            <a:r>
              <a:rPr lang="en-US" sz="2400" dirty="0" err="1">
                <a:solidFill>
                  <a:srgbClr val="A9A9A9"/>
                </a:solidFill>
                <a:latin typeface="Lucida Console"/>
              </a:rPr>
              <a:t>.</a:t>
            </a:r>
            <a:r>
              <a:rPr lang="en-US" sz="2400" dirty="0" err="1">
                <a:solidFill>
                  <a:prstClr val="black"/>
                </a:solidFill>
                <a:latin typeface="Lucida Console"/>
              </a:rPr>
              <a:t>file</a:t>
            </a:r>
            <a:r>
              <a:rPr lang="en-US" sz="2400" dirty="0">
                <a:solidFill>
                  <a:prstClr val="black"/>
                </a:solidFill>
                <a:latin typeface="Lucida Console"/>
              </a:rPr>
              <a:t> </a:t>
            </a:r>
          </a:p>
          <a:p>
            <a:pPr marL="0" indent="0">
              <a:buNone/>
            </a:pPr>
            <a:endParaRPr lang="en-US" sz="2400" dirty="0">
              <a:solidFill>
                <a:srgbClr val="012456"/>
              </a:solidFill>
            </a:endParaRPr>
          </a:p>
        </p:txBody>
      </p:sp>
    </p:spTree>
    <p:extLst>
      <p:ext uri="{BB962C8B-B14F-4D97-AF65-F5344CB8AC3E}">
        <p14:creationId xmlns:p14="http://schemas.microsoft.com/office/powerpoint/2010/main" val="3911411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12456"/>
                </a:solidFill>
              </a:rPr>
              <a:t>Because We Lack</a:t>
            </a:r>
            <a:endParaRPr lang="en-GB" dirty="0">
              <a:solidFill>
                <a:srgbClr val="012456"/>
              </a:solidFill>
            </a:endParaRPr>
          </a:p>
        </p:txBody>
      </p:sp>
      <p:sp>
        <p:nvSpPr>
          <p:cNvPr id="3" name="Content Placeholder 2"/>
          <p:cNvSpPr>
            <a:spLocks noGrp="1"/>
          </p:cNvSpPr>
          <p:nvPr>
            <p:ph idx="1"/>
          </p:nvPr>
        </p:nvSpPr>
        <p:spPr/>
        <p:txBody>
          <a:bodyPr>
            <a:normAutofit fontScale="92500" lnSpcReduction="20000"/>
          </a:bodyPr>
          <a:lstStyle/>
          <a:p>
            <a:r>
              <a:rPr lang="en-GB" sz="3200" dirty="0">
                <a:solidFill>
                  <a:srgbClr val="012456"/>
                </a:solidFill>
              </a:rPr>
              <a:t>Failure detection</a:t>
            </a:r>
          </a:p>
          <a:p>
            <a:r>
              <a:rPr lang="en-GB" sz="3200" dirty="0">
                <a:solidFill>
                  <a:srgbClr val="012456"/>
                </a:solidFill>
              </a:rPr>
              <a:t>Logging</a:t>
            </a:r>
          </a:p>
          <a:p>
            <a:r>
              <a:rPr lang="en-GB" sz="3200" dirty="0">
                <a:solidFill>
                  <a:srgbClr val="012456"/>
                </a:solidFill>
              </a:rPr>
              <a:t>Targets</a:t>
            </a:r>
          </a:p>
          <a:p>
            <a:r>
              <a:rPr lang="en-GB" sz="3200" dirty="0">
                <a:solidFill>
                  <a:srgbClr val="012456"/>
                </a:solidFill>
              </a:rPr>
              <a:t>Error handling</a:t>
            </a:r>
          </a:p>
          <a:p>
            <a:r>
              <a:rPr lang="en-GB" sz="3200" dirty="0">
                <a:solidFill>
                  <a:srgbClr val="012456"/>
                </a:solidFill>
              </a:rPr>
              <a:t>Task filtering</a:t>
            </a:r>
          </a:p>
          <a:p>
            <a:r>
              <a:rPr lang="en-GB" sz="3200" dirty="0">
                <a:solidFill>
                  <a:srgbClr val="012456"/>
                </a:solidFill>
              </a:rPr>
              <a:t>Pre/Post conditions</a:t>
            </a:r>
          </a:p>
          <a:p>
            <a:r>
              <a:rPr lang="en-GB" sz="3200" dirty="0">
                <a:solidFill>
                  <a:srgbClr val="012456"/>
                </a:solidFill>
              </a:rPr>
              <a:t>Overriding properties</a:t>
            </a:r>
          </a:p>
          <a:p>
            <a:r>
              <a:rPr lang="en-GB" sz="3200" dirty="0">
                <a:solidFill>
                  <a:srgbClr val="012456"/>
                </a:solidFill>
              </a:rPr>
              <a:t>Environment detection, usage, and </a:t>
            </a:r>
            <a:r>
              <a:rPr lang="en-GB" sz="3200" dirty="0" smtClean="0">
                <a:solidFill>
                  <a:srgbClr val="012456"/>
                </a:solidFill>
              </a:rPr>
              <a:t>variance</a:t>
            </a:r>
            <a:endParaRPr lang="en-GB" sz="3200" dirty="0">
              <a:solidFill>
                <a:srgbClr val="012456"/>
              </a:solidFill>
            </a:endParaRPr>
          </a:p>
          <a:p>
            <a:r>
              <a:rPr lang="en-GB" sz="3200" dirty="0">
                <a:solidFill>
                  <a:srgbClr val="012456"/>
                </a:solidFill>
              </a:rPr>
              <a:t>etc.</a:t>
            </a:r>
            <a:endParaRPr lang="en-GB" sz="2400" dirty="0">
              <a:solidFill>
                <a:srgbClr val="012456"/>
              </a:solidFill>
            </a:endParaRPr>
          </a:p>
        </p:txBody>
      </p:sp>
    </p:spTree>
    <p:extLst>
      <p:ext uri="{BB962C8B-B14F-4D97-AF65-F5344CB8AC3E}">
        <p14:creationId xmlns:p14="http://schemas.microsoft.com/office/powerpoint/2010/main" val="3683813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492" y="3069249"/>
            <a:ext cx="11736754" cy="1325563"/>
          </a:xfrm>
        </p:spPr>
        <p:txBody>
          <a:bodyPr>
            <a:noAutofit/>
          </a:bodyPr>
          <a:lstStyle/>
          <a:p>
            <a:r>
              <a:rPr lang="en-GB" sz="6600" dirty="0" smtClean="0">
                <a:solidFill>
                  <a:srgbClr val="012456"/>
                </a:solidFill>
              </a:rPr>
              <a:t>Well </a:t>
            </a:r>
            <a:r>
              <a:rPr lang="en-GB" sz="6600" dirty="0">
                <a:solidFill>
                  <a:srgbClr val="012456"/>
                </a:solidFill>
              </a:rPr>
              <a:t>T</a:t>
            </a:r>
            <a:r>
              <a:rPr lang="en-GB" sz="6600" dirty="0" smtClean="0">
                <a:solidFill>
                  <a:srgbClr val="012456"/>
                </a:solidFill>
              </a:rPr>
              <a:t>hat </a:t>
            </a:r>
            <a:r>
              <a:rPr lang="en-GB" sz="6600" dirty="0">
                <a:solidFill>
                  <a:srgbClr val="012456"/>
                </a:solidFill>
              </a:rPr>
              <a:t>J</a:t>
            </a:r>
            <a:r>
              <a:rPr lang="en-GB" sz="6600" dirty="0" smtClean="0">
                <a:solidFill>
                  <a:srgbClr val="012456"/>
                </a:solidFill>
              </a:rPr>
              <a:t>ust </a:t>
            </a:r>
            <a:r>
              <a:rPr lang="en-GB" sz="6600" dirty="0">
                <a:solidFill>
                  <a:srgbClr val="012456"/>
                </a:solidFill>
              </a:rPr>
              <a:t>G</a:t>
            </a:r>
            <a:r>
              <a:rPr lang="en-GB" sz="6600" dirty="0" smtClean="0">
                <a:solidFill>
                  <a:srgbClr val="012456"/>
                </a:solidFill>
              </a:rPr>
              <a:t>ot Complicated</a:t>
            </a:r>
            <a:endParaRPr lang="en-GB" sz="6600" dirty="0">
              <a:solidFill>
                <a:srgbClr val="012456"/>
              </a:solidFill>
            </a:endParaRPr>
          </a:p>
        </p:txBody>
      </p:sp>
    </p:spTree>
    <p:extLst>
      <p:ext uri="{BB962C8B-B14F-4D97-AF65-F5344CB8AC3E}">
        <p14:creationId xmlns:p14="http://schemas.microsoft.com/office/powerpoint/2010/main" val="179801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12456"/>
                </a:solidFill>
              </a:rPr>
              <a:t>Build Idioms (simplified)</a:t>
            </a:r>
            <a:endParaRPr lang="en-GB" dirty="0">
              <a:solidFill>
                <a:srgbClr val="012456"/>
              </a:solidFill>
            </a:endParaRPr>
          </a:p>
        </p:txBody>
      </p:sp>
      <p:sp>
        <p:nvSpPr>
          <p:cNvPr id="3" name="Content Placeholder 2"/>
          <p:cNvSpPr>
            <a:spLocks noGrp="1"/>
          </p:cNvSpPr>
          <p:nvPr>
            <p:ph idx="1"/>
          </p:nvPr>
        </p:nvSpPr>
        <p:spPr/>
        <p:txBody>
          <a:bodyPr>
            <a:normAutofit/>
          </a:bodyPr>
          <a:lstStyle/>
          <a:p>
            <a:r>
              <a:rPr lang="en-GB" sz="3200" dirty="0" smtClean="0">
                <a:solidFill>
                  <a:srgbClr val="012456"/>
                </a:solidFill>
              </a:rPr>
              <a:t>Property</a:t>
            </a:r>
          </a:p>
          <a:p>
            <a:r>
              <a:rPr lang="en-GB" sz="3200" dirty="0" smtClean="0">
                <a:solidFill>
                  <a:srgbClr val="012456"/>
                </a:solidFill>
              </a:rPr>
              <a:t>Task</a:t>
            </a:r>
          </a:p>
          <a:p>
            <a:r>
              <a:rPr lang="en-GB" sz="3200" dirty="0" smtClean="0">
                <a:solidFill>
                  <a:srgbClr val="012456"/>
                </a:solidFill>
              </a:rPr>
              <a:t>Default Task</a:t>
            </a:r>
          </a:p>
          <a:p>
            <a:r>
              <a:rPr lang="en-GB" sz="3200" dirty="0" smtClean="0">
                <a:solidFill>
                  <a:srgbClr val="012456"/>
                </a:solidFill>
              </a:rPr>
              <a:t>Build Order \ Dependency Graph</a:t>
            </a:r>
          </a:p>
        </p:txBody>
      </p:sp>
    </p:spTree>
    <p:extLst>
      <p:ext uri="{BB962C8B-B14F-4D97-AF65-F5344CB8AC3E}">
        <p14:creationId xmlns:p14="http://schemas.microsoft.com/office/powerpoint/2010/main" val="264929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12456"/>
                </a:solidFill>
              </a:rPr>
              <a:t>Milestone 1</a:t>
            </a:r>
            <a:endParaRPr lang="en-GB" dirty="0">
              <a:solidFill>
                <a:srgbClr val="012456"/>
              </a:solidFill>
            </a:endParaRPr>
          </a:p>
        </p:txBody>
      </p:sp>
      <p:sp>
        <p:nvSpPr>
          <p:cNvPr id="3" name="Content Placeholder 2"/>
          <p:cNvSpPr>
            <a:spLocks noGrp="1"/>
          </p:cNvSpPr>
          <p:nvPr>
            <p:ph idx="1"/>
          </p:nvPr>
        </p:nvSpPr>
        <p:spPr>
          <a:xfrm>
            <a:off x="390769" y="1825625"/>
            <a:ext cx="11801232" cy="4351338"/>
          </a:xfrm>
        </p:spPr>
        <p:txBody>
          <a:bodyPr anchor="ctr">
            <a:normAutofit/>
          </a:bodyPr>
          <a:lstStyle/>
          <a:p>
            <a:pPr marL="0" indent="0">
              <a:buNone/>
            </a:pPr>
            <a:r>
              <a:rPr lang="en-US" sz="3000" dirty="0">
                <a:solidFill>
                  <a:srgbClr val="5F9EA0"/>
                </a:solidFill>
                <a:latin typeface="Courier New" panose="02070309020205020404" pitchFamily="49" charset="0"/>
              </a:rPr>
              <a:t>build</a:t>
            </a:r>
            <a:r>
              <a:rPr lang="en-US" sz="3000" dirty="0">
                <a:solidFill>
                  <a:srgbClr val="000000"/>
                </a:solidFill>
                <a:latin typeface="Courier New" panose="02070309020205020404" pitchFamily="49" charset="0"/>
              </a:rPr>
              <a:t> {</a:t>
            </a:r>
          </a:p>
          <a:p>
            <a:pPr marL="0" indent="0">
              <a:buNone/>
            </a:pPr>
            <a:r>
              <a:rPr lang="en-US" sz="3000" dirty="0">
                <a:solidFill>
                  <a:srgbClr val="000000"/>
                </a:solidFill>
                <a:latin typeface="Courier New" panose="02070309020205020404" pitchFamily="49" charset="0"/>
              </a:rPr>
              <a:t>  </a:t>
            </a:r>
            <a:r>
              <a:rPr lang="en-US" sz="3000" dirty="0">
                <a:solidFill>
                  <a:srgbClr val="0000FF"/>
                </a:solidFill>
                <a:latin typeface="Courier New" panose="02070309020205020404" pitchFamily="49" charset="0"/>
              </a:rPr>
              <a:t>default</a:t>
            </a:r>
            <a:r>
              <a:rPr lang="en-US" sz="3000" dirty="0">
                <a:solidFill>
                  <a:srgbClr val="000000"/>
                </a:solidFill>
                <a:latin typeface="Courier New" panose="02070309020205020404" pitchFamily="49" charset="0"/>
              </a:rPr>
              <a:t> Clean, Compile</a:t>
            </a:r>
          </a:p>
          <a:p>
            <a:pPr marL="0" indent="0">
              <a:buNone/>
            </a:pPr>
            <a:r>
              <a:rPr lang="en-US" sz="3000" dirty="0">
                <a:solidFill>
                  <a:srgbClr val="000000"/>
                </a:solidFill>
                <a:latin typeface="Courier New" panose="02070309020205020404" pitchFamily="49" charset="0"/>
              </a:rPr>
              <a:t>  </a:t>
            </a:r>
            <a:r>
              <a:rPr lang="en-US" sz="3000" dirty="0">
                <a:solidFill>
                  <a:srgbClr val="5F9EA0"/>
                </a:solidFill>
                <a:latin typeface="Courier New" panose="02070309020205020404" pitchFamily="49" charset="0"/>
              </a:rPr>
              <a:t>task</a:t>
            </a:r>
            <a:r>
              <a:rPr lang="en-US" sz="3000" dirty="0">
                <a:solidFill>
                  <a:srgbClr val="000000"/>
                </a:solidFill>
                <a:latin typeface="Courier New" panose="02070309020205020404" pitchFamily="49" charset="0"/>
              </a:rPr>
              <a:t> Clean { </a:t>
            </a:r>
            <a:r>
              <a:rPr lang="en-US" sz="3000" b="1" dirty="0">
                <a:solidFill>
                  <a:srgbClr val="5F9EA0"/>
                </a:solidFill>
                <a:latin typeface="Courier New" panose="02070309020205020404" pitchFamily="49" charset="0"/>
              </a:rPr>
              <a:t>Write-Host</a:t>
            </a:r>
            <a:r>
              <a:rPr lang="en-US" sz="3000" dirty="0">
                <a:solidFill>
                  <a:srgbClr val="000000"/>
                </a:solidFill>
                <a:latin typeface="Courier New" panose="02070309020205020404" pitchFamily="49" charset="0"/>
              </a:rPr>
              <a:t> </a:t>
            </a:r>
            <a:r>
              <a:rPr lang="en-US" sz="3000" dirty="0">
                <a:solidFill>
                  <a:srgbClr val="800000"/>
                </a:solidFill>
                <a:latin typeface="Courier New" panose="02070309020205020404" pitchFamily="49" charset="0"/>
              </a:rPr>
              <a:t>"Cleaning"</a:t>
            </a:r>
            <a:r>
              <a:rPr lang="en-US" sz="3000" dirty="0">
                <a:solidFill>
                  <a:srgbClr val="000000"/>
                </a:solidFill>
                <a:latin typeface="Courier New" panose="02070309020205020404" pitchFamily="49" charset="0"/>
              </a:rPr>
              <a:t> }</a:t>
            </a:r>
          </a:p>
          <a:p>
            <a:pPr marL="0" indent="0">
              <a:buNone/>
            </a:pPr>
            <a:r>
              <a:rPr lang="en-US" sz="3000" dirty="0">
                <a:solidFill>
                  <a:srgbClr val="000000"/>
                </a:solidFill>
                <a:latin typeface="Courier New" panose="02070309020205020404" pitchFamily="49" charset="0"/>
              </a:rPr>
              <a:t>  </a:t>
            </a:r>
            <a:r>
              <a:rPr lang="en-US" sz="3000" dirty="0">
                <a:solidFill>
                  <a:srgbClr val="5F9EA0"/>
                </a:solidFill>
                <a:latin typeface="Courier New" panose="02070309020205020404" pitchFamily="49" charset="0"/>
              </a:rPr>
              <a:t>task</a:t>
            </a:r>
            <a:r>
              <a:rPr lang="en-US" sz="3000" dirty="0">
                <a:solidFill>
                  <a:srgbClr val="000000"/>
                </a:solidFill>
                <a:latin typeface="Courier New" panose="02070309020205020404" pitchFamily="49" charset="0"/>
              </a:rPr>
              <a:t> Compile { </a:t>
            </a:r>
            <a:r>
              <a:rPr lang="en-US" sz="3000" b="1" dirty="0">
                <a:solidFill>
                  <a:srgbClr val="5F9EA0"/>
                </a:solidFill>
                <a:latin typeface="Courier New" panose="02070309020205020404" pitchFamily="49" charset="0"/>
              </a:rPr>
              <a:t>Write-Host</a:t>
            </a:r>
            <a:r>
              <a:rPr lang="en-US" sz="3000" dirty="0">
                <a:solidFill>
                  <a:srgbClr val="000000"/>
                </a:solidFill>
                <a:latin typeface="Courier New" panose="02070309020205020404" pitchFamily="49" charset="0"/>
              </a:rPr>
              <a:t> </a:t>
            </a:r>
            <a:r>
              <a:rPr lang="en-US" sz="3000" dirty="0">
                <a:solidFill>
                  <a:srgbClr val="800000"/>
                </a:solidFill>
                <a:latin typeface="Courier New" panose="02070309020205020404" pitchFamily="49" charset="0"/>
              </a:rPr>
              <a:t>"Compiling"</a:t>
            </a:r>
            <a:r>
              <a:rPr lang="en-US" sz="3000" dirty="0">
                <a:solidFill>
                  <a:srgbClr val="000000"/>
                </a:solidFill>
                <a:latin typeface="Courier New" panose="02070309020205020404" pitchFamily="49" charset="0"/>
              </a:rPr>
              <a:t> } </a:t>
            </a:r>
            <a:r>
              <a:rPr lang="en-US" sz="3000" dirty="0" err="1" smtClean="0">
                <a:solidFill>
                  <a:srgbClr val="000000"/>
                </a:solidFill>
                <a:latin typeface="Courier New" panose="02070309020205020404" pitchFamily="49" charset="0"/>
              </a:rPr>
              <a:t>CheckEnv</a:t>
            </a:r>
            <a:endParaRPr lang="en-US" sz="3000" dirty="0">
              <a:solidFill>
                <a:srgbClr val="000000"/>
              </a:solidFill>
              <a:latin typeface="Courier New" panose="02070309020205020404" pitchFamily="49" charset="0"/>
            </a:endParaRPr>
          </a:p>
          <a:p>
            <a:pPr marL="0" indent="0">
              <a:buNone/>
            </a:pPr>
            <a:r>
              <a:rPr lang="en-US" sz="3000" dirty="0">
                <a:solidFill>
                  <a:srgbClr val="000000"/>
                </a:solidFill>
                <a:latin typeface="Courier New" panose="02070309020205020404" pitchFamily="49" charset="0"/>
              </a:rPr>
              <a:t>  </a:t>
            </a:r>
            <a:r>
              <a:rPr lang="en-US" sz="3000" dirty="0">
                <a:solidFill>
                  <a:srgbClr val="5F9EA0"/>
                </a:solidFill>
                <a:latin typeface="Courier New" panose="02070309020205020404" pitchFamily="49" charset="0"/>
              </a:rPr>
              <a:t>task</a:t>
            </a:r>
            <a:r>
              <a:rPr lang="en-US" sz="3000" dirty="0">
                <a:solidFill>
                  <a:srgbClr val="000000"/>
                </a:solidFill>
                <a:latin typeface="Courier New" panose="02070309020205020404" pitchFamily="49" charset="0"/>
              </a:rPr>
              <a:t> </a:t>
            </a:r>
            <a:r>
              <a:rPr lang="en-US" sz="3000" dirty="0" err="1" smtClean="0">
                <a:solidFill>
                  <a:srgbClr val="000000"/>
                </a:solidFill>
                <a:latin typeface="Courier New" panose="02070309020205020404" pitchFamily="49" charset="0"/>
              </a:rPr>
              <a:t>CheckEnv</a:t>
            </a:r>
            <a:r>
              <a:rPr lang="en-US" sz="3000" dirty="0" smtClean="0">
                <a:solidFill>
                  <a:srgbClr val="000000"/>
                </a:solidFill>
                <a:latin typeface="Courier New" panose="02070309020205020404" pitchFamily="49" charset="0"/>
              </a:rPr>
              <a:t> </a:t>
            </a:r>
            <a:r>
              <a:rPr lang="en-US" sz="3000" dirty="0">
                <a:solidFill>
                  <a:srgbClr val="000000"/>
                </a:solidFill>
                <a:latin typeface="Courier New" panose="02070309020205020404" pitchFamily="49" charset="0"/>
              </a:rPr>
              <a:t>{ </a:t>
            </a:r>
            <a:r>
              <a:rPr lang="en-US" sz="3000" b="1" dirty="0">
                <a:solidFill>
                  <a:srgbClr val="5F9EA0"/>
                </a:solidFill>
                <a:latin typeface="Courier New" panose="02070309020205020404" pitchFamily="49" charset="0"/>
              </a:rPr>
              <a:t>Write-Host</a:t>
            </a:r>
            <a:r>
              <a:rPr lang="en-US" sz="3000" dirty="0">
                <a:solidFill>
                  <a:srgbClr val="000000"/>
                </a:solidFill>
                <a:latin typeface="Courier New" panose="02070309020205020404" pitchFamily="49" charset="0"/>
              </a:rPr>
              <a:t> </a:t>
            </a:r>
            <a:r>
              <a:rPr lang="en-US" sz="3000" dirty="0" smtClean="0">
                <a:solidFill>
                  <a:srgbClr val="800000"/>
                </a:solidFill>
                <a:latin typeface="Courier New" panose="02070309020205020404" pitchFamily="49" charset="0"/>
              </a:rPr>
              <a:t>"Good To Go"</a:t>
            </a:r>
            <a:r>
              <a:rPr lang="en-US" sz="3000" dirty="0" smtClean="0">
                <a:solidFill>
                  <a:srgbClr val="000000"/>
                </a:solidFill>
                <a:latin typeface="Courier New" panose="02070309020205020404" pitchFamily="49" charset="0"/>
              </a:rPr>
              <a:t> </a:t>
            </a:r>
            <a:r>
              <a:rPr lang="en-US" sz="3000" dirty="0">
                <a:solidFill>
                  <a:srgbClr val="000000"/>
                </a:solidFill>
                <a:latin typeface="Courier New" panose="02070309020205020404" pitchFamily="49" charset="0"/>
              </a:rPr>
              <a:t>}</a:t>
            </a:r>
          </a:p>
          <a:p>
            <a:pPr marL="0" indent="0">
              <a:buNone/>
            </a:pPr>
            <a:r>
              <a:rPr lang="en-US" sz="3000" dirty="0">
                <a:solidFill>
                  <a:srgbClr val="000000"/>
                </a:solidFill>
                <a:latin typeface="Courier New" panose="02070309020205020404" pitchFamily="49" charset="0"/>
              </a:rPr>
              <a:t>}</a:t>
            </a:r>
            <a:endParaRPr lang="en-GB" sz="3000" dirty="0" smtClean="0">
              <a:solidFill>
                <a:srgbClr val="012456"/>
              </a:solidFill>
            </a:endParaRPr>
          </a:p>
        </p:txBody>
      </p:sp>
    </p:spTree>
    <p:extLst>
      <p:ext uri="{BB962C8B-B14F-4D97-AF65-F5344CB8AC3E}">
        <p14:creationId xmlns:p14="http://schemas.microsoft.com/office/powerpoint/2010/main" val="1413505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12456"/>
                </a:solidFill>
              </a:rPr>
              <a:t>Minimum Viable Build System</a:t>
            </a:r>
            <a:endParaRPr lang="en-GB" dirty="0">
              <a:solidFill>
                <a:srgbClr val="012456"/>
              </a:solidFill>
            </a:endParaRPr>
          </a:p>
        </p:txBody>
      </p:sp>
      <p:sp>
        <p:nvSpPr>
          <p:cNvPr id="3" name="Content Placeholder 2"/>
          <p:cNvSpPr>
            <a:spLocks noGrp="1"/>
          </p:cNvSpPr>
          <p:nvPr>
            <p:ph idx="1"/>
          </p:nvPr>
        </p:nvSpPr>
        <p:spPr/>
        <p:txBody>
          <a:bodyPr>
            <a:normAutofit/>
          </a:bodyPr>
          <a:lstStyle/>
          <a:p>
            <a:r>
              <a:rPr lang="en-GB" sz="2400" dirty="0" smtClean="0">
                <a:solidFill>
                  <a:srgbClr val="012456"/>
                </a:solidFill>
              </a:rPr>
              <a:t>Getting rid of “It works on my machine”</a:t>
            </a:r>
          </a:p>
          <a:p>
            <a:r>
              <a:rPr lang="en-GB" sz="2400" dirty="0" smtClean="0">
                <a:solidFill>
                  <a:srgbClr val="012456"/>
                </a:solidFill>
              </a:rPr>
              <a:t>The PowerShell prompt is a lie</a:t>
            </a:r>
          </a:p>
          <a:p>
            <a:r>
              <a:rPr lang="en-GB" sz="2400" dirty="0" smtClean="0">
                <a:solidFill>
                  <a:srgbClr val="012456"/>
                </a:solidFill>
              </a:rPr>
              <a:t>Your profile is the devil</a:t>
            </a:r>
            <a:endParaRPr lang="en-GB" sz="2400" dirty="0">
              <a:solidFill>
                <a:srgbClr val="012456"/>
              </a:solidFill>
            </a:endParaRPr>
          </a:p>
        </p:txBody>
      </p:sp>
    </p:spTree>
    <p:extLst>
      <p:ext uri="{BB962C8B-B14F-4D97-AF65-F5344CB8AC3E}">
        <p14:creationId xmlns:p14="http://schemas.microsoft.com/office/powerpoint/2010/main" val="2257885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owerShellSummit2013.potx" id="{F35E5A1D-FA86-4E20-B952-1FB4D67BD705}" vid="{08660043-C33E-4B84-ABF9-6DCEA018C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12195</TotalTime>
  <Words>512</Words>
  <Application>Microsoft Office PowerPoint</Application>
  <PresentationFormat>Custom</PresentationFormat>
  <Paragraphs>75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Automated Builds with PowerShell</vt:lpstr>
      <vt:lpstr>Minimum Viable Build</vt:lpstr>
      <vt:lpstr>Little bit more </vt:lpstr>
      <vt:lpstr>Abstraction Without Function</vt:lpstr>
      <vt:lpstr>Because We Lack</vt:lpstr>
      <vt:lpstr>Well That Just Got Complicated</vt:lpstr>
      <vt:lpstr>Build Idioms (simplified)</vt:lpstr>
      <vt:lpstr>Milestone 1</vt:lpstr>
      <vt:lpstr>Minimum Viable Build System</vt:lpstr>
      <vt:lpstr>What Not to Use</vt:lpstr>
      <vt:lpstr>Reasons Not to Use PowerShell</vt:lpstr>
      <vt:lpstr>Benefits of Using PowerShell</vt:lpstr>
      <vt:lpstr>Pitfalls</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Richard Siddaway</dc:creator>
  <cp:lastModifiedBy>idavis</cp:lastModifiedBy>
  <cp:revision>30</cp:revision>
  <dcterms:created xsi:type="dcterms:W3CDTF">2013-01-06T17:57:53Z</dcterms:created>
  <dcterms:modified xsi:type="dcterms:W3CDTF">2013-04-25T14:46:41Z</dcterms:modified>
</cp:coreProperties>
</file>