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7"/>
  </p:notesMasterIdLst>
  <p:sldIdLst>
    <p:sldId id="256" r:id="rId2"/>
    <p:sldId id="257" r:id="rId3"/>
    <p:sldId id="258" r:id="rId4"/>
    <p:sldId id="296" r:id="rId5"/>
    <p:sldId id="260" r:id="rId6"/>
    <p:sldId id="261" r:id="rId7"/>
    <p:sldId id="262" r:id="rId8"/>
    <p:sldId id="263" r:id="rId9"/>
    <p:sldId id="290" r:id="rId10"/>
    <p:sldId id="297" r:id="rId11"/>
    <p:sldId id="264" r:id="rId12"/>
    <p:sldId id="265" r:id="rId13"/>
    <p:sldId id="267" r:id="rId14"/>
    <p:sldId id="293" r:id="rId15"/>
    <p:sldId id="269" r:id="rId16"/>
    <p:sldId id="270" r:id="rId17"/>
    <p:sldId id="274" r:id="rId18"/>
    <p:sldId id="275" r:id="rId19"/>
    <p:sldId id="291" r:id="rId20"/>
    <p:sldId id="279" r:id="rId21"/>
    <p:sldId id="281" r:id="rId22"/>
    <p:sldId id="292" r:id="rId23"/>
    <p:sldId id="295" r:id="rId24"/>
    <p:sldId id="286" r:id="rId25"/>
    <p:sldId id="288" r:id="rId26"/>
  </p:sldIdLst>
  <p:sldSz cx="9144000" cy="6858000" type="screen4x3"/>
  <p:notesSz cx="9874250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83159" autoAdjust="0"/>
  </p:normalViewPr>
  <p:slideViewPr>
    <p:cSldViewPr snapToGrid="0">
      <p:cViewPr varScale="1">
        <p:scale>
          <a:sx n="96" d="100"/>
          <a:sy n="96" d="100"/>
        </p:scale>
        <p:origin x="20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FCCAA-59FE-41E5-B6B0-242D0C80FCA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EBBE9B1-A21B-4D2B-B203-5837783F48F1}">
      <dgm:prSet phldrT="[Text]" custT="1"/>
      <dgm:spPr/>
      <dgm:t>
        <a:bodyPr/>
        <a:lstStyle/>
        <a:p>
          <a:r>
            <a:rPr lang="en-US" sz="1800" dirty="0"/>
            <a:t>RS</a:t>
          </a:r>
        </a:p>
      </dgm:t>
    </dgm:pt>
    <dgm:pt modelId="{CB46D16A-DF4D-435F-93F8-FC7CD56CA1F6}" type="parTrans" cxnId="{904C1389-F38C-4D1C-9739-5CCBBC4FFC0C}">
      <dgm:prSet/>
      <dgm:spPr/>
      <dgm:t>
        <a:bodyPr/>
        <a:lstStyle/>
        <a:p>
          <a:endParaRPr lang="en-US" sz="4000"/>
        </a:p>
      </dgm:t>
    </dgm:pt>
    <dgm:pt modelId="{515091BF-77E8-4DE7-A381-FAB8DA7DBD1E}" type="sibTrans" cxnId="{904C1389-F38C-4D1C-9739-5CCBBC4FFC0C}">
      <dgm:prSet/>
      <dgm:spPr/>
      <dgm:t>
        <a:bodyPr/>
        <a:lstStyle/>
        <a:p>
          <a:endParaRPr lang="en-US" sz="4000"/>
        </a:p>
      </dgm:t>
    </dgm:pt>
    <dgm:pt modelId="{428C5D6C-1A50-40AE-93E1-D9EA04BD3313}">
      <dgm:prSet phldrT="[Text]" custT="1"/>
      <dgm:spPr/>
      <dgm:t>
        <a:bodyPr/>
        <a:lstStyle/>
        <a:p>
          <a:r>
            <a:rPr lang="en-US" sz="1800" dirty="0"/>
            <a:t>Collaborative Filtering</a:t>
          </a:r>
        </a:p>
      </dgm:t>
    </dgm:pt>
    <dgm:pt modelId="{3DECD4CA-12F8-4E4C-9726-E944FD93B6DE}" type="parTrans" cxnId="{562C0B86-056B-40E8-8396-3FC9AC268157}">
      <dgm:prSet custT="1"/>
      <dgm:spPr/>
      <dgm:t>
        <a:bodyPr/>
        <a:lstStyle/>
        <a:p>
          <a:endParaRPr lang="en-US" sz="1050"/>
        </a:p>
      </dgm:t>
    </dgm:pt>
    <dgm:pt modelId="{63B6B356-932B-4E09-AECC-20106071773B}" type="sibTrans" cxnId="{562C0B86-056B-40E8-8396-3FC9AC268157}">
      <dgm:prSet/>
      <dgm:spPr/>
      <dgm:t>
        <a:bodyPr/>
        <a:lstStyle/>
        <a:p>
          <a:endParaRPr lang="en-US" sz="4000"/>
        </a:p>
      </dgm:t>
    </dgm:pt>
    <dgm:pt modelId="{F49FCE66-EDEA-4163-B2C7-009FE51199EC}">
      <dgm:prSet phldrT="[Text]" custT="1"/>
      <dgm:spPr/>
      <dgm:t>
        <a:bodyPr/>
        <a:lstStyle/>
        <a:p>
          <a:r>
            <a:rPr lang="en-US" sz="1800" dirty="0"/>
            <a:t>User-based</a:t>
          </a:r>
        </a:p>
      </dgm:t>
    </dgm:pt>
    <dgm:pt modelId="{DEE3EBBD-8F2A-436C-8FF7-90EC683A5827}" type="parTrans" cxnId="{37DF5BCF-268A-47EF-8F74-3DF59AFB9836}">
      <dgm:prSet custT="1"/>
      <dgm:spPr/>
      <dgm:t>
        <a:bodyPr/>
        <a:lstStyle/>
        <a:p>
          <a:endParaRPr lang="en-US" sz="1050"/>
        </a:p>
      </dgm:t>
    </dgm:pt>
    <dgm:pt modelId="{D416A6CE-1CEF-4202-B9EC-4A44EC75F1D5}" type="sibTrans" cxnId="{37DF5BCF-268A-47EF-8F74-3DF59AFB9836}">
      <dgm:prSet/>
      <dgm:spPr/>
      <dgm:t>
        <a:bodyPr/>
        <a:lstStyle/>
        <a:p>
          <a:endParaRPr lang="en-US" sz="4000"/>
        </a:p>
      </dgm:t>
    </dgm:pt>
    <dgm:pt modelId="{836948D4-0458-4E15-96DC-E4092EC25796}">
      <dgm:prSet phldrT="[Text]" custT="1"/>
      <dgm:spPr/>
      <dgm:t>
        <a:bodyPr/>
        <a:lstStyle/>
        <a:p>
          <a:r>
            <a:rPr lang="en-US" sz="1800" dirty="0"/>
            <a:t>Item-based</a:t>
          </a:r>
        </a:p>
      </dgm:t>
    </dgm:pt>
    <dgm:pt modelId="{A0058B99-2F4A-4F40-8CE2-546A19F0D203}" type="parTrans" cxnId="{C094260B-7ACB-443C-AEA9-F14F4663481D}">
      <dgm:prSet custT="1"/>
      <dgm:spPr/>
      <dgm:t>
        <a:bodyPr/>
        <a:lstStyle/>
        <a:p>
          <a:endParaRPr lang="en-US" sz="1050"/>
        </a:p>
      </dgm:t>
    </dgm:pt>
    <dgm:pt modelId="{C77823AA-8249-4165-B75C-53D56F3544D2}" type="sibTrans" cxnId="{C094260B-7ACB-443C-AEA9-F14F4663481D}">
      <dgm:prSet/>
      <dgm:spPr/>
      <dgm:t>
        <a:bodyPr/>
        <a:lstStyle/>
        <a:p>
          <a:endParaRPr lang="en-US" sz="4000"/>
        </a:p>
      </dgm:t>
    </dgm:pt>
    <dgm:pt modelId="{A6C977B9-E4E2-4A68-AA0B-E28838E383F7}">
      <dgm:prSet phldrT="[Text]" custT="1"/>
      <dgm:spPr/>
      <dgm:t>
        <a:bodyPr/>
        <a:lstStyle/>
        <a:p>
          <a:r>
            <a:rPr lang="en-US" sz="1800" dirty="0"/>
            <a:t>Content Based</a:t>
          </a:r>
        </a:p>
      </dgm:t>
    </dgm:pt>
    <dgm:pt modelId="{BD31F9E3-8005-456B-9DCE-60DEC67BB396}" type="parTrans" cxnId="{3E57F8D2-464A-41C6-B342-B66FFE595CBE}">
      <dgm:prSet custT="1"/>
      <dgm:spPr/>
      <dgm:t>
        <a:bodyPr/>
        <a:lstStyle/>
        <a:p>
          <a:endParaRPr lang="en-US" sz="1050"/>
        </a:p>
      </dgm:t>
    </dgm:pt>
    <dgm:pt modelId="{B29CFE38-C67D-48B9-8604-CAAA922C3FEB}" type="sibTrans" cxnId="{3E57F8D2-464A-41C6-B342-B66FFE595CBE}">
      <dgm:prSet/>
      <dgm:spPr/>
      <dgm:t>
        <a:bodyPr/>
        <a:lstStyle/>
        <a:p>
          <a:endParaRPr lang="en-US" sz="4000"/>
        </a:p>
      </dgm:t>
    </dgm:pt>
    <dgm:pt modelId="{D9AAB292-2E6D-4EDD-907D-C699F0DDDC3D}">
      <dgm:prSet phldrT="[Text]" custT="1"/>
      <dgm:spPr/>
      <dgm:t>
        <a:bodyPr/>
        <a:lstStyle/>
        <a:p>
          <a:r>
            <a:rPr lang="en-US" sz="1800" dirty="0"/>
            <a:t>Hybrid approach</a:t>
          </a:r>
        </a:p>
      </dgm:t>
    </dgm:pt>
    <dgm:pt modelId="{D786FA4C-CB1F-4FEF-BBB6-A3DC7218877B}" type="parTrans" cxnId="{607BB6A5-FAD7-451B-9DE7-7782C24F3682}">
      <dgm:prSet/>
      <dgm:spPr/>
      <dgm:t>
        <a:bodyPr/>
        <a:lstStyle/>
        <a:p>
          <a:endParaRPr lang="en-US" sz="3200"/>
        </a:p>
      </dgm:t>
    </dgm:pt>
    <dgm:pt modelId="{6FF7AB22-C383-438C-A3A6-BE490677402B}" type="sibTrans" cxnId="{607BB6A5-FAD7-451B-9DE7-7782C24F3682}">
      <dgm:prSet/>
      <dgm:spPr/>
      <dgm:t>
        <a:bodyPr/>
        <a:lstStyle/>
        <a:p>
          <a:endParaRPr lang="en-US" sz="3200"/>
        </a:p>
      </dgm:t>
    </dgm:pt>
    <dgm:pt modelId="{D0DAEB00-045C-45B7-9D79-21365DD8B76B}" type="pres">
      <dgm:prSet presAssocID="{982FCCAA-59FE-41E5-B6B0-242D0C80FC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F38CAF5-CD55-42E0-A99B-23DE138A0F7B}" type="pres">
      <dgm:prSet presAssocID="{3EBBE9B1-A21B-4D2B-B203-5837783F48F1}" presName="hierRoot1" presStyleCnt="0">
        <dgm:presLayoutVars>
          <dgm:hierBranch val="init"/>
        </dgm:presLayoutVars>
      </dgm:prSet>
      <dgm:spPr/>
    </dgm:pt>
    <dgm:pt modelId="{D8E8F39C-CC3B-4B24-8222-B25A7809DF7E}" type="pres">
      <dgm:prSet presAssocID="{3EBBE9B1-A21B-4D2B-B203-5837783F48F1}" presName="rootComposite1" presStyleCnt="0"/>
      <dgm:spPr/>
    </dgm:pt>
    <dgm:pt modelId="{6DAB8728-3C63-4DFA-AF9F-4F052D67B68C}" type="pres">
      <dgm:prSet presAssocID="{3EBBE9B1-A21B-4D2B-B203-5837783F48F1}" presName="rootText1" presStyleLbl="node0" presStyleIdx="0" presStyleCnt="1">
        <dgm:presLayoutVars>
          <dgm:chPref val="3"/>
        </dgm:presLayoutVars>
      </dgm:prSet>
      <dgm:spPr/>
    </dgm:pt>
    <dgm:pt modelId="{65D2E609-604D-466F-B050-46AF7F05955F}" type="pres">
      <dgm:prSet presAssocID="{3EBBE9B1-A21B-4D2B-B203-5837783F48F1}" presName="rootConnector1" presStyleLbl="node1" presStyleIdx="0" presStyleCnt="0"/>
      <dgm:spPr/>
    </dgm:pt>
    <dgm:pt modelId="{5662A914-9254-4D15-9F77-AC9C4CD02986}" type="pres">
      <dgm:prSet presAssocID="{3EBBE9B1-A21B-4D2B-B203-5837783F48F1}" presName="hierChild2" presStyleCnt="0"/>
      <dgm:spPr/>
    </dgm:pt>
    <dgm:pt modelId="{91EF5B2B-A38A-4772-8B33-925B2EB61E3E}" type="pres">
      <dgm:prSet presAssocID="{BD31F9E3-8005-456B-9DCE-60DEC67BB396}" presName="Name64" presStyleLbl="parChTrans1D2" presStyleIdx="0" presStyleCnt="2"/>
      <dgm:spPr/>
    </dgm:pt>
    <dgm:pt modelId="{D13D0612-7112-4F9D-B351-48FEAF7BACF4}" type="pres">
      <dgm:prSet presAssocID="{A6C977B9-E4E2-4A68-AA0B-E28838E383F7}" presName="hierRoot2" presStyleCnt="0">
        <dgm:presLayoutVars>
          <dgm:hierBranch val="init"/>
        </dgm:presLayoutVars>
      </dgm:prSet>
      <dgm:spPr/>
    </dgm:pt>
    <dgm:pt modelId="{B02654EB-54FB-4138-ABA4-FC76D8A6DECE}" type="pres">
      <dgm:prSet presAssocID="{A6C977B9-E4E2-4A68-AA0B-E28838E383F7}" presName="rootComposite" presStyleCnt="0"/>
      <dgm:spPr/>
    </dgm:pt>
    <dgm:pt modelId="{2489C3CD-E502-418F-8054-2AEF86B6924B}" type="pres">
      <dgm:prSet presAssocID="{A6C977B9-E4E2-4A68-AA0B-E28838E383F7}" presName="rootText" presStyleLbl="node2" presStyleIdx="0" presStyleCnt="2">
        <dgm:presLayoutVars>
          <dgm:chPref val="3"/>
        </dgm:presLayoutVars>
      </dgm:prSet>
      <dgm:spPr/>
    </dgm:pt>
    <dgm:pt modelId="{FBF7F8B7-5AC8-40DF-90B1-F1FDA9F01A1C}" type="pres">
      <dgm:prSet presAssocID="{A6C977B9-E4E2-4A68-AA0B-E28838E383F7}" presName="rootConnector" presStyleLbl="node2" presStyleIdx="0" presStyleCnt="2"/>
      <dgm:spPr/>
    </dgm:pt>
    <dgm:pt modelId="{77F2AD94-92A1-48A8-A870-DFAD2B673464}" type="pres">
      <dgm:prSet presAssocID="{A6C977B9-E4E2-4A68-AA0B-E28838E383F7}" presName="hierChild4" presStyleCnt="0"/>
      <dgm:spPr/>
    </dgm:pt>
    <dgm:pt modelId="{5A96551E-979B-4D8E-AC05-0A18907A7B54}" type="pres">
      <dgm:prSet presAssocID="{A6C977B9-E4E2-4A68-AA0B-E28838E383F7}" presName="hierChild5" presStyleCnt="0"/>
      <dgm:spPr/>
    </dgm:pt>
    <dgm:pt modelId="{8FFC6335-14F5-4BCE-BCD5-A8D121E024A8}" type="pres">
      <dgm:prSet presAssocID="{3DECD4CA-12F8-4E4C-9726-E944FD93B6DE}" presName="Name64" presStyleLbl="parChTrans1D2" presStyleIdx="1" presStyleCnt="2"/>
      <dgm:spPr/>
    </dgm:pt>
    <dgm:pt modelId="{85139FFA-EEB8-4C38-BE42-FA8E48483170}" type="pres">
      <dgm:prSet presAssocID="{428C5D6C-1A50-40AE-93E1-D9EA04BD3313}" presName="hierRoot2" presStyleCnt="0">
        <dgm:presLayoutVars>
          <dgm:hierBranch val="init"/>
        </dgm:presLayoutVars>
      </dgm:prSet>
      <dgm:spPr/>
    </dgm:pt>
    <dgm:pt modelId="{B7E0F74F-DC6C-4AEE-BF60-3716C3BC1D0D}" type="pres">
      <dgm:prSet presAssocID="{428C5D6C-1A50-40AE-93E1-D9EA04BD3313}" presName="rootComposite" presStyleCnt="0"/>
      <dgm:spPr/>
    </dgm:pt>
    <dgm:pt modelId="{492F0D1E-7F2F-4587-929B-7D51A54AF6B0}" type="pres">
      <dgm:prSet presAssocID="{428C5D6C-1A50-40AE-93E1-D9EA04BD3313}" presName="rootText" presStyleLbl="node2" presStyleIdx="1" presStyleCnt="2">
        <dgm:presLayoutVars>
          <dgm:chPref val="3"/>
        </dgm:presLayoutVars>
      </dgm:prSet>
      <dgm:spPr/>
    </dgm:pt>
    <dgm:pt modelId="{CFD92AC2-FB01-477E-AA89-12E61086BC81}" type="pres">
      <dgm:prSet presAssocID="{428C5D6C-1A50-40AE-93E1-D9EA04BD3313}" presName="rootConnector" presStyleLbl="node2" presStyleIdx="1" presStyleCnt="2"/>
      <dgm:spPr/>
    </dgm:pt>
    <dgm:pt modelId="{3357EA00-75FD-449A-9A61-1A55819A93D7}" type="pres">
      <dgm:prSet presAssocID="{428C5D6C-1A50-40AE-93E1-D9EA04BD3313}" presName="hierChild4" presStyleCnt="0"/>
      <dgm:spPr/>
    </dgm:pt>
    <dgm:pt modelId="{2DB78EF3-68CE-41FE-9AC8-D1E62AB8F4B1}" type="pres">
      <dgm:prSet presAssocID="{DEE3EBBD-8F2A-436C-8FF7-90EC683A5827}" presName="Name64" presStyleLbl="parChTrans1D3" presStyleIdx="0" presStyleCnt="3"/>
      <dgm:spPr/>
    </dgm:pt>
    <dgm:pt modelId="{13035F3B-DA9E-4864-9EDD-206A43E5996B}" type="pres">
      <dgm:prSet presAssocID="{F49FCE66-EDEA-4163-B2C7-009FE51199EC}" presName="hierRoot2" presStyleCnt="0">
        <dgm:presLayoutVars>
          <dgm:hierBranch val="init"/>
        </dgm:presLayoutVars>
      </dgm:prSet>
      <dgm:spPr/>
    </dgm:pt>
    <dgm:pt modelId="{BDDE9298-4B58-45D5-9AF3-FC24E4D57A90}" type="pres">
      <dgm:prSet presAssocID="{F49FCE66-EDEA-4163-B2C7-009FE51199EC}" presName="rootComposite" presStyleCnt="0"/>
      <dgm:spPr/>
    </dgm:pt>
    <dgm:pt modelId="{3C773C00-3BC1-423B-83F4-EF312B3718A3}" type="pres">
      <dgm:prSet presAssocID="{F49FCE66-EDEA-4163-B2C7-009FE51199EC}" presName="rootText" presStyleLbl="node3" presStyleIdx="0" presStyleCnt="3">
        <dgm:presLayoutVars>
          <dgm:chPref val="3"/>
        </dgm:presLayoutVars>
      </dgm:prSet>
      <dgm:spPr/>
    </dgm:pt>
    <dgm:pt modelId="{75EF01F9-08E0-44E7-B8A1-D8977C2DD672}" type="pres">
      <dgm:prSet presAssocID="{F49FCE66-EDEA-4163-B2C7-009FE51199EC}" presName="rootConnector" presStyleLbl="node3" presStyleIdx="0" presStyleCnt="3"/>
      <dgm:spPr/>
    </dgm:pt>
    <dgm:pt modelId="{81673E65-B862-489E-BA0F-DAF678D5094E}" type="pres">
      <dgm:prSet presAssocID="{F49FCE66-EDEA-4163-B2C7-009FE51199EC}" presName="hierChild4" presStyleCnt="0"/>
      <dgm:spPr/>
    </dgm:pt>
    <dgm:pt modelId="{49BB37F7-1EA2-4AF4-A696-FAEBC6ADB998}" type="pres">
      <dgm:prSet presAssocID="{F49FCE66-EDEA-4163-B2C7-009FE51199EC}" presName="hierChild5" presStyleCnt="0"/>
      <dgm:spPr/>
    </dgm:pt>
    <dgm:pt modelId="{C6C38C3C-07E9-481B-9FA8-E3B55A75994B}" type="pres">
      <dgm:prSet presAssocID="{A0058B99-2F4A-4F40-8CE2-546A19F0D203}" presName="Name64" presStyleLbl="parChTrans1D3" presStyleIdx="1" presStyleCnt="3"/>
      <dgm:spPr/>
    </dgm:pt>
    <dgm:pt modelId="{B777AE59-02D7-4B14-A1FB-B8C267E4D99B}" type="pres">
      <dgm:prSet presAssocID="{836948D4-0458-4E15-96DC-E4092EC25796}" presName="hierRoot2" presStyleCnt="0">
        <dgm:presLayoutVars>
          <dgm:hierBranch val="init"/>
        </dgm:presLayoutVars>
      </dgm:prSet>
      <dgm:spPr/>
    </dgm:pt>
    <dgm:pt modelId="{89C86DA6-98BA-4635-A7DE-549A4A5D2CF3}" type="pres">
      <dgm:prSet presAssocID="{836948D4-0458-4E15-96DC-E4092EC25796}" presName="rootComposite" presStyleCnt="0"/>
      <dgm:spPr/>
    </dgm:pt>
    <dgm:pt modelId="{98C7A98F-3CAB-45FE-83F9-2F9E271F370A}" type="pres">
      <dgm:prSet presAssocID="{836948D4-0458-4E15-96DC-E4092EC25796}" presName="rootText" presStyleLbl="node3" presStyleIdx="1" presStyleCnt="3">
        <dgm:presLayoutVars>
          <dgm:chPref val="3"/>
        </dgm:presLayoutVars>
      </dgm:prSet>
      <dgm:spPr/>
    </dgm:pt>
    <dgm:pt modelId="{57FD6CC3-5C6C-40B0-9D6D-838BBFAE5F15}" type="pres">
      <dgm:prSet presAssocID="{836948D4-0458-4E15-96DC-E4092EC25796}" presName="rootConnector" presStyleLbl="node3" presStyleIdx="1" presStyleCnt="3"/>
      <dgm:spPr/>
    </dgm:pt>
    <dgm:pt modelId="{7A267DA3-585E-4657-8079-B72002C71D2B}" type="pres">
      <dgm:prSet presAssocID="{836948D4-0458-4E15-96DC-E4092EC25796}" presName="hierChild4" presStyleCnt="0"/>
      <dgm:spPr/>
    </dgm:pt>
    <dgm:pt modelId="{686D0819-83BF-4A65-9397-C7F7232FD9D8}" type="pres">
      <dgm:prSet presAssocID="{836948D4-0458-4E15-96DC-E4092EC25796}" presName="hierChild5" presStyleCnt="0"/>
      <dgm:spPr/>
    </dgm:pt>
    <dgm:pt modelId="{7FC7D718-CD95-4E3D-90D3-97B19E716E4F}" type="pres">
      <dgm:prSet presAssocID="{D786FA4C-CB1F-4FEF-BBB6-A3DC7218877B}" presName="Name64" presStyleLbl="parChTrans1D3" presStyleIdx="2" presStyleCnt="3"/>
      <dgm:spPr/>
    </dgm:pt>
    <dgm:pt modelId="{27D1C4ED-5AEE-4A3A-A75B-0C90FEAF8BB1}" type="pres">
      <dgm:prSet presAssocID="{D9AAB292-2E6D-4EDD-907D-C699F0DDDC3D}" presName="hierRoot2" presStyleCnt="0">
        <dgm:presLayoutVars>
          <dgm:hierBranch val="init"/>
        </dgm:presLayoutVars>
      </dgm:prSet>
      <dgm:spPr/>
    </dgm:pt>
    <dgm:pt modelId="{2D1AAA5C-2D1F-42BE-9142-052A04333D7D}" type="pres">
      <dgm:prSet presAssocID="{D9AAB292-2E6D-4EDD-907D-C699F0DDDC3D}" presName="rootComposite" presStyleCnt="0"/>
      <dgm:spPr/>
    </dgm:pt>
    <dgm:pt modelId="{62992F5A-CE81-4B07-9310-F91DA0050012}" type="pres">
      <dgm:prSet presAssocID="{D9AAB292-2E6D-4EDD-907D-C699F0DDDC3D}" presName="rootText" presStyleLbl="node3" presStyleIdx="2" presStyleCnt="3">
        <dgm:presLayoutVars>
          <dgm:chPref val="3"/>
        </dgm:presLayoutVars>
      </dgm:prSet>
      <dgm:spPr/>
    </dgm:pt>
    <dgm:pt modelId="{ED2B64AF-1FAC-4B84-AAA5-C6659CEC41C0}" type="pres">
      <dgm:prSet presAssocID="{D9AAB292-2E6D-4EDD-907D-C699F0DDDC3D}" presName="rootConnector" presStyleLbl="node3" presStyleIdx="2" presStyleCnt="3"/>
      <dgm:spPr/>
    </dgm:pt>
    <dgm:pt modelId="{2D33533D-4B56-4D2B-AAA4-D3822D32B120}" type="pres">
      <dgm:prSet presAssocID="{D9AAB292-2E6D-4EDD-907D-C699F0DDDC3D}" presName="hierChild4" presStyleCnt="0"/>
      <dgm:spPr/>
    </dgm:pt>
    <dgm:pt modelId="{E09ABD93-58E4-4D1C-B9E0-A712E634D6BD}" type="pres">
      <dgm:prSet presAssocID="{D9AAB292-2E6D-4EDD-907D-C699F0DDDC3D}" presName="hierChild5" presStyleCnt="0"/>
      <dgm:spPr/>
    </dgm:pt>
    <dgm:pt modelId="{B74440C0-8A00-4A1D-B32E-9A2A72A62B75}" type="pres">
      <dgm:prSet presAssocID="{428C5D6C-1A50-40AE-93E1-D9EA04BD3313}" presName="hierChild5" presStyleCnt="0"/>
      <dgm:spPr/>
    </dgm:pt>
    <dgm:pt modelId="{051DCD30-77B8-43ED-BDE2-8DDC42D62580}" type="pres">
      <dgm:prSet presAssocID="{3EBBE9B1-A21B-4D2B-B203-5837783F48F1}" presName="hierChild3" presStyleCnt="0"/>
      <dgm:spPr/>
    </dgm:pt>
  </dgm:ptLst>
  <dgm:cxnLst>
    <dgm:cxn modelId="{3EA0D409-99A6-410C-80AA-B42A1996882F}" type="presOf" srcId="{428C5D6C-1A50-40AE-93E1-D9EA04BD3313}" destId="{492F0D1E-7F2F-4587-929B-7D51A54AF6B0}" srcOrd="0" destOrd="0" presId="urn:microsoft.com/office/officeart/2009/3/layout/HorizontalOrganizationChart"/>
    <dgm:cxn modelId="{5DFDD90A-B3BC-453E-ABCB-F8F1864AF70F}" type="presOf" srcId="{3DECD4CA-12F8-4E4C-9726-E944FD93B6DE}" destId="{8FFC6335-14F5-4BCE-BCD5-A8D121E024A8}" srcOrd="0" destOrd="0" presId="urn:microsoft.com/office/officeart/2009/3/layout/HorizontalOrganizationChart"/>
    <dgm:cxn modelId="{C094260B-7ACB-443C-AEA9-F14F4663481D}" srcId="{428C5D6C-1A50-40AE-93E1-D9EA04BD3313}" destId="{836948D4-0458-4E15-96DC-E4092EC25796}" srcOrd="1" destOrd="0" parTransId="{A0058B99-2F4A-4F40-8CE2-546A19F0D203}" sibTransId="{C77823AA-8249-4165-B75C-53D56F3544D2}"/>
    <dgm:cxn modelId="{2D0F0313-E5AC-4411-98ED-9DCE5A8083B6}" type="presOf" srcId="{836948D4-0458-4E15-96DC-E4092EC25796}" destId="{57FD6CC3-5C6C-40B0-9D6D-838BBFAE5F15}" srcOrd="1" destOrd="0" presId="urn:microsoft.com/office/officeart/2009/3/layout/HorizontalOrganizationChart"/>
    <dgm:cxn modelId="{88DF8217-6820-4D08-A892-6F5AB894D3E0}" type="presOf" srcId="{A0058B99-2F4A-4F40-8CE2-546A19F0D203}" destId="{C6C38C3C-07E9-481B-9FA8-E3B55A75994B}" srcOrd="0" destOrd="0" presId="urn:microsoft.com/office/officeart/2009/3/layout/HorizontalOrganizationChart"/>
    <dgm:cxn modelId="{0F8D851A-6B9B-48DC-A488-6F76480FBD96}" type="presOf" srcId="{982FCCAA-59FE-41E5-B6B0-242D0C80FCA6}" destId="{D0DAEB00-045C-45B7-9D79-21365DD8B76B}" srcOrd="0" destOrd="0" presId="urn:microsoft.com/office/officeart/2009/3/layout/HorizontalOrganizationChart"/>
    <dgm:cxn modelId="{D747B539-D0EA-498A-BD65-CB5CCBCA90C8}" type="presOf" srcId="{3EBBE9B1-A21B-4D2B-B203-5837783F48F1}" destId="{65D2E609-604D-466F-B050-46AF7F05955F}" srcOrd="1" destOrd="0" presId="urn:microsoft.com/office/officeart/2009/3/layout/HorizontalOrganizationChart"/>
    <dgm:cxn modelId="{F8B5C83E-A97C-4170-AE41-B01676CE09C1}" type="presOf" srcId="{428C5D6C-1A50-40AE-93E1-D9EA04BD3313}" destId="{CFD92AC2-FB01-477E-AA89-12E61086BC81}" srcOrd="1" destOrd="0" presId="urn:microsoft.com/office/officeart/2009/3/layout/HorizontalOrganizationChart"/>
    <dgm:cxn modelId="{CEE4174F-FE2A-4561-8CD8-6B34F791AC88}" type="presOf" srcId="{836948D4-0458-4E15-96DC-E4092EC25796}" destId="{98C7A98F-3CAB-45FE-83F9-2F9E271F370A}" srcOrd="0" destOrd="0" presId="urn:microsoft.com/office/officeart/2009/3/layout/HorizontalOrganizationChart"/>
    <dgm:cxn modelId="{1BECA870-3609-4D9F-AE8B-C4579276D1F0}" type="presOf" srcId="{D786FA4C-CB1F-4FEF-BBB6-A3DC7218877B}" destId="{7FC7D718-CD95-4E3D-90D3-97B19E716E4F}" srcOrd="0" destOrd="0" presId="urn:microsoft.com/office/officeart/2009/3/layout/HorizontalOrganizationChart"/>
    <dgm:cxn modelId="{E4A21F76-324A-44D7-8DF7-19AFB1B8F720}" type="presOf" srcId="{DEE3EBBD-8F2A-436C-8FF7-90EC683A5827}" destId="{2DB78EF3-68CE-41FE-9AC8-D1E62AB8F4B1}" srcOrd="0" destOrd="0" presId="urn:microsoft.com/office/officeart/2009/3/layout/HorizontalOrganizationChart"/>
    <dgm:cxn modelId="{562C0B86-056B-40E8-8396-3FC9AC268157}" srcId="{3EBBE9B1-A21B-4D2B-B203-5837783F48F1}" destId="{428C5D6C-1A50-40AE-93E1-D9EA04BD3313}" srcOrd="1" destOrd="0" parTransId="{3DECD4CA-12F8-4E4C-9726-E944FD93B6DE}" sibTransId="{63B6B356-932B-4E09-AECC-20106071773B}"/>
    <dgm:cxn modelId="{904C1389-F38C-4D1C-9739-5CCBBC4FFC0C}" srcId="{982FCCAA-59FE-41E5-B6B0-242D0C80FCA6}" destId="{3EBBE9B1-A21B-4D2B-B203-5837783F48F1}" srcOrd="0" destOrd="0" parTransId="{CB46D16A-DF4D-435F-93F8-FC7CD56CA1F6}" sibTransId="{515091BF-77E8-4DE7-A381-FAB8DA7DBD1E}"/>
    <dgm:cxn modelId="{F7E564A1-1F47-459F-B29F-D24B47581455}" type="presOf" srcId="{BD31F9E3-8005-456B-9DCE-60DEC67BB396}" destId="{91EF5B2B-A38A-4772-8B33-925B2EB61E3E}" srcOrd="0" destOrd="0" presId="urn:microsoft.com/office/officeart/2009/3/layout/HorizontalOrganizationChart"/>
    <dgm:cxn modelId="{607BB6A5-FAD7-451B-9DE7-7782C24F3682}" srcId="{428C5D6C-1A50-40AE-93E1-D9EA04BD3313}" destId="{D9AAB292-2E6D-4EDD-907D-C699F0DDDC3D}" srcOrd="2" destOrd="0" parTransId="{D786FA4C-CB1F-4FEF-BBB6-A3DC7218877B}" sibTransId="{6FF7AB22-C383-438C-A3A6-BE490677402B}"/>
    <dgm:cxn modelId="{55BD28A8-35FB-4217-BAE3-04FC6C1946C7}" type="presOf" srcId="{D9AAB292-2E6D-4EDD-907D-C699F0DDDC3D}" destId="{ED2B64AF-1FAC-4B84-AAA5-C6659CEC41C0}" srcOrd="1" destOrd="0" presId="urn:microsoft.com/office/officeart/2009/3/layout/HorizontalOrganizationChart"/>
    <dgm:cxn modelId="{D55820BD-B896-491A-8C47-AFD2FBDAF9C8}" type="presOf" srcId="{A6C977B9-E4E2-4A68-AA0B-E28838E383F7}" destId="{2489C3CD-E502-418F-8054-2AEF86B6924B}" srcOrd="0" destOrd="0" presId="urn:microsoft.com/office/officeart/2009/3/layout/HorizontalOrganizationChart"/>
    <dgm:cxn modelId="{55C3CCC6-74E2-4C92-AA75-EE797B48C7D7}" type="presOf" srcId="{D9AAB292-2E6D-4EDD-907D-C699F0DDDC3D}" destId="{62992F5A-CE81-4B07-9310-F91DA0050012}" srcOrd="0" destOrd="0" presId="urn:microsoft.com/office/officeart/2009/3/layout/HorizontalOrganizationChart"/>
    <dgm:cxn modelId="{AD31FACB-09E1-465F-982B-A46DC1378F20}" type="presOf" srcId="{A6C977B9-E4E2-4A68-AA0B-E28838E383F7}" destId="{FBF7F8B7-5AC8-40DF-90B1-F1FDA9F01A1C}" srcOrd="1" destOrd="0" presId="urn:microsoft.com/office/officeart/2009/3/layout/HorizontalOrganizationChart"/>
    <dgm:cxn modelId="{37DF5BCF-268A-47EF-8F74-3DF59AFB9836}" srcId="{428C5D6C-1A50-40AE-93E1-D9EA04BD3313}" destId="{F49FCE66-EDEA-4163-B2C7-009FE51199EC}" srcOrd="0" destOrd="0" parTransId="{DEE3EBBD-8F2A-436C-8FF7-90EC683A5827}" sibTransId="{D416A6CE-1CEF-4202-B9EC-4A44EC75F1D5}"/>
    <dgm:cxn modelId="{3E57F8D2-464A-41C6-B342-B66FFE595CBE}" srcId="{3EBBE9B1-A21B-4D2B-B203-5837783F48F1}" destId="{A6C977B9-E4E2-4A68-AA0B-E28838E383F7}" srcOrd="0" destOrd="0" parTransId="{BD31F9E3-8005-456B-9DCE-60DEC67BB396}" sibTransId="{B29CFE38-C67D-48B9-8604-CAAA922C3FEB}"/>
    <dgm:cxn modelId="{E7AF12D8-1756-4695-B54E-B6A0F8BA9CBA}" type="presOf" srcId="{F49FCE66-EDEA-4163-B2C7-009FE51199EC}" destId="{75EF01F9-08E0-44E7-B8A1-D8977C2DD672}" srcOrd="1" destOrd="0" presId="urn:microsoft.com/office/officeart/2009/3/layout/HorizontalOrganizationChart"/>
    <dgm:cxn modelId="{ACD9B5ED-CA8E-4C9D-AFA4-02A01A5F521F}" type="presOf" srcId="{3EBBE9B1-A21B-4D2B-B203-5837783F48F1}" destId="{6DAB8728-3C63-4DFA-AF9F-4F052D67B68C}" srcOrd="0" destOrd="0" presId="urn:microsoft.com/office/officeart/2009/3/layout/HorizontalOrganizationChart"/>
    <dgm:cxn modelId="{C9DD65FC-E863-44BD-A0C8-831847F3AD82}" type="presOf" srcId="{F49FCE66-EDEA-4163-B2C7-009FE51199EC}" destId="{3C773C00-3BC1-423B-83F4-EF312B3718A3}" srcOrd="0" destOrd="0" presId="urn:microsoft.com/office/officeart/2009/3/layout/HorizontalOrganizationChart"/>
    <dgm:cxn modelId="{62F596C7-FD79-4144-B0E2-0F60DCE6C01B}" type="presParOf" srcId="{D0DAEB00-045C-45B7-9D79-21365DD8B76B}" destId="{FF38CAF5-CD55-42E0-A99B-23DE138A0F7B}" srcOrd="0" destOrd="0" presId="urn:microsoft.com/office/officeart/2009/3/layout/HorizontalOrganizationChart"/>
    <dgm:cxn modelId="{55472CA6-631C-4AFC-B13C-5D2703C0624C}" type="presParOf" srcId="{FF38CAF5-CD55-42E0-A99B-23DE138A0F7B}" destId="{D8E8F39C-CC3B-4B24-8222-B25A7809DF7E}" srcOrd="0" destOrd="0" presId="urn:microsoft.com/office/officeart/2009/3/layout/HorizontalOrganizationChart"/>
    <dgm:cxn modelId="{26394C38-236D-46AA-AF8D-AA50052BECD1}" type="presParOf" srcId="{D8E8F39C-CC3B-4B24-8222-B25A7809DF7E}" destId="{6DAB8728-3C63-4DFA-AF9F-4F052D67B68C}" srcOrd="0" destOrd="0" presId="urn:microsoft.com/office/officeart/2009/3/layout/HorizontalOrganizationChart"/>
    <dgm:cxn modelId="{D80758B6-8E35-4B90-8B80-B1FCE1D7C0FA}" type="presParOf" srcId="{D8E8F39C-CC3B-4B24-8222-B25A7809DF7E}" destId="{65D2E609-604D-466F-B050-46AF7F05955F}" srcOrd="1" destOrd="0" presId="urn:microsoft.com/office/officeart/2009/3/layout/HorizontalOrganizationChart"/>
    <dgm:cxn modelId="{329A5393-B963-4680-8E0F-E66FD533D83F}" type="presParOf" srcId="{FF38CAF5-CD55-42E0-A99B-23DE138A0F7B}" destId="{5662A914-9254-4D15-9F77-AC9C4CD02986}" srcOrd="1" destOrd="0" presId="urn:microsoft.com/office/officeart/2009/3/layout/HorizontalOrganizationChart"/>
    <dgm:cxn modelId="{20C60411-F749-4802-97BD-4A35CA29FB02}" type="presParOf" srcId="{5662A914-9254-4D15-9F77-AC9C4CD02986}" destId="{91EF5B2B-A38A-4772-8B33-925B2EB61E3E}" srcOrd="0" destOrd="0" presId="urn:microsoft.com/office/officeart/2009/3/layout/HorizontalOrganizationChart"/>
    <dgm:cxn modelId="{56071796-C126-49EF-B546-48CD5A92D3ED}" type="presParOf" srcId="{5662A914-9254-4D15-9F77-AC9C4CD02986}" destId="{D13D0612-7112-4F9D-B351-48FEAF7BACF4}" srcOrd="1" destOrd="0" presId="urn:microsoft.com/office/officeart/2009/3/layout/HorizontalOrganizationChart"/>
    <dgm:cxn modelId="{1378E6F9-FCD1-42DF-9AA4-4462C410577C}" type="presParOf" srcId="{D13D0612-7112-4F9D-B351-48FEAF7BACF4}" destId="{B02654EB-54FB-4138-ABA4-FC76D8A6DECE}" srcOrd="0" destOrd="0" presId="urn:microsoft.com/office/officeart/2009/3/layout/HorizontalOrganizationChart"/>
    <dgm:cxn modelId="{A1434D08-5E81-45E9-807C-636D0C359E55}" type="presParOf" srcId="{B02654EB-54FB-4138-ABA4-FC76D8A6DECE}" destId="{2489C3CD-E502-418F-8054-2AEF86B6924B}" srcOrd="0" destOrd="0" presId="urn:microsoft.com/office/officeart/2009/3/layout/HorizontalOrganizationChart"/>
    <dgm:cxn modelId="{C727531E-737A-43F0-BEA0-DA03EB167A76}" type="presParOf" srcId="{B02654EB-54FB-4138-ABA4-FC76D8A6DECE}" destId="{FBF7F8B7-5AC8-40DF-90B1-F1FDA9F01A1C}" srcOrd="1" destOrd="0" presId="urn:microsoft.com/office/officeart/2009/3/layout/HorizontalOrganizationChart"/>
    <dgm:cxn modelId="{84FBDD98-3978-480B-893A-3CC5CDC4269A}" type="presParOf" srcId="{D13D0612-7112-4F9D-B351-48FEAF7BACF4}" destId="{77F2AD94-92A1-48A8-A870-DFAD2B673464}" srcOrd="1" destOrd="0" presId="urn:microsoft.com/office/officeart/2009/3/layout/HorizontalOrganizationChart"/>
    <dgm:cxn modelId="{D0B53BAB-44BC-4532-9C83-88735EE539D8}" type="presParOf" srcId="{D13D0612-7112-4F9D-B351-48FEAF7BACF4}" destId="{5A96551E-979B-4D8E-AC05-0A18907A7B54}" srcOrd="2" destOrd="0" presId="urn:microsoft.com/office/officeart/2009/3/layout/HorizontalOrganizationChart"/>
    <dgm:cxn modelId="{377CC8C0-8497-49C9-BE81-BF2C5FA8C2DF}" type="presParOf" srcId="{5662A914-9254-4D15-9F77-AC9C4CD02986}" destId="{8FFC6335-14F5-4BCE-BCD5-A8D121E024A8}" srcOrd="2" destOrd="0" presId="urn:microsoft.com/office/officeart/2009/3/layout/HorizontalOrganizationChart"/>
    <dgm:cxn modelId="{824EBE61-45C4-4A19-A2F1-7B1CF5898676}" type="presParOf" srcId="{5662A914-9254-4D15-9F77-AC9C4CD02986}" destId="{85139FFA-EEB8-4C38-BE42-FA8E48483170}" srcOrd="3" destOrd="0" presId="urn:microsoft.com/office/officeart/2009/3/layout/HorizontalOrganizationChart"/>
    <dgm:cxn modelId="{061E4635-C1EF-48E8-8110-821E24B992F3}" type="presParOf" srcId="{85139FFA-EEB8-4C38-BE42-FA8E48483170}" destId="{B7E0F74F-DC6C-4AEE-BF60-3716C3BC1D0D}" srcOrd="0" destOrd="0" presId="urn:microsoft.com/office/officeart/2009/3/layout/HorizontalOrganizationChart"/>
    <dgm:cxn modelId="{8A4F9A96-E5CF-4931-812B-8F96BD546EBF}" type="presParOf" srcId="{B7E0F74F-DC6C-4AEE-BF60-3716C3BC1D0D}" destId="{492F0D1E-7F2F-4587-929B-7D51A54AF6B0}" srcOrd="0" destOrd="0" presId="urn:microsoft.com/office/officeart/2009/3/layout/HorizontalOrganizationChart"/>
    <dgm:cxn modelId="{4F3DFC47-648D-4D12-81F4-20F476B455F9}" type="presParOf" srcId="{B7E0F74F-DC6C-4AEE-BF60-3716C3BC1D0D}" destId="{CFD92AC2-FB01-477E-AA89-12E61086BC81}" srcOrd="1" destOrd="0" presId="urn:microsoft.com/office/officeart/2009/3/layout/HorizontalOrganizationChart"/>
    <dgm:cxn modelId="{2EA1A398-9ED8-492B-93BA-86C55A674BAB}" type="presParOf" srcId="{85139FFA-EEB8-4C38-BE42-FA8E48483170}" destId="{3357EA00-75FD-449A-9A61-1A55819A93D7}" srcOrd="1" destOrd="0" presId="urn:microsoft.com/office/officeart/2009/3/layout/HorizontalOrganizationChart"/>
    <dgm:cxn modelId="{717DCECF-27F7-480D-A40D-531C222FBCFF}" type="presParOf" srcId="{3357EA00-75FD-449A-9A61-1A55819A93D7}" destId="{2DB78EF3-68CE-41FE-9AC8-D1E62AB8F4B1}" srcOrd="0" destOrd="0" presId="urn:microsoft.com/office/officeart/2009/3/layout/HorizontalOrganizationChart"/>
    <dgm:cxn modelId="{233A8EB8-D120-4272-A6A9-1EECB4CAFC07}" type="presParOf" srcId="{3357EA00-75FD-449A-9A61-1A55819A93D7}" destId="{13035F3B-DA9E-4864-9EDD-206A43E5996B}" srcOrd="1" destOrd="0" presId="urn:microsoft.com/office/officeart/2009/3/layout/HorizontalOrganizationChart"/>
    <dgm:cxn modelId="{2A2AB8EA-933B-4D14-8879-A36EC18A5036}" type="presParOf" srcId="{13035F3B-DA9E-4864-9EDD-206A43E5996B}" destId="{BDDE9298-4B58-45D5-9AF3-FC24E4D57A90}" srcOrd="0" destOrd="0" presId="urn:microsoft.com/office/officeart/2009/3/layout/HorizontalOrganizationChart"/>
    <dgm:cxn modelId="{D68CB94E-FDF1-4454-8C11-81DB0489F545}" type="presParOf" srcId="{BDDE9298-4B58-45D5-9AF3-FC24E4D57A90}" destId="{3C773C00-3BC1-423B-83F4-EF312B3718A3}" srcOrd="0" destOrd="0" presId="urn:microsoft.com/office/officeart/2009/3/layout/HorizontalOrganizationChart"/>
    <dgm:cxn modelId="{AD369CD6-BEBA-4D4E-A20B-A308D31D118F}" type="presParOf" srcId="{BDDE9298-4B58-45D5-9AF3-FC24E4D57A90}" destId="{75EF01F9-08E0-44E7-B8A1-D8977C2DD672}" srcOrd="1" destOrd="0" presId="urn:microsoft.com/office/officeart/2009/3/layout/HorizontalOrganizationChart"/>
    <dgm:cxn modelId="{2E7F2AE0-A6C3-4012-A96F-AFB3883392C7}" type="presParOf" srcId="{13035F3B-DA9E-4864-9EDD-206A43E5996B}" destId="{81673E65-B862-489E-BA0F-DAF678D5094E}" srcOrd="1" destOrd="0" presId="urn:microsoft.com/office/officeart/2009/3/layout/HorizontalOrganizationChart"/>
    <dgm:cxn modelId="{79C29045-5F3B-4D76-A064-6C9DA27ABE63}" type="presParOf" srcId="{13035F3B-DA9E-4864-9EDD-206A43E5996B}" destId="{49BB37F7-1EA2-4AF4-A696-FAEBC6ADB998}" srcOrd="2" destOrd="0" presId="urn:microsoft.com/office/officeart/2009/3/layout/HorizontalOrganizationChart"/>
    <dgm:cxn modelId="{4289A1D1-9D68-4E9C-A7BA-F81E22537023}" type="presParOf" srcId="{3357EA00-75FD-449A-9A61-1A55819A93D7}" destId="{C6C38C3C-07E9-481B-9FA8-E3B55A75994B}" srcOrd="2" destOrd="0" presId="urn:microsoft.com/office/officeart/2009/3/layout/HorizontalOrganizationChart"/>
    <dgm:cxn modelId="{BC7B4A86-A0DB-4077-B9EF-FCE33D1E0D25}" type="presParOf" srcId="{3357EA00-75FD-449A-9A61-1A55819A93D7}" destId="{B777AE59-02D7-4B14-A1FB-B8C267E4D99B}" srcOrd="3" destOrd="0" presId="urn:microsoft.com/office/officeart/2009/3/layout/HorizontalOrganizationChart"/>
    <dgm:cxn modelId="{2B93ACF1-235B-435D-A494-61A532FA8447}" type="presParOf" srcId="{B777AE59-02D7-4B14-A1FB-B8C267E4D99B}" destId="{89C86DA6-98BA-4635-A7DE-549A4A5D2CF3}" srcOrd="0" destOrd="0" presId="urn:microsoft.com/office/officeart/2009/3/layout/HorizontalOrganizationChart"/>
    <dgm:cxn modelId="{E157BC04-2140-44BF-A90E-0BDB52288E43}" type="presParOf" srcId="{89C86DA6-98BA-4635-A7DE-549A4A5D2CF3}" destId="{98C7A98F-3CAB-45FE-83F9-2F9E271F370A}" srcOrd="0" destOrd="0" presId="urn:microsoft.com/office/officeart/2009/3/layout/HorizontalOrganizationChart"/>
    <dgm:cxn modelId="{0FFBBC14-862C-4A29-AC6F-02975343844A}" type="presParOf" srcId="{89C86DA6-98BA-4635-A7DE-549A4A5D2CF3}" destId="{57FD6CC3-5C6C-40B0-9D6D-838BBFAE5F15}" srcOrd="1" destOrd="0" presId="urn:microsoft.com/office/officeart/2009/3/layout/HorizontalOrganizationChart"/>
    <dgm:cxn modelId="{A7945D1E-0476-4C5C-9542-0841D0586770}" type="presParOf" srcId="{B777AE59-02D7-4B14-A1FB-B8C267E4D99B}" destId="{7A267DA3-585E-4657-8079-B72002C71D2B}" srcOrd="1" destOrd="0" presId="urn:microsoft.com/office/officeart/2009/3/layout/HorizontalOrganizationChart"/>
    <dgm:cxn modelId="{547F3DB8-4FE0-4251-9A64-6D71533D122A}" type="presParOf" srcId="{B777AE59-02D7-4B14-A1FB-B8C267E4D99B}" destId="{686D0819-83BF-4A65-9397-C7F7232FD9D8}" srcOrd="2" destOrd="0" presId="urn:microsoft.com/office/officeart/2009/3/layout/HorizontalOrganizationChart"/>
    <dgm:cxn modelId="{1070E711-934F-46F0-BA77-0451ABD5AE72}" type="presParOf" srcId="{3357EA00-75FD-449A-9A61-1A55819A93D7}" destId="{7FC7D718-CD95-4E3D-90D3-97B19E716E4F}" srcOrd="4" destOrd="0" presId="urn:microsoft.com/office/officeart/2009/3/layout/HorizontalOrganizationChart"/>
    <dgm:cxn modelId="{862CC8AF-A8F9-4A61-8451-D4D12FB682EB}" type="presParOf" srcId="{3357EA00-75FD-449A-9A61-1A55819A93D7}" destId="{27D1C4ED-5AEE-4A3A-A75B-0C90FEAF8BB1}" srcOrd="5" destOrd="0" presId="urn:microsoft.com/office/officeart/2009/3/layout/HorizontalOrganizationChart"/>
    <dgm:cxn modelId="{01D2CF0C-CD0E-4043-A310-36EA2A3161DC}" type="presParOf" srcId="{27D1C4ED-5AEE-4A3A-A75B-0C90FEAF8BB1}" destId="{2D1AAA5C-2D1F-42BE-9142-052A04333D7D}" srcOrd="0" destOrd="0" presId="urn:microsoft.com/office/officeart/2009/3/layout/HorizontalOrganizationChart"/>
    <dgm:cxn modelId="{A1F07192-E674-475C-BEE1-F24AF3429B99}" type="presParOf" srcId="{2D1AAA5C-2D1F-42BE-9142-052A04333D7D}" destId="{62992F5A-CE81-4B07-9310-F91DA0050012}" srcOrd="0" destOrd="0" presId="urn:microsoft.com/office/officeart/2009/3/layout/HorizontalOrganizationChart"/>
    <dgm:cxn modelId="{F230B98A-FA1E-4735-B24D-A547A5B26B8B}" type="presParOf" srcId="{2D1AAA5C-2D1F-42BE-9142-052A04333D7D}" destId="{ED2B64AF-1FAC-4B84-AAA5-C6659CEC41C0}" srcOrd="1" destOrd="0" presId="urn:microsoft.com/office/officeart/2009/3/layout/HorizontalOrganizationChart"/>
    <dgm:cxn modelId="{349DCFB9-3EAB-4700-8EAF-6E6A17966145}" type="presParOf" srcId="{27D1C4ED-5AEE-4A3A-A75B-0C90FEAF8BB1}" destId="{2D33533D-4B56-4D2B-AAA4-D3822D32B120}" srcOrd="1" destOrd="0" presId="urn:microsoft.com/office/officeart/2009/3/layout/HorizontalOrganizationChart"/>
    <dgm:cxn modelId="{848357E2-4A86-4DD8-A250-A7B71EFD292C}" type="presParOf" srcId="{27D1C4ED-5AEE-4A3A-A75B-0C90FEAF8BB1}" destId="{E09ABD93-58E4-4D1C-B9E0-A712E634D6BD}" srcOrd="2" destOrd="0" presId="urn:microsoft.com/office/officeart/2009/3/layout/HorizontalOrganizationChart"/>
    <dgm:cxn modelId="{2938919D-A270-41D4-873D-99638ECA949A}" type="presParOf" srcId="{85139FFA-EEB8-4C38-BE42-FA8E48483170}" destId="{B74440C0-8A00-4A1D-B32E-9A2A72A62B75}" srcOrd="2" destOrd="0" presId="urn:microsoft.com/office/officeart/2009/3/layout/HorizontalOrganizationChart"/>
    <dgm:cxn modelId="{CC96918A-EB73-46C1-B5C8-3A37BB9656F3}" type="presParOf" srcId="{FF38CAF5-CD55-42E0-A99B-23DE138A0F7B}" destId="{051DCD30-77B8-43ED-BDE2-8DDC42D6258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A735F5-8458-4EB7-9D4E-772D1BCD8D0E}" type="doc">
      <dgm:prSet loTypeId="urn:microsoft.com/office/officeart/2008/layout/AscendingPictureAccentProcess" loCatId="picture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F97BDC9-D99B-4A7B-A617-3BCBDE3AED37}">
      <dgm:prSet phldrT="[Text]"/>
      <dgm:spPr/>
      <dgm:t>
        <a:bodyPr/>
        <a:lstStyle/>
        <a:p>
          <a:r>
            <a:rPr lang="en-US" dirty="0"/>
            <a:t>Canopy algo.</a:t>
          </a:r>
        </a:p>
      </dgm:t>
    </dgm:pt>
    <dgm:pt modelId="{2EB06BB8-8CB0-4D0C-B268-76BC1790130E}" type="parTrans" cxnId="{F99B743C-0F14-4870-AD7C-51FE0EE2F778}">
      <dgm:prSet/>
      <dgm:spPr/>
      <dgm:t>
        <a:bodyPr/>
        <a:lstStyle/>
        <a:p>
          <a:endParaRPr lang="en-US"/>
        </a:p>
      </dgm:t>
    </dgm:pt>
    <dgm:pt modelId="{0009893A-4138-46AB-80FA-FA8AFDC8E5CB}" type="sibTrans" cxnId="{F99B743C-0F14-4870-AD7C-51FE0EE2F77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en-US"/>
        </a:p>
      </dgm:t>
    </dgm:pt>
    <dgm:pt modelId="{1002450F-33FD-4100-81D9-D36BE252717E}">
      <dgm:prSet phldrT="[Text]"/>
      <dgm:spPr/>
      <dgm:t>
        <a:bodyPr/>
        <a:lstStyle/>
        <a:p>
          <a:r>
            <a:rPr lang="en-US" dirty="0"/>
            <a:t>K-means algo.</a:t>
          </a:r>
        </a:p>
      </dgm:t>
    </dgm:pt>
    <dgm:pt modelId="{EFCE6752-02BC-42EB-911E-3DF63D49AB44}" type="parTrans" cxnId="{99D67131-051D-47C7-B28F-E224CFFF8BC4}">
      <dgm:prSet/>
      <dgm:spPr/>
      <dgm:t>
        <a:bodyPr/>
        <a:lstStyle/>
        <a:p>
          <a:endParaRPr lang="en-US"/>
        </a:p>
      </dgm:t>
    </dgm:pt>
    <dgm:pt modelId="{CFE0A2D8-D537-426E-B842-CE74BD49DCA1}" type="sibTrans" cxnId="{99D67131-051D-47C7-B28F-E224CFFF8BC4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en-US"/>
        </a:p>
      </dgm:t>
    </dgm:pt>
    <dgm:pt modelId="{07411C71-99D7-422E-978B-EF59C541F622}">
      <dgm:prSet phldrT="[Text]"/>
      <dgm:spPr/>
      <dgm:t>
        <a:bodyPr/>
        <a:lstStyle/>
        <a:p>
          <a:r>
            <a:rPr lang="en-US" dirty="0"/>
            <a:t>Huge matrix</a:t>
          </a:r>
        </a:p>
      </dgm:t>
    </dgm:pt>
    <dgm:pt modelId="{A85D4923-E528-4F60-8763-056E931B7DA8}" type="parTrans" cxnId="{3C36D49C-D2D2-459B-8F53-0AC5E896069B}">
      <dgm:prSet/>
      <dgm:spPr/>
      <dgm:t>
        <a:bodyPr/>
        <a:lstStyle/>
        <a:p>
          <a:endParaRPr lang="en-US"/>
        </a:p>
      </dgm:t>
    </dgm:pt>
    <dgm:pt modelId="{947D3B79-2407-44F2-8EAD-246580F68B71}" type="sibTrans" cxnId="{3C36D49C-D2D2-459B-8F53-0AC5E896069B}">
      <dgm:prSet/>
      <dgm:spPr>
        <a:blipFill rotWithShape="1">
          <a:blip xmlns:r="http://schemas.openxmlformats.org/officeDocument/2006/relationships" r:embed="rId3"/>
          <a:srcRect/>
          <a:stretch>
            <a:fillRect l="-40000" r="-40000"/>
          </a:stretch>
        </a:blipFill>
      </dgm:spPr>
      <dgm:t>
        <a:bodyPr/>
        <a:lstStyle/>
        <a:p>
          <a:endParaRPr lang="en-US"/>
        </a:p>
      </dgm:t>
    </dgm:pt>
    <dgm:pt modelId="{85C93638-0E36-4D15-8970-9B590B224D74}" type="pres">
      <dgm:prSet presAssocID="{5FA735F5-8458-4EB7-9D4E-772D1BCD8D0E}" presName="Name0" presStyleCnt="0">
        <dgm:presLayoutVars>
          <dgm:chMax val="7"/>
          <dgm:chPref val="7"/>
          <dgm:dir/>
        </dgm:presLayoutVars>
      </dgm:prSet>
      <dgm:spPr/>
    </dgm:pt>
    <dgm:pt modelId="{5B6C95AF-D36C-4656-92BA-1AEFD28378C3}" type="pres">
      <dgm:prSet presAssocID="{5FA735F5-8458-4EB7-9D4E-772D1BCD8D0E}" presName="dot1" presStyleLbl="alignNode1" presStyleIdx="0" presStyleCnt="12"/>
      <dgm:spPr/>
    </dgm:pt>
    <dgm:pt modelId="{A7092415-9A91-4EB6-8829-0AC98FE3E269}" type="pres">
      <dgm:prSet presAssocID="{5FA735F5-8458-4EB7-9D4E-772D1BCD8D0E}" presName="dot2" presStyleLbl="alignNode1" presStyleIdx="1" presStyleCnt="12"/>
      <dgm:spPr/>
    </dgm:pt>
    <dgm:pt modelId="{B54ADB24-BECD-4307-9D1C-C4ED45AC9EA9}" type="pres">
      <dgm:prSet presAssocID="{5FA735F5-8458-4EB7-9D4E-772D1BCD8D0E}" presName="dot3" presStyleLbl="alignNode1" presStyleIdx="2" presStyleCnt="12"/>
      <dgm:spPr/>
    </dgm:pt>
    <dgm:pt modelId="{B77C99AB-0F4A-4EDD-B96C-12370B2711C3}" type="pres">
      <dgm:prSet presAssocID="{5FA735F5-8458-4EB7-9D4E-772D1BCD8D0E}" presName="dot4" presStyleLbl="alignNode1" presStyleIdx="3" presStyleCnt="12"/>
      <dgm:spPr/>
    </dgm:pt>
    <dgm:pt modelId="{81CD9567-6D04-4708-A2DF-95BA0EA235D8}" type="pres">
      <dgm:prSet presAssocID="{5FA735F5-8458-4EB7-9D4E-772D1BCD8D0E}" presName="dot5" presStyleLbl="alignNode1" presStyleIdx="4" presStyleCnt="12"/>
      <dgm:spPr/>
    </dgm:pt>
    <dgm:pt modelId="{5687E8BA-3F46-4F9E-892C-82DD39ADC6BE}" type="pres">
      <dgm:prSet presAssocID="{5FA735F5-8458-4EB7-9D4E-772D1BCD8D0E}" presName="dotArrow1" presStyleLbl="alignNode1" presStyleIdx="5" presStyleCnt="12"/>
      <dgm:spPr/>
    </dgm:pt>
    <dgm:pt modelId="{1AD7EC21-C0DE-42CF-8B77-40143E9A3294}" type="pres">
      <dgm:prSet presAssocID="{5FA735F5-8458-4EB7-9D4E-772D1BCD8D0E}" presName="dotArrow2" presStyleLbl="alignNode1" presStyleIdx="6" presStyleCnt="12"/>
      <dgm:spPr/>
    </dgm:pt>
    <dgm:pt modelId="{4E7AB690-CE99-42C5-8E56-EAA781DA8AD3}" type="pres">
      <dgm:prSet presAssocID="{5FA735F5-8458-4EB7-9D4E-772D1BCD8D0E}" presName="dotArrow3" presStyleLbl="alignNode1" presStyleIdx="7" presStyleCnt="12"/>
      <dgm:spPr/>
    </dgm:pt>
    <dgm:pt modelId="{39D0DE34-883B-42A9-9BDF-A0D4BA5E50F0}" type="pres">
      <dgm:prSet presAssocID="{5FA735F5-8458-4EB7-9D4E-772D1BCD8D0E}" presName="dotArrow4" presStyleLbl="alignNode1" presStyleIdx="8" presStyleCnt="12"/>
      <dgm:spPr/>
    </dgm:pt>
    <dgm:pt modelId="{37EBFB33-F66C-420C-BFB3-1F6067AB8101}" type="pres">
      <dgm:prSet presAssocID="{5FA735F5-8458-4EB7-9D4E-772D1BCD8D0E}" presName="dotArrow5" presStyleLbl="alignNode1" presStyleIdx="9" presStyleCnt="12"/>
      <dgm:spPr/>
    </dgm:pt>
    <dgm:pt modelId="{139D6E9D-ED55-4462-9E48-1E3C836F0E2A}" type="pres">
      <dgm:prSet presAssocID="{5FA735F5-8458-4EB7-9D4E-772D1BCD8D0E}" presName="dotArrow6" presStyleLbl="alignNode1" presStyleIdx="10" presStyleCnt="12"/>
      <dgm:spPr/>
    </dgm:pt>
    <dgm:pt modelId="{43A47661-C35A-43C4-8038-EA67A59AD0FD}" type="pres">
      <dgm:prSet presAssocID="{5FA735F5-8458-4EB7-9D4E-772D1BCD8D0E}" presName="dotArrow7" presStyleLbl="alignNode1" presStyleIdx="11" presStyleCnt="12"/>
      <dgm:spPr/>
    </dgm:pt>
    <dgm:pt modelId="{F37252D6-4D29-44E6-BF20-2C21C4A7CE70}" type="pres">
      <dgm:prSet presAssocID="{6F97BDC9-D99B-4A7B-A617-3BCBDE3AED37}" presName="parTx1" presStyleLbl="node1" presStyleIdx="0" presStyleCnt="3"/>
      <dgm:spPr/>
    </dgm:pt>
    <dgm:pt modelId="{C5170223-2D45-4AC9-A5D9-28D89F9B4654}" type="pres">
      <dgm:prSet presAssocID="{0009893A-4138-46AB-80FA-FA8AFDC8E5CB}" presName="picture1" presStyleCnt="0"/>
      <dgm:spPr/>
    </dgm:pt>
    <dgm:pt modelId="{5AED3144-72AB-4B12-B758-C10E5AE4033F}" type="pres">
      <dgm:prSet presAssocID="{0009893A-4138-46AB-80FA-FA8AFDC8E5CB}" presName="imageRepeatNode" presStyleLbl="fgImgPlace1" presStyleIdx="0" presStyleCnt="3"/>
      <dgm:spPr/>
    </dgm:pt>
    <dgm:pt modelId="{0B0B1F0B-7FCD-4FEF-8CC6-6093BE1204AA}" type="pres">
      <dgm:prSet presAssocID="{1002450F-33FD-4100-81D9-D36BE252717E}" presName="parTx2" presStyleLbl="node1" presStyleIdx="1" presStyleCnt="3"/>
      <dgm:spPr/>
    </dgm:pt>
    <dgm:pt modelId="{2B5D3129-5EE3-4A6B-A6C3-090951E6CF98}" type="pres">
      <dgm:prSet presAssocID="{CFE0A2D8-D537-426E-B842-CE74BD49DCA1}" presName="picture2" presStyleCnt="0"/>
      <dgm:spPr/>
    </dgm:pt>
    <dgm:pt modelId="{0F96D17C-C53D-46EE-8D27-8D3606014309}" type="pres">
      <dgm:prSet presAssocID="{CFE0A2D8-D537-426E-B842-CE74BD49DCA1}" presName="imageRepeatNode" presStyleLbl="fgImgPlace1" presStyleIdx="1" presStyleCnt="3"/>
      <dgm:spPr/>
    </dgm:pt>
    <dgm:pt modelId="{81C83E99-2FE5-40CC-B27F-4451C8E8C4D9}" type="pres">
      <dgm:prSet presAssocID="{07411C71-99D7-422E-978B-EF59C541F622}" presName="parTx3" presStyleLbl="node1" presStyleIdx="2" presStyleCnt="3"/>
      <dgm:spPr/>
    </dgm:pt>
    <dgm:pt modelId="{D0B677A0-0F0A-48CD-8848-EA223CF940D3}" type="pres">
      <dgm:prSet presAssocID="{947D3B79-2407-44F2-8EAD-246580F68B71}" presName="picture3" presStyleCnt="0"/>
      <dgm:spPr/>
    </dgm:pt>
    <dgm:pt modelId="{3373F694-B80E-4311-8A5D-1D68885897EE}" type="pres">
      <dgm:prSet presAssocID="{947D3B79-2407-44F2-8EAD-246580F68B71}" presName="imageRepeatNode" presStyleLbl="fgImgPlace1" presStyleIdx="2" presStyleCnt="3"/>
      <dgm:spPr/>
    </dgm:pt>
  </dgm:ptLst>
  <dgm:cxnLst>
    <dgm:cxn modelId="{99D67131-051D-47C7-B28F-E224CFFF8BC4}" srcId="{5FA735F5-8458-4EB7-9D4E-772D1BCD8D0E}" destId="{1002450F-33FD-4100-81D9-D36BE252717E}" srcOrd="1" destOrd="0" parTransId="{EFCE6752-02BC-42EB-911E-3DF63D49AB44}" sibTransId="{CFE0A2D8-D537-426E-B842-CE74BD49DCA1}"/>
    <dgm:cxn modelId="{F99B743C-0F14-4870-AD7C-51FE0EE2F778}" srcId="{5FA735F5-8458-4EB7-9D4E-772D1BCD8D0E}" destId="{6F97BDC9-D99B-4A7B-A617-3BCBDE3AED37}" srcOrd="0" destOrd="0" parTransId="{2EB06BB8-8CB0-4D0C-B268-76BC1790130E}" sibTransId="{0009893A-4138-46AB-80FA-FA8AFDC8E5CB}"/>
    <dgm:cxn modelId="{0716673E-E5D9-4554-8B79-D9534D2EFA75}" type="presOf" srcId="{CFE0A2D8-D537-426E-B842-CE74BD49DCA1}" destId="{0F96D17C-C53D-46EE-8D27-8D3606014309}" srcOrd="0" destOrd="0" presId="urn:microsoft.com/office/officeart/2008/layout/AscendingPictureAccentProcess"/>
    <dgm:cxn modelId="{FB80AC7B-770F-48EE-92FE-7BC8A0F972DC}" type="presOf" srcId="{0009893A-4138-46AB-80FA-FA8AFDC8E5CB}" destId="{5AED3144-72AB-4B12-B758-C10E5AE4033F}" srcOrd="0" destOrd="0" presId="urn:microsoft.com/office/officeart/2008/layout/AscendingPictureAccentProcess"/>
    <dgm:cxn modelId="{4B369094-4265-4DF9-83E0-AC634FDCC28C}" type="presOf" srcId="{5FA735F5-8458-4EB7-9D4E-772D1BCD8D0E}" destId="{85C93638-0E36-4D15-8970-9B590B224D74}" srcOrd="0" destOrd="0" presId="urn:microsoft.com/office/officeart/2008/layout/AscendingPictureAccentProcess"/>
    <dgm:cxn modelId="{4E912499-7D34-43CE-910E-3E57FE75EAE8}" type="presOf" srcId="{1002450F-33FD-4100-81D9-D36BE252717E}" destId="{0B0B1F0B-7FCD-4FEF-8CC6-6093BE1204AA}" srcOrd="0" destOrd="0" presId="urn:microsoft.com/office/officeart/2008/layout/AscendingPictureAccentProcess"/>
    <dgm:cxn modelId="{3C36D49C-D2D2-459B-8F53-0AC5E896069B}" srcId="{5FA735F5-8458-4EB7-9D4E-772D1BCD8D0E}" destId="{07411C71-99D7-422E-978B-EF59C541F622}" srcOrd="2" destOrd="0" parTransId="{A85D4923-E528-4F60-8763-056E931B7DA8}" sibTransId="{947D3B79-2407-44F2-8EAD-246580F68B71}"/>
    <dgm:cxn modelId="{1A9DA0D1-A372-445A-B003-E3024B3D718E}" type="presOf" srcId="{07411C71-99D7-422E-978B-EF59C541F622}" destId="{81C83E99-2FE5-40CC-B27F-4451C8E8C4D9}" srcOrd="0" destOrd="0" presId="urn:microsoft.com/office/officeart/2008/layout/AscendingPictureAccentProcess"/>
    <dgm:cxn modelId="{A0424AD4-19DB-40D2-AAC7-BB0EFA0B857E}" type="presOf" srcId="{947D3B79-2407-44F2-8EAD-246580F68B71}" destId="{3373F694-B80E-4311-8A5D-1D68885897EE}" srcOrd="0" destOrd="0" presId="urn:microsoft.com/office/officeart/2008/layout/AscendingPictureAccentProcess"/>
    <dgm:cxn modelId="{02B52AF7-C270-4981-98F5-9ECB69EEF9AE}" type="presOf" srcId="{6F97BDC9-D99B-4A7B-A617-3BCBDE3AED37}" destId="{F37252D6-4D29-44E6-BF20-2C21C4A7CE70}" srcOrd="0" destOrd="0" presId="urn:microsoft.com/office/officeart/2008/layout/AscendingPictureAccentProcess"/>
    <dgm:cxn modelId="{8CADF13A-0A0E-4F19-A00C-FCAF2239C8A0}" type="presParOf" srcId="{85C93638-0E36-4D15-8970-9B590B224D74}" destId="{5B6C95AF-D36C-4656-92BA-1AEFD28378C3}" srcOrd="0" destOrd="0" presId="urn:microsoft.com/office/officeart/2008/layout/AscendingPictureAccentProcess"/>
    <dgm:cxn modelId="{B76E50E9-DC59-4FEE-BE79-D90BD579B316}" type="presParOf" srcId="{85C93638-0E36-4D15-8970-9B590B224D74}" destId="{A7092415-9A91-4EB6-8829-0AC98FE3E269}" srcOrd="1" destOrd="0" presId="urn:microsoft.com/office/officeart/2008/layout/AscendingPictureAccentProcess"/>
    <dgm:cxn modelId="{207F8417-8C84-44FD-A784-9B53C68CEAC8}" type="presParOf" srcId="{85C93638-0E36-4D15-8970-9B590B224D74}" destId="{B54ADB24-BECD-4307-9D1C-C4ED45AC9EA9}" srcOrd="2" destOrd="0" presId="urn:microsoft.com/office/officeart/2008/layout/AscendingPictureAccentProcess"/>
    <dgm:cxn modelId="{9C62FBE4-DEFC-4F7D-9687-5C22FCE41719}" type="presParOf" srcId="{85C93638-0E36-4D15-8970-9B590B224D74}" destId="{B77C99AB-0F4A-4EDD-B96C-12370B2711C3}" srcOrd="3" destOrd="0" presId="urn:microsoft.com/office/officeart/2008/layout/AscendingPictureAccentProcess"/>
    <dgm:cxn modelId="{D9C5F018-8867-4153-89FD-0FFB1CE4263B}" type="presParOf" srcId="{85C93638-0E36-4D15-8970-9B590B224D74}" destId="{81CD9567-6D04-4708-A2DF-95BA0EA235D8}" srcOrd="4" destOrd="0" presId="urn:microsoft.com/office/officeart/2008/layout/AscendingPictureAccentProcess"/>
    <dgm:cxn modelId="{B389191E-7AC6-4CC8-B027-84CCAEEF57B1}" type="presParOf" srcId="{85C93638-0E36-4D15-8970-9B590B224D74}" destId="{5687E8BA-3F46-4F9E-892C-82DD39ADC6BE}" srcOrd="5" destOrd="0" presId="urn:microsoft.com/office/officeart/2008/layout/AscendingPictureAccentProcess"/>
    <dgm:cxn modelId="{2F2FFBDC-C07A-46E3-8C84-0B45B95146E9}" type="presParOf" srcId="{85C93638-0E36-4D15-8970-9B590B224D74}" destId="{1AD7EC21-C0DE-42CF-8B77-40143E9A3294}" srcOrd="6" destOrd="0" presId="urn:microsoft.com/office/officeart/2008/layout/AscendingPictureAccentProcess"/>
    <dgm:cxn modelId="{812FAF97-98AD-4521-9F5D-87466427572A}" type="presParOf" srcId="{85C93638-0E36-4D15-8970-9B590B224D74}" destId="{4E7AB690-CE99-42C5-8E56-EAA781DA8AD3}" srcOrd="7" destOrd="0" presId="urn:microsoft.com/office/officeart/2008/layout/AscendingPictureAccentProcess"/>
    <dgm:cxn modelId="{7167B592-8075-4592-8CC3-0DCED4103F14}" type="presParOf" srcId="{85C93638-0E36-4D15-8970-9B590B224D74}" destId="{39D0DE34-883B-42A9-9BDF-A0D4BA5E50F0}" srcOrd="8" destOrd="0" presId="urn:microsoft.com/office/officeart/2008/layout/AscendingPictureAccentProcess"/>
    <dgm:cxn modelId="{FBDAE3A5-62E9-4F97-BF70-D422EB4A0FAA}" type="presParOf" srcId="{85C93638-0E36-4D15-8970-9B590B224D74}" destId="{37EBFB33-F66C-420C-BFB3-1F6067AB8101}" srcOrd="9" destOrd="0" presId="urn:microsoft.com/office/officeart/2008/layout/AscendingPictureAccentProcess"/>
    <dgm:cxn modelId="{491947F0-4533-4638-8E20-ADD447D62971}" type="presParOf" srcId="{85C93638-0E36-4D15-8970-9B590B224D74}" destId="{139D6E9D-ED55-4462-9E48-1E3C836F0E2A}" srcOrd="10" destOrd="0" presId="urn:microsoft.com/office/officeart/2008/layout/AscendingPictureAccentProcess"/>
    <dgm:cxn modelId="{53BAF3D0-960D-4CE6-A74D-95F4E8998925}" type="presParOf" srcId="{85C93638-0E36-4D15-8970-9B590B224D74}" destId="{43A47661-C35A-43C4-8038-EA67A59AD0FD}" srcOrd="11" destOrd="0" presId="urn:microsoft.com/office/officeart/2008/layout/AscendingPictureAccentProcess"/>
    <dgm:cxn modelId="{31EFE773-F259-4B2A-B368-9E515EDAFAA5}" type="presParOf" srcId="{85C93638-0E36-4D15-8970-9B590B224D74}" destId="{F37252D6-4D29-44E6-BF20-2C21C4A7CE70}" srcOrd="12" destOrd="0" presId="urn:microsoft.com/office/officeart/2008/layout/AscendingPictureAccentProcess"/>
    <dgm:cxn modelId="{1269127F-C8DB-484C-A31F-B8685566242C}" type="presParOf" srcId="{85C93638-0E36-4D15-8970-9B590B224D74}" destId="{C5170223-2D45-4AC9-A5D9-28D89F9B4654}" srcOrd="13" destOrd="0" presId="urn:microsoft.com/office/officeart/2008/layout/AscendingPictureAccentProcess"/>
    <dgm:cxn modelId="{E2D15CCB-5AF0-4152-BC14-262EA77840DE}" type="presParOf" srcId="{C5170223-2D45-4AC9-A5D9-28D89F9B4654}" destId="{5AED3144-72AB-4B12-B758-C10E5AE4033F}" srcOrd="0" destOrd="0" presId="urn:microsoft.com/office/officeart/2008/layout/AscendingPictureAccentProcess"/>
    <dgm:cxn modelId="{FA3FF7F0-CFA2-4475-B75F-511A74911984}" type="presParOf" srcId="{85C93638-0E36-4D15-8970-9B590B224D74}" destId="{0B0B1F0B-7FCD-4FEF-8CC6-6093BE1204AA}" srcOrd="14" destOrd="0" presId="urn:microsoft.com/office/officeart/2008/layout/AscendingPictureAccentProcess"/>
    <dgm:cxn modelId="{D71E0621-4D21-4B75-8328-CB0A2489B99A}" type="presParOf" srcId="{85C93638-0E36-4D15-8970-9B590B224D74}" destId="{2B5D3129-5EE3-4A6B-A6C3-090951E6CF98}" srcOrd="15" destOrd="0" presId="urn:microsoft.com/office/officeart/2008/layout/AscendingPictureAccentProcess"/>
    <dgm:cxn modelId="{620B4471-3846-4097-A0F1-5A9B5F2F7057}" type="presParOf" srcId="{2B5D3129-5EE3-4A6B-A6C3-090951E6CF98}" destId="{0F96D17C-C53D-46EE-8D27-8D3606014309}" srcOrd="0" destOrd="0" presId="urn:microsoft.com/office/officeart/2008/layout/AscendingPictureAccentProcess"/>
    <dgm:cxn modelId="{30824B46-5701-4A22-B2CA-55C67B0832E9}" type="presParOf" srcId="{85C93638-0E36-4D15-8970-9B590B224D74}" destId="{81C83E99-2FE5-40CC-B27F-4451C8E8C4D9}" srcOrd="16" destOrd="0" presId="urn:microsoft.com/office/officeart/2008/layout/AscendingPictureAccentProcess"/>
    <dgm:cxn modelId="{07BDD44B-F24E-4D32-AB01-D5D97F7AF632}" type="presParOf" srcId="{85C93638-0E36-4D15-8970-9B590B224D74}" destId="{D0B677A0-0F0A-48CD-8848-EA223CF940D3}" srcOrd="17" destOrd="0" presId="urn:microsoft.com/office/officeart/2008/layout/AscendingPictureAccentProcess"/>
    <dgm:cxn modelId="{9E9D7E5C-3F3C-4CD7-9564-28F54094FB42}" type="presParOf" srcId="{D0B677A0-0F0A-48CD-8848-EA223CF940D3}" destId="{3373F694-B80E-4311-8A5D-1D68885897EE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7D718-CD95-4E3D-90D3-97B19E716E4F}">
      <dsp:nvSpPr>
        <dsp:cNvPr id="0" name=""/>
        <dsp:cNvSpPr/>
      </dsp:nvSpPr>
      <dsp:spPr>
        <a:xfrm>
          <a:off x="5102238" y="2175669"/>
          <a:ext cx="463555" cy="996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777" y="0"/>
              </a:lnTo>
              <a:lnTo>
                <a:pt x="231777" y="996644"/>
              </a:lnTo>
              <a:lnTo>
                <a:pt x="463555" y="99664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38C3C-07E9-481B-9FA8-E3B55A75994B}">
      <dsp:nvSpPr>
        <dsp:cNvPr id="0" name=""/>
        <dsp:cNvSpPr/>
      </dsp:nvSpPr>
      <dsp:spPr>
        <a:xfrm>
          <a:off x="5102238" y="2129949"/>
          <a:ext cx="463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555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B78EF3-68CE-41FE-9AC8-D1E62AB8F4B1}">
      <dsp:nvSpPr>
        <dsp:cNvPr id="0" name=""/>
        <dsp:cNvSpPr/>
      </dsp:nvSpPr>
      <dsp:spPr>
        <a:xfrm>
          <a:off x="5102238" y="1179024"/>
          <a:ext cx="463555" cy="996644"/>
        </a:xfrm>
        <a:custGeom>
          <a:avLst/>
          <a:gdLst/>
          <a:ahLst/>
          <a:cxnLst/>
          <a:rect l="0" t="0" r="0" b="0"/>
          <a:pathLst>
            <a:path>
              <a:moveTo>
                <a:pt x="0" y="996644"/>
              </a:moveTo>
              <a:lnTo>
                <a:pt x="231777" y="996644"/>
              </a:lnTo>
              <a:lnTo>
                <a:pt x="231777" y="0"/>
              </a:lnTo>
              <a:lnTo>
                <a:pt x="463555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C6335-14F5-4BCE-BCD5-A8D121E024A8}">
      <dsp:nvSpPr>
        <dsp:cNvPr id="0" name=""/>
        <dsp:cNvSpPr/>
      </dsp:nvSpPr>
      <dsp:spPr>
        <a:xfrm>
          <a:off x="2320906" y="1677346"/>
          <a:ext cx="463555" cy="49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777" y="0"/>
              </a:lnTo>
              <a:lnTo>
                <a:pt x="231777" y="498322"/>
              </a:lnTo>
              <a:lnTo>
                <a:pt x="463555" y="49832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F5B2B-A38A-4772-8B33-925B2EB61E3E}">
      <dsp:nvSpPr>
        <dsp:cNvPr id="0" name=""/>
        <dsp:cNvSpPr/>
      </dsp:nvSpPr>
      <dsp:spPr>
        <a:xfrm>
          <a:off x="2320906" y="1179024"/>
          <a:ext cx="463555" cy="498322"/>
        </a:xfrm>
        <a:custGeom>
          <a:avLst/>
          <a:gdLst/>
          <a:ahLst/>
          <a:cxnLst/>
          <a:rect l="0" t="0" r="0" b="0"/>
          <a:pathLst>
            <a:path>
              <a:moveTo>
                <a:pt x="0" y="498322"/>
              </a:moveTo>
              <a:lnTo>
                <a:pt x="231777" y="498322"/>
              </a:lnTo>
              <a:lnTo>
                <a:pt x="231777" y="0"/>
              </a:lnTo>
              <a:lnTo>
                <a:pt x="463555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B8728-3C63-4DFA-AF9F-4F052D67B68C}">
      <dsp:nvSpPr>
        <dsp:cNvPr id="0" name=""/>
        <dsp:cNvSpPr/>
      </dsp:nvSpPr>
      <dsp:spPr>
        <a:xfrm>
          <a:off x="3128" y="1323885"/>
          <a:ext cx="2317777" cy="7069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RS</a:t>
          </a:r>
        </a:p>
      </dsp:txBody>
      <dsp:txXfrm>
        <a:off x="3128" y="1323885"/>
        <a:ext cx="2317777" cy="706922"/>
      </dsp:txXfrm>
    </dsp:sp>
    <dsp:sp modelId="{2489C3CD-E502-418F-8054-2AEF86B6924B}">
      <dsp:nvSpPr>
        <dsp:cNvPr id="0" name=""/>
        <dsp:cNvSpPr/>
      </dsp:nvSpPr>
      <dsp:spPr>
        <a:xfrm>
          <a:off x="2784461" y="825563"/>
          <a:ext cx="2317777" cy="7069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Content Based</a:t>
          </a:r>
        </a:p>
      </dsp:txBody>
      <dsp:txXfrm>
        <a:off x="2784461" y="825563"/>
        <a:ext cx="2317777" cy="706922"/>
      </dsp:txXfrm>
    </dsp:sp>
    <dsp:sp modelId="{492F0D1E-7F2F-4587-929B-7D51A54AF6B0}">
      <dsp:nvSpPr>
        <dsp:cNvPr id="0" name=""/>
        <dsp:cNvSpPr/>
      </dsp:nvSpPr>
      <dsp:spPr>
        <a:xfrm>
          <a:off x="2784461" y="1822207"/>
          <a:ext cx="2317777" cy="7069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Collaborative Filtering</a:t>
          </a:r>
        </a:p>
      </dsp:txBody>
      <dsp:txXfrm>
        <a:off x="2784461" y="1822207"/>
        <a:ext cx="2317777" cy="706922"/>
      </dsp:txXfrm>
    </dsp:sp>
    <dsp:sp modelId="{3C773C00-3BC1-423B-83F4-EF312B3718A3}">
      <dsp:nvSpPr>
        <dsp:cNvPr id="0" name=""/>
        <dsp:cNvSpPr/>
      </dsp:nvSpPr>
      <dsp:spPr>
        <a:xfrm>
          <a:off x="5565793" y="825563"/>
          <a:ext cx="2317777" cy="7069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User-based</a:t>
          </a:r>
        </a:p>
      </dsp:txBody>
      <dsp:txXfrm>
        <a:off x="5565793" y="825563"/>
        <a:ext cx="2317777" cy="706922"/>
      </dsp:txXfrm>
    </dsp:sp>
    <dsp:sp modelId="{98C7A98F-3CAB-45FE-83F9-2F9E271F370A}">
      <dsp:nvSpPr>
        <dsp:cNvPr id="0" name=""/>
        <dsp:cNvSpPr/>
      </dsp:nvSpPr>
      <dsp:spPr>
        <a:xfrm>
          <a:off x="5565793" y="1822207"/>
          <a:ext cx="2317777" cy="7069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Item-based</a:t>
          </a:r>
        </a:p>
      </dsp:txBody>
      <dsp:txXfrm>
        <a:off x="5565793" y="1822207"/>
        <a:ext cx="2317777" cy="706922"/>
      </dsp:txXfrm>
    </dsp:sp>
    <dsp:sp modelId="{62992F5A-CE81-4B07-9310-F91DA0050012}">
      <dsp:nvSpPr>
        <dsp:cNvPr id="0" name=""/>
        <dsp:cNvSpPr/>
      </dsp:nvSpPr>
      <dsp:spPr>
        <a:xfrm>
          <a:off x="5565793" y="2818852"/>
          <a:ext cx="2317777" cy="7069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Hybrid approach</a:t>
          </a:r>
        </a:p>
      </dsp:txBody>
      <dsp:txXfrm>
        <a:off x="5565793" y="2818852"/>
        <a:ext cx="2317777" cy="706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C95AF-D36C-4656-92BA-1AEFD28378C3}">
      <dsp:nvSpPr>
        <dsp:cNvPr id="0" name=""/>
        <dsp:cNvSpPr/>
      </dsp:nvSpPr>
      <dsp:spPr>
        <a:xfrm>
          <a:off x="1229399" y="2822141"/>
          <a:ext cx="77724" cy="7772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092415-9A91-4EB6-8829-0AC98FE3E269}">
      <dsp:nvSpPr>
        <dsp:cNvPr id="0" name=""/>
        <dsp:cNvSpPr/>
      </dsp:nvSpPr>
      <dsp:spPr>
        <a:xfrm>
          <a:off x="1082889" y="2892670"/>
          <a:ext cx="77724" cy="7772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4ADB24-BECD-4307-9D1C-C4ED45AC9EA9}">
      <dsp:nvSpPr>
        <dsp:cNvPr id="0" name=""/>
        <dsp:cNvSpPr/>
      </dsp:nvSpPr>
      <dsp:spPr>
        <a:xfrm>
          <a:off x="929384" y="2948379"/>
          <a:ext cx="77724" cy="7772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7C99AB-0F4A-4EDD-B96C-12370B2711C3}">
      <dsp:nvSpPr>
        <dsp:cNvPr id="0" name=""/>
        <dsp:cNvSpPr/>
      </dsp:nvSpPr>
      <dsp:spPr>
        <a:xfrm>
          <a:off x="1932801" y="2005713"/>
          <a:ext cx="77724" cy="7772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CD9567-6D04-4708-A2DF-95BA0EA235D8}">
      <dsp:nvSpPr>
        <dsp:cNvPr id="0" name=""/>
        <dsp:cNvSpPr/>
      </dsp:nvSpPr>
      <dsp:spPr>
        <a:xfrm>
          <a:off x="1873731" y="2149240"/>
          <a:ext cx="77724" cy="7772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87E8BA-3F46-4F9E-892C-82DD39ADC6BE}">
      <dsp:nvSpPr>
        <dsp:cNvPr id="0" name=""/>
        <dsp:cNvSpPr/>
      </dsp:nvSpPr>
      <dsp:spPr>
        <a:xfrm>
          <a:off x="1831760" y="925283"/>
          <a:ext cx="77724" cy="7772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D7EC21-C0DE-42CF-8B77-40143E9A3294}">
      <dsp:nvSpPr>
        <dsp:cNvPr id="0" name=""/>
        <dsp:cNvSpPr/>
      </dsp:nvSpPr>
      <dsp:spPr>
        <a:xfrm>
          <a:off x="1939796" y="856675"/>
          <a:ext cx="77724" cy="7772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7AB690-CE99-42C5-8E56-EAA781DA8AD3}">
      <dsp:nvSpPr>
        <dsp:cNvPr id="0" name=""/>
        <dsp:cNvSpPr/>
      </dsp:nvSpPr>
      <dsp:spPr>
        <a:xfrm>
          <a:off x="2047833" y="788068"/>
          <a:ext cx="77724" cy="7772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D0DE34-883B-42A9-9BDF-A0D4BA5E50F0}">
      <dsp:nvSpPr>
        <dsp:cNvPr id="0" name=""/>
        <dsp:cNvSpPr/>
      </dsp:nvSpPr>
      <dsp:spPr>
        <a:xfrm>
          <a:off x="2155869" y="856675"/>
          <a:ext cx="77724" cy="7772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EBFB33-F66C-420C-BFB3-1F6067AB8101}">
      <dsp:nvSpPr>
        <dsp:cNvPr id="0" name=""/>
        <dsp:cNvSpPr/>
      </dsp:nvSpPr>
      <dsp:spPr>
        <a:xfrm>
          <a:off x="2263905" y="925283"/>
          <a:ext cx="77724" cy="7772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9D6E9D-ED55-4462-9E48-1E3C836F0E2A}">
      <dsp:nvSpPr>
        <dsp:cNvPr id="0" name=""/>
        <dsp:cNvSpPr/>
      </dsp:nvSpPr>
      <dsp:spPr>
        <a:xfrm>
          <a:off x="2047833" y="932692"/>
          <a:ext cx="77724" cy="7772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A47661-C35A-43C4-8038-EA67A59AD0FD}">
      <dsp:nvSpPr>
        <dsp:cNvPr id="0" name=""/>
        <dsp:cNvSpPr/>
      </dsp:nvSpPr>
      <dsp:spPr>
        <a:xfrm>
          <a:off x="2047833" y="1077591"/>
          <a:ext cx="77724" cy="7772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7252D6-4D29-44E6-BF20-2C21C4A7CE70}">
      <dsp:nvSpPr>
        <dsp:cNvPr id="0" name=""/>
        <dsp:cNvSpPr/>
      </dsp:nvSpPr>
      <dsp:spPr>
        <a:xfrm>
          <a:off x="550480" y="3113753"/>
          <a:ext cx="1676506" cy="44951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4861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Canopy algo.</a:t>
          </a:r>
        </a:p>
      </dsp:txBody>
      <dsp:txXfrm>
        <a:off x="572424" y="3135697"/>
        <a:ext cx="1632618" cy="405627"/>
      </dsp:txXfrm>
    </dsp:sp>
    <dsp:sp modelId="{5AED3144-72AB-4B12-B758-C10E5AE4033F}">
      <dsp:nvSpPr>
        <dsp:cNvPr id="0" name=""/>
        <dsp:cNvSpPr/>
      </dsp:nvSpPr>
      <dsp:spPr>
        <a:xfrm>
          <a:off x="85690" y="2673019"/>
          <a:ext cx="777240" cy="7771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B0B1F0B-7FCD-4FEF-8CC6-6093BE1204AA}">
      <dsp:nvSpPr>
        <dsp:cNvPr id="0" name=""/>
        <dsp:cNvSpPr/>
      </dsp:nvSpPr>
      <dsp:spPr>
        <a:xfrm>
          <a:off x="1628900" y="2530041"/>
          <a:ext cx="1676506" cy="44951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4861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K-means algo.</a:t>
          </a:r>
        </a:p>
      </dsp:txBody>
      <dsp:txXfrm>
        <a:off x="1650844" y="2551985"/>
        <a:ext cx="1632618" cy="405627"/>
      </dsp:txXfrm>
    </dsp:sp>
    <dsp:sp modelId="{0F96D17C-C53D-46EE-8D27-8D3606014309}">
      <dsp:nvSpPr>
        <dsp:cNvPr id="0" name=""/>
        <dsp:cNvSpPr/>
      </dsp:nvSpPr>
      <dsp:spPr>
        <a:xfrm>
          <a:off x="1164111" y="2089307"/>
          <a:ext cx="777240" cy="77718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1C83E99-2FE5-40CC-B27F-4451C8E8C4D9}">
      <dsp:nvSpPr>
        <dsp:cNvPr id="0" name=""/>
        <dsp:cNvSpPr/>
      </dsp:nvSpPr>
      <dsp:spPr>
        <a:xfrm>
          <a:off x="2124002" y="1644731"/>
          <a:ext cx="1676506" cy="44951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4861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Huge matrix</a:t>
          </a:r>
        </a:p>
      </dsp:txBody>
      <dsp:txXfrm>
        <a:off x="2145946" y="1666675"/>
        <a:ext cx="1632618" cy="405627"/>
      </dsp:txXfrm>
    </dsp:sp>
    <dsp:sp modelId="{3373F694-B80E-4311-8A5D-1D68885897EE}">
      <dsp:nvSpPr>
        <dsp:cNvPr id="0" name=""/>
        <dsp:cNvSpPr/>
      </dsp:nvSpPr>
      <dsp:spPr>
        <a:xfrm>
          <a:off x="1659213" y="1203996"/>
          <a:ext cx="777240" cy="777185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40000" r="-4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A3DA4-D17C-9F4D-8FBD-54A04DDB0838}" type="datetimeFigureOut">
              <a:rPr lang="en-MO" smtClean="0"/>
              <a:t>01/06/2021</a:t>
            </a:fld>
            <a:endParaRPr lang="en-M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08363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BD429-95F8-1740-A924-351823D08D32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992667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49313"/>
            <a:ext cx="3057525" cy="2293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References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/>
              <a:t>[1] Pan, R.; Ge, C.; Zhang, L.; Zhao, W.; Shao, X. A New Similarity Model Based on Collaborative Filtering for New User Cold Start Recommendation. IEICE TRANSACTIONS on Information and Systems 2020, 103, 1388–1394.</a:t>
            </a:r>
          </a:p>
          <a:p>
            <a:r>
              <a:rPr lang="en-GB" sz="800" dirty="0"/>
              <a:t>[2] Jiang, S.; Fang, S.C.; An, Q.; </a:t>
            </a:r>
            <a:r>
              <a:rPr lang="en-GB" sz="800" dirty="0" err="1"/>
              <a:t>Lavery</a:t>
            </a:r>
            <a:r>
              <a:rPr lang="en-GB" sz="800" dirty="0"/>
              <a:t>, J.E. A sub-one quasi-norm-based similarity measure for collaborative228filtering in recommender systems. Information Sciences 2019,487, 142–155.</a:t>
            </a:r>
          </a:p>
          <a:p>
            <a:r>
              <a:rPr lang="en-GB" sz="800" dirty="0"/>
              <a:t>[3] Arsan, T.; </a:t>
            </a:r>
            <a:r>
              <a:rPr lang="en-GB" sz="800" dirty="0" err="1"/>
              <a:t>Köksal</a:t>
            </a:r>
            <a:r>
              <a:rPr lang="en-GB" sz="800" dirty="0"/>
              <a:t>, E.; </a:t>
            </a:r>
            <a:r>
              <a:rPr lang="en-GB" sz="800" dirty="0" err="1"/>
              <a:t>Bozkus</a:t>
            </a:r>
            <a:r>
              <a:rPr lang="en-GB" sz="800" dirty="0"/>
              <a:t>, Z. Comparison of collaborative filtering algorithms with various similarity measures for movie recommendation. International Journal of Computer Science, Engineering and Applications (IJCSEA) 2016, 6, 1–20.</a:t>
            </a:r>
          </a:p>
          <a:p>
            <a:r>
              <a:rPr lang="en-GB" sz="800" dirty="0"/>
              <a:t>[4] </a:t>
            </a:r>
            <a:r>
              <a:rPr lang="en-GB" sz="800" dirty="0" err="1"/>
              <a:t>Adomavicius</a:t>
            </a:r>
            <a:r>
              <a:rPr lang="en-GB" sz="800" dirty="0"/>
              <a:t>, G.; </a:t>
            </a:r>
            <a:r>
              <a:rPr lang="en-GB" sz="800" dirty="0" err="1"/>
              <a:t>Tuzhilin</a:t>
            </a:r>
            <a:r>
              <a:rPr lang="en-GB" sz="800" dirty="0"/>
              <a:t>, A. Toward the next generation of recommender systems:  A survey of the state-of-the-art and possible extensions. IEEE transactions on knowledge and data engineering 2005, 17, 734–749.</a:t>
            </a:r>
          </a:p>
          <a:p>
            <a:r>
              <a:rPr lang="en-GB" sz="800" dirty="0"/>
              <a:t>[5] Resnick, P.; </a:t>
            </a:r>
            <a:r>
              <a:rPr lang="en-GB" sz="800" dirty="0" err="1"/>
              <a:t>acovou</a:t>
            </a:r>
            <a:r>
              <a:rPr lang="en-GB" sz="800" dirty="0"/>
              <a:t>, N.; </a:t>
            </a:r>
            <a:r>
              <a:rPr lang="en-GB" sz="800" dirty="0" err="1"/>
              <a:t>Suchak</a:t>
            </a:r>
            <a:r>
              <a:rPr lang="en-GB" sz="800" dirty="0"/>
              <a:t>, M.; Bergstrom, P.; </a:t>
            </a:r>
            <a:r>
              <a:rPr lang="en-GB" sz="800" dirty="0" err="1"/>
              <a:t>Riedl</a:t>
            </a:r>
            <a:r>
              <a:rPr lang="en-GB" sz="800" dirty="0"/>
              <a:t>, J. </a:t>
            </a:r>
            <a:r>
              <a:rPr lang="en-GB" sz="800" dirty="0" err="1"/>
              <a:t>GroupLens</a:t>
            </a:r>
            <a:r>
              <a:rPr lang="en-GB" sz="800" dirty="0"/>
              <a:t>: an  open architecture for collaborative filtering of </a:t>
            </a:r>
            <a:r>
              <a:rPr lang="en-GB" sz="800" dirty="0" err="1"/>
              <a:t>netnews</a:t>
            </a:r>
            <a:r>
              <a:rPr lang="en-GB" sz="800" dirty="0"/>
              <a:t>. Proceedings of the 1994 ACM conference on Computer supported cooperative work, 1994, pp. 175–186.</a:t>
            </a:r>
          </a:p>
          <a:p>
            <a:r>
              <a:rPr lang="en-GB" sz="800" dirty="0"/>
              <a:t>[6] </a:t>
            </a:r>
            <a:r>
              <a:rPr lang="en-GB" sz="800" dirty="0" err="1"/>
              <a:t>Koutrika</a:t>
            </a:r>
            <a:r>
              <a:rPr lang="en-GB" sz="800" dirty="0"/>
              <a:t>, G.; </a:t>
            </a:r>
            <a:r>
              <a:rPr lang="en-GB" sz="800" dirty="0" err="1"/>
              <a:t>Bercovitz</a:t>
            </a:r>
            <a:r>
              <a:rPr lang="en-GB" sz="800" dirty="0"/>
              <a:t>, B.; Garcia-Molina, H.F. Expressing and combining flexible recommendations. Proceedings of the 35th SIGMOD International  Conference on Management of Data (SIGMOD’09), Providence, RI, USA, Vol. 29.</a:t>
            </a:r>
          </a:p>
          <a:p>
            <a:r>
              <a:rPr lang="en-GB" sz="800" dirty="0"/>
              <a:t>[7] Jiang, L.; Cheng, Y.; Yang, L.; Li, J.; Yan, H.; Wang, X.  A trust-based collaborative filtering algorithm for E-commerce recommendation </a:t>
            </a:r>
            <a:r>
              <a:rPr lang="en-GB" sz="800" dirty="0" err="1"/>
              <a:t>system.Journal</a:t>
            </a:r>
            <a:r>
              <a:rPr lang="en-GB" sz="800" dirty="0"/>
              <a:t> of Ambient Intelligence and Humanized Computing2019, 10, 3023–3034.</a:t>
            </a:r>
          </a:p>
          <a:p>
            <a:r>
              <a:rPr lang="en-GB" sz="800" dirty="0"/>
              <a:t>[8] Ma, T.; Zhou, J.; Tang, M.; Tian, Y.; Al-</a:t>
            </a:r>
            <a:r>
              <a:rPr lang="en-GB" sz="800" dirty="0" err="1"/>
              <a:t>Dhelaan</a:t>
            </a:r>
            <a:r>
              <a:rPr lang="en-GB" sz="800" dirty="0"/>
              <a:t>, A.; Al-</a:t>
            </a:r>
            <a:r>
              <a:rPr lang="en-GB" sz="800" dirty="0" err="1"/>
              <a:t>Rodhaan</a:t>
            </a:r>
            <a:r>
              <a:rPr lang="en-GB" sz="800" dirty="0"/>
              <a:t>, M.; Lee, S. Social network and tag sources based augmenting collaborative recommender system. IEICE transactions on Information and Systems 2015, 98, 902–910.</a:t>
            </a:r>
          </a:p>
          <a:p>
            <a:r>
              <a:rPr lang="en-GB" sz="800" dirty="0"/>
              <a:t>[9] Sarwar, B.; </a:t>
            </a:r>
            <a:r>
              <a:rPr lang="en-GB" sz="800" dirty="0" err="1"/>
              <a:t>Karypis</a:t>
            </a:r>
            <a:r>
              <a:rPr lang="en-GB" sz="800" dirty="0"/>
              <a:t>, G.; </a:t>
            </a:r>
            <a:r>
              <a:rPr lang="en-GB" sz="800" dirty="0" err="1"/>
              <a:t>Konstan</a:t>
            </a:r>
            <a:r>
              <a:rPr lang="en-GB" sz="800" dirty="0"/>
              <a:t>, J.; </a:t>
            </a:r>
            <a:r>
              <a:rPr lang="en-GB" sz="800" dirty="0" err="1"/>
              <a:t>Riedl</a:t>
            </a:r>
            <a:r>
              <a:rPr lang="en-GB" sz="800" dirty="0"/>
              <a:t>, J. Item-based collaborative filtering recommendation algorithms. Proceedings of the 10th international conference on World Wide Web, 2001, pp. 285–295.</a:t>
            </a:r>
          </a:p>
          <a:p>
            <a:r>
              <a:rPr lang="en-GB" sz="800" dirty="0"/>
              <a:t>[10] Ding, Y.; Li, X. Time weight collaborative filtering. Proceedings of the 14th ACM international conference249on Information and knowledge management, 2005, pp. 485–492.</a:t>
            </a:r>
          </a:p>
          <a:p>
            <a:r>
              <a:rPr lang="en-GB" sz="800" dirty="0"/>
              <a:t>[11] Feng, Z.M.; </a:t>
            </a:r>
            <a:r>
              <a:rPr lang="en-GB" sz="800" dirty="0" err="1"/>
              <a:t>Su</a:t>
            </a:r>
            <a:r>
              <a:rPr lang="en-GB" sz="800" dirty="0"/>
              <a:t>, Y.D. Application of Using Simulated Annealing to Combine Clustering with Collaborative251Filtering for Item Recommendation. Applied Mechanics and Materials. Trans Tech </a:t>
            </a:r>
            <a:r>
              <a:rPr lang="en-GB" sz="800" dirty="0" err="1"/>
              <a:t>Publ</a:t>
            </a:r>
            <a:r>
              <a:rPr lang="en-GB" sz="800" dirty="0"/>
              <a:t>, 2013, Vol. 347, pp. 2747–2751.</a:t>
            </a:r>
          </a:p>
          <a:p>
            <a:r>
              <a:rPr lang="en-GB" sz="800" dirty="0"/>
              <a:t>[12] </a:t>
            </a:r>
            <a:r>
              <a:rPr lang="en-GB" sz="800" dirty="0" err="1"/>
              <a:t>Aldhahri</a:t>
            </a:r>
            <a:r>
              <a:rPr lang="en-GB" sz="800" dirty="0"/>
              <a:t>, E.; Shandilya, V.; Shiva, S. Towards an effective crowdsourcing recommendation system: A survey of the state-of-the-art. 2015 IEEE Symposium on Service-Oriented System Engineering. IEEE, 2015, pp. 372–377.</a:t>
            </a:r>
          </a:p>
          <a:p>
            <a:r>
              <a:rPr lang="en-GB" sz="800" dirty="0"/>
              <a:t>[13] Bai, L.; Hu, M.; Ma, Y.; Liu, M.  A Hybrid Two-Phase Recommendation for Group-Buying E-commerce Applications. Applied Sciences 2019,9, 3141.</a:t>
            </a:r>
          </a:p>
          <a:p>
            <a:r>
              <a:rPr lang="en-GB" sz="800" dirty="0"/>
              <a:t>[14] McCallum, A.; Nigam, K.; Ungar, L.H. Efficient clustering of high-dimensional data sets with application to reference matching. Proceedings of the sixth ACM SIGKDD international conference on Knowledge discovery and data mining, 2000, pp. 169–178.</a:t>
            </a:r>
          </a:p>
          <a:p>
            <a:r>
              <a:rPr lang="en-GB" sz="800" dirty="0"/>
              <a:t>[15] Li, J.; Zhang, K.; Yang, X.; Wei, P.; Wang, J.; Mitra, K.; Ranjan, R. Category preferred canopy–K-means265based collaborative filtering </a:t>
            </a:r>
            <a:r>
              <a:rPr lang="en-GB" sz="800" dirty="0" err="1"/>
              <a:t>algorithm.Future</a:t>
            </a:r>
            <a:r>
              <a:rPr lang="en-GB" sz="800" dirty="0"/>
              <a:t> Generation Computer Systems 2019, 93, 1046–1054.</a:t>
            </a:r>
          </a:p>
          <a:p>
            <a:r>
              <a:rPr lang="en-GB" sz="800" dirty="0"/>
              <a:t>[16] </a:t>
            </a:r>
            <a:r>
              <a:rPr lang="en-GB" sz="800" dirty="0" err="1"/>
              <a:t>Chefrour</a:t>
            </a:r>
            <a:r>
              <a:rPr lang="en-GB" sz="800" dirty="0"/>
              <a:t>, A.; </a:t>
            </a:r>
            <a:r>
              <a:rPr lang="en-GB" sz="800" dirty="0" err="1"/>
              <a:t>Souici-Meslati</a:t>
            </a:r>
            <a:r>
              <a:rPr lang="en-GB" sz="800" dirty="0"/>
              <a:t>, L. AMF-IDBSCAN: Incremental Density Based Clustering Algorithm Using Adaptive Median Filtering Technique. Informatica 2019,43.</a:t>
            </a:r>
          </a:p>
          <a:p>
            <a:r>
              <a:rPr lang="en-GB" sz="800" dirty="0"/>
              <a:t>[17] Thakkar, P.; Varma, K.; </a:t>
            </a:r>
            <a:r>
              <a:rPr lang="en-GB" sz="800" dirty="0" err="1"/>
              <a:t>Ukani</a:t>
            </a:r>
            <a:r>
              <a:rPr lang="en-GB" sz="800" dirty="0"/>
              <a:t>, V. Outcome fusion-based approaches for user-based and item-based269collaborative filtering. International Conference on Information and Communication Technology for270Intelligent Systems. Springer, 2017, pp. 127–135.</a:t>
            </a:r>
          </a:p>
          <a:p>
            <a:r>
              <a:rPr lang="en-GB" sz="800" dirty="0"/>
              <a:t>[18] https://grouplens.org/datasets/movielens</a:t>
            </a:r>
          </a:p>
          <a:p>
            <a:r>
              <a:rPr lang="en-GB" sz="800" dirty="0"/>
              <a:t>[19] https://www.kaggle.com/netflix-inc/netflix-prize-data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BD429-95F8-1740-A924-351823D08D32}" type="slidenum">
              <a:rPr lang="en-MO" smtClean="0"/>
              <a:t>1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4064796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49313"/>
            <a:ext cx="3057525" cy="2293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Big data fascinates researchers in academia and industry since its enormous value in research and e-commerce. </a:t>
            </a:r>
          </a:p>
          <a:p>
            <a:r>
              <a:rPr lang="en-US" sz="1200" dirty="0"/>
              <a:t>information filtering systems are used greatly by people to retrieve information for improving their operational efficiency as people have enabled to passively obtain all kinds of information.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BD429-95F8-1740-A924-351823D08D32}" type="slidenum">
              <a:rPr lang="en-MO" smtClean="0"/>
              <a:t>3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96469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49313"/>
            <a:ext cx="3057525" cy="2293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similarity between user a and user b can be calculated as (2):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BD429-95F8-1740-A924-351823D08D32}" type="slidenum">
              <a:rPr lang="en-MO" smtClean="0"/>
              <a:t>6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956713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49313"/>
            <a:ext cx="3057525" cy="2293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US" dirty="0"/>
              <a:t>o predict the ratings, the traditional CF has involved the k-NN algorithm to obtain an ordered </a:t>
            </a:r>
            <a:r>
              <a:rPr lang="en-GB" dirty="0"/>
              <a:t>nearest neighbour set of target user or target item.</a:t>
            </a:r>
          </a:p>
          <a:p>
            <a:r>
              <a:rPr lang="en-GB" dirty="0"/>
              <a:t>Then recommends the favourite items or mutual users of k numbers most similar neighbours from the target user or target item.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BD429-95F8-1740-A924-351823D08D32}" type="slidenum">
              <a:rPr lang="en-MO" smtClean="0"/>
              <a:t>7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515042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49313"/>
            <a:ext cx="3057525" cy="2293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But, as the number of products or users on the site increases exponentially, the variability of items will affect the similarity index and ultimately reduce the accuracy of item recommendations[8]. </a:t>
            </a:r>
          </a:p>
          <a:p>
            <a:r>
              <a:rPr lang="en-US" dirty="0"/>
              <a:t>Compared with </a:t>
            </a:r>
            <a:r>
              <a:rPr lang="en-US" dirty="0" err="1"/>
              <a:t>UbCF</a:t>
            </a:r>
            <a:r>
              <a:rPr lang="en-US" dirty="0"/>
              <a:t>, </a:t>
            </a:r>
            <a:r>
              <a:rPr lang="en-US" dirty="0" err="1"/>
              <a:t>IbCF</a:t>
            </a:r>
            <a:r>
              <a:rPr lang="en-US" dirty="0"/>
              <a:t> can significantly improve the scalability of CF and provide better quality[9]–[11].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BD429-95F8-1740-A924-351823D08D32}" type="slidenum">
              <a:rPr lang="en-MO" smtClean="0"/>
              <a:t>8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2554302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49313"/>
            <a:ext cx="3057525" cy="2293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BD429-95F8-1740-A924-351823D08D32}" type="slidenum">
              <a:rPr lang="en-MO" smtClean="0"/>
              <a:t>12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226634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49313"/>
            <a:ext cx="3057525" cy="2293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The experiments have been implemented on two widely used and well-known datasets including </a:t>
            </a:r>
            <a:r>
              <a:rPr lang="en-GB" sz="1200" dirty="0" err="1"/>
              <a:t>MovieLens</a:t>
            </a:r>
            <a:r>
              <a:rPr lang="en-GB" sz="1200" dirty="0"/>
              <a:t> [18] and Netflix Prize [19].</a:t>
            </a:r>
          </a:p>
          <a:p>
            <a:r>
              <a:rPr lang="en-GB" sz="1400" dirty="0"/>
              <a:t>Besides, we randomly sampled based on the Gaussian distribution the data as 30 users on 100 items.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BD429-95F8-1740-A924-351823D08D32}" type="slidenum">
              <a:rPr lang="en-MO" smtClean="0"/>
              <a:t>16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612109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49313"/>
            <a:ext cx="3057525" cy="2293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The improvement of proposed </a:t>
            </a:r>
            <a:r>
              <a:rPr lang="en-GB" sz="1200" dirty="0" err="1"/>
              <a:t>CKComCF</a:t>
            </a:r>
            <a:r>
              <a:rPr lang="en-GB" sz="1200" dirty="0"/>
              <a:t> result is shown in Table 7. By comparing the </a:t>
            </a:r>
            <a:r>
              <a:rPr lang="en-GB" sz="1200" dirty="0" err="1"/>
              <a:t>ComCF</a:t>
            </a:r>
            <a:r>
              <a:rPr lang="en-GB" sz="1200" dirty="0"/>
              <a:t> and our approach(</a:t>
            </a:r>
            <a:r>
              <a:rPr lang="en-GB" sz="1200" dirty="0" err="1"/>
              <a:t>CKComCF</a:t>
            </a:r>
            <a:r>
              <a:rPr lang="en-GB" sz="1200" dirty="0"/>
              <a:t>), our approach does not improved the accuracy mainly, but hugely reduced the calculation time. </a:t>
            </a:r>
          </a:p>
          <a:p>
            <a:r>
              <a:rPr lang="en-GB" sz="1200" dirty="0"/>
              <a:t>On the other hand, by comparing the traditional CF–</a:t>
            </a:r>
            <a:r>
              <a:rPr lang="en-GB" sz="1200" dirty="0" err="1"/>
              <a:t>UbCF</a:t>
            </a:r>
            <a:r>
              <a:rPr lang="en-GB" sz="1200" dirty="0"/>
              <a:t> and </a:t>
            </a:r>
            <a:r>
              <a:rPr lang="en-GB" sz="1200" dirty="0" err="1"/>
              <a:t>IbCF</a:t>
            </a:r>
            <a:r>
              <a:rPr lang="en-GB" sz="1200" dirty="0"/>
              <a:t>, although our approach not always improved the accuracy, accuracy stays fine generally. </a:t>
            </a:r>
            <a:endParaRPr lang="en-MO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BD429-95F8-1740-A924-351823D08D32}" type="slidenum">
              <a:rPr lang="en-MO" smtClean="0"/>
              <a:t>24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238146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8363" y="849313"/>
            <a:ext cx="3057525" cy="2293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In this presentation, we introduced </a:t>
            </a:r>
          </a:p>
          <a:p>
            <a:endParaRPr lang="en-US" sz="1200" dirty="0"/>
          </a:p>
          <a:p>
            <a:r>
              <a:rPr lang="en-US" sz="1200" dirty="0"/>
              <a:t>Although Canopy--K-means did not guarantee the accuracy of predictions as the clusters were not optimal, the combination approach alleviated it. </a:t>
            </a:r>
          </a:p>
          <a:p>
            <a:r>
              <a:rPr lang="en-US" sz="1200" dirty="0"/>
              <a:t>Canopy-K-means and </a:t>
            </a:r>
            <a:r>
              <a:rPr lang="en-US" sz="1200" dirty="0" err="1"/>
              <a:t>ComCF</a:t>
            </a:r>
            <a:r>
              <a:rPr lang="en-US" sz="1200" dirty="0"/>
              <a:t> well complemented each other. </a:t>
            </a:r>
          </a:p>
          <a:p>
            <a:r>
              <a:rPr lang="en-US" sz="1200" dirty="0"/>
              <a:t>In the future, we will optimize the clustering function and consider changes in the preference changes in the of users and the long-tail effect of items on the system.</a:t>
            </a:r>
            <a:endParaRPr lang="en-GB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BD429-95F8-1740-A924-351823D08D32}" type="slidenum">
              <a:rPr lang="en-MO" smtClean="0"/>
              <a:t>25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73264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E264-4176-4A59-AB5B-CCBC74DD7E60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1F77-9921-4B25-9D1D-1CE082FE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9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C82E-DFB1-478D-82C5-12FB88A90FA0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1F77-9921-4B25-9D1D-1CE082FE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9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2852-5A4D-46AB-A599-D8C52733E79E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1F77-9921-4B25-9D1D-1CE082FE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6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40A7-2ADD-4A3D-B1C1-88E71B4D0B3F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1F77-9921-4B25-9D1D-1CE082FE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3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640C-0340-40FB-8111-F466D3420408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1F77-9921-4B25-9D1D-1CE082FE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9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519C-F40A-48D3-9360-C115DE73D11C}" type="datetime1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1F77-9921-4B25-9D1D-1CE082FE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8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92C0-52C7-4ED7-8B5F-428DF1532A2E}" type="datetime1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1F77-9921-4B25-9D1D-1CE082FE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3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51BB-3016-4001-9366-E13C5167A80E}" type="datetime1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1F77-9921-4B25-9D1D-1CE082FE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7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2718-20DC-468A-858A-25F23A713861}" type="datetime1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1F77-9921-4B25-9D1D-1CE082FE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2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59D-C26B-48D4-8DB5-763573714F2D}" type="datetime1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1F77-9921-4B25-9D1D-1CE082FE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0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5181-A0E0-42ED-91ED-12F0A7D7416E}" type="datetime1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1F77-9921-4B25-9D1D-1CE082FE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1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11F99-B4A7-460B-A44F-A3FDC2A3D7FC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D1F77-9921-4B25-9D1D-1CE082FEC08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Professors &lt; Faculty &lt; Pukyong National University College of Engineering">
            <a:extLst>
              <a:ext uri="{FF2B5EF4-FFF2-40B4-BE49-F238E27FC236}">
                <a16:creationId xmlns:a16="http://schemas.microsoft.com/office/drawing/2014/main" id="{ECA4984C-6E6D-4EB7-B55F-F9B5996000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036" y="136524"/>
            <a:ext cx="1268628" cy="63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19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9" r:id="rId10"/>
    <p:sldLayoutId id="21474836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4003-7309-409B-BAE1-C2FDBC6C3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r>
              <a:rPr lang="en-US" sz="2800" dirty="0"/>
              <a:t>Thesis Defense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 err="1"/>
              <a:t>CKComCF</a:t>
            </a:r>
            <a:r>
              <a:rPr lang="en-US" sz="2800" dirty="0"/>
              <a:t>: Canopy–K-means Combined Collaborative Filtering using RMSE-minimization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637C2-2EAD-4968-A4F2-BB780B611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Friday, November 27, 2020 @ 13:30, A1321</a:t>
            </a:r>
          </a:p>
          <a:p>
            <a:r>
              <a:rPr lang="en-US" dirty="0"/>
              <a:t>Department of IT Convergence and Application Engineering</a:t>
            </a:r>
          </a:p>
          <a:p>
            <a:r>
              <a:rPr lang="en-US" dirty="0" err="1"/>
              <a:t>Pukyong</a:t>
            </a:r>
            <a:r>
              <a:rPr lang="en-US" dirty="0"/>
              <a:t> National University</a:t>
            </a:r>
          </a:p>
          <a:p>
            <a:r>
              <a:rPr lang="en-US" dirty="0" err="1"/>
              <a:t>Kuan</a:t>
            </a:r>
            <a:r>
              <a:rPr lang="en-US" dirty="0"/>
              <a:t> Sao I</a:t>
            </a:r>
          </a:p>
          <a:p>
            <a:r>
              <a:rPr lang="en-US" dirty="0"/>
              <a:t>201855817</a:t>
            </a:r>
          </a:p>
        </p:txBody>
      </p:sp>
    </p:spTree>
    <p:extLst>
      <p:ext uri="{BB962C8B-B14F-4D97-AF65-F5344CB8AC3E}">
        <p14:creationId xmlns:p14="http://schemas.microsoft.com/office/powerpoint/2010/main" val="256026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A806E6C-F299-4D87-B5FA-7E2D22E9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Combining </a:t>
            </a:r>
            <a:r>
              <a:rPr lang="en-GB" sz="4400" dirty="0" err="1"/>
              <a:t>UbCF</a:t>
            </a:r>
            <a:r>
              <a:rPr lang="en-GB" sz="4400" dirty="0"/>
              <a:t> and </a:t>
            </a:r>
            <a:r>
              <a:rPr lang="en-GB" sz="4400" dirty="0" err="1"/>
              <a:t>IbCF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40E748-9A7B-4194-A315-76CA85B68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UbCF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AC3CF68-83D9-49BA-8470-27A513579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IbCF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C117E-E0F2-4EEB-BB7A-01806CDA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1F77-9921-4B25-9D1D-1CE082FEC08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7E515E7D-F518-4948-A8B4-70BCA0777AC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05828337"/>
              </p:ext>
            </p:extLst>
          </p:nvPr>
        </p:nvGraphicFramePr>
        <p:xfrm>
          <a:off x="1466256" y="2564612"/>
          <a:ext cx="2209800" cy="133731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137268375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80889413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67384144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15244989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48152993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35103530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i1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i2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i3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i4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i5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89735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47221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32418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46332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u4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86921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u5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1337412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18348AE-F067-4167-A0AF-0E1D6EDBB4E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4883803"/>
              </p:ext>
            </p:extLst>
          </p:nvPr>
        </p:nvGraphicFramePr>
        <p:xfrm>
          <a:off x="5467945" y="2560126"/>
          <a:ext cx="2209800" cy="133731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137268375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80889413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67384144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15244989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48152993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35103530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i1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i2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i3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i4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i5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89735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47221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32418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46332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u4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86921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u5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133741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2">
            <a:extLst>
              <a:ext uri="{FF2B5EF4-FFF2-40B4-BE49-F238E27FC236}">
                <a16:creationId xmlns:a16="http://schemas.microsoft.com/office/drawing/2014/main" id="{BD6B2DD5-214B-4F0B-8DD5-EBA215345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353024"/>
              </p:ext>
            </p:extLst>
          </p:nvPr>
        </p:nvGraphicFramePr>
        <p:xfrm>
          <a:off x="3467100" y="4738023"/>
          <a:ext cx="2209800" cy="133731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137268375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80889413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67384144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15244989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48152993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35103530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i1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i2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i3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i4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i5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89735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47221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1400" b="1" i="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32418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46332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u4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1400" b="1" i="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86921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u5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133741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1D69ABB8-B411-4664-9730-4F0EDDB3306E}"/>
              </a:ext>
            </a:extLst>
          </p:cNvPr>
          <p:cNvSpPr/>
          <p:nvPr/>
        </p:nvSpPr>
        <p:spPr>
          <a:xfrm>
            <a:off x="3329608" y="5189300"/>
            <a:ext cx="2484784" cy="24337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CCF35-2909-4DD3-A356-0089E3EF49D2}"/>
              </a:ext>
            </a:extLst>
          </p:cNvPr>
          <p:cNvSpPr/>
          <p:nvPr/>
        </p:nvSpPr>
        <p:spPr>
          <a:xfrm>
            <a:off x="3329608" y="5611574"/>
            <a:ext cx="2484784" cy="24337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C15CDE-725D-41C8-B85E-652817C6223C}"/>
              </a:ext>
            </a:extLst>
          </p:cNvPr>
          <p:cNvSpPr/>
          <p:nvPr/>
        </p:nvSpPr>
        <p:spPr>
          <a:xfrm>
            <a:off x="3329608" y="5862841"/>
            <a:ext cx="2484784" cy="24337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F6F2C5-0550-4A99-91E8-851523BB1202}"/>
              </a:ext>
            </a:extLst>
          </p:cNvPr>
          <p:cNvSpPr/>
          <p:nvPr/>
        </p:nvSpPr>
        <p:spPr>
          <a:xfrm>
            <a:off x="4572000" y="4632570"/>
            <a:ext cx="406869" cy="1600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766F1E-E83E-41EA-A32E-06B363100646}"/>
              </a:ext>
            </a:extLst>
          </p:cNvPr>
          <p:cNvSpPr/>
          <p:nvPr/>
        </p:nvSpPr>
        <p:spPr>
          <a:xfrm>
            <a:off x="5291164" y="4624881"/>
            <a:ext cx="406869" cy="1600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BB7555-C85F-420A-A4C2-3F634C204C8D}"/>
              </a:ext>
            </a:extLst>
          </p:cNvPr>
          <p:cNvSpPr/>
          <p:nvPr/>
        </p:nvSpPr>
        <p:spPr>
          <a:xfrm>
            <a:off x="3852836" y="4638353"/>
            <a:ext cx="406869" cy="1600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BA7E0A02-34DB-483A-A21A-C01BB9CC17CD}"/>
              </a:ext>
            </a:extLst>
          </p:cNvPr>
          <p:cNvSpPr/>
          <p:nvPr/>
        </p:nvSpPr>
        <p:spPr>
          <a:xfrm rot="10800000">
            <a:off x="6283547" y="4094922"/>
            <a:ext cx="694083" cy="120581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4AB14EB4-89FE-42AA-B257-CE386479B027}"/>
              </a:ext>
            </a:extLst>
          </p:cNvPr>
          <p:cNvSpPr/>
          <p:nvPr/>
        </p:nvSpPr>
        <p:spPr>
          <a:xfrm rot="10800000" flipH="1">
            <a:off x="2205061" y="4094922"/>
            <a:ext cx="694085" cy="1094378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238F96-EA96-442F-B241-3100616A897F}"/>
              </a:ext>
            </a:extLst>
          </p:cNvPr>
          <p:cNvSpPr txBox="1"/>
          <p:nvPr/>
        </p:nvSpPr>
        <p:spPr>
          <a:xfrm>
            <a:off x="251388" y="5844500"/>
            <a:ext cx="29618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 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denotes the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item has been rated by user</a:t>
            </a:r>
          </a:p>
          <a:p>
            <a:r>
              <a:rPr lang="en-US" sz="12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u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denotes 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UbCF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prediction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70C0"/>
                </a:solidFill>
                <a:latin typeface="Calibri" panose="020F0502020204030204" pitchFamily="34" charset="0"/>
              </a:rPr>
              <a:t>i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denotes 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IbCF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prediction</a:t>
            </a:r>
          </a:p>
        </p:txBody>
      </p:sp>
    </p:spTree>
    <p:extLst>
      <p:ext uri="{BB962C8B-B14F-4D97-AF65-F5344CB8AC3E}">
        <p14:creationId xmlns:p14="http://schemas.microsoft.com/office/powerpoint/2010/main" val="3257780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E8D6-746E-B446-82B4-1E84F074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Collaborative Filtering</a:t>
            </a:r>
            <a:r>
              <a:rPr lang="en-MO" dirty="0"/>
              <a:t> </a:t>
            </a:r>
            <a:r>
              <a:rPr lang="en-US" dirty="0"/>
              <a:t>Improvements</a:t>
            </a:r>
            <a:endParaRPr lang="en-M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40FE7-480A-C548-9B13-904612CDC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Apply K-means algorithm to reduce the calculation time of CF.</a:t>
            </a:r>
          </a:p>
          <a:p>
            <a:r>
              <a:rPr lang="en-GB" sz="2400" dirty="0"/>
              <a:t>Use Canopy Clustering to provide initial cluster number for K-means.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B5D57B0-329C-452B-88DD-A93183C8442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9456149"/>
              </p:ext>
            </p:extLst>
          </p:nvPr>
        </p:nvGraphicFramePr>
        <p:xfrm>
          <a:off x="4629150" y="1825625"/>
          <a:ext cx="3886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25A9B-7F54-4A9F-B24A-26319218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E9D1F77-9921-4B25-9D1D-1CE082FEC08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4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0B76-8E53-BF42-8D63-A6D4128C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Proposed Approach</a:t>
            </a:r>
            <a:r>
              <a:rPr lang="en-M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AC1F-B889-294C-81A5-9E5CD92C7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027150" cy="4351338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This paper introduces a weighting approach that minimizes by the Root-mean-square Error (RMSE) for enhancing combination with </a:t>
            </a:r>
            <a:r>
              <a:rPr lang="en-US" altLang="ja-JP" sz="2000" dirty="0" err="1"/>
              <a:t>UbCF</a:t>
            </a:r>
            <a:r>
              <a:rPr lang="en-US" altLang="ja-JP" sz="2000" dirty="0"/>
              <a:t> and </a:t>
            </a:r>
            <a:r>
              <a:rPr lang="en-US" altLang="ja-JP" sz="2000" dirty="0" err="1"/>
              <a:t>IbCF</a:t>
            </a:r>
            <a:r>
              <a:rPr lang="en-US" altLang="ja-JP" sz="2000" dirty="0"/>
              <a:t> based on Canopy–K-means Clustering.</a:t>
            </a:r>
          </a:p>
          <a:p>
            <a:pPr lvl="1"/>
            <a:r>
              <a:rPr lang="en-US" sz="1600" dirty="0"/>
              <a:t>Canopy–K-means based Combined Collaborative Filtering (</a:t>
            </a:r>
            <a:r>
              <a:rPr lang="en-US" sz="1600" dirty="0" err="1"/>
              <a:t>CKComCF</a:t>
            </a:r>
            <a:r>
              <a:rPr lang="en-US" sz="1600" dirty="0"/>
              <a:t>)</a:t>
            </a:r>
            <a:r>
              <a:rPr lang="en-MO" sz="1600" dirty="0"/>
              <a:t> </a:t>
            </a:r>
            <a:endParaRPr lang="en-GB" sz="1600" dirty="0"/>
          </a:p>
          <a:p>
            <a:r>
              <a:rPr lang="en-GB" sz="2000" dirty="0"/>
              <a:t>Dynamic weight is the key to get better prediction results. </a:t>
            </a:r>
          </a:p>
          <a:p>
            <a:r>
              <a:rPr lang="en-US" sz="2000" dirty="0"/>
              <a:t>It can reduce the data sparsity load and improve the prediction accuracy.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C3502DAE-7449-40DC-B001-92F4F7A6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E9D1F77-9921-4B25-9D1D-1CE082FEC08E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619F04-F923-40AA-B451-EEC68798B76E}"/>
              </a:ext>
            </a:extLst>
          </p:cNvPr>
          <p:cNvGrpSpPr/>
          <p:nvPr/>
        </p:nvGrpSpPr>
        <p:grpSpPr>
          <a:xfrm>
            <a:off x="4423436" y="0"/>
            <a:ext cx="4627706" cy="6858000"/>
            <a:chOff x="5011569" y="195599"/>
            <a:chExt cx="4356516" cy="64668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7E028A-000B-4114-9B2B-B0A0F19C5A4C}"/>
                </a:ext>
              </a:extLst>
            </p:cNvPr>
            <p:cNvGrpSpPr/>
            <p:nvPr/>
          </p:nvGrpSpPr>
          <p:grpSpPr>
            <a:xfrm>
              <a:off x="5529541" y="195599"/>
              <a:ext cx="3334791" cy="6466801"/>
              <a:chOff x="2382288" y="174436"/>
              <a:chExt cx="3334791" cy="6466801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5451846-C668-4A25-86B0-5F43A4374D42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 flipH="1">
                <a:off x="4051759" y="5753497"/>
                <a:ext cx="2" cy="684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4DACC59-704E-4DF9-B9E7-34CE6B0F715A}"/>
                  </a:ext>
                </a:extLst>
              </p:cNvPr>
              <p:cNvSpPr/>
              <p:nvPr/>
            </p:nvSpPr>
            <p:spPr>
              <a:xfrm>
                <a:off x="3473335" y="657446"/>
                <a:ext cx="1156855" cy="2396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Raw data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5FADB9E-A7C5-4912-9EC4-EAB97263D728}"/>
                  </a:ext>
                </a:extLst>
              </p:cNvPr>
              <p:cNvSpPr/>
              <p:nvPr/>
            </p:nvSpPr>
            <p:spPr>
              <a:xfrm>
                <a:off x="3473335" y="1021820"/>
                <a:ext cx="1156855" cy="2396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Rating matrix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FB4E7EF-4EEE-42C8-9AE1-914D761AAA7A}"/>
                  </a:ext>
                </a:extLst>
              </p:cNvPr>
              <p:cNvSpPr/>
              <p:nvPr/>
            </p:nvSpPr>
            <p:spPr>
              <a:xfrm>
                <a:off x="2449484" y="1678173"/>
                <a:ext cx="1156855" cy="2396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Canopy clustering for user rating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8DCFFB1-B483-4DA2-858A-9EC90BCFDB12}"/>
                  </a:ext>
                </a:extLst>
              </p:cNvPr>
              <p:cNvSpPr/>
              <p:nvPr/>
            </p:nvSpPr>
            <p:spPr>
              <a:xfrm>
                <a:off x="2448099" y="2030773"/>
                <a:ext cx="1156855" cy="2396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K-means clustering for user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4FA0BCD-29BC-4B57-9359-4629FEBECA1D}"/>
                  </a:ext>
                </a:extLst>
              </p:cNvPr>
              <p:cNvSpPr/>
              <p:nvPr/>
            </p:nvSpPr>
            <p:spPr>
              <a:xfrm>
                <a:off x="2448100" y="3260038"/>
                <a:ext cx="1156855" cy="2396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User – PCC in each cluster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34CAF43-2EBE-47B9-B288-8474ACECDFC2}"/>
                  </a:ext>
                </a:extLst>
              </p:cNvPr>
              <p:cNvSpPr/>
              <p:nvPr/>
            </p:nvSpPr>
            <p:spPr>
              <a:xfrm>
                <a:off x="2448100" y="3628569"/>
                <a:ext cx="1156855" cy="2396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Top N neighbor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C0A4E14-B3CD-48D6-8949-C5BEABE17758}"/>
                  </a:ext>
                </a:extLst>
              </p:cNvPr>
              <p:cNvSpPr/>
              <p:nvPr/>
            </p:nvSpPr>
            <p:spPr>
              <a:xfrm>
                <a:off x="2448102" y="4022842"/>
                <a:ext cx="1156855" cy="2396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CF (mean center)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D3A4681E-2FF7-4C84-8762-82FDE0C3D4A4}"/>
                      </a:ext>
                    </a:extLst>
                  </p:cNvPr>
                  <p:cNvSpPr/>
                  <p:nvPr/>
                </p:nvSpPr>
                <p:spPr>
                  <a:xfrm>
                    <a:off x="2448100" y="4434321"/>
                    <a:ext cx="1156855" cy="2396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/>
                      <a:t>RMSE(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</m:oMath>
                    </a14:m>
                    <a:r>
                      <a:rPr lang="en-US" sz="900" dirty="0"/>
                      <a:t>) calculation</a:t>
                    </a:r>
                  </a:p>
                </p:txBody>
              </p:sp>
            </mc:Choice>
            <mc:Fallback xmlns="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D3A4681E-2FF7-4C84-8762-82FDE0C3D4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8100" y="4434321"/>
                    <a:ext cx="1156855" cy="23968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BF6689E7-EA85-4762-9862-92A3538D0E98}"/>
                      </a:ext>
                    </a:extLst>
                  </p:cNvPr>
                  <p:cNvSpPr/>
                  <p:nvPr/>
                </p:nvSpPr>
                <p:spPr>
                  <a:xfrm>
                    <a:off x="3473335" y="5102336"/>
                    <a:ext cx="1156855" cy="2396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l-GR" sz="9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900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9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l-GR" sz="900" dirty="0"/>
                      <a:t> </a:t>
                    </a:r>
                    <a:r>
                      <a:rPr lang="en-US" sz="900" dirty="0"/>
                      <a:t>and</a:t>
                    </a:r>
                    <a:r>
                      <a:rPr lang="en-GB" sz="9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l-GR" sz="9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900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9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900" dirty="0"/>
                      <a:t> calculation</a:t>
                    </a:r>
                  </a:p>
                </p:txBody>
              </p:sp>
            </mc:Choice>
            <mc:Fallback xmlns="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BF6689E7-EA85-4762-9862-92A3538D0E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3335" y="5102336"/>
                    <a:ext cx="1156855" cy="23968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512479A-2379-4CEE-A566-7D42B1956C4A}"/>
                  </a:ext>
                </a:extLst>
              </p:cNvPr>
              <p:cNvSpPr/>
              <p:nvPr/>
            </p:nvSpPr>
            <p:spPr>
              <a:xfrm>
                <a:off x="3473335" y="5513816"/>
                <a:ext cx="1156855" cy="2396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/>
                  <a:t>CKComCF</a:t>
                </a:r>
                <a:endParaRPr lang="en-US" sz="9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0A9AD07-A724-4F37-AE6F-2E67AA1F6625}"/>
                  </a:ext>
                </a:extLst>
              </p:cNvPr>
              <p:cNvSpPr/>
              <p:nvPr/>
            </p:nvSpPr>
            <p:spPr>
              <a:xfrm>
                <a:off x="3469176" y="5922356"/>
                <a:ext cx="1156855" cy="239683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Evaluation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FE15C0C-0A0A-4FA0-8608-D73C1197E2A3}"/>
                  </a:ext>
                </a:extLst>
              </p:cNvPr>
              <p:cNvSpPr/>
              <p:nvPr/>
            </p:nvSpPr>
            <p:spPr>
              <a:xfrm>
                <a:off x="4495801" y="1678173"/>
                <a:ext cx="1156855" cy="2396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Canopy clustering for item rating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3815760-D5F1-4FF8-9D4D-E69633459CF2}"/>
                  </a:ext>
                </a:extLst>
              </p:cNvPr>
              <p:cNvSpPr/>
              <p:nvPr/>
            </p:nvSpPr>
            <p:spPr>
              <a:xfrm>
                <a:off x="4494416" y="2030773"/>
                <a:ext cx="1156855" cy="2396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K-means clustering for item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68731B-EA4B-4E49-98ED-8E44BA165198}"/>
                  </a:ext>
                </a:extLst>
              </p:cNvPr>
              <p:cNvSpPr/>
              <p:nvPr/>
            </p:nvSpPr>
            <p:spPr>
              <a:xfrm>
                <a:off x="4494417" y="3260038"/>
                <a:ext cx="1156855" cy="2396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Item – PCC in each cluster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DA9336C-B297-44DA-87C9-DABA50F6F9E8}"/>
                  </a:ext>
                </a:extLst>
              </p:cNvPr>
              <p:cNvSpPr/>
              <p:nvPr/>
            </p:nvSpPr>
            <p:spPr>
              <a:xfrm>
                <a:off x="4494417" y="3628569"/>
                <a:ext cx="1156855" cy="2396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Top N neighbor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CE0DEB7-4F4C-413E-964F-41DB34552838}"/>
                  </a:ext>
                </a:extLst>
              </p:cNvPr>
              <p:cNvSpPr/>
              <p:nvPr/>
            </p:nvSpPr>
            <p:spPr>
              <a:xfrm>
                <a:off x="4494419" y="4022842"/>
                <a:ext cx="1156855" cy="2396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CF (mean center)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D62B149-D749-4C62-9DAC-2DB2D38632F3}"/>
                      </a:ext>
                    </a:extLst>
                  </p:cNvPr>
                  <p:cNvSpPr/>
                  <p:nvPr/>
                </p:nvSpPr>
                <p:spPr>
                  <a:xfrm>
                    <a:off x="4494417" y="4434321"/>
                    <a:ext cx="1156855" cy="2396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/>
                      <a:t>RMSE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p>
                      </m:oMath>
                    </a14:m>
                    <a:r>
                      <a:rPr lang="en-US" sz="900" dirty="0"/>
                      <a:t>) calculation</a:t>
                    </a:r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D62B149-D749-4C62-9DAC-2DB2D38632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4417" y="4434321"/>
                    <a:ext cx="1156855" cy="23968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1F8EB58-B06C-4E67-818E-9540FBDCBCF4}"/>
                  </a:ext>
                </a:extLst>
              </p:cNvPr>
              <p:cNvCxnSpPr>
                <a:endCxn id="12" idx="0"/>
              </p:cNvCxnSpPr>
              <p:nvPr/>
            </p:nvCxnSpPr>
            <p:spPr>
              <a:xfrm>
                <a:off x="4051761" y="897129"/>
                <a:ext cx="0" cy="1246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7EC75F9-AE05-4472-A750-9B9199A0DE41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>
              <a:xfrm flipH="1">
                <a:off x="3026527" y="1917856"/>
                <a:ext cx="1385" cy="1129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C37C56A-6BD4-4E5B-9259-75F83366DE3D}"/>
                  </a:ext>
                </a:extLst>
              </p:cNvPr>
              <p:cNvCxnSpPr>
                <a:stCxn id="15" idx="2"/>
                <a:endCxn id="16" idx="0"/>
              </p:cNvCxnSpPr>
              <p:nvPr/>
            </p:nvCxnSpPr>
            <p:spPr>
              <a:xfrm>
                <a:off x="3026528" y="3499721"/>
                <a:ext cx="0" cy="128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773B0BF-1E45-4175-8EC7-40C416E70015}"/>
                  </a:ext>
                </a:extLst>
              </p:cNvPr>
              <p:cNvCxnSpPr>
                <a:stCxn id="16" idx="2"/>
                <a:endCxn id="17" idx="0"/>
              </p:cNvCxnSpPr>
              <p:nvPr/>
            </p:nvCxnSpPr>
            <p:spPr>
              <a:xfrm>
                <a:off x="3026528" y="3868251"/>
                <a:ext cx="2" cy="154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D772DAF-1CBE-4275-A1A7-0194F4CFCBF0}"/>
                  </a:ext>
                </a:extLst>
              </p:cNvPr>
              <p:cNvCxnSpPr>
                <a:stCxn id="17" idx="2"/>
                <a:endCxn id="18" idx="0"/>
              </p:cNvCxnSpPr>
              <p:nvPr/>
            </p:nvCxnSpPr>
            <p:spPr>
              <a:xfrm flipH="1">
                <a:off x="3026528" y="4262524"/>
                <a:ext cx="2" cy="1717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" name="Connector: Elbow 32">
                <a:extLst>
                  <a:ext uri="{FF2B5EF4-FFF2-40B4-BE49-F238E27FC236}">
                    <a16:creationId xmlns:a16="http://schemas.microsoft.com/office/drawing/2014/main" id="{DA05A3F9-C8AE-4591-A587-F74CECEF9713}"/>
                  </a:ext>
                </a:extLst>
              </p:cNvPr>
              <p:cNvCxnSpPr>
                <a:cxnSpLocks/>
                <a:stCxn id="27" idx="2"/>
                <a:endCxn id="19" idx="0"/>
              </p:cNvCxnSpPr>
              <p:nvPr/>
            </p:nvCxnSpPr>
            <p:spPr>
              <a:xfrm rot="5400000">
                <a:off x="4348137" y="4377630"/>
                <a:ext cx="428333" cy="102108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7DA864A9-660A-4EF5-8D8A-3699F02DB17C}"/>
                  </a:ext>
                </a:extLst>
              </p:cNvPr>
              <p:cNvCxnSpPr>
                <a:cxnSpLocks/>
                <a:stCxn id="18" idx="2"/>
                <a:endCxn id="19" idx="0"/>
              </p:cNvCxnSpPr>
              <p:nvPr/>
            </p:nvCxnSpPr>
            <p:spPr>
              <a:xfrm rot="16200000" flipH="1">
                <a:off x="3324978" y="4375552"/>
                <a:ext cx="428333" cy="102523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4A9F7494-3056-4BC7-9050-C235490F1FD9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 rot="5400000">
                <a:off x="3331501" y="957913"/>
                <a:ext cx="416670" cy="102385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477BDD45-8C9C-4CEA-86CD-B6B5DDB3144C}"/>
                  </a:ext>
                </a:extLst>
              </p:cNvPr>
              <p:cNvCxnSpPr>
                <a:cxnSpLocks/>
                <a:stCxn id="12" idx="2"/>
                <a:endCxn id="22" idx="0"/>
              </p:cNvCxnSpPr>
              <p:nvPr/>
            </p:nvCxnSpPr>
            <p:spPr>
              <a:xfrm rot="16200000" flipH="1">
                <a:off x="4354659" y="958603"/>
                <a:ext cx="416670" cy="102246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C51FB5B-B2E9-4973-BA7B-41C071D582A9}"/>
                  </a:ext>
                </a:extLst>
              </p:cNvPr>
              <p:cNvCxnSpPr>
                <a:stCxn id="22" idx="2"/>
                <a:endCxn id="23" idx="0"/>
              </p:cNvCxnSpPr>
              <p:nvPr/>
            </p:nvCxnSpPr>
            <p:spPr>
              <a:xfrm flipH="1">
                <a:off x="5072844" y="1917856"/>
                <a:ext cx="1385" cy="1129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E84206F-AEE2-4D08-BE88-6B0F772987E3}"/>
                  </a:ext>
                </a:extLst>
              </p:cNvPr>
              <p:cNvCxnSpPr>
                <a:stCxn id="24" idx="2"/>
                <a:endCxn id="25" idx="0"/>
              </p:cNvCxnSpPr>
              <p:nvPr/>
            </p:nvCxnSpPr>
            <p:spPr>
              <a:xfrm>
                <a:off x="5072844" y="3499721"/>
                <a:ext cx="0" cy="128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00A2CB2-807F-4FDE-9E8C-9EC99372CCF7}"/>
                  </a:ext>
                </a:extLst>
              </p:cNvPr>
              <p:cNvCxnSpPr>
                <a:stCxn id="25" idx="2"/>
                <a:endCxn id="26" idx="0"/>
              </p:cNvCxnSpPr>
              <p:nvPr/>
            </p:nvCxnSpPr>
            <p:spPr>
              <a:xfrm>
                <a:off x="5072844" y="3868251"/>
                <a:ext cx="2" cy="154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58561D-133A-4708-99A8-8224AD4F53FC}"/>
                  </a:ext>
                </a:extLst>
              </p:cNvPr>
              <p:cNvCxnSpPr>
                <a:stCxn id="26" idx="2"/>
                <a:endCxn id="27" idx="0"/>
              </p:cNvCxnSpPr>
              <p:nvPr/>
            </p:nvCxnSpPr>
            <p:spPr>
              <a:xfrm flipH="1">
                <a:off x="5072844" y="4262524"/>
                <a:ext cx="2" cy="1717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D58D0DD-EAAC-4F12-8BD1-F67AE7E165E8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>
                <a:off x="4051761" y="5342019"/>
                <a:ext cx="0" cy="1717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9FA2F48-4D14-499F-92BF-4429BD8B7459}"/>
                  </a:ext>
                </a:extLst>
              </p:cNvPr>
              <p:cNvCxnSpPr>
                <a:stCxn id="20" idx="2"/>
                <a:endCxn id="21" idx="0"/>
              </p:cNvCxnSpPr>
              <p:nvPr/>
            </p:nvCxnSpPr>
            <p:spPr>
              <a:xfrm flipH="1">
                <a:off x="4047604" y="5753499"/>
                <a:ext cx="4159" cy="168857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3" name="Diamond 42">
                <a:extLst>
                  <a:ext uri="{FF2B5EF4-FFF2-40B4-BE49-F238E27FC236}">
                    <a16:creationId xmlns:a16="http://schemas.microsoft.com/office/drawing/2014/main" id="{B230DF84-3F40-4F63-AE70-619FEC177BF5}"/>
                  </a:ext>
                </a:extLst>
              </p:cNvPr>
              <p:cNvSpPr/>
              <p:nvPr/>
            </p:nvSpPr>
            <p:spPr>
              <a:xfrm>
                <a:off x="2382289" y="2467663"/>
                <a:ext cx="1288473" cy="4572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Stable centroid ?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9E686FB-F626-4CF1-80E8-B222842F5959}"/>
                  </a:ext>
                </a:extLst>
              </p:cNvPr>
              <p:cNvCxnSpPr>
                <a:stCxn id="43" idx="2"/>
                <a:endCxn id="15" idx="0"/>
              </p:cNvCxnSpPr>
              <p:nvPr/>
            </p:nvCxnSpPr>
            <p:spPr>
              <a:xfrm>
                <a:off x="3026526" y="2924863"/>
                <a:ext cx="2" cy="335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663FF92-AB05-49DB-851A-2E7C71407C0C}"/>
                  </a:ext>
                </a:extLst>
              </p:cNvPr>
              <p:cNvCxnSpPr>
                <a:stCxn id="14" idx="2"/>
                <a:endCxn id="43" idx="0"/>
              </p:cNvCxnSpPr>
              <p:nvPr/>
            </p:nvCxnSpPr>
            <p:spPr>
              <a:xfrm flipH="1">
                <a:off x="3026526" y="2270456"/>
                <a:ext cx="1" cy="1972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Diamond 45">
                <a:extLst>
                  <a:ext uri="{FF2B5EF4-FFF2-40B4-BE49-F238E27FC236}">
                    <a16:creationId xmlns:a16="http://schemas.microsoft.com/office/drawing/2014/main" id="{861320C9-F770-4BC7-AD08-6A1387017BAD}"/>
                  </a:ext>
                </a:extLst>
              </p:cNvPr>
              <p:cNvSpPr/>
              <p:nvPr/>
            </p:nvSpPr>
            <p:spPr>
              <a:xfrm>
                <a:off x="4428606" y="2467663"/>
                <a:ext cx="1288473" cy="4572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Stable centroid ?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B2687F4-D4BE-4EE0-B599-F3EB59E9F7CD}"/>
                  </a:ext>
                </a:extLst>
              </p:cNvPr>
              <p:cNvCxnSpPr>
                <a:cxnSpLocks/>
                <a:stCxn id="46" idx="2"/>
                <a:endCxn id="24" idx="0"/>
              </p:cNvCxnSpPr>
              <p:nvPr/>
            </p:nvCxnSpPr>
            <p:spPr>
              <a:xfrm>
                <a:off x="5072843" y="2924863"/>
                <a:ext cx="1" cy="335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E798614-BA67-492E-997E-6D328F6F0E06}"/>
                  </a:ext>
                </a:extLst>
              </p:cNvPr>
              <p:cNvCxnSpPr>
                <a:cxnSpLocks/>
                <a:stCxn id="23" idx="2"/>
                <a:endCxn id="46" idx="0"/>
              </p:cNvCxnSpPr>
              <p:nvPr/>
            </p:nvCxnSpPr>
            <p:spPr>
              <a:xfrm>
                <a:off x="5072843" y="2270456"/>
                <a:ext cx="0" cy="1972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E0EEE716-DB36-4600-8DC8-B1745E1FC78E}"/>
                  </a:ext>
                </a:extLst>
              </p:cNvPr>
              <p:cNvCxnSpPr>
                <a:stCxn id="43" idx="1"/>
                <a:endCxn id="14" idx="1"/>
              </p:cNvCxnSpPr>
              <p:nvPr/>
            </p:nvCxnSpPr>
            <p:spPr>
              <a:xfrm rot="10800000" flipH="1">
                <a:off x="2382288" y="2150615"/>
                <a:ext cx="65810" cy="545649"/>
              </a:xfrm>
              <a:prstGeom prst="bentConnector3">
                <a:avLst>
                  <a:gd name="adj1" fmla="val -327006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ED296700-EBBC-4BA4-8DD8-C875476C8800}"/>
                  </a:ext>
                </a:extLst>
              </p:cNvPr>
              <p:cNvCxnSpPr>
                <a:cxnSpLocks/>
                <a:stCxn id="46" idx="3"/>
                <a:endCxn id="23" idx="3"/>
              </p:cNvCxnSpPr>
              <p:nvPr/>
            </p:nvCxnSpPr>
            <p:spPr>
              <a:xfrm flipH="1" flipV="1">
                <a:off x="5651271" y="2150614"/>
                <a:ext cx="65808" cy="545649"/>
              </a:xfrm>
              <a:prstGeom prst="bentConnector3">
                <a:avLst>
                  <a:gd name="adj1" fmla="val -327015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069678C-1761-4843-BE2D-C960EB18F318}"/>
                  </a:ext>
                </a:extLst>
              </p:cNvPr>
              <p:cNvSpPr/>
              <p:nvPr/>
            </p:nvSpPr>
            <p:spPr>
              <a:xfrm>
                <a:off x="3606337" y="174436"/>
                <a:ext cx="889462" cy="3074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Start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B99DD6A-B70B-427B-B156-29C416A4C6A4}"/>
                  </a:ext>
                </a:extLst>
              </p:cNvPr>
              <p:cNvCxnSpPr>
                <a:cxnSpLocks/>
                <a:stCxn id="51" idx="4"/>
                <a:endCxn id="11" idx="0"/>
              </p:cNvCxnSpPr>
              <p:nvPr/>
            </p:nvCxnSpPr>
            <p:spPr>
              <a:xfrm>
                <a:off x="4051070" y="481837"/>
                <a:ext cx="693" cy="1756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F62BDAC-C410-484E-910E-B79B316DA789}"/>
                  </a:ext>
                </a:extLst>
              </p:cNvPr>
              <p:cNvSpPr/>
              <p:nvPr/>
            </p:nvSpPr>
            <p:spPr>
              <a:xfrm>
                <a:off x="3606336" y="6333836"/>
                <a:ext cx="889462" cy="3074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End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FE39BF-C132-47A8-AE75-A4F73577588C}"/>
                </a:ext>
              </a:extLst>
            </p:cNvPr>
            <p:cNvSpPr txBox="1"/>
            <p:nvPr/>
          </p:nvSpPr>
          <p:spPr>
            <a:xfrm>
              <a:off x="5011569" y="2435063"/>
              <a:ext cx="300606" cy="232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no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7FF797-0CF7-4462-B3BA-24557A080453}"/>
                </a:ext>
              </a:extLst>
            </p:cNvPr>
            <p:cNvSpPr txBox="1"/>
            <p:nvPr/>
          </p:nvSpPr>
          <p:spPr>
            <a:xfrm>
              <a:off x="6172487" y="2948537"/>
              <a:ext cx="335315" cy="232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yes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AB361D-84E8-4A71-A95C-4DB340C20B8C}"/>
                </a:ext>
              </a:extLst>
            </p:cNvPr>
            <p:cNvSpPr txBox="1"/>
            <p:nvPr/>
          </p:nvSpPr>
          <p:spPr>
            <a:xfrm>
              <a:off x="9067479" y="2435063"/>
              <a:ext cx="300606" cy="232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no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E40386-CAAE-4BB3-8DD6-6FEBA8D2E949}"/>
                </a:ext>
              </a:extLst>
            </p:cNvPr>
            <p:cNvSpPr txBox="1"/>
            <p:nvPr/>
          </p:nvSpPr>
          <p:spPr>
            <a:xfrm>
              <a:off x="8231081" y="2954424"/>
              <a:ext cx="335315" cy="232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0240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6779-BE8F-5142-8117-F471C028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RMSE-minimization for </a:t>
            </a:r>
            <a:r>
              <a:rPr lang="en-US" dirty="0" err="1"/>
              <a:t>ComCF</a:t>
            </a:r>
            <a:r>
              <a:rPr lang="en-MO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88652-AD34-D546-901D-1B11BDE8CB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The weight between </a:t>
                </a:r>
                <a:r>
                  <a:rPr lang="en-GB" dirty="0" err="1"/>
                  <a:t>UbCF</a:t>
                </a:r>
                <a:r>
                  <a:rPr lang="en-GB" dirty="0"/>
                  <a:t> and </a:t>
                </a:r>
                <a:r>
                  <a:rPr lang="en-GB" dirty="0" err="1"/>
                  <a:t>IbCF</a:t>
                </a:r>
                <a:r>
                  <a:rPr lang="en-GB" dirty="0"/>
                  <a:t> can be obtained dynamically, thereby improving the system quality. 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sz="1900" dirty="0"/>
                  <a:t>where:</a:t>
                </a:r>
                <a:r>
                  <a:rPr lang="el-GR" sz="1900" dirty="0"/>
                  <a:t> </a:t>
                </a:r>
                <a:endParaRPr lang="en-US" sz="19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sz="1600" dirty="0"/>
                  <a:t> </a:t>
                </a:r>
                <a:r>
                  <a:rPr lang="en-US" sz="1600" dirty="0"/>
                  <a:t>and</a:t>
                </a: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l-GR" sz="1600" dirty="0"/>
                  <a:t> </a:t>
                </a:r>
                <a:r>
                  <a:rPr lang="en-GB" sz="1600" dirty="0"/>
                  <a:t>identify the weighted average as RMSE-minimization for combining </a:t>
                </a:r>
                <a:r>
                  <a:rPr lang="en-GB" sz="1600" dirty="0" err="1"/>
                  <a:t>UbCF</a:t>
                </a:r>
                <a:r>
                  <a:rPr lang="en-GB" sz="1600" dirty="0"/>
                  <a:t> and </a:t>
                </a:r>
                <a:r>
                  <a:rPr lang="en-GB" sz="1600" dirty="0" err="1"/>
                  <a:t>IbCF</a:t>
                </a:r>
                <a:r>
                  <a:rPr lang="en-GB" sz="16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9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900" dirty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GB" sz="1900" dirty="0"/>
                  <a:t>denotes the set of rating for users 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9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900" dirty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  <m:r>
                      <a:rPr lang="en-US" sz="19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19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900" dirty="0"/>
                  <a:t>the set of rating for items.</a:t>
                </a:r>
              </a:p>
              <a:p>
                <a:endParaRPr lang="en-GB" sz="1900" dirty="0"/>
              </a:p>
              <a:p>
                <a:endParaRPr lang="en-M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88652-AD34-D546-901D-1B11BDE8C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159" t="-280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01B0E-95AB-484D-8EB1-04B37EDF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E9D1F77-9921-4B25-9D1D-1CE082FEC08E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4464DC-18E3-427C-B675-FF305A1B453C}"/>
                  </a:ext>
                </a:extLst>
              </p:cNvPr>
              <p:cNvSpPr txBox="1"/>
              <p:nvPr/>
            </p:nvSpPr>
            <p:spPr>
              <a:xfrm>
                <a:off x="628650" y="2912142"/>
                <a:ext cx="5625547" cy="1346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𝑈𝑏𝐶𝐹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𝑅𝑀𝑆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𝑅𝑀𝑆𝐸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𝑅𝑀𝑆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𝑏𝐶𝐹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𝑅𝑀𝑆𝐸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𝑅𝑀𝑆𝐸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𝑅𝑀𝑆𝐸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4464DC-18E3-427C-B675-FF305A1B4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12142"/>
                <a:ext cx="5625547" cy="1346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80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6779-BE8F-5142-8117-F471C028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RMSE</a:t>
            </a:r>
            <a:endParaRPr lang="en-M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88652-AD34-D546-901D-1B11BDE8CB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Root-mean-square error(RMSE) measures the average absolute deviation between the real and predicted ratings. 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sz="2100" dirty="0"/>
                  <a:t>where:</a:t>
                </a:r>
                <a:r>
                  <a:rPr lang="el-GR" sz="2100" dirty="0"/>
                  <a:t> </a:t>
                </a:r>
                <a:endParaRPr lang="en-US" sz="21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100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100" dirty="0"/>
                  <a:t> denotes the predicted rating matrix.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100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100" dirty="0"/>
                  <a:t> is the actual rating matrix.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MO" sz="2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US" sz="21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denotes the predicted rating of user </a:t>
                </a:r>
                <a14:m>
                  <m:oMath xmlns:m="http://schemas.openxmlformats.org/officeDocument/2006/math">
                    <m:r>
                      <a:rPr lang="en-US" sz="2100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100" dirty="0"/>
                  <a:t> for item </a:t>
                </a:r>
                <a14:m>
                  <m:oMath xmlns:m="http://schemas.openxmlformats.org/officeDocument/2006/math">
                    <m:r>
                      <a:rPr lang="en-US" sz="21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1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O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1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1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denotes the actual rating of user </a:t>
                </a:r>
                <a14:m>
                  <m:oMath xmlns:m="http://schemas.openxmlformats.org/officeDocument/2006/math">
                    <m:r>
                      <a:rPr lang="en-US" sz="2100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100" dirty="0"/>
                  <a:t> for item </a:t>
                </a:r>
                <a14:m>
                  <m:oMath xmlns:m="http://schemas.openxmlformats.org/officeDocument/2006/math">
                    <m:r>
                      <a:rPr lang="en-US" sz="21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100" dirty="0"/>
                  <a:t>.</a:t>
                </a:r>
                <a:endParaRPr lang="en-GB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88652-AD34-D546-901D-1B11BDE8C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005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E3521-AD43-479C-9179-C2148FB5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E9D1F77-9921-4B25-9D1D-1CE082FEC08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2C3ED7-DF0B-4F87-9B16-253335AF3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2941983"/>
            <a:ext cx="5113962" cy="8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87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3510-3FB1-C64F-8F16-C7AE35C7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Experiment</a:t>
            </a:r>
            <a:r>
              <a:rPr lang="en-M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358DC-8E9F-554A-99C8-F88D7AD01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Dataset </a:t>
            </a:r>
          </a:p>
          <a:p>
            <a:pPr lvl="1"/>
            <a:r>
              <a:rPr lang="en-US" dirty="0" err="1"/>
              <a:t>MovieLens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Netflix Prize</a:t>
            </a:r>
          </a:p>
          <a:p>
            <a:r>
              <a:rPr lang="en-US" dirty="0"/>
              <a:t>Evaluation: RMSE</a:t>
            </a:r>
          </a:p>
          <a:p>
            <a:r>
              <a:rPr lang="en-US" dirty="0"/>
              <a:t>Result</a:t>
            </a:r>
          </a:p>
          <a:p>
            <a:pPr lvl="1"/>
            <a:r>
              <a:rPr lang="en-US" dirty="0"/>
              <a:t>Effectiveness of RMSE-minimization for </a:t>
            </a:r>
            <a:r>
              <a:rPr lang="en-US" dirty="0" err="1"/>
              <a:t>ComCF</a:t>
            </a:r>
            <a:endParaRPr lang="en-US" dirty="0"/>
          </a:p>
          <a:p>
            <a:pPr lvl="1"/>
            <a:r>
              <a:rPr lang="en-US" dirty="0"/>
              <a:t>Effectiveness of </a:t>
            </a:r>
            <a:r>
              <a:rPr lang="en-US" dirty="0" err="1"/>
              <a:t>CKComCF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2FA4D-07FC-4ABF-98AC-AAA4E668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E9D1F77-9921-4B25-9D1D-1CE082FEC08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49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2C80-F8AE-C74E-AF06-5544978E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Dataset</a:t>
            </a:r>
            <a:r>
              <a:rPr lang="en-MO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F85AA-D119-43F9-B1C3-8CFC86A9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E9D1F77-9921-4B25-9D1D-1CE082FEC08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8DE29A4B-952D-44B2-A970-66759561D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913852"/>
            <a:ext cx="7886700" cy="217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6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BAFE-958C-8F4B-B0F2-5751B22C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Result</a:t>
            </a:r>
            <a:r>
              <a:rPr lang="en-M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E5D14-D3CB-374D-843C-3247501F7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Two experiments in </a:t>
            </a:r>
            <a:r>
              <a:rPr lang="en-US" dirty="0" err="1"/>
              <a:t>MovieLens</a:t>
            </a:r>
            <a:r>
              <a:rPr lang="en-US" dirty="0"/>
              <a:t> and Netflix Prize datasets:</a:t>
            </a:r>
            <a:endParaRPr lang="en-GB" dirty="0"/>
          </a:p>
          <a:p>
            <a:pPr lvl="1"/>
            <a:r>
              <a:rPr lang="en-US" dirty="0"/>
              <a:t>Effectiveness of RMSE-minimization for </a:t>
            </a:r>
            <a:r>
              <a:rPr lang="en-US" dirty="0" err="1"/>
              <a:t>ComCF</a:t>
            </a:r>
            <a:r>
              <a:rPr lang="en-MO" dirty="0"/>
              <a:t> </a:t>
            </a:r>
            <a:endParaRPr lang="en-US" dirty="0"/>
          </a:p>
          <a:p>
            <a:pPr lvl="1"/>
            <a:r>
              <a:rPr lang="en-US" dirty="0"/>
              <a:t>Effectiveness of </a:t>
            </a:r>
            <a:r>
              <a:rPr lang="en-US" dirty="0" err="1"/>
              <a:t>CKComCF</a:t>
            </a:r>
            <a:r>
              <a:rPr lang="en-MO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289DC-7FEA-4515-B258-87236A62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E9D1F77-9921-4B25-9D1D-1CE082FEC08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426B-C6A1-9548-BD9B-66823941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Effectiveness of RMSE-minimization for </a:t>
            </a:r>
            <a:r>
              <a:rPr lang="en-US" sz="4000" dirty="0" err="1"/>
              <a:t>ComCF</a:t>
            </a:r>
            <a:r>
              <a:rPr lang="en-MO" sz="4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42256-A7BE-A848-8E11-FBB86970D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/>
              <a:t>In the examination of </a:t>
            </a:r>
            <a:r>
              <a:rPr lang="en-GB" dirty="0" err="1"/>
              <a:t>MovieLens</a:t>
            </a:r>
            <a:r>
              <a:rPr lang="en-GB" dirty="0"/>
              <a:t> dataset: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M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DDA6F-4236-4021-97B2-C786865E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E9D1F77-9921-4B25-9D1D-1CE082FEC08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5DEE9C-3980-47BA-B8BE-A3F09667E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945" y="2283110"/>
            <a:ext cx="6064109" cy="211028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29EBABD-58A6-477C-8D86-EB240BA427DD}"/>
              </a:ext>
            </a:extLst>
          </p:cNvPr>
          <p:cNvGrpSpPr/>
          <p:nvPr/>
        </p:nvGrpSpPr>
        <p:grpSpPr>
          <a:xfrm>
            <a:off x="1362137" y="4393397"/>
            <a:ext cx="6419724" cy="2464603"/>
            <a:chOff x="-175181" y="607099"/>
            <a:chExt cx="9144001" cy="337735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82C76A2-52C0-4BDC-932D-535B85A02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5180" y="607099"/>
              <a:ext cx="9144000" cy="3377352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2CE8984-FE81-4706-B403-C5498EF57F74}"/>
                </a:ext>
              </a:extLst>
            </p:cNvPr>
            <p:cNvSpPr/>
            <p:nvPr/>
          </p:nvSpPr>
          <p:spPr>
            <a:xfrm>
              <a:off x="-175181" y="2868086"/>
              <a:ext cx="8941493" cy="102805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44159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426B-C6A1-9548-BD9B-66823941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Effectiveness of RMSE-minimization for </a:t>
            </a:r>
            <a:r>
              <a:rPr lang="en-US" sz="4000" dirty="0" err="1"/>
              <a:t>ComCF</a:t>
            </a:r>
            <a:r>
              <a:rPr lang="en-MO" sz="4000" dirty="0"/>
              <a:t> </a:t>
            </a:r>
            <a:r>
              <a:rPr lang="en-US" sz="4000" dirty="0"/>
              <a:t>(Cont’d)</a:t>
            </a:r>
            <a:endParaRPr lang="en-MO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42256-A7BE-A848-8E11-FBB86970D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/>
              <a:t>In the examination of Netflix Prize dataset: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M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D2A52-DF6F-45CA-B52E-0C7C4095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E9D1F77-9921-4B25-9D1D-1CE082FEC08E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924725-B9FF-44E4-AF9C-0F6E88AB8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50" y="2264190"/>
            <a:ext cx="6098097" cy="21292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8143F2-C657-402D-9897-987225B33A45}"/>
              </a:ext>
            </a:extLst>
          </p:cNvPr>
          <p:cNvGrpSpPr/>
          <p:nvPr/>
        </p:nvGrpSpPr>
        <p:grpSpPr>
          <a:xfrm>
            <a:off x="1362138" y="4393397"/>
            <a:ext cx="6419723" cy="2464603"/>
            <a:chOff x="-175180" y="607099"/>
            <a:chExt cx="9144000" cy="337735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918199F-269D-49D1-9122-2C9E8E156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5180" y="607099"/>
              <a:ext cx="9144000" cy="3377352"/>
            </a:xfrm>
            <a:prstGeom prst="rect">
              <a:avLst/>
            </a:prstGeom>
          </p:spPr>
        </p:pic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3F66413-3C9E-418A-81AB-A3EAE6C13CD9}"/>
                </a:ext>
              </a:extLst>
            </p:cNvPr>
            <p:cNvSpPr/>
            <p:nvPr/>
          </p:nvSpPr>
          <p:spPr>
            <a:xfrm>
              <a:off x="-73929" y="1781748"/>
              <a:ext cx="8941493" cy="102805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16220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B557-3D9C-444D-90C0-8246902B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9707-A8EF-4B64-AB04-0D329AF26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 wrap="none">
            <a:no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Related works</a:t>
            </a:r>
          </a:p>
          <a:p>
            <a:r>
              <a:rPr lang="en-US" sz="2400" dirty="0"/>
              <a:t>Proposed approach</a:t>
            </a:r>
          </a:p>
          <a:p>
            <a:r>
              <a:rPr lang="en-US" sz="2400" dirty="0"/>
              <a:t>Experiment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A2BC5-AFB0-4D2C-817D-FF04568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E9D1F77-9921-4B25-9D1D-1CE082FEC08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32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CE48-3ABD-9B4C-A199-C1C60045B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Effectiveness of RMSE-minimization for </a:t>
            </a:r>
            <a:r>
              <a:rPr lang="en-US" sz="4000" dirty="0" err="1"/>
              <a:t>ComCF</a:t>
            </a:r>
            <a:r>
              <a:rPr lang="en-MO" sz="4000" dirty="0"/>
              <a:t> </a:t>
            </a:r>
            <a:r>
              <a:rPr lang="en-US" sz="4000" dirty="0"/>
              <a:t>(Cont’d)</a:t>
            </a:r>
            <a:endParaRPr lang="en-MO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D68BB-4814-4A40-BADE-3720522A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E9D1F77-9921-4B25-9D1D-1CE082FEC08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DA72399-D042-463F-91D8-A7BFC8F40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104507"/>
            <a:ext cx="7886700" cy="179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17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4DF9-9BF3-2D4E-BF62-ECD25FA9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Effectiveness of </a:t>
            </a:r>
            <a:r>
              <a:rPr lang="en-US" dirty="0" err="1"/>
              <a:t>CKComCF</a:t>
            </a:r>
            <a:r>
              <a:rPr lang="en-M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FCC6-F5DB-8246-9D46-A7980F5E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For Canopy clustering, hyperparameter T1 and T2 are set as 0.3 and 0.2 respectively. </a:t>
            </a:r>
          </a:p>
          <a:p>
            <a:r>
              <a:rPr lang="en-GB" sz="2000" dirty="0"/>
              <a:t>In </a:t>
            </a:r>
            <a:r>
              <a:rPr lang="en-GB" sz="2000" dirty="0" err="1"/>
              <a:t>MovieLens</a:t>
            </a:r>
            <a:r>
              <a:rPr lang="en-GB" sz="2000" dirty="0"/>
              <a:t> dataset</a:t>
            </a:r>
            <a:r>
              <a:rPr lang="en-US" sz="2000" dirty="0"/>
              <a:t>: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959E-2CE9-4EA8-8AF0-56107ED5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E9D1F77-9921-4B25-9D1D-1CE082FEC08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BDD7F4-38B6-4F25-A604-AF01A992A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834" y="2818140"/>
            <a:ext cx="5065914" cy="17439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EC5CE8-D200-46C9-8AE1-6D99F6398E4A}"/>
              </a:ext>
            </a:extLst>
          </p:cNvPr>
          <p:cNvGrpSpPr/>
          <p:nvPr/>
        </p:nvGrpSpPr>
        <p:grpSpPr>
          <a:xfrm>
            <a:off x="1331843" y="4562061"/>
            <a:ext cx="6800944" cy="2295939"/>
            <a:chOff x="63935" y="647659"/>
            <a:chExt cx="9144000" cy="308693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6BD2942-9E82-4E20-A20B-A17283A68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35" y="647659"/>
              <a:ext cx="9144000" cy="3086934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F61EAB8-5932-45A7-8253-69D70869B5F1}"/>
                </a:ext>
              </a:extLst>
            </p:cNvPr>
            <p:cNvSpPr/>
            <p:nvPr/>
          </p:nvSpPr>
          <p:spPr>
            <a:xfrm>
              <a:off x="63935" y="2681636"/>
              <a:ext cx="9080065" cy="97596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168191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4DF9-9BF3-2D4E-BF62-ECD25FA9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Effectiveness of </a:t>
            </a:r>
            <a:r>
              <a:rPr lang="en-US" dirty="0" err="1"/>
              <a:t>CKComCF</a:t>
            </a:r>
            <a:r>
              <a:rPr lang="en-MO" dirty="0"/>
              <a:t> </a:t>
            </a:r>
            <a:r>
              <a:rPr lang="en-US" dirty="0"/>
              <a:t>(Cont’d)</a:t>
            </a:r>
            <a:endParaRPr lang="en-M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FCC6-F5DB-8246-9D46-A7980F5E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/>
              <a:t>In Netflix Prize dataset: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DE93E-12E3-453E-B1D4-2E83C127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E9D1F77-9921-4B25-9D1D-1CE082FEC08E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0E65BC-A8C3-4CEE-885E-3D5456F5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14" y="2285244"/>
            <a:ext cx="5950572" cy="209742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1A0088B-5AA4-496C-8E01-00E8FCA36738}"/>
              </a:ext>
            </a:extLst>
          </p:cNvPr>
          <p:cNvGrpSpPr/>
          <p:nvPr/>
        </p:nvGrpSpPr>
        <p:grpSpPr>
          <a:xfrm>
            <a:off x="905840" y="4382673"/>
            <a:ext cx="7332320" cy="2475327"/>
            <a:chOff x="63935" y="647659"/>
            <a:chExt cx="9144000" cy="308693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0355E-8544-441F-9012-E04A18A2C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35" y="647659"/>
              <a:ext cx="9144000" cy="3086934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0F91E56-4E7F-44D3-9633-FA902B22F263}"/>
                </a:ext>
              </a:extLst>
            </p:cNvPr>
            <p:cNvSpPr/>
            <p:nvPr/>
          </p:nvSpPr>
          <p:spPr>
            <a:xfrm>
              <a:off x="63935" y="1703144"/>
              <a:ext cx="9080065" cy="97596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973968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4DF9-9BF3-2D4E-BF62-ECD25FA9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Effectiveness of </a:t>
            </a:r>
            <a:r>
              <a:rPr lang="en-US" dirty="0" err="1"/>
              <a:t>CKComCF</a:t>
            </a:r>
            <a:r>
              <a:rPr lang="en-MO" dirty="0"/>
              <a:t> </a:t>
            </a:r>
            <a:r>
              <a:rPr lang="en-US" dirty="0"/>
              <a:t>(Cont’d)</a:t>
            </a:r>
            <a:endParaRPr lang="en-M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DE93E-12E3-453E-B1D4-2E83C127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E9D1F77-9921-4B25-9D1D-1CE082FEC08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514A01-D736-4051-9B84-18DD06C4C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72081"/>
            <a:ext cx="7886700" cy="30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92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B99-2845-8E4C-BAF3-7893CDA3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Result (Cont’d)</a:t>
            </a:r>
            <a:endParaRPr lang="en-M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34DED-1C89-4BB7-B598-3BE89E63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E9D1F77-9921-4B25-9D1D-1CE082FEC08E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A25FCE2-3B1A-4E40-B07B-C0F9DE7D3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3017363"/>
            <a:ext cx="7886700" cy="19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56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B129-57AE-2D4C-8A6A-8374E186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Conclusion</a:t>
            </a:r>
            <a:r>
              <a:rPr lang="en-MO"/>
              <a:t> </a:t>
            </a:r>
            <a:endParaRPr lang="en-M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DE54C-37BC-C146-A840-E0A080C85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 weighted RMSE-minimized model for </a:t>
            </a:r>
            <a:r>
              <a:rPr lang="en-US" sz="2000" dirty="0" err="1"/>
              <a:t>ComCF</a:t>
            </a:r>
            <a:r>
              <a:rPr lang="en-US" sz="2000" dirty="0"/>
              <a:t> is introduced. </a:t>
            </a:r>
          </a:p>
          <a:p>
            <a:r>
              <a:rPr lang="en-US" sz="2000" dirty="0" err="1"/>
              <a:t>CKComCF</a:t>
            </a:r>
            <a:r>
              <a:rPr lang="en-US" sz="2000" dirty="0"/>
              <a:t> solved the scalability problem and retained the accuracy rate productively. </a:t>
            </a:r>
          </a:p>
          <a:p>
            <a:r>
              <a:rPr lang="en-US" sz="2000" dirty="0"/>
              <a:t>The experiments on real-world datasets with our approach and other algorithms for performance evaluation. </a:t>
            </a:r>
          </a:p>
          <a:p>
            <a:r>
              <a:rPr lang="en-US" sz="2000" dirty="0"/>
              <a:t>The results indicated that the proposed RMSE minimized method was effective. </a:t>
            </a:r>
          </a:p>
          <a:p>
            <a:endParaRPr lang="en-MO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25481-23D9-4203-99A2-5D1543A5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E9D1F77-9921-4B25-9D1D-1CE082FEC08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5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FFC4-B67D-432D-8958-D672F6A6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E76CFA-B9E0-4227-B70F-744D4209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Recommendation system(RS) can automatically recommend items to users by using historical records of their behavior and potential personal data. </a:t>
            </a:r>
            <a:endParaRPr lang="en-MO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88B44-BFAD-4177-A9C1-FA2ED42B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1F77-9921-4B25-9D1D-1CE082FEC08E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317500-7A3E-41BE-98B2-DE77AC7E3719}"/>
              </a:ext>
            </a:extLst>
          </p:cNvPr>
          <p:cNvGrpSpPr/>
          <p:nvPr/>
        </p:nvGrpSpPr>
        <p:grpSpPr>
          <a:xfrm>
            <a:off x="1873157" y="2955381"/>
            <a:ext cx="5613493" cy="3221582"/>
            <a:chOff x="1452561" y="3200165"/>
            <a:chExt cx="6238875" cy="3580487"/>
          </a:xfrm>
        </p:grpSpPr>
        <p:pic>
          <p:nvPicPr>
            <p:cNvPr id="23" name="Content Placeholder 11">
              <a:extLst>
                <a:ext uri="{FF2B5EF4-FFF2-40B4-BE49-F238E27FC236}">
                  <a16:creationId xmlns:a16="http://schemas.microsoft.com/office/drawing/2014/main" id="{4F4B9FCD-F224-4A9C-8C84-50CD94DA4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52561" y="3200165"/>
              <a:ext cx="6238875" cy="320039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D17984-8B9B-4920-A137-6B839238AD8D}"/>
                </a:ext>
              </a:extLst>
            </p:cNvPr>
            <p:cNvSpPr txBox="1"/>
            <p:nvPr/>
          </p:nvSpPr>
          <p:spPr>
            <a:xfrm>
              <a:off x="1904289" y="6438587"/>
              <a:ext cx="5095571" cy="3420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Fig. 1 </a:t>
              </a:r>
              <a:r>
                <a:rPr lang="en-US" sz="1400" b="0" i="0" dirty="0">
                  <a:effectLst/>
                  <a:latin typeface="Roboto"/>
                </a:rPr>
                <a:t>Illustration of the Recommendation Process</a:t>
              </a:r>
              <a:r>
                <a:rPr lang="en-US" sz="1400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 [</a:t>
              </a:r>
              <a:r>
                <a:rPr lang="en-US" sz="1400" dirty="0">
                  <a:solidFill>
                    <a:srgbClr val="4D5156"/>
                  </a:solidFill>
                  <a:latin typeface="arial" panose="020B0604020202020204" pitchFamily="34" charset="0"/>
                </a:rPr>
                <a:t>1</a:t>
              </a:r>
              <a:r>
                <a:rPr lang="en-US" sz="1400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] </a:t>
              </a:r>
              <a:endParaRPr lang="en-US" sz="14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998374A-AE71-492A-9730-1C5C80FB3184}"/>
              </a:ext>
            </a:extLst>
          </p:cNvPr>
          <p:cNvSpPr txBox="1"/>
          <p:nvPr/>
        </p:nvSpPr>
        <p:spPr>
          <a:xfrm>
            <a:off x="82453" y="6492874"/>
            <a:ext cx="311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※ [</a:t>
            </a:r>
            <a:r>
              <a:rPr lang="en-US" sz="1400" dirty="0">
                <a:solidFill>
                  <a:srgbClr val="4D5156"/>
                </a:solidFill>
                <a:latin typeface="arial" panose="020B0604020202020204" pitchFamily="34" charset="0"/>
              </a:rPr>
              <a:t>1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] Book: Dive into Deep Learning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233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BC9EC9-6052-4C17-BFE1-3759FB35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Recommendation System Categories</a:t>
            </a:r>
          </a:p>
        </p:txBody>
      </p:sp>
      <p:graphicFrame>
        <p:nvGraphicFramePr>
          <p:cNvPr id="8" name="Content Placeholder 14">
            <a:extLst>
              <a:ext uri="{FF2B5EF4-FFF2-40B4-BE49-F238E27FC236}">
                <a16:creationId xmlns:a16="http://schemas.microsoft.com/office/drawing/2014/main" id="{C7828BCA-2D90-476F-8E69-E35356F15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44819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9B97A-81D1-4941-A3FE-9AFD1C96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E9D1F77-9921-4B25-9D1D-1CE082FEC08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9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54E4-25A2-7C43-BB5D-2917C1B5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Collaborative Filtering</a:t>
            </a:r>
            <a:r>
              <a:rPr lang="en-MO" dirty="0"/>
              <a:t> </a:t>
            </a:r>
            <a:r>
              <a:rPr lang="en-US" dirty="0"/>
              <a:t>Using Rating Matrix</a:t>
            </a:r>
            <a:endParaRPr lang="en-M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02604-4BA8-1D4E-86FE-7D8920221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The traditional CF relies on a user-item rating data matrix to calculate the similarities of users or items for recommendation. </a:t>
                </a:r>
              </a:p>
              <a:p>
                <a:r>
                  <a:rPr lang="en-GB" sz="2400" dirty="0"/>
                  <a:t>To establish a user-item rating matrix, suppose: </a:t>
                </a:r>
              </a:p>
              <a:p>
                <a:endParaRPr lang="en-MO" dirty="0"/>
              </a:p>
              <a:p>
                <a:endParaRPr lang="en-MO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MO" dirty="0"/>
              </a:p>
              <a:p>
                <a:pPr marL="0" indent="0">
                  <a:buNone/>
                </a:pPr>
                <a:r>
                  <a:rPr lang="en-US" sz="1900" dirty="0"/>
                  <a:t>where: </a:t>
                </a:r>
              </a:p>
              <a:p>
                <a:pPr marL="0" indent="0">
                  <a:buNone/>
                </a:pPr>
                <a:r>
                  <a:rPr lang="en-US" sz="1900" dirty="0"/>
                  <a:t>column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MO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19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MO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O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sz="19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MO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sz="1900">
                            <a:latin typeface="Cambria Math" panose="02040503050406030204" pitchFamily="18" charset="0"/>
                          </a:rPr>
                          <m:t>, ⋯, </m:t>
                        </m:r>
                        <m:sSub>
                          <m:sSubPr>
                            <m:ctrlPr>
                              <a:rPr lang="en-MO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900" dirty="0"/>
                  <a:t> denotes user 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900" dirty="0"/>
                  <a:t>’s ratings on item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1 …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900" dirty="0"/>
                  <a:t> .</a:t>
                </a:r>
              </a:p>
              <a:p>
                <a:pPr marL="0" indent="0">
                  <a:buNone/>
                </a:pPr>
                <a:r>
                  <a:rPr lang="en-US" sz="1900" dirty="0"/>
                  <a:t>row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MO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19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MO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O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MO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>
                            <a:latin typeface="Cambria Math" panose="02040503050406030204" pitchFamily="18" charset="0"/>
                          </a:rPr>
                          <m:t>, ⋯, </m:t>
                        </m:r>
                        <m:sSub>
                          <m:sSubPr>
                            <m:ctrlPr>
                              <a:rPr lang="en-MO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900" dirty="0"/>
                  <a:t> denotes the rating of item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900" dirty="0"/>
                  <a:t> by user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1 …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900" dirty="0"/>
                  <a:t>.</a:t>
                </a:r>
                <a:endParaRPr lang="en-MO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02604-4BA8-1D4E-86FE-7D8920221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850" t="-224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815DA-9B5F-43FA-99B9-224E98E4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E9D1F77-9921-4B25-9D1D-1CE082FEC08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35133F-3764-B345-B119-212D0628F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554835"/>
            <a:ext cx="4196704" cy="958302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26CEBA-3028-4DC7-BE9B-85A51A8AD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72806"/>
              </p:ext>
            </p:extLst>
          </p:nvPr>
        </p:nvGraphicFramePr>
        <p:xfrm>
          <a:off x="5379624" y="3429000"/>
          <a:ext cx="2581455" cy="130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91">
                  <a:extLst>
                    <a:ext uri="{9D8B030D-6E8A-4147-A177-3AD203B41FA5}">
                      <a16:colId xmlns:a16="http://schemas.microsoft.com/office/drawing/2014/main" val="1612959921"/>
                    </a:ext>
                  </a:extLst>
                </a:gridCol>
                <a:gridCol w="516291">
                  <a:extLst>
                    <a:ext uri="{9D8B030D-6E8A-4147-A177-3AD203B41FA5}">
                      <a16:colId xmlns:a16="http://schemas.microsoft.com/office/drawing/2014/main" val="3478725282"/>
                    </a:ext>
                  </a:extLst>
                </a:gridCol>
                <a:gridCol w="516291">
                  <a:extLst>
                    <a:ext uri="{9D8B030D-6E8A-4147-A177-3AD203B41FA5}">
                      <a16:colId xmlns:a16="http://schemas.microsoft.com/office/drawing/2014/main" val="674231137"/>
                    </a:ext>
                  </a:extLst>
                </a:gridCol>
                <a:gridCol w="516291">
                  <a:extLst>
                    <a:ext uri="{9D8B030D-6E8A-4147-A177-3AD203B41FA5}">
                      <a16:colId xmlns:a16="http://schemas.microsoft.com/office/drawing/2014/main" val="1832295375"/>
                    </a:ext>
                  </a:extLst>
                </a:gridCol>
                <a:gridCol w="516291">
                  <a:extLst>
                    <a:ext uri="{9D8B030D-6E8A-4147-A177-3AD203B41FA5}">
                      <a16:colId xmlns:a16="http://schemas.microsoft.com/office/drawing/2014/main" val="1527876752"/>
                    </a:ext>
                  </a:extLst>
                </a:gridCol>
              </a:tblGrid>
              <a:tr h="27221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Item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Item 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Item 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15883519"/>
                  </a:ext>
                </a:extLst>
              </a:tr>
              <a:tr h="2722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User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r1,1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r1,2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r1,n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7929802"/>
                  </a:ext>
                </a:extLst>
              </a:tr>
              <a:tr h="2722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User 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r2,1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r2,2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r2,n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7031594"/>
                  </a:ext>
                </a:extLst>
              </a:tr>
              <a:tr h="218051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55863685"/>
                  </a:ext>
                </a:extLst>
              </a:tr>
              <a:tr h="2722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User 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rm,1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rm,2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rm,n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07254756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CB548DE6-7CBA-4654-90BA-ED616B113E25}"/>
              </a:ext>
            </a:extLst>
          </p:cNvPr>
          <p:cNvSpPr/>
          <p:nvPr/>
        </p:nvSpPr>
        <p:spPr>
          <a:xfrm flipH="1">
            <a:off x="3366198" y="4193731"/>
            <a:ext cx="1664272" cy="27273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7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EFC6-5316-434D-B0CF-59BA2442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How can we measure similarity?</a:t>
            </a:r>
            <a:endParaRPr lang="en-M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DB318D-C124-B541-8C95-28795859A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Pearson correlation coefficient (PCC) calculate between two users (or items) a and b.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700" dirty="0"/>
                  <a:t>where: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O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7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700" dirty="0"/>
                  <a:t> denotes rating of user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700" dirty="0"/>
                  <a:t> for item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7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O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7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700" dirty="0"/>
                  <a:t> is the set of items that are rated by both user</a:t>
                </a:r>
                <a:r>
                  <a:rPr lang="en-US" sz="1800" dirty="0"/>
                  <a:t>s (or items)</a:t>
                </a:r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700" dirty="0"/>
                  <a:t> and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7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MO" sz="17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MO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700" dirty="0"/>
                  <a:t> denotes the mean rating of user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7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DB318D-C124-B541-8C95-28795859A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3"/>
                <a:stretch>
                  <a:fillRect l="-139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A4C60-B708-4BFF-98A3-F34B0F45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E9D1F77-9921-4B25-9D1D-1CE082FEC08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99E7F-C2B7-054C-A8FD-8CD9D8337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56" y="3102066"/>
            <a:ext cx="5836294" cy="899228"/>
          </a:xfrm>
          <a:prstGeom prst="rect">
            <a:avLst/>
          </a:prstGeom>
        </p:spPr>
      </p:pic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3343EFF7-963A-4D57-986A-1A137A5FF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731658"/>
              </p:ext>
            </p:extLst>
          </p:nvPr>
        </p:nvGraphicFramePr>
        <p:xfrm>
          <a:off x="6137997" y="3719528"/>
          <a:ext cx="2581455" cy="130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91">
                  <a:extLst>
                    <a:ext uri="{9D8B030D-6E8A-4147-A177-3AD203B41FA5}">
                      <a16:colId xmlns:a16="http://schemas.microsoft.com/office/drawing/2014/main" val="1612959921"/>
                    </a:ext>
                  </a:extLst>
                </a:gridCol>
                <a:gridCol w="516291">
                  <a:extLst>
                    <a:ext uri="{9D8B030D-6E8A-4147-A177-3AD203B41FA5}">
                      <a16:colId xmlns:a16="http://schemas.microsoft.com/office/drawing/2014/main" val="3478725282"/>
                    </a:ext>
                  </a:extLst>
                </a:gridCol>
                <a:gridCol w="516291">
                  <a:extLst>
                    <a:ext uri="{9D8B030D-6E8A-4147-A177-3AD203B41FA5}">
                      <a16:colId xmlns:a16="http://schemas.microsoft.com/office/drawing/2014/main" val="674231137"/>
                    </a:ext>
                  </a:extLst>
                </a:gridCol>
                <a:gridCol w="516291">
                  <a:extLst>
                    <a:ext uri="{9D8B030D-6E8A-4147-A177-3AD203B41FA5}">
                      <a16:colId xmlns:a16="http://schemas.microsoft.com/office/drawing/2014/main" val="1832295375"/>
                    </a:ext>
                  </a:extLst>
                </a:gridCol>
                <a:gridCol w="516291">
                  <a:extLst>
                    <a:ext uri="{9D8B030D-6E8A-4147-A177-3AD203B41FA5}">
                      <a16:colId xmlns:a16="http://schemas.microsoft.com/office/drawing/2014/main" val="1527876752"/>
                    </a:ext>
                  </a:extLst>
                </a:gridCol>
              </a:tblGrid>
              <a:tr h="27221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Item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Item 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Item 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15883519"/>
                  </a:ext>
                </a:extLst>
              </a:tr>
              <a:tr h="2722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User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r1,1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r1,2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r1,n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7929802"/>
                  </a:ext>
                </a:extLst>
              </a:tr>
              <a:tr h="2722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User 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r2,1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r2,2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r2,n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7031594"/>
                  </a:ext>
                </a:extLst>
              </a:tr>
              <a:tr h="218051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55863685"/>
                  </a:ext>
                </a:extLst>
              </a:tr>
              <a:tr h="27221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2"/>
                          </a:solidFill>
                        </a:rPr>
                        <a:t>User 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rm,1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rm,2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rm,n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0725475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9A097D5-D7F5-4127-B136-4D7ECB6DC0EA}"/>
              </a:ext>
            </a:extLst>
          </p:cNvPr>
          <p:cNvSpPr/>
          <p:nvPr/>
        </p:nvSpPr>
        <p:spPr>
          <a:xfrm>
            <a:off x="5908037" y="3967168"/>
            <a:ext cx="3041374" cy="29472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124E34-087F-4440-B7A0-4D39EC49788E}"/>
              </a:ext>
            </a:extLst>
          </p:cNvPr>
          <p:cNvSpPr/>
          <p:nvPr/>
        </p:nvSpPr>
        <p:spPr>
          <a:xfrm>
            <a:off x="5908037" y="4747456"/>
            <a:ext cx="3041374" cy="29472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FA147A-9A59-4E71-9F51-46635CD1EDD8}"/>
              </a:ext>
            </a:extLst>
          </p:cNvPr>
          <p:cNvSpPr txBox="1"/>
          <p:nvPr/>
        </p:nvSpPr>
        <p:spPr>
          <a:xfrm>
            <a:off x="5792185" y="4353517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570035-9D12-490A-BB22-4D71FA3203A4}"/>
              </a:ext>
            </a:extLst>
          </p:cNvPr>
          <p:cNvSpPr/>
          <p:nvPr/>
        </p:nvSpPr>
        <p:spPr>
          <a:xfrm>
            <a:off x="6621968" y="3467894"/>
            <a:ext cx="537838" cy="169038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751277-337B-4DC5-951E-F04DB95C4DE1}"/>
              </a:ext>
            </a:extLst>
          </p:cNvPr>
          <p:cNvSpPr/>
          <p:nvPr/>
        </p:nvSpPr>
        <p:spPr>
          <a:xfrm>
            <a:off x="8195500" y="3467894"/>
            <a:ext cx="537838" cy="169038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768D6A-D844-467A-9888-3446102F739C}"/>
              </a:ext>
            </a:extLst>
          </p:cNvPr>
          <p:cNvSpPr txBox="1"/>
          <p:nvPr/>
        </p:nvSpPr>
        <p:spPr>
          <a:xfrm>
            <a:off x="7476549" y="3323477"/>
            <a:ext cx="39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086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22B6-0E70-4D49-9920-BFB805F0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User-based Collaborative Filtering</a:t>
            </a:r>
            <a:endParaRPr lang="en-M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6F6E83-A0BB-4143-BC7E-2835A223A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dirty="0" err="1"/>
                  <a:t>UbCF</a:t>
                </a:r>
                <a:r>
                  <a:rPr lang="en-GB" dirty="0"/>
                  <a:t> can predict the approximate value of the unrated item </a:t>
                </a:r>
                <a14:m>
                  <m:oMath xmlns:m="http://schemas.openxmlformats.org/officeDocument/2006/math">
                    <m:r>
                      <a:rPr lang="en-GB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of target user base on similar users’ preferences: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US" sz="2100" dirty="0"/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MO" sz="2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10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sz="2100" dirty="0"/>
                  <a:t> denotes the predicted rating of user </a:t>
                </a:r>
                <a14:m>
                  <m:oMath xmlns:m="http://schemas.openxmlformats.org/officeDocument/2006/math">
                    <m:r>
                      <a:rPr lang="en-US" sz="21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100" dirty="0"/>
                  <a:t> for item </a:t>
                </a:r>
                <a14:m>
                  <m:oMath xmlns:m="http://schemas.openxmlformats.org/officeDocument/2006/math">
                    <m:r>
                      <a:rPr lang="en-US" sz="21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1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100">
                        <a:latin typeface="Cambria Math" panose="02040503050406030204" pitchFamily="18" charset="0"/>
                      </a:rPr>
                      <m:t>𝑁𝑁</m:t>
                    </m:r>
                    <m:d>
                      <m:dPr>
                        <m:ctrlPr>
                          <a:rPr lang="en-MO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100" dirty="0"/>
                  <a:t> is a set of nearest neighbor users of user </a:t>
                </a:r>
                <a14:m>
                  <m:oMath xmlns:m="http://schemas.openxmlformats.org/officeDocument/2006/math">
                    <m:r>
                      <a:rPr lang="en-US" sz="21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100" dirty="0"/>
                  <a:t>, who are the most Top-N similar users based on their ratings.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O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10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dirty="0"/>
                  <a:t> denotes the actual rating of neighbor user </a:t>
                </a:r>
                <a14:m>
                  <m:oMath xmlns:m="http://schemas.openxmlformats.org/officeDocument/2006/math">
                    <m:r>
                      <a:rPr lang="en-US" sz="210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100" dirty="0"/>
                  <a:t> for item </a:t>
                </a:r>
                <a14:m>
                  <m:oMath xmlns:m="http://schemas.openxmlformats.org/officeDocument/2006/math">
                    <m:r>
                      <a:rPr lang="en-US" sz="21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1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MO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MO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10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100" dirty="0"/>
                  <a:t> denotes mean rating for all items that user </a:t>
                </a:r>
                <a14:m>
                  <m:oMath xmlns:m="http://schemas.openxmlformats.org/officeDocument/2006/math">
                    <m:r>
                      <a:rPr lang="en-US" sz="210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100" dirty="0"/>
                  <a:t> has rated.</a:t>
                </a:r>
              </a:p>
              <a:p>
                <a:pPr marL="0" indent="0">
                  <a:buNone/>
                </a:pPr>
                <a:endParaRPr lang="en-MO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6F6E83-A0BB-4143-BC7E-2835A223A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3"/>
                <a:stretch>
                  <a:fillRect l="-1005" t="-3221" r="-1468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50527-42C9-41D7-AAFB-8FE6F6C1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E9D1F77-9921-4B25-9D1D-1CE082FEC08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4255E-6EDD-9A4E-BAE8-9C757E6E8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2" y="3061252"/>
            <a:ext cx="4748069" cy="655983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685B0E0-1CD7-43EB-A6E3-C05F0DD19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405403"/>
              </p:ext>
            </p:extLst>
          </p:nvPr>
        </p:nvGraphicFramePr>
        <p:xfrm>
          <a:off x="6154620" y="2978012"/>
          <a:ext cx="2209800" cy="133731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137268375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80889413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67384144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15244989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48152993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35103530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i1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i2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i3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i4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i5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89735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47221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32418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46332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u4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86921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u5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1337412"/>
                  </a:ext>
                </a:extLst>
              </a:tr>
            </a:tbl>
          </a:graphicData>
        </a:graphic>
      </p:graphicFrame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9C537779-ABAA-4755-A78C-E79C60E01C4D}"/>
              </a:ext>
            </a:extLst>
          </p:cNvPr>
          <p:cNvSpPr/>
          <p:nvPr/>
        </p:nvSpPr>
        <p:spPr>
          <a:xfrm>
            <a:off x="5993296" y="3269974"/>
            <a:ext cx="161324" cy="28823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4F240BE-8F45-4570-B955-6A6123E4C917}"/>
              </a:ext>
            </a:extLst>
          </p:cNvPr>
          <p:cNvSpPr/>
          <p:nvPr/>
        </p:nvSpPr>
        <p:spPr>
          <a:xfrm>
            <a:off x="5984372" y="4001294"/>
            <a:ext cx="161324" cy="28823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A16F4728-E5F5-4B5F-90F6-6AFA85884890}"/>
              </a:ext>
            </a:extLst>
          </p:cNvPr>
          <p:cNvSpPr/>
          <p:nvPr/>
        </p:nvSpPr>
        <p:spPr>
          <a:xfrm flipV="1">
            <a:off x="5790624" y="3997119"/>
            <a:ext cx="171718" cy="288234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B30FF-19AE-4EF1-A57C-8902252B5B98}"/>
              </a:ext>
            </a:extLst>
          </p:cNvPr>
          <p:cNvSpPr txBox="1"/>
          <p:nvPr/>
        </p:nvSpPr>
        <p:spPr>
          <a:xfrm>
            <a:off x="6182139" y="4315322"/>
            <a:ext cx="29618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 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denotes the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item has been rated by user</a:t>
            </a:r>
          </a:p>
          <a:p>
            <a:pPr marL="0" indent="0">
              <a:buNone/>
            </a:pPr>
            <a:r>
              <a:rPr lang="en-US" sz="12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u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i="0" u="none" strike="noStrike" dirty="0">
                <a:effectLst/>
                <a:latin typeface="Calibri" panose="020F0502020204030204" pitchFamily="34" charset="0"/>
              </a:rPr>
              <a:t>denotes </a:t>
            </a:r>
            <a:r>
              <a:rPr lang="en-US" sz="1200" i="0" u="none" strike="noStrike" dirty="0" err="1">
                <a:effectLst/>
                <a:latin typeface="Calibri" panose="020F0502020204030204" pitchFamily="34" charset="0"/>
              </a:rPr>
              <a:t>UbCF</a:t>
            </a:r>
            <a:r>
              <a:rPr lang="en-US" sz="1200" i="0" u="none" strike="noStrike" dirty="0">
                <a:effectLst/>
                <a:latin typeface="Calibri" panose="020F0502020204030204" pitchFamily="34" charset="0"/>
              </a:rPr>
              <a:t> prediction</a:t>
            </a:r>
          </a:p>
        </p:txBody>
      </p:sp>
    </p:spTree>
    <p:extLst>
      <p:ext uri="{BB962C8B-B14F-4D97-AF65-F5344CB8AC3E}">
        <p14:creationId xmlns:p14="http://schemas.microsoft.com/office/powerpoint/2010/main" val="3990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150554-93A3-0244-8ACD-6AE1FA94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Item-based Collaborative Filtering</a:t>
            </a:r>
            <a:endParaRPr lang="en-M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BA4E94-C0F0-984F-A069-06B61F876C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err="1"/>
                  <a:t>IbCF</a:t>
                </a:r>
                <a:r>
                  <a:rPr lang="en-US" dirty="0"/>
                  <a:t> </a:t>
                </a:r>
                <a:r>
                  <a:rPr lang="en-GB" dirty="0"/>
                  <a:t>can also predict the approximate value of the unrated item </a:t>
                </a:r>
                <a14:m>
                  <m:oMath xmlns:m="http://schemas.openxmlformats.org/officeDocument/2006/math">
                    <m:r>
                      <a:rPr lang="en-GB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of target user, but base on similar items’ features: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900" dirty="0"/>
                  <a:t>where: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MO" sz="1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9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9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90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lang="en-US" sz="1900" dirty="0"/>
                  <a:t> denotes the predicted rating of item 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900" dirty="0"/>
                  <a:t> from user 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9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</a:rPr>
                      <m:t>𝑁𝑁</m:t>
                    </m:r>
                    <m:d>
                      <m:dPr>
                        <m:ctrlPr>
                          <a:rPr lang="en-MO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900" dirty="0"/>
                  <a:t> is a set of nearest neighbor items of item 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O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9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9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900" dirty="0"/>
                  <a:t> denotes the actual rating of neighbor item 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900" dirty="0"/>
                  <a:t> for user 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9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O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900" dirty="0"/>
                  <a:t> denotes actual mean rating of user 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900" dirty="0"/>
                  <a:t>.</a:t>
                </a:r>
                <a:endParaRPr lang="en-MO" sz="1900" dirty="0"/>
              </a:p>
              <a:p>
                <a:endParaRPr lang="en-M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BA4E94-C0F0-984F-A069-06B61F876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3"/>
                <a:stretch>
                  <a:fillRect l="-85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0F4C5E-2D87-4648-9502-7A9EFEBE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E9D1F77-9921-4B25-9D1D-1CE082FEC08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81929-E458-8D40-9B8F-D86B394BF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978012"/>
            <a:ext cx="5375041" cy="90197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45305F-C4DC-4F7A-A723-4DF0D8660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08829"/>
              </p:ext>
            </p:extLst>
          </p:nvPr>
        </p:nvGraphicFramePr>
        <p:xfrm>
          <a:off x="6154620" y="2978012"/>
          <a:ext cx="2209800" cy="133731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137268375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80889413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67384144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15244989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48152993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35103530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i1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i2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i3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i4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i5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89735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47221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32418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46332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u4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86921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u5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133741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C175BD6-ED43-4CC8-8BE6-B9F760BE3BEB}"/>
              </a:ext>
            </a:extLst>
          </p:cNvPr>
          <p:cNvSpPr/>
          <p:nvPr/>
        </p:nvSpPr>
        <p:spPr>
          <a:xfrm>
            <a:off x="7248575" y="2788740"/>
            <a:ext cx="406869" cy="1600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83719-AB1F-4139-9D87-1B3683CC9506}"/>
              </a:ext>
            </a:extLst>
          </p:cNvPr>
          <p:cNvSpPr/>
          <p:nvPr/>
        </p:nvSpPr>
        <p:spPr>
          <a:xfrm>
            <a:off x="7936491" y="2785207"/>
            <a:ext cx="406869" cy="1600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77C64E-22C1-43E4-9F7C-1122633EA5EE}"/>
              </a:ext>
            </a:extLst>
          </p:cNvPr>
          <p:cNvSpPr/>
          <p:nvPr/>
        </p:nvSpPr>
        <p:spPr>
          <a:xfrm>
            <a:off x="6498163" y="2798679"/>
            <a:ext cx="406869" cy="1600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4BF6DDA0-E72D-4583-B983-A132A7BEA0D5}"/>
              </a:ext>
            </a:extLst>
          </p:cNvPr>
          <p:cNvSpPr/>
          <p:nvPr/>
        </p:nvSpPr>
        <p:spPr>
          <a:xfrm rot="5400000">
            <a:off x="6760700" y="2499656"/>
            <a:ext cx="166302" cy="2845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48337A7C-1F3F-4D89-994A-346D7A1871E2}"/>
              </a:ext>
            </a:extLst>
          </p:cNvPr>
          <p:cNvSpPr/>
          <p:nvPr/>
        </p:nvSpPr>
        <p:spPr>
          <a:xfrm rot="5400000" flipV="1">
            <a:off x="7226604" y="2495446"/>
            <a:ext cx="166302" cy="2845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96D7336C-A66B-4806-B0A1-BDC27C335B9D}"/>
              </a:ext>
            </a:extLst>
          </p:cNvPr>
          <p:cNvSpPr/>
          <p:nvPr/>
        </p:nvSpPr>
        <p:spPr>
          <a:xfrm rot="5400000">
            <a:off x="7779342" y="2319686"/>
            <a:ext cx="166300" cy="61750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30B3D625-75CB-4DE5-BE28-464CE48F2E20}"/>
              </a:ext>
            </a:extLst>
          </p:cNvPr>
          <p:cNvSpPr/>
          <p:nvPr/>
        </p:nvSpPr>
        <p:spPr>
          <a:xfrm rot="5400000" flipV="1">
            <a:off x="7765652" y="2152978"/>
            <a:ext cx="206706" cy="6175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853B4D-0E85-4656-9D97-B85B9A961607}"/>
              </a:ext>
            </a:extLst>
          </p:cNvPr>
          <p:cNvSpPr txBox="1"/>
          <p:nvPr/>
        </p:nvSpPr>
        <p:spPr>
          <a:xfrm>
            <a:off x="6182139" y="4357318"/>
            <a:ext cx="29618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 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denotes the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item has been rated by user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70C0"/>
                </a:solidFill>
                <a:latin typeface="Calibri" panose="020F0502020204030204" pitchFamily="34" charset="0"/>
              </a:rPr>
              <a:t>i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denotes 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IbCF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prediction</a:t>
            </a:r>
          </a:p>
        </p:txBody>
      </p:sp>
    </p:spTree>
    <p:extLst>
      <p:ext uri="{BB962C8B-B14F-4D97-AF65-F5344CB8AC3E}">
        <p14:creationId xmlns:p14="http://schemas.microsoft.com/office/powerpoint/2010/main" val="5836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E8D6-746E-B446-82B4-1E84F074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Collaborative Filtering </a:t>
            </a:r>
            <a:br>
              <a:rPr lang="en-US" dirty="0"/>
            </a:br>
            <a:r>
              <a:rPr lang="en-US" dirty="0"/>
              <a:t>Hybrid Approach</a:t>
            </a:r>
            <a:endParaRPr lang="en-M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40FE7-480A-C548-9B13-904612CDC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Combining </a:t>
            </a:r>
            <a:r>
              <a:rPr lang="en-GB" sz="2400" dirty="0" err="1"/>
              <a:t>UbCF</a:t>
            </a:r>
            <a:r>
              <a:rPr lang="en-GB" sz="2400" dirty="0"/>
              <a:t> and </a:t>
            </a:r>
            <a:r>
              <a:rPr lang="en-GB" sz="2400" dirty="0" err="1"/>
              <a:t>IbCF</a:t>
            </a:r>
            <a:r>
              <a:rPr lang="en-GB" sz="2400" dirty="0"/>
              <a:t> with a weighted-average Mean Absolute Percentage Error (MAPE). </a:t>
            </a:r>
          </a:p>
          <a:p>
            <a:r>
              <a:rPr lang="en-GB" sz="2400" dirty="0"/>
              <a:t>For a huge data set, too much processing time.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25EB4-8908-4F16-BBE5-9EF9E3F3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E9D1F77-9921-4B25-9D1D-1CE082FEC08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1521C7-CD2A-4BFD-A706-D5991D7FA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43" y="3650548"/>
            <a:ext cx="3931215" cy="10560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502069-83C1-4FDA-9006-8132C66E7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562" y="3913160"/>
            <a:ext cx="2905125" cy="66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E120E-A126-42D5-A876-5B20C2390734}"/>
                  </a:ext>
                </a:extLst>
              </p:cNvPr>
              <p:cNvSpPr txBox="1"/>
              <p:nvPr/>
            </p:nvSpPr>
            <p:spPr>
              <a:xfrm>
                <a:off x="628650" y="4774032"/>
                <a:ext cx="7412107" cy="2110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where: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lang="en-GB" dirty="0"/>
                  <a:t> are </a:t>
                </a:r>
                <a:r>
                  <a:rPr lang="en-GB" dirty="0" err="1"/>
                  <a:t>UbCF</a:t>
                </a:r>
                <a:r>
                  <a:rPr lang="en-GB" dirty="0"/>
                  <a:t> and </a:t>
                </a:r>
                <a:r>
                  <a:rPr lang="en-GB" dirty="0" err="1"/>
                  <a:t>IbCF</a:t>
                </a:r>
                <a:r>
                  <a:rPr lang="en-GB" dirty="0"/>
                  <a:t> predicted rating of item </a:t>
                </a:r>
                <a14:m>
                  <m:oMath xmlns:m="http://schemas.openxmlformats.org/officeDocument/2006/math">
                    <m:r>
                      <a:rPr lang="en-GB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from user </a:t>
                </a:r>
                <a14:m>
                  <m:oMath xmlns:m="http://schemas.openxmlformats.org/officeDocument/2006/math">
                    <m:r>
                      <a:rPr lang="en-GB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dirty="0"/>
                  <a:t>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l-GR" dirty="0"/>
                  <a:t> </a:t>
                </a:r>
                <a:r>
                  <a:rPr lang="en-GB" dirty="0"/>
                  <a:t>identify the uncertain weighting for </a:t>
                </a:r>
                <a:r>
                  <a:rPr lang="en-GB" dirty="0" err="1"/>
                  <a:t>UbCF</a:t>
                </a:r>
                <a:r>
                  <a:rPr lang="en-GB" dirty="0"/>
                  <a:t> </a:t>
                </a:r>
                <a:r>
                  <a:rPr lang="en-US" dirty="0"/>
                  <a:t>and </a:t>
                </a:r>
                <a:r>
                  <a:rPr lang="en-US" dirty="0" err="1"/>
                  <a:t>IbCF</a:t>
                </a:r>
                <a:r>
                  <a:rPr lang="en-US" dirty="0"/>
                  <a:t> predictions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is combined predicted rating of item </a:t>
                </a:r>
                <a14:m>
                  <m:oMath xmlns:m="http://schemas.openxmlformats.org/officeDocument/2006/math">
                    <m:r>
                      <a:rPr lang="en-GB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from user </a:t>
                </a:r>
                <a14:m>
                  <m:oMath xmlns:m="http://schemas.openxmlformats.org/officeDocument/2006/math">
                    <m:r>
                      <a:rPr lang="en-GB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/>
                  <a:t>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actual value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predicted value </a:t>
                </a:r>
              </a:p>
              <a:p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total number of test examples</a:t>
                </a:r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E120E-A126-42D5-A876-5B20C2390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774032"/>
                <a:ext cx="7412107" cy="2110321"/>
              </a:xfrm>
              <a:prstGeom prst="rect">
                <a:avLst/>
              </a:prstGeom>
              <a:blipFill>
                <a:blip r:embed="rId4"/>
                <a:stretch>
                  <a:fillRect l="-658" t="-1445" b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7C89BD21-6BF8-49CB-ACD8-4C0384FF2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29" y="3004475"/>
            <a:ext cx="5970892" cy="50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4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3025</TotalTime>
  <Words>2368</Words>
  <Application>Microsoft Office PowerPoint</Application>
  <PresentationFormat>On-screen Show (4:3)</PresentationFormat>
  <Paragraphs>451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Roboto</vt:lpstr>
      <vt:lpstr>Arial</vt:lpstr>
      <vt:lpstr>Arial</vt:lpstr>
      <vt:lpstr>Calibri</vt:lpstr>
      <vt:lpstr>Calibri Light</vt:lpstr>
      <vt:lpstr>Cambria Math</vt:lpstr>
      <vt:lpstr>Office Theme</vt:lpstr>
      <vt:lpstr>Thesis Defense  CKComCF: Canopy–K-means Combined Collaborative Filtering using RMSE-minimization</vt:lpstr>
      <vt:lpstr>Content</vt:lpstr>
      <vt:lpstr>Introduction</vt:lpstr>
      <vt:lpstr>Recommendation System Categories</vt:lpstr>
      <vt:lpstr>Collaborative Filtering Using Rating Matrix</vt:lpstr>
      <vt:lpstr>How can we measure similarity?</vt:lpstr>
      <vt:lpstr>User-based Collaborative Filtering</vt:lpstr>
      <vt:lpstr>Item-based Collaborative Filtering</vt:lpstr>
      <vt:lpstr>Collaborative Filtering  Hybrid Approach</vt:lpstr>
      <vt:lpstr>Combining UbCF and IbCF</vt:lpstr>
      <vt:lpstr>Collaborative Filtering Improvements</vt:lpstr>
      <vt:lpstr>Proposed Approach </vt:lpstr>
      <vt:lpstr>RMSE-minimization for ComCF </vt:lpstr>
      <vt:lpstr>RMSE</vt:lpstr>
      <vt:lpstr>Experiment </vt:lpstr>
      <vt:lpstr>Dataset </vt:lpstr>
      <vt:lpstr>Result </vt:lpstr>
      <vt:lpstr>Effectiveness of RMSE-minimization for ComCF </vt:lpstr>
      <vt:lpstr>Effectiveness of RMSE-minimization for ComCF (Cont’d)</vt:lpstr>
      <vt:lpstr>Effectiveness of RMSE-minimization for ComCF (Cont’d)</vt:lpstr>
      <vt:lpstr>Effectiveness of CKComCF </vt:lpstr>
      <vt:lpstr>Effectiveness of CKComCF (Cont’d)</vt:lpstr>
      <vt:lpstr>Effectiveness of CKComCF (Cont’d)</vt:lpstr>
      <vt:lpstr>Result (Cont’d)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CKComCF</dc:title>
  <dc:creator>KUANSAOI</dc:creator>
  <cp:lastModifiedBy>Mi-Dal Park</cp:lastModifiedBy>
  <cp:revision>18</cp:revision>
  <cp:lastPrinted>2020-11-26T08:17:28Z</cp:lastPrinted>
  <dcterms:created xsi:type="dcterms:W3CDTF">2020-11-18T02:35:19Z</dcterms:created>
  <dcterms:modified xsi:type="dcterms:W3CDTF">2021-01-06T05:57:25Z</dcterms:modified>
</cp:coreProperties>
</file>