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0" r:id="rId4"/>
    <p:sldId id="271" r:id="rId5"/>
    <p:sldId id="268" r:id="rId6"/>
    <p:sldId id="262" r:id="rId7"/>
    <p:sldId id="263" r:id="rId8"/>
    <p:sldId id="257" r:id="rId9"/>
    <p:sldId id="258" r:id="rId10"/>
    <p:sldId id="264" r:id="rId11"/>
    <p:sldId id="265" r:id="rId12"/>
    <p:sldId id="260" r:id="rId13"/>
    <p:sldId id="266" r:id="rId14"/>
    <p:sldId id="261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C8EC7-0EDD-44C0-ACC1-EFAEF26AC6E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BB7B7-408E-4D58-B113-3C66C6B7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5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7B3B-EB6B-49F0-955C-6CDF63D93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D34C4-DED0-48AB-B9EA-3BC4C2EE6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AD7B-F1C3-4DF0-BC8A-6A686426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428E-464F-49A5-9ED4-950BE75C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CDFF-7654-4353-9042-91A9DEE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CC3F-5612-4A8E-99E1-A9A6A59D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98B6F-CCAD-422A-97DF-1CD1771E2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D9DC2-32B2-42DA-8AB5-23C4B2E4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3387-9417-48A0-A6FF-B15C2870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BE3E-570C-4EC2-8FE6-729E82A5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4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C4804-BBD9-4172-816E-D45999FE6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6F13B-E826-4460-8B8B-9E3656773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5D23-3DE9-44DB-B9D3-AF7557C8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F29C-57D1-4616-95F0-12203242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AF8F-2F29-4D95-8817-5684C83A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032D-55E9-4D35-B95D-8899AC40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023B-F941-4EE6-8974-CD2D5FB6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E4B5-0755-40D6-B885-26B5BDCA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8F8E-9850-4EA5-AF8B-A9984255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22F8E-4FCD-422E-BB51-F853F2B0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45F4-8C71-4710-8903-C1F3C241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4BFF-68C6-48E9-87FE-156DFD15B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C156-8CF1-47EA-AAEA-FD1CF8D6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18327-3C7F-4338-8C35-E046A3B0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874E-7CDD-48EB-A9F0-2E8971E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9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AE20-3484-4EE8-90C7-44589E84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E387-1A65-4D12-B683-78BD55485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3EBD1-62A7-4811-BD0D-05D85141E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ACE66-3D4A-4581-BBCC-75169B63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859C3-1A00-4BB7-8D92-E9E2E430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DDC6F-6312-47C4-A730-B12C81E2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5F0C-DA54-4660-AE16-0C767C7E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188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1716-7C60-49A5-91B8-EA717508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06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35B3F-5CA1-44C9-951F-ECCBB3D8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4573"/>
            <a:ext cx="5157787" cy="42150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2D57C-9340-4B8B-BEC7-CF60D5837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06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000DB-2203-438A-B66C-B99F6CACF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4573"/>
            <a:ext cx="5183188" cy="42150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B96E1-9C55-4BA5-A73C-FEAF09DF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BD5C0-F433-44DE-9633-97049154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0C274-3EE2-47C4-A3D8-20E6E347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06D8-2BFF-4818-8673-163C5762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E4B36-28BE-4234-8A12-8FCC56D8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6D0CB-B46A-40A8-BB01-0F014468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F7D94-7A3C-4496-83B8-E07FBF84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D1C81-E517-4B8F-AA52-674246A7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5CC9C-8C95-4EF6-AF80-30BD0930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56718-2E46-48C2-881B-8E07F725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4117-C81E-45F4-A37D-68A95CD2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5AD4-AEA9-4E40-B22E-75F6D835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E9CDA-8780-4AA7-B36A-68A6CF413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06208-F470-4C08-AB6C-7E1B2767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CD253-FD91-4888-B028-9DC9521D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7D971-A7BD-4FC1-AC12-B050A5C5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A231-C1AF-4614-8E20-BAF08561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65EDD-1BC0-449A-B683-B1CD571A0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E83ED-13B8-42D6-9B41-4124AC1CB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AA216-33C1-4799-8341-AC61BB93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D4A7A-1FDC-4DB5-8DB1-E4D2086C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FFC0-B10B-45D8-93F9-ABCC7BF9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235DD-B545-4EC8-9377-BF35F936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D649-9186-48FE-8772-DF8D7C2A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10515600" cy="503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7FEA6-4165-45E5-BE41-FCCBFF181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1/16/2020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48A1-23F2-44F3-A9FE-C1B9A16A3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About Dataset: KNHANES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548D-53FF-48B9-BD4E-B43BEB9F9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C6F0-C4D5-4DA5-B00C-62D1CEEF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nhanes.cdc.go.kr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nhanes.cdc.go.kr/knhanes/sub03/sub03_02_02.do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A539-F5F6-435C-93B4-E66BB0675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/>
              <a:t>About Dataset: </a:t>
            </a:r>
            <a:r>
              <a:rPr lang="en-US" altLang="ko-KR" sz="4400" b="1" dirty="0"/>
              <a:t>KNHANES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66A88-F00B-4002-8CEE-F1AB4E588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Jongmin Kim &lt;jmkim@pukyong.ac.kr&gt;</a:t>
            </a:r>
          </a:p>
          <a:p>
            <a:r>
              <a:rPr lang="en-US" dirty="0"/>
              <a:t>1/16/2020</a:t>
            </a:r>
          </a:p>
        </p:txBody>
      </p:sp>
    </p:spTree>
    <p:extLst>
      <p:ext uri="{BB962C8B-B14F-4D97-AF65-F5344CB8AC3E}">
        <p14:creationId xmlns:p14="http://schemas.microsoft.com/office/powerpoint/2010/main" val="161320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5353-35B4-4CDE-A833-E0D46369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건강설문조사 </a:t>
            </a:r>
            <a:r>
              <a:rPr lang="en-US" altLang="ko-KR" dirty="0"/>
              <a:t>Health interview (cont.)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D61427-9934-421D-ADF9-43A5ECBA2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48452"/>
              </p:ext>
            </p:extLst>
          </p:nvPr>
        </p:nvGraphicFramePr>
        <p:xfrm>
          <a:off x="838201" y="1143005"/>
          <a:ext cx="10515600" cy="56320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449">
                  <a:extLst>
                    <a:ext uri="{9D8B030D-6E8A-4147-A177-3AD203B41FA5}">
                      <a16:colId xmlns:a16="http://schemas.microsoft.com/office/drawing/2014/main" val="1548095268"/>
                    </a:ext>
                  </a:extLst>
                </a:gridCol>
                <a:gridCol w="1280769">
                  <a:extLst>
                    <a:ext uri="{9D8B030D-6E8A-4147-A177-3AD203B41FA5}">
                      <a16:colId xmlns:a16="http://schemas.microsoft.com/office/drawing/2014/main" val="2374373255"/>
                    </a:ext>
                  </a:extLst>
                </a:gridCol>
                <a:gridCol w="7732382">
                  <a:extLst>
                    <a:ext uri="{9D8B030D-6E8A-4147-A177-3AD203B41FA5}">
                      <a16:colId xmlns:a16="http://schemas.microsoft.com/office/drawing/2014/main" val="481217019"/>
                    </a:ext>
                  </a:extLst>
                </a:gridCol>
              </a:tblGrid>
              <a:tr h="3520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조사영역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대상연령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조사항목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58154"/>
                  </a:ext>
                </a:extLst>
              </a:tr>
              <a:tr h="3520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가구조사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19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성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연령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결혼상태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가구원수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세대유형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가구소득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건강보험 가입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민간보험 가입</a:t>
                      </a:r>
                      <a:r>
                        <a:rPr lang="en-US" altLang="ko-KR" sz="1050" kern="0" spc="0" dirty="0">
                          <a:effectLst/>
                        </a:rPr>
                        <a:t>,</a:t>
                      </a:r>
                      <a:r>
                        <a:rPr lang="ko-KR" altLang="en-US" sz="1050" kern="0" spc="0" dirty="0">
                          <a:effectLst/>
                        </a:rPr>
                        <a:t> </a:t>
                      </a:r>
                      <a:r>
                        <a:rPr lang="ko-KR" altLang="en-US" sz="1050" kern="0" spc="0" dirty="0" err="1">
                          <a:effectLst/>
                        </a:rPr>
                        <a:t>출생시</a:t>
                      </a:r>
                      <a:r>
                        <a:rPr lang="en-US" altLang="ko-KR" sz="1050" kern="0" spc="0" dirty="0">
                          <a:effectLst/>
                        </a:rPr>
                        <a:t>/</a:t>
                      </a:r>
                      <a:r>
                        <a:rPr lang="ko-KR" altLang="en-US" sz="1050" kern="0" spc="0" dirty="0">
                          <a:effectLst/>
                        </a:rPr>
                        <a:t>현재 국적</a:t>
                      </a:r>
                      <a:r>
                        <a:rPr lang="en-US" altLang="ko-KR" sz="1050" kern="0" spc="0" dirty="0">
                          <a:effectLst/>
                        </a:rPr>
                        <a:t>(’16</a:t>
                      </a:r>
                      <a:r>
                        <a:rPr lang="ko-KR" altLang="en-US" sz="1050" kern="0" spc="0" dirty="0">
                          <a:effectLst/>
                        </a:rPr>
                        <a:t>년</a:t>
                      </a:r>
                      <a:r>
                        <a:rPr lang="en-US" altLang="ko-KR" sz="1050" kern="0" spc="0" dirty="0">
                          <a:effectLst/>
                        </a:rPr>
                        <a:t>), </a:t>
                      </a:r>
                      <a:r>
                        <a:rPr lang="ko-KR" altLang="en-US" sz="1050" kern="0" spc="0" dirty="0">
                          <a:effectLst/>
                        </a:rPr>
                        <a:t>치매진단</a:t>
                      </a:r>
                      <a:r>
                        <a:rPr lang="en-US" altLang="ko-KR" sz="1050" kern="0" spc="0" dirty="0">
                          <a:effectLst/>
                        </a:rPr>
                        <a:t>(’16</a:t>
                      </a:r>
                      <a:r>
                        <a:rPr lang="ko-KR" altLang="en-US" sz="1050" kern="0" spc="0" dirty="0">
                          <a:effectLst/>
                        </a:rPr>
                        <a:t>년</a:t>
                      </a:r>
                      <a:r>
                        <a:rPr lang="en-US" altLang="ko-KR" sz="1050" kern="0" spc="0" dirty="0">
                          <a:effectLst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른바탕1 L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3309425321"/>
                  </a:ext>
                </a:extLst>
              </a:tr>
              <a:tr h="352006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교육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학력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졸업 여부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1315037366"/>
                  </a:ext>
                </a:extLst>
              </a:tr>
              <a:tr h="35200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19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부모 학력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3351679975"/>
                  </a:ext>
                </a:extLst>
              </a:tr>
              <a:tr h="352006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경제활동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15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경제활동여부</a:t>
                      </a:r>
                      <a:r>
                        <a:rPr lang="en-US" altLang="ko-KR" sz="1050" kern="0" spc="0"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</a:rPr>
                        <a:t>미취업사유</a:t>
                      </a:r>
                      <a:r>
                        <a:rPr lang="en-US" altLang="ko-KR" sz="1050" kern="0" spc="0"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</a:rPr>
                        <a:t>취업형태</a:t>
                      </a:r>
                      <a:r>
                        <a:rPr lang="en-US" altLang="ko-KR" sz="1050" kern="0" spc="0"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</a:rPr>
                        <a:t>종사상지위</a:t>
                      </a:r>
                      <a:r>
                        <a:rPr lang="en-US" altLang="ko-KR" sz="1050" kern="0" spc="0"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</a:rPr>
                        <a:t>근로시간형태</a:t>
                      </a:r>
                      <a:r>
                        <a:rPr lang="en-US" altLang="ko-KR" sz="1050" kern="0" spc="0"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</a:rPr>
                        <a:t>직업</a:t>
                      </a:r>
                      <a:r>
                        <a:rPr lang="en-US" altLang="ko-KR" sz="1050" kern="0" spc="0"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</a:rPr>
                        <a:t>직장내 지위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바른바탕1 L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2568567601"/>
                  </a:ext>
                </a:extLst>
              </a:tr>
              <a:tr h="35200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19</a:t>
                      </a:r>
                      <a:r>
                        <a:rPr lang="ko-KR" altLang="en-US" sz="1050" kern="0" spc="0" dirty="0" err="1">
                          <a:effectLst/>
                        </a:rPr>
                        <a:t>세이상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최장 직업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2870388270"/>
                  </a:ext>
                </a:extLst>
              </a:tr>
              <a:tr h="3520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이환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최근 </a:t>
                      </a:r>
                      <a:r>
                        <a:rPr lang="en-US" altLang="ko-KR" sz="1050" kern="0" spc="0">
                          <a:effectLst/>
                        </a:rPr>
                        <a:t>2</a:t>
                      </a:r>
                      <a:r>
                        <a:rPr lang="ko-KR" altLang="en-US" sz="1050" kern="0" spc="0">
                          <a:effectLst/>
                        </a:rPr>
                        <a:t>주간 이환</a:t>
                      </a:r>
                      <a:r>
                        <a:rPr lang="en-US" altLang="ko-KR" sz="1050" kern="0" spc="0"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</a:rPr>
                        <a:t>만성질환별</a:t>
                      </a:r>
                      <a:r>
                        <a:rPr lang="en-US" altLang="ko-KR" sz="1050" kern="0" spc="0">
                          <a:effectLst/>
                        </a:rPr>
                        <a:t>(</a:t>
                      </a:r>
                      <a:r>
                        <a:rPr lang="ko-KR" altLang="en-US" sz="1050" kern="0" spc="0">
                          <a:effectLst/>
                        </a:rPr>
                        <a:t>성인 </a:t>
                      </a:r>
                      <a:r>
                        <a:rPr lang="en-US" altLang="ko-KR" sz="1050" kern="0" spc="0">
                          <a:effectLst/>
                        </a:rPr>
                        <a:t>27</a:t>
                      </a:r>
                      <a:r>
                        <a:rPr lang="ko-KR" altLang="en-US" sz="1050" kern="0" spc="0">
                          <a:effectLst/>
                        </a:rPr>
                        <a:t>개</a:t>
                      </a:r>
                      <a:r>
                        <a:rPr lang="en-US" altLang="ko-KR" sz="1050" kern="0" spc="0"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</a:rPr>
                        <a:t>소아청소년 </a:t>
                      </a:r>
                      <a:r>
                        <a:rPr lang="en-US" altLang="ko-KR" sz="1050" kern="0" spc="0">
                          <a:effectLst/>
                        </a:rPr>
                        <a:t>10</a:t>
                      </a:r>
                      <a:r>
                        <a:rPr lang="ko-KR" altLang="en-US" sz="1050" kern="0" spc="0">
                          <a:effectLst/>
                        </a:rPr>
                        <a:t>개</a:t>
                      </a:r>
                      <a:r>
                        <a:rPr lang="en-US" altLang="ko-KR" sz="1050" kern="0" spc="0">
                          <a:effectLst/>
                        </a:rPr>
                        <a:t>) </a:t>
                      </a:r>
                      <a:r>
                        <a:rPr lang="ko-KR" altLang="en-US" sz="1050" kern="0" spc="0">
                          <a:effectLst/>
                        </a:rPr>
                        <a:t>이환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바른바탕1 L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878927601"/>
                  </a:ext>
                </a:extLst>
              </a:tr>
              <a:tr h="3520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의료이용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</a:t>
                      </a:r>
                      <a:r>
                        <a:rPr lang="ko-KR" altLang="en-US" sz="1050" kern="0" spc="0" dirty="0" err="1">
                          <a:effectLst/>
                        </a:rPr>
                        <a:t>세이상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effectLst/>
                        </a:rPr>
                        <a:t>(</a:t>
                      </a:r>
                      <a:r>
                        <a:rPr lang="ko-KR" altLang="en-US" sz="1050" kern="0" spc="0">
                          <a:effectLst/>
                        </a:rPr>
                        <a:t>병의원</a:t>
                      </a:r>
                      <a:r>
                        <a:rPr lang="en-US" altLang="ko-KR" sz="1050" kern="0" spc="0">
                          <a:effectLst/>
                        </a:rPr>
                        <a:t>)</a:t>
                      </a:r>
                      <a:r>
                        <a:rPr lang="ko-KR" altLang="en-US" sz="1050" kern="0" spc="0">
                          <a:effectLst/>
                        </a:rPr>
                        <a:t>미충족의료</a:t>
                      </a:r>
                      <a:r>
                        <a:rPr lang="en-US" altLang="ko-KR" sz="1050" kern="0" spc="0"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</a:rPr>
                        <a:t>외래이용</a:t>
                      </a:r>
                      <a:r>
                        <a:rPr lang="en-US" altLang="ko-KR" sz="1050" kern="0" spc="0"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</a:rPr>
                        <a:t>입원이용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바른바탕1 L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3914400330"/>
                  </a:ext>
                </a:extLst>
              </a:tr>
              <a:tr h="3520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건강검진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19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</a:rPr>
                        <a:t>건강검진 수진 여부</a:t>
                      </a:r>
                      <a:r>
                        <a:rPr lang="en-US" altLang="ko-KR" sz="1050" kern="0" spc="-50" dirty="0">
                          <a:effectLst/>
                        </a:rPr>
                        <a:t>, </a:t>
                      </a:r>
                      <a:r>
                        <a:rPr lang="ko-KR" altLang="en-US" sz="1050" kern="0" spc="-50" dirty="0">
                          <a:effectLst/>
                        </a:rPr>
                        <a:t>건강검진 수진 종류</a:t>
                      </a:r>
                      <a:r>
                        <a:rPr lang="en-US" altLang="ko-KR" sz="1050" kern="0" spc="-50" dirty="0">
                          <a:effectLst/>
                        </a:rPr>
                        <a:t>(’16</a:t>
                      </a:r>
                      <a:r>
                        <a:rPr lang="ko-KR" altLang="en-US" sz="1050" kern="0" spc="-50" dirty="0">
                          <a:effectLst/>
                        </a:rPr>
                        <a:t>년</a:t>
                      </a:r>
                      <a:r>
                        <a:rPr lang="en-US" altLang="ko-KR" sz="1050" kern="0" spc="-50" dirty="0">
                          <a:effectLst/>
                        </a:rPr>
                        <a:t>), </a:t>
                      </a:r>
                      <a:r>
                        <a:rPr lang="ko-KR" altLang="en-US" sz="1050" kern="0" spc="-50" dirty="0" err="1">
                          <a:effectLst/>
                        </a:rPr>
                        <a:t>암검진</a:t>
                      </a:r>
                      <a:r>
                        <a:rPr lang="ko-KR" altLang="en-US" sz="1050" kern="0" spc="-50" dirty="0">
                          <a:effectLst/>
                        </a:rPr>
                        <a:t> 수진 여부</a:t>
                      </a:r>
                      <a:r>
                        <a:rPr lang="en-US" altLang="ko-KR" sz="1050" kern="0" spc="-50" dirty="0">
                          <a:effectLst/>
                        </a:rPr>
                        <a:t>, </a:t>
                      </a:r>
                      <a:r>
                        <a:rPr lang="ko-KR" altLang="en-US" sz="1050" kern="0" spc="-50" dirty="0" err="1">
                          <a:effectLst/>
                        </a:rPr>
                        <a:t>암검진</a:t>
                      </a:r>
                      <a:r>
                        <a:rPr lang="ko-KR" altLang="en-US" sz="1050" kern="0" spc="-50" dirty="0">
                          <a:effectLst/>
                        </a:rPr>
                        <a:t> 수진 종류</a:t>
                      </a:r>
                      <a:r>
                        <a:rPr lang="en-US" altLang="ko-KR" sz="1050" kern="0" spc="-50" dirty="0">
                          <a:effectLst/>
                        </a:rPr>
                        <a:t>(’16</a:t>
                      </a:r>
                      <a:r>
                        <a:rPr lang="ko-KR" altLang="en-US" sz="1050" kern="0" spc="-50" dirty="0">
                          <a:effectLst/>
                        </a:rPr>
                        <a:t>년</a:t>
                      </a:r>
                      <a:r>
                        <a:rPr lang="en-US" altLang="ko-KR" sz="1050" kern="0" spc="-50" dirty="0">
                          <a:effectLst/>
                        </a:rPr>
                        <a:t>)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366341973"/>
                  </a:ext>
                </a:extLst>
              </a:tr>
              <a:tr h="3520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예방접종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</a:t>
                      </a:r>
                      <a:r>
                        <a:rPr lang="ko-KR" altLang="en-US" sz="1050" kern="0" spc="0" dirty="0" err="1">
                          <a:effectLst/>
                        </a:rPr>
                        <a:t>세이상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인플루엔자 예방접종 여부</a:t>
                      </a:r>
                      <a:r>
                        <a:rPr lang="en-US" altLang="ko-KR" sz="1050" kern="0" spc="0">
                          <a:effectLst/>
                        </a:rPr>
                        <a:t>․</a:t>
                      </a:r>
                      <a:r>
                        <a:rPr lang="ko-KR" altLang="en-US" sz="1050" kern="0" spc="0">
                          <a:effectLst/>
                        </a:rPr>
                        <a:t>횟수</a:t>
                      </a:r>
                      <a:r>
                        <a:rPr lang="en-US" altLang="ko-KR" sz="1050" kern="0" spc="0">
                          <a:effectLst/>
                        </a:rPr>
                        <a:t>․</a:t>
                      </a:r>
                      <a:r>
                        <a:rPr lang="ko-KR" altLang="en-US" sz="1050" kern="0" spc="0">
                          <a:effectLst/>
                        </a:rPr>
                        <a:t>시기</a:t>
                      </a:r>
                      <a:r>
                        <a:rPr lang="en-US" altLang="ko-KR" sz="1050" kern="0" spc="0">
                          <a:effectLst/>
                        </a:rPr>
                        <a:t>․</a:t>
                      </a:r>
                      <a:r>
                        <a:rPr lang="ko-KR" altLang="en-US" sz="1050" kern="0" spc="0">
                          <a:effectLst/>
                        </a:rPr>
                        <a:t>장소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3951658093"/>
                  </a:ext>
                </a:extLst>
              </a:tr>
              <a:tr h="3520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활동제한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활동제한여부</a:t>
                      </a:r>
                      <a:r>
                        <a:rPr lang="en-US" altLang="ko-KR" sz="1050" kern="0" spc="0"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</a:rPr>
                        <a:t>활동제한이유</a:t>
                      </a:r>
                      <a:r>
                        <a:rPr lang="en-US" altLang="ko-KR" sz="1050" kern="0" spc="0">
                          <a:effectLst/>
                        </a:rPr>
                        <a:t>, (</a:t>
                      </a:r>
                      <a:r>
                        <a:rPr lang="ko-KR" altLang="en-US" sz="1050" kern="0" spc="0">
                          <a:effectLst/>
                        </a:rPr>
                        <a:t>월간</a:t>
                      </a:r>
                      <a:r>
                        <a:rPr lang="en-US" altLang="ko-KR" sz="1050" kern="0" spc="0">
                          <a:effectLst/>
                        </a:rPr>
                        <a:t>)</a:t>
                      </a:r>
                      <a:r>
                        <a:rPr lang="ko-KR" altLang="en-US" sz="1050" kern="0" spc="0">
                          <a:effectLst/>
                        </a:rPr>
                        <a:t>와병경험</a:t>
                      </a:r>
                      <a:r>
                        <a:rPr lang="en-US" altLang="ko-KR" sz="1050" kern="0" spc="0">
                          <a:effectLst/>
                        </a:rPr>
                        <a:t>/</a:t>
                      </a:r>
                      <a:r>
                        <a:rPr lang="ko-KR" altLang="en-US" sz="1050" kern="0" spc="0">
                          <a:effectLst/>
                        </a:rPr>
                        <a:t>일수</a:t>
                      </a:r>
                      <a:r>
                        <a:rPr lang="en-US" altLang="ko-KR" sz="1050" kern="0" spc="0">
                          <a:effectLst/>
                        </a:rPr>
                        <a:t>, (</a:t>
                      </a:r>
                      <a:r>
                        <a:rPr lang="ko-KR" altLang="en-US" sz="1050" kern="0" spc="0">
                          <a:effectLst/>
                        </a:rPr>
                        <a:t>월간</a:t>
                      </a:r>
                      <a:r>
                        <a:rPr lang="en-US" altLang="ko-KR" sz="1050" kern="0" spc="0">
                          <a:effectLst/>
                        </a:rPr>
                        <a:t>)</a:t>
                      </a:r>
                      <a:r>
                        <a:rPr lang="ko-KR" altLang="en-US" sz="1050" kern="0" spc="0">
                          <a:effectLst/>
                        </a:rPr>
                        <a:t>결근결석경험</a:t>
                      </a:r>
                      <a:r>
                        <a:rPr lang="en-US" altLang="ko-KR" sz="1050" kern="0" spc="0">
                          <a:effectLst/>
                        </a:rPr>
                        <a:t>/</a:t>
                      </a:r>
                      <a:r>
                        <a:rPr lang="ko-KR" altLang="en-US" sz="1050" kern="0" spc="0">
                          <a:effectLst/>
                        </a:rPr>
                        <a:t>일수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바른바탕1 L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3536267535"/>
                  </a:ext>
                </a:extLst>
              </a:tr>
              <a:tr h="3520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삶의 질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19</a:t>
                      </a:r>
                      <a:r>
                        <a:rPr lang="ko-KR" altLang="en-US" sz="1050" kern="0" spc="0" dirty="0" err="1">
                          <a:effectLst/>
                        </a:rPr>
                        <a:t>세이상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주관적 건강인지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건강관련 삶의 질 측정도구</a:t>
                      </a:r>
                      <a:r>
                        <a:rPr lang="en-US" altLang="ko-KR" sz="1050" kern="0" spc="0" dirty="0">
                          <a:effectLst/>
                        </a:rPr>
                        <a:t>(EuroQol-5 Dimension, EQ-5D: </a:t>
                      </a:r>
                      <a:r>
                        <a:rPr lang="ko-KR" altLang="en-US" sz="1050" kern="0" spc="0" dirty="0">
                          <a:effectLst/>
                        </a:rPr>
                        <a:t>운동능력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자기관리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일상활동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통증</a:t>
                      </a:r>
                      <a:r>
                        <a:rPr lang="en-US" altLang="ko-KR" sz="1050" kern="0" spc="0" dirty="0">
                          <a:effectLst/>
                        </a:rPr>
                        <a:t>․</a:t>
                      </a:r>
                      <a:r>
                        <a:rPr lang="ko-KR" altLang="en-US" sz="1050" kern="0" spc="0" dirty="0">
                          <a:effectLst/>
                        </a:rPr>
                        <a:t>불편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불안</a:t>
                      </a:r>
                      <a:r>
                        <a:rPr lang="en-US" altLang="ko-KR" sz="1050" kern="0" spc="0" dirty="0">
                          <a:effectLst/>
                        </a:rPr>
                        <a:t>․</a:t>
                      </a:r>
                      <a:r>
                        <a:rPr lang="ko-KR" altLang="en-US" sz="1050" kern="0" spc="0" dirty="0">
                          <a:effectLst/>
                        </a:rPr>
                        <a:t>우울</a:t>
                      </a:r>
                      <a:r>
                        <a:rPr lang="en-US" altLang="ko-KR" sz="1050" kern="0" spc="0" dirty="0">
                          <a:effectLst/>
                        </a:rPr>
                        <a:t>)</a:t>
                      </a:r>
                      <a:r>
                        <a:rPr lang="ko-KR" altLang="en-US" sz="1050" kern="0" spc="0" dirty="0">
                          <a:effectLst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1128967179"/>
                  </a:ext>
                </a:extLst>
              </a:tr>
              <a:tr h="3520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손상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</a:t>
                      </a:r>
                      <a:r>
                        <a:rPr lang="ko-KR" altLang="en-US" sz="1050" kern="0" spc="0" dirty="0" err="1">
                          <a:effectLst/>
                        </a:rPr>
                        <a:t>세이상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손상 경험</a:t>
                      </a:r>
                      <a:r>
                        <a:rPr lang="en-US" altLang="ko-KR" sz="1050" kern="0" spc="0" dirty="0">
                          <a:effectLst/>
                        </a:rPr>
                        <a:t>․</a:t>
                      </a:r>
                      <a:r>
                        <a:rPr lang="ko-KR" altLang="en-US" sz="1050" kern="0" spc="0" dirty="0">
                          <a:effectLst/>
                        </a:rPr>
                        <a:t>발생기전</a:t>
                      </a:r>
                      <a:r>
                        <a:rPr lang="en-US" altLang="ko-KR" sz="1050" kern="0" spc="0" dirty="0">
                          <a:effectLst/>
                        </a:rPr>
                        <a:t>․</a:t>
                      </a:r>
                      <a:r>
                        <a:rPr lang="ko-KR" altLang="en-US" sz="1050" kern="0" spc="0" dirty="0" err="1">
                          <a:effectLst/>
                        </a:rPr>
                        <a:t>치료처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손상으로 인한 와병</a:t>
                      </a:r>
                      <a:r>
                        <a:rPr lang="en-US" altLang="ko-KR" sz="1050" kern="0" spc="0" dirty="0">
                          <a:effectLst/>
                        </a:rPr>
                        <a:t>․</a:t>
                      </a:r>
                      <a:r>
                        <a:rPr lang="ko-KR" altLang="en-US" sz="1050" kern="0" spc="0" dirty="0">
                          <a:effectLst/>
                        </a:rPr>
                        <a:t>결근결석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495261598"/>
                  </a:ext>
                </a:extLst>
              </a:tr>
              <a:tr h="352006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흡연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6-11</a:t>
                      </a:r>
                      <a:r>
                        <a:rPr lang="ko-KR" altLang="en-US" sz="1050" kern="0" spc="0">
                          <a:effectLst/>
                        </a:rPr>
                        <a:t>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가정</a:t>
                      </a:r>
                      <a:r>
                        <a:rPr lang="en-US" altLang="ko-KR" sz="1050" kern="0" spc="0">
                          <a:effectLst/>
                        </a:rPr>
                        <a:t>․</a:t>
                      </a:r>
                      <a:r>
                        <a:rPr lang="ko-KR" altLang="en-US" sz="1050" kern="0" spc="0">
                          <a:effectLst/>
                        </a:rPr>
                        <a:t>공공장소 실내 간접흡연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바른바탕1 L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2199636657"/>
                  </a:ext>
                </a:extLst>
              </a:tr>
              <a:tr h="35200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12-18</a:t>
                      </a:r>
                      <a:r>
                        <a:rPr lang="ko-KR" altLang="en-US" sz="1050" kern="0" spc="0">
                          <a:effectLst/>
                        </a:rPr>
                        <a:t>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평생흡연</a:t>
                      </a:r>
                      <a:r>
                        <a:rPr lang="en-US" altLang="ko-KR" sz="1050" kern="0" spc="0"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</a:rPr>
                        <a:t>현재흡연</a:t>
                      </a:r>
                      <a:r>
                        <a:rPr lang="en-US" altLang="ko-KR" sz="1050" kern="0" spc="0"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</a:rPr>
                        <a:t>흡연량</a:t>
                      </a:r>
                      <a:r>
                        <a:rPr lang="en-US" altLang="ko-KR" sz="1050" kern="0" spc="0"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</a:rPr>
                        <a:t>가정</a:t>
                      </a:r>
                      <a:r>
                        <a:rPr lang="en-US" altLang="ko-KR" sz="1050" kern="0" spc="0">
                          <a:effectLst/>
                        </a:rPr>
                        <a:t>․</a:t>
                      </a:r>
                      <a:r>
                        <a:rPr lang="ko-KR" altLang="en-US" sz="1050" kern="0" spc="0">
                          <a:effectLst/>
                        </a:rPr>
                        <a:t>공공장소 실내 간접흡연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770082685"/>
                  </a:ext>
                </a:extLst>
              </a:tr>
              <a:tr h="35200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19</a:t>
                      </a:r>
                      <a:r>
                        <a:rPr lang="ko-KR" altLang="en-US" sz="1050" kern="0" spc="0" dirty="0" err="1">
                          <a:effectLst/>
                        </a:rPr>
                        <a:t>세이상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20" dirty="0" err="1">
                          <a:effectLst/>
                        </a:rPr>
                        <a:t>평생흡연</a:t>
                      </a:r>
                      <a:r>
                        <a:rPr lang="en-US" altLang="ko-KR" sz="1050" kern="0" spc="-20" dirty="0">
                          <a:effectLst/>
                        </a:rPr>
                        <a:t>, </a:t>
                      </a:r>
                      <a:r>
                        <a:rPr lang="ko-KR" altLang="en-US" sz="1050" kern="0" spc="-20" dirty="0" err="1">
                          <a:effectLst/>
                        </a:rPr>
                        <a:t>현재흡연</a:t>
                      </a:r>
                      <a:r>
                        <a:rPr lang="en-US" altLang="ko-KR" sz="1050" kern="0" spc="-20" dirty="0">
                          <a:effectLst/>
                        </a:rPr>
                        <a:t>, </a:t>
                      </a:r>
                      <a:r>
                        <a:rPr lang="ko-KR" altLang="en-US" sz="1050" kern="0" spc="-20" dirty="0" err="1">
                          <a:effectLst/>
                        </a:rPr>
                        <a:t>과거흡연</a:t>
                      </a:r>
                      <a:r>
                        <a:rPr lang="en-US" altLang="ko-KR" sz="1050" kern="0" spc="-20" dirty="0">
                          <a:effectLst/>
                        </a:rPr>
                        <a:t>, </a:t>
                      </a:r>
                      <a:r>
                        <a:rPr lang="ko-KR" altLang="en-US" sz="1050" kern="0" spc="-20" dirty="0">
                          <a:effectLst/>
                        </a:rPr>
                        <a:t>처음흡연시작 연령</a:t>
                      </a:r>
                      <a:r>
                        <a:rPr lang="en-US" altLang="ko-KR" sz="1050" kern="0" spc="-20" dirty="0">
                          <a:effectLst/>
                        </a:rPr>
                        <a:t>, </a:t>
                      </a:r>
                      <a:r>
                        <a:rPr lang="ko-KR" altLang="en-US" sz="1050" kern="0" spc="-20" dirty="0">
                          <a:effectLst/>
                        </a:rPr>
                        <a:t>흡연량</a:t>
                      </a:r>
                      <a:r>
                        <a:rPr lang="en-US" altLang="ko-KR" sz="1050" kern="0" spc="-20" dirty="0">
                          <a:effectLst/>
                        </a:rPr>
                        <a:t>, </a:t>
                      </a:r>
                      <a:r>
                        <a:rPr lang="ko-KR" altLang="en-US" sz="1050" kern="0" spc="-20" dirty="0">
                          <a:effectLst/>
                        </a:rPr>
                        <a:t>금연시도</a:t>
                      </a:r>
                      <a:r>
                        <a:rPr lang="en-US" altLang="ko-KR" sz="1050" kern="0" spc="-20" dirty="0">
                          <a:effectLst/>
                        </a:rPr>
                        <a:t>, </a:t>
                      </a:r>
                      <a:r>
                        <a:rPr lang="ko-KR" altLang="en-US" sz="1050" kern="0" spc="-20" dirty="0">
                          <a:effectLst/>
                        </a:rPr>
                        <a:t>금연계획</a:t>
                      </a:r>
                      <a:r>
                        <a:rPr lang="en-US" altLang="ko-KR" sz="1050" kern="0" spc="-20" dirty="0">
                          <a:effectLst/>
                        </a:rPr>
                        <a:t>, </a:t>
                      </a:r>
                      <a:r>
                        <a:rPr lang="ko-KR" altLang="en-US" sz="1050" kern="0" spc="-20" dirty="0">
                          <a:effectLst/>
                        </a:rPr>
                        <a:t>금연기간</a:t>
                      </a:r>
                      <a:r>
                        <a:rPr lang="en-US" altLang="ko-KR" sz="1050" kern="0" spc="-20" dirty="0">
                          <a:effectLst/>
                        </a:rPr>
                        <a:t>,</a:t>
                      </a:r>
                      <a:r>
                        <a:rPr lang="ko-KR" altLang="en-US" sz="1050" kern="0" spc="-20" dirty="0">
                          <a:effectLst/>
                        </a:rPr>
                        <a:t> 금연방법</a:t>
                      </a:r>
                      <a:r>
                        <a:rPr lang="en-US" altLang="ko-KR" sz="1050" kern="0" spc="-20" dirty="0">
                          <a:effectLst/>
                        </a:rPr>
                        <a:t>, </a:t>
                      </a:r>
                      <a:r>
                        <a:rPr lang="ko-KR" altLang="en-US" sz="1050" kern="0" spc="-20" dirty="0">
                          <a:effectLst/>
                        </a:rPr>
                        <a:t>가정</a:t>
                      </a:r>
                      <a:r>
                        <a:rPr lang="en-US" altLang="ko-KR" sz="1050" kern="0" spc="-20" dirty="0">
                          <a:effectLst/>
                        </a:rPr>
                        <a:t>․</a:t>
                      </a:r>
                      <a:r>
                        <a:rPr lang="ko-KR" altLang="en-US" sz="1050" kern="0" spc="-20" dirty="0">
                          <a:effectLst/>
                        </a:rPr>
                        <a:t>직장</a:t>
                      </a:r>
                      <a:r>
                        <a:rPr lang="en-US" altLang="ko-KR" sz="1050" kern="0" spc="-20" dirty="0">
                          <a:effectLst/>
                        </a:rPr>
                        <a:t>․</a:t>
                      </a:r>
                      <a:r>
                        <a:rPr lang="ko-KR" altLang="en-US" sz="1050" kern="0" spc="-20" dirty="0">
                          <a:effectLst/>
                        </a:rPr>
                        <a:t>공공장소 실내 간접흡연</a:t>
                      </a:r>
                      <a:r>
                        <a:rPr lang="en-US" altLang="ko-KR" sz="1050" kern="0" spc="-20" dirty="0">
                          <a:effectLst/>
                        </a:rPr>
                        <a:t>, </a:t>
                      </a:r>
                      <a:r>
                        <a:rPr lang="ko-KR" altLang="en-US" sz="1050" kern="0" spc="-20" dirty="0">
                          <a:effectLst/>
                        </a:rPr>
                        <a:t>니코틴의존</a:t>
                      </a:r>
                      <a:r>
                        <a:rPr lang="en-US" altLang="ko-KR" sz="1050" kern="0" spc="-20" dirty="0">
                          <a:effectLst/>
                        </a:rPr>
                        <a:t>(’16</a:t>
                      </a:r>
                      <a:r>
                        <a:rPr lang="ko-KR" altLang="en-US" sz="1050" kern="0" spc="-20" dirty="0">
                          <a:effectLst/>
                        </a:rPr>
                        <a:t>년</a:t>
                      </a:r>
                      <a:r>
                        <a:rPr lang="en-US" altLang="ko-KR" sz="1050" kern="0" spc="-20" dirty="0">
                          <a:effectLst/>
                        </a:rPr>
                        <a:t>), </a:t>
                      </a:r>
                      <a:r>
                        <a:rPr lang="ko-KR" altLang="en-US" sz="1050" kern="0" spc="-20" dirty="0">
                          <a:effectLst/>
                        </a:rPr>
                        <a:t>금연캠페인경험</a:t>
                      </a:r>
                      <a:r>
                        <a:rPr lang="en-US" altLang="ko-KR" sz="1050" kern="0" spc="-20" dirty="0">
                          <a:effectLst/>
                        </a:rPr>
                        <a:t>(’17</a:t>
                      </a:r>
                      <a:r>
                        <a:rPr lang="ko-KR" altLang="en-US" sz="1050" kern="0" spc="-20" dirty="0">
                          <a:effectLst/>
                        </a:rPr>
                        <a:t>년</a:t>
                      </a:r>
                      <a:r>
                        <a:rPr lang="en-US" altLang="ko-KR" sz="1050" kern="0" spc="-20" dirty="0">
                          <a:effectLst/>
                        </a:rPr>
                        <a:t>),</a:t>
                      </a:r>
                      <a:r>
                        <a:rPr lang="ko-KR" altLang="en-US" sz="1050" kern="0" spc="-20" dirty="0">
                          <a:effectLst/>
                        </a:rPr>
                        <a:t> 전자담배</a:t>
                      </a:r>
                      <a:r>
                        <a:rPr lang="en-US" altLang="ko-KR" sz="1050" kern="0" spc="-20" dirty="0">
                          <a:effectLst/>
                        </a:rPr>
                        <a:t>․</a:t>
                      </a:r>
                      <a:r>
                        <a:rPr lang="ko-KR" altLang="en-US" sz="1050" kern="0" spc="-20" dirty="0">
                          <a:effectLst/>
                        </a:rPr>
                        <a:t>담배종류별 사용</a:t>
                      </a:r>
                      <a:r>
                        <a:rPr lang="en-US" altLang="ko-KR" sz="1050" kern="0" spc="-20" dirty="0">
                          <a:effectLst/>
                        </a:rPr>
                        <a:t>, </a:t>
                      </a:r>
                      <a:r>
                        <a:rPr lang="ko-KR" altLang="en-US" sz="1050" kern="0" spc="-20" dirty="0">
                          <a:effectLst/>
                        </a:rPr>
                        <a:t>전자담배 사용이유</a:t>
                      </a:r>
                      <a:r>
                        <a:rPr lang="en-US" altLang="ko-KR" sz="1050" kern="0" spc="-20" dirty="0">
                          <a:effectLst/>
                        </a:rPr>
                        <a:t>(’16</a:t>
                      </a:r>
                      <a:r>
                        <a:rPr lang="ko-KR" altLang="en-US" sz="1050" kern="0" spc="-20" dirty="0">
                          <a:effectLst/>
                        </a:rPr>
                        <a:t>년</a:t>
                      </a:r>
                      <a:r>
                        <a:rPr lang="en-US" altLang="ko-KR" sz="1050" kern="0" spc="-20" dirty="0">
                          <a:effectLst/>
                        </a:rPr>
                        <a:t>), </a:t>
                      </a:r>
                      <a:r>
                        <a:rPr lang="ko-KR" altLang="en-US" sz="1050" kern="0" spc="-20" dirty="0">
                          <a:effectLst/>
                        </a:rPr>
                        <a:t>니코틴대체용품 사용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1106648720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18156-5167-43F0-B5D1-C75E0FB3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A63C8-DE33-40C3-974E-2B829A2F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1B064-A377-4D42-BF46-3BAD2CDB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5353-35B4-4CDE-A833-E0D46369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건강설문조사 </a:t>
            </a:r>
            <a:r>
              <a:rPr lang="en-US" altLang="ko-KR" dirty="0"/>
              <a:t>Health interview (cont.)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D61427-9934-421D-ADF9-43A5ECBA2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250370"/>
              </p:ext>
            </p:extLst>
          </p:nvPr>
        </p:nvGraphicFramePr>
        <p:xfrm>
          <a:off x="838201" y="1143005"/>
          <a:ext cx="10515600" cy="57453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449">
                  <a:extLst>
                    <a:ext uri="{9D8B030D-6E8A-4147-A177-3AD203B41FA5}">
                      <a16:colId xmlns:a16="http://schemas.microsoft.com/office/drawing/2014/main" val="1548095268"/>
                    </a:ext>
                  </a:extLst>
                </a:gridCol>
                <a:gridCol w="1280769">
                  <a:extLst>
                    <a:ext uri="{9D8B030D-6E8A-4147-A177-3AD203B41FA5}">
                      <a16:colId xmlns:a16="http://schemas.microsoft.com/office/drawing/2014/main" val="2374373255"/>
                    </a:ext>
                  </a:extLst>
                </a:gridCol>
                <a:gridCol w="7732382">
                  <a:extLst>
                    <a:ext uri="{9D8B030D-6E8A-4147-A177-3AD203B41FA5}">
                      <a16:colId xmlns:a16="http://schemas.microsoft.com/office/drawing/2014/main" val="481217019"/>
                    </a:ext>
                  </a:extLst>
                </a:gridCol>
              </a:tblGrid>
              <a:tr h="3361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조사영역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대상연령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조사항목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58154"/>
                  </a:ext>
                </a:extLst>
              </a:tr>
              <a:tr h="3361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음주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12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평생음주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음주시작 연령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음주빈도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음주량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폭음빈도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 err="1">
                          <a:effectLst/>
                        </a:rPr>
                        <a:t>간접폐해</a:t>
                      </a:r>
                      <a:r>
                        <a:rPr lang="en-US" altLang="ko-KR" sz="1050" kern="0" spc="0" dirty="0">
                          <a:effectLst/>
                        </a:rPr>
                        <a:t>(</a:t>
                      </a: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19</a:t>
                      </a:r>
                      <a:r>
                        <a:rPr lang="ko-KR" altLang="en-US" sz="1050" kern="0" spc="0" dirty="0" err="1">
                          <a:effectLst/>
                        </a:rPr>
                        <a:t>세이상</a:t>
                      </a:r>
                      <a:r>
                        <a:rPr lang="en-US" altLang="ko-KR" sz="1050" kern="0" spc="0" dirty="0">
                          <a:effectLst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1742319087"/>
                  </a:ext>
                </a:extLst>
              </a:tr>
              <a:tr h="336176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신체활동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12-18</a:t>
                      </a:r>
                      <a:r>
                        <a:rPr lang="ko-KR" altLang="en-US" sz="1050" kern="0" spc="0">
                          <a:effectLst/>
                        </a:rPr>
                        <a:t>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하루 </a:t>
                      </a:r>
                      <a:r>
                        <a:rPr lang="en-US" altLang="ko-KR" sz="1050" kern="0" spc="0" dirty="0">
                          <a:effectLst/>
                        </a:rPr>
                        <a:t>60</a:t>
                      </a:r>
                      <a:r>
                        <a:rPr lang="ko-KR" altLang="en-US" sz="1050" kern="0" spc="0" dirty="0">
                          <a:effectLst/>
                        </a:rPr>
                        <a:t>분 신체활동 실천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른바탕1 L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3049875674"/>
                  </a:ext>
                </a:extLst>
              </a:tr>
              <a:tr h="33617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12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effectLst/>
                        </a:rPr>
                        <a:t>국제신체활동설문</a:t>
                      </a:r>
                      <a:r>
                        <a:rPr lang="en-US" altLang="ko-KR" sz="1050" kern="0" spc="0" dirty="0">
                          <a:effectLst/>
                        </a:rPr>
                        <a:t>(</a:t>
                      </a:r>
                      <a:r>
                        <a:rPr lang="en-US" sz="1050" kern="0" spc="0" dirty="0">
                          <a:effectLst/>
                        </a:rPr>
                        <a:t>Global Physical Activity Questionnaire, GPAQ: </a:t>
                      </a:r>
                      <a:r>
                        <a:rPr lang="ko-KR" altLang="en-US" sz="1050" kern="0" spc="0" dirty="0">
                          <a:effectLst/>
                        </a:rPr>
                        <a:t>일</a:t>
                      </a:r>
                      <a:r>
                        <a:rPr lang="en-US" altLang="ko-KR" sz="1050" kern="0" spc="0" dirty="0">
                          <a:effectLst/>
                        </a:rPr>
                        <a:t>/</a:t>
                      </a:r>
                      <a:r>
                        <a:rPr lang="ko-KR" altLang="en-US" sz="1050" kern="0" spc="0" dirty="0">
                          <a:effectLst/>
                        </a:rPr>
                        <a:t>여가 </a:t>
                      </a:r>
                      <a:r>
                        <a:rPr lang="ko-KR" altLang="en-US" sz="1050" kern="0" spc="0" dirty="0" err="1">
                          <a:effectLst/>
                        </a:rPr>
                        <a:t>고강도･중강도</a:t>
                      </a:r>
                      <a:r>
                        <a:rPr lang="ko-KR" altLang="en-US" sz="1050" kern="0" spc="0" dirty="0">
                          <a:effectLst/>
                        </a:rPr>
                        <a:t> 신체활동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이동시 활동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앉아서 보내는 시간</a:t>
                      </a:r>
                      <a:r>
                        <a:rPr lang="en-US" altLang="ko-KR" sz="1050" kern="0" spc="0" dirty="0">
                          <a:effectLst/>
                        </a:rPr>
                        <a:t>)(’17</a:t>
                      </a:r>
                      <a:r>
                        <a:rPr lang="ko-KR" altLang="en-US" sz="1050" kern="0" spc="0" dirty="0">
                          <a:effectLst/>
                        </a:rPr>
                        <a:t>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19</a:t>
                      </a:r>
                      <a:r>
                        <a:rPr lang="ko-KR" altLang="en-US" sz="1050" kern="0" spc="0" dirty="0" err="1">
                          <a:effectLst/>
                        </a:rPr>
                        <a:t>세이상</a:t>
                      </a:r>
                      <a:r>
                        <a:rPr lang="en-US" altLang="ko-KR" sz="1050" kern="0" spc="0" dirty="0">
                          <a:effectLst/>
                        </a:rPr>
                        <a:t>), </a:t>
                      </a:r>
                      <a:r>
                        <a:rPr lang="ko-KR" altLang="en-US" sz="1050" kern="0" spc="0" dirty="0">
                          <a:effectLst/>
                        </a:rPr>
                        <a:t>걷기</a:t>
                      </a:r>
                      <a:r>
                        <a:rPr lang="en-US" altLang="ko-KR" sz="1050" kern="0" spc="0" dirty="0">
                          <a:effectLst/>
                        </a:rPr>
                        <a:t>(’17</a:t>
                      </a:r>
                      <a:r>
                        <a:rPr lang="ko-KR" altLang="en-US" sz="1050" kern="0" spc="0" dirty="0">
                          <a:effectLst/>
                        </a:rPr>
                        <a:t>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19</a:t>
                      </a:r>
                      <a:r>
                        <a:rPr lang="ko-KR" altLang="en-US" sz="1050" kern="0" spc="0" dirty="0" err="1">
                          <a:effectLst/>
                        </a:rPr>
                        <a:t>세이상</a:t>
                      </a:r>
                      <a:r>
                        <a:rPr lang="en-US" altLang="ko-KR" sz="1050" kern="0" spc="0" dirty="0">
                          <a:effectLst/>
                        </a:rPr>
                        <a:t>), </a:t>
                      </a:r>
                      <a:r>
                        <a:rPr lang="ko-KR" altLang="en-US" sz="1050" kern="0" spc="0" dirty="0">
                          <a:effectLst/>
                        </a:rPr>
                        <a:t>앉아서 보내는 시간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근력운동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2593686907"/>
                  </a:ext>
                </a:extLst>
              </a:tr>
              <a:tr h="33617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65</a:t>
                      </a:r>
                      <a:r>
                        <a:rPr lang="ko-KR" altLang="en-US" sz="1050" kern="0" spc="0" dirty="0" err="1">
                          <a:effectLst/>
                        </a:rPr>
                        <a:t>세이상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가속도계 측정</a:t>
                      </a:r>
                      <a:r>
                        <a:rPr lang="en-US" altLang="ko-KR" sz="1050" kern="0" spc="0" dirty="0">
                          <a:effectLst/>
                        </a:rPr>
                        <a:t>(’16</a:t>
                      </a:r>
                      <a:r>
                        <a:rPr lang="ko-KR" altLang="en-US" sz="1050" kern="0" spc="0" dirty="0">
                          <a:effectLst/>
                        </a:rPr>
                        <a:t>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19-64</a:t>
                      </a:r>
                      <a:r>
                        <a:rPr lang="ko-KR" altLang="en-US" sz="1050" kern="0" spc="0" dirty="0">
                          <a:effectLst/>
                        </a:rPr>
                        <a:t>세</a:t>
                      </a:r>
                      <a:r>
                        <a:rPr lang="en-US" altLang="ko-KR" sz="1050" kern="0" spc="0" dirty="0">
                          <a:effectLst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1768816077"/>
                  </a:ext>
                </a:extLst>
              </a:tr>
              <a:tr h="3361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정신건강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12</a:t>
                      </a:r>
                      <a:r>
                        <a:rPr lang="ko-KR" altLang="en-US" sz="1050" kern="0" spc="0" dirty="0" err="1">
                          <a:effectLst/>
                        </a:rPr>
                        <a:t>세이상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effectLst/>
                        </a:rPr>
                        <a:t>주중</a:t>
                      </a:r>
                      <a:r>
                        <a:rPr lang="en-US" altLang="ko-KR" sz="1050" kern="0" spc="0" dirty="0">
                          <a:effectLst/>
                        </a:rPr>
                        <a:t>․</a:t>
                      </a:r>
                      <a:r>
                        <a:rPr lang="ko-KR" altLang="en-US" sz="1050" kern="0" spc="0" dirty="0">
                          <a:effectLst/>
                        </a:rPr>
                        <a:t>주말 잠든 시각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일어난 시각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스트레스인지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 err="1">
                          <a:effectLst/>
                        </a:rPr>
                        <a:t>우울감경험</a:t>
                      </a:r>
                      <a:r>
                        <a:rPr lang="en-US" altLang="ko-KR" sz="1050" kern="0" spc="0" dirty="0">
                          <a:effectLst/>
                        </a:rPr>
                        <a:t>(’16</a:t>
                      </a:r>
                      <a:r>
                        <a:rPr lang="ko-KR" altLang="en-US" sz="1050" kern="0" spc="0" dirty="0">
                          <a:effectLst/>
                        </a:rPr>
                        <a:t>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12-18</a:t>
                      </a:r>
                      <a:r>
                        <a:rPr lang="ko-KR" altLang="en-US" sz="1050" kern="0" spc="0" dirty="0">
                          <a:effectLst/>
                        </a:rPr>
                        <a:t>세</a:t>
                      </a:r>
                      <a:r>
                        <a:rPr lang="en-US" altLang="ko-KR" sz="1050" kern="0" spc="0" dirty="0">
                          <a:effectLst/>
                        </a:rPr>
                        <a:t>), </a:t>
                      </a:r>
                      <a:r>
                        <a:rPr lang="ko-KR" altLang="en-US" sz="1050" kern="0" spc="0" dirty="0">
                          <a:effectLst/>
                        </a:rPr>
                        <a:t>자살생각</a:t>
                      </a:r>
                      <a:r>
                        <a:rPr lang="en-US" altLang="ko-KR" sz="1050" kern="0" spc="0" dirty="0">
                          <a:effectLst/>
                        </a:rPr>
                        <a:t>(’16</a:t>
                      </a:r>
                      <a:r>
                        <a:rPr lang="ko-KR" altLang="en-US" sz="1050" kern="0" spc="0" dirty="0">
                          <a:effectLst/>
                        </a:rPr>
                        <a:t>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12-18</a:t>
                      </a:r>
                      <a:r>
                        <a:rPr lang="ko-KR" altLang="en-US" sz="1050" kern="0" spc="0" dirty="0">
                          <a:effectLst/>
                        </a:rPr>
                        <a:t>세</a:t>
                      </a:r>
                      <a:r>
                        <a:rPr lang="en-US" altLang="ko-KR" sz="1050" kern="0" spc="0" dirty="0">
                          <a:effectLst/>
                        </a:rPr>
                        <a:t>)․</a:t>
                      </a:r>
                      <a:r>
                        <a:rPr lang="ko-KR" altLang="en-US" sz="1050" kern="0" spc="0" dirty="0">
                          <a:effectLst/>
                        </a:rPr>
                        <a:t>계획</a:t>
                      </a:r>
                      <a:r>
                        <a:rPr lang="en-US" altLang="ko-KR" sz="1050" kern="0" spc="0" dirty="0">
                          <a:effectLst/>
                        </a:rPr>
                        <a:t>․</a:t>
                      </a:r>
                      <a:r>
                        <a:rPr lang="ko-KR" altLang="en-US" sz="1050" kern="0" spc="0" dirty="0">
                          <a:effectLst/>
                        </a:rPr>
                        <a:t>시도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정신문제 상담경험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우울증선별도구</a:t>
                      </a:r>
                      <a:r>
                        <a:rPr lang="en-US" altLang="ko-KR" sz="1050" kern="0" spc="0" dirty="0">
                          <a:effectLst/>
                        </a:rPr>
                        <a:t>(Patient </a:t>
                      </a:r>
                      <a:r>
                        <a:rPr lang="en-US" sz="1050" kern="0" spc="0" dirty="0">
                          <a:effectLst/>
                        </a:rPr>
                        <a:t>Health Questionnaire-9, PHQ-9)(’16</a:t>
                      </a:r>
                      <a:r>
                        <a:rPr lang="ko-KR" altLang="en-US" sz="1050" kern="0" spc="0" dirty="0">
                          <a:effectLst/>
                        </a:rPr>
                        <a:t>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19</a:t>
                      </a:r>
                      <a:r>
                        <a:rPr lang="ko-KR" altLang="en-US" sz="1050" kern="0" spc="0" dirty="0" err="1">
                          <a:effectLst/>
                        </a:rPr>
                        <a:t>세이상</a:t>
                      </a:r>
                      <a:r>
                        <a:rPr lang="en-US" altLang="ko-KR" sz="1050" kern="0" spc="0" dirty="0">
                          <a:effectLst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3696398322"/>
                  </a:ext>
                </a:extLst>
              </a:tr>
              <a:tr h="336176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안전의식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1-5</a:t>
                      </a:r>
                      <a:r>
                        <a:rPr lang="ko-KR" altLang="en-US" sz="1050" kern="0" spc="0">
                          <a:effectLst/>
                        </a:rPr>
                        <a:t>세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자동차 보호장구 착용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2270672458"/>
                  </a:ext>
                </a:extLst>
              </a:tr>
              <a:tr h="33617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만</a:t>
                      </a:r>
                      <a:r>
                        <a:rPr lang="en-US" altLang="ko-KR" sz="1050" kern="0" spc="0" dirty="0">
                          <a:effectLst/>
                        </a:rPr>
                        <a:t>1-11</a:t>
                      </a:r>
                      <a:r>
                        <a:rPr lang="ko-KR" altLang="en-US" sz="1050" kern="0" spc="0" dirty="0">
                          <a:effectLst/>
                        </a:rPr>
                        <a:t>세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자동차 </a:t>
                      </a:r>
                      <a:r>
                        <a:rPr lang="ko-KR" altLang="en-US" sz="1050" kern="0" spc="0" dirty="0" err="1">
                          <a:effectLst/>
                        </a:rPr>
                        <a:t>앞좌석</a:t>
                      </a:r>
                      <a:r>
                        <a:rPr lang="ko-KR" altLang="en-US" sz="1050" kern="0" spc="0" dirty="0">
                          <a:effectLst/>
                        </a:rPr>
                        <a:t> 이용</a:t>
                      </a:r>
                      <a:r>
                        <a:rPr lang="en-US" altLang="ko-KR" sz="1050" kern="0" spc="0" dirty="0">
                          <a:effectLst/>
                        </a:rPr>
                        <a:t>(’17</a:t>
                      </a:r>
                      <a:r>
                        <a:rPr lang="ko-KR" altLang="en-US" sz="1050" kern="0" spc="0" dirty="0">
                          <a:effectLst/>
                        </a:rPr>
                        <a:t>년</a:t>
                      </a:r>
                      <a:r>
                        <a:rPr lang="en-US" altLang="ko-KR" sz="1050" kern="0" spc="0" dirty="0">
                          <a:effectLst/>
                        </a:rPr>
                        <a:t>), </a:t>
                      </a:r>
                      <a:r>
                        <a:rPr lang="ko-KR" altLang="en-US" sz="1050" kern="0" spc="0" dirty="0">
                          <a:effectLst/>
                        </a:rPr>
                        <a:t>자전거 헬멧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른바탕1 L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1203870152"/>
                  </a:ext>
                </a:extLst>
              </a:tr>
              <a:tr h="33617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12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동승차량 자동차 안전벨트 착용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자전거</a:t>
                      </a:r>
                      <a:r>
                        <a:rPr lang="en-US" altLang="ko-KR" sz="1050" kern="0" spc="0" dirty="0">
                          <a:effectLst/>
                        </a:rPr>
                        <a:t>․</a:t>
                      </a:r>
                      <a:r>
                        <a:rPr lang="ko-KR" altLang="en-US" sz="1050" kern="0" spc="0" dirty="0">
                          <a:effectLst/>
                        </a:rPr>
                        <a:t>오토바이 헬멧 착용</a:t>
                      </a:r>
                      <a:r>
                        <a:rPr lang="en-US" altLang="ko-KR" sz="1050" kern="0" spc="0" dirty="0">
                          <a:effectLst/>
                        </a:rPr>
                        <a:t>(’16</a:t>
                      </a:r>
                      <a:r>
                        <a:rPr lang="ko-KR" altLang="en-US" sz="1050" kern="0" spc="0" dirty="0">
                          <a:effectLst/>
                        </a:rPr>
                        <a:t>년</a:t>
                      </a:r>
                      <a:r>
                        <a:rPr lang="en-US" altLang="ko-KR" sz="1050" kern="0" spc="0" dirty="0">
                          <a:effectLst/>
                        </a:rPr>
                        <a:t>)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2015413393"/>
                  </a:ext>
                </a:extLst>
              </a:tr>
              <a:tr h="33617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19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" dirty="0">
                          <a:effectLst/>
                        </a:rPr>
                        <a:t>운전시 안전벨트 착용</a:t>
                      </a:r>
                      <a:r>
                        <a:rPr lang="en-US" altLang="ko-KR" sz="1050" kern="0" spc="-10" dirty="0">
                          <a:effectLst/>
                        </a:rPr>
                        <a:t>(’17</a:t>
                      </a:r>
                      <a:r>
                        <a:rPr lang="ko-KR" altLang="en-US" sz="1050" kern="0" spc="-10" dirty="0">
                          <a:effectLst/>
                        </a:rPr>
                        <a:t>년</a:t>
                      </a:r>
                      <a:r>
                        <a:rPr lang="en-US" altLang="ko-KR" sz="1050" kern="0" spc="-10" dirty="0">
                          <a:effectLst/>
                        </a:rPr>
                        <a:t>), </a:t>
                      </a:r>
                      <a:r>
                        <a:rPr lang="ko-KR" altLang="en-US" sz="1050" kern="0" spc="-10" dirty="0">
                          <a:effectLst/>
                        </a:rPr>
                        <a:t>자동차</a:t>
                      </a:r>
                      <a:r>
                        <a:rPr lang="en-US" altLang="ko-KR" sz="1050" kern="0" spc="-10" dirty="0">
                          <a:effectLst/>
                        </a:rPr>
                        <a:t>․</a:t>
                      </a:r>
                      <a:r>
                        <a:rPr lang="ko-KR" altLang="en-US" sz="1050" kern="0" spc="-10" dirty="0">
                          <a:effectLst/>
                        </a:rPr>
                        <a:t>오토바이</a:t>
                      </a:r>
                      <a:r>
                        <a:rPr lang="en-US" altLang="ko-KR" sz="1050" kern="0" spc="-10" dirty="0">
                          <a:effectLst/>
                        </a:rPr>
                        <a:t>․</a:t>
                      </a:r>
                      <a:r>
                        <a:rPr lang="ko-KR" altLang="en-US" sz="1050" kern="0" spc="-10" dirty="0">
                          <a:effectLst/>
                        </a:rPr>
                        <a:t>자전거 음주운전 경험</a:t>
                      </a:r>
                      <a:r>
                        <a:rPr lang="en-US" altLang="ko-KR" sz="1050" kern="0" spc="-10" dirty="0">
                          <a:effectLst/>
                        </a:rPr>
                        <a:t>, </a:t>
                      </a:r>
                      <a:r>
                        <a:rPr lang="ko-KR" altLang="en-US" sz="1050" kern="0" spc="-10" dirty="0">
                          <a:effectLst/>
                        </a:rPr>
                        <a:t>음주운전 차량 동승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른바탕1 L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161876218"/>
                  </a:ext>
                </a:extLst>
              </a:tr>
              <a:tr h="3361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비만 및 체중조절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6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주관적 체형 인지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체중 변화</a:t>
                      </a:r>
                      <a:r>
                        <a:rPr lang="en-US" altLang="ko-KR" sz="1050" kern="0" spc="0" dirty="0">
                          <a:effectLst/>
                        </a:rPr>
                        <a:t>․</a:t>
                      </a:r>
                      <a:r>
                        <a:rPr lang="ko-KR" altLang="en-US" sz="1050" kern="0" spc="0" dirty="0">
                          <a:effectLst/>
                        </a:rPr>
                        <a:t>조절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3057759627"/>
                  </a:ext>
                </a:extLst>
              </a:tr>
              <a:tr h="336176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여성건강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10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현재 월경 여부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초경 연령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552219802"/>
                  </a:ext>
                </a:extLst>
              </a:tr>
              <a:tr h="33617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15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임신 경험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출산 경험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684639257"/>
                  </a:ext>
                </a:extLst>
              </a:tr>
              <a:tr h="33617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19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모유수유 경험</a:t>
                      </a:r>
                      <a:r>
                        <a:rPr lang="en-US" altLang="ko-KR" sz="1050" kern="0" spc="0" dirty="0">
                          <a:effectLst/>
                        </a:rPr>
                        <a:t>․</a:t>
                      </a:r>
                      <a:r>
                        <a:rPr lang="ko-KR" altLang="en-US" sz="1050" kern="0" spc="0" dirty="0" err="1">
                          <a:effectLst/>
                        </a:rPr>
                        <a:t>자녀수</a:t>
                      </a:r>
                      <a:r>
                        <a:rPr lang="en-US" altLang="ko-KR" sz="1050" kern="0" spc="0" dirty="0">
                          <a:effectLst/>
                        </a:rPr>
                        <a:t>․</a:t>
                      </a:r>
                      <a:r>
                        <a:rPr lang="ko-KR" altLang="en-US" sz="1050" kern="0" spc="0" dirty="0">
                          <a:effectLst/>
                        </a:rPr>
                        <a:t>기간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폐경 연령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경구피임약 복용 경험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4083843691"/>
                  </a:ext>
                </a:extLst>
              </a:tr>
              <a:tr h="336176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구강건강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칫솔질 여부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치아 손상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구강검진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치과 이용</a:t>
                      </a:r>
                      <a:r>
                        <a:rPr lang="en-US" altLang="ko-KR" sz="1050" kern="0" spc="0" dirty="0">
                          <a:effectLst/>
                        </a:rPr>
                        <a:t>, (</a:t>
                      </a:r>
                      <a:r>
                        <a:rPr lang="ko-KR" altLang="en-US" sz="1050" kern="0" spc="0" dirty="0">
                          <a:effectLst/>
                        </a:rPr>
                        <a:t>치과</a:t>
                      </a:r>
                      <a:r>
                        <a:rPr lang="en-US" altLang="ko-KR" sz="1050" kern="0" spc="0" dirty="0">
                          <a:effectLst/>
                        </a:rPr>
                        <a:t>)</a:t>
                      </a:r>
                      <a:r>
                        <a:rPr lang="ko-KR" altLang="en-US" sz="1050" kern="0" spc="0" dirty="0" err="1">
                          <a:effectLst/>
                        </a:rPr>
                        <a:t>미충족의료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1815228746"/>
                  </a:ext>
                </a:extLst>
              </a:tr>
              <a:tr h="33617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12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구강용품 사용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2957484161"/>
                  </a:ext>
                </a:extLst>
              </a:tr>
              <a:tr h="33617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  <a:ea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만</a:t>
                      </a:r>
                      <a:r>
                        <a:rPr lang="en-US" altLang="ko-KR" sz="1050" kern="0" spc="0">
                          <a:effectLst/>
                        </a:rPr>
                        <a:t>19</a:t>
                      </a:r>
                      <a:r>
                        <a:rPr lang="ko-KR" altLang="en-US" sz="1050" kern="0" spc="0">
                          <a:effectLst/>
                        </a:rPr>
                        <a:t>세이상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5029" marR="5029" marT="5029" marB="502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저작 불편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발음 불편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5029" marR="5029" marT="5029" marB="5029" anchor="ctr"/>
                </a:tc>
                <a:extLst>
                  <a:ext uri="{0D108BD9-81ED-4DB2-BD59-A6C34878D82A}">
                    <a16:rowId xmlns:a16="http://schemas.microsoft.com/office/drawing/2014/main" val="2856688629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6963BEE-1EFD-4A40-B915-C12D2438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922159-F226-42DA-B194-9BA34A3E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CEA2A6-3BCD-4CEE-BC75-58EB4230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8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583B-94D7-4307-89D0-8B0891BC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II. </a:t>
            </a:r>
            <a:r>
              <a:rPr lang="ko-KR" altLang="en-US" dirty="0"/>
              <a:t>검진조사 </a:t>
            </a:r>
            <a:r>
              <a:rPr lang="en-US" dirty="0"/>
              <a:t>Medical examination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8CA6-748A-46AD-AB4D-BC1E539778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혈압</a:t>
            </a:r>
            <a:r>
              <a:rPr lang="en-US" altLang="ko-KR" dirty="0"/>
              <a:t>·</a:t>
            </a:r>
            <a:r>
              <a:rPr lang="ko-KR" altLang="en-US" dirty="0"/>
              <a:t>맥박 측정</a:t>
            </a:r>
            <a:endParaRPr lang="en-US" altLang="ko-KR" dirty="0"/>
          </a:p>
          <a:p>
            <a:r>
              <a:rPr lang="ko-KR" altLang="en-US" dirty="0"/>
              <a:t>신체 계측</a:t>
            </a:r>
            <a:endParaRPr lang="en-US" altLang="ko-KR" dirty="0"/>
          </a:p>
          <a:p>
            <a:r>
              <a:rPr lang="ko-KR" altLang="en-US" dirty="0"/>
              <a:t>혈액 검사</a:t>
            </a:r>
            <a:endParaRPr lang="en-US" altLang="ko-KR" dirty="0"/>
          </a:p>
          <a:p>
            <a:pPr lvl="1"/>
            <a:r>
              <a:rPr lang="ko-KR" altLang="en-US" dirty="0" err="1"/>
              <a:t>이상지질혈증</a:t>
            </a:r>
            <a:r>
              <a:rPr lang="en-US" altLang="ko-KR" dirty="0"/>
              <a:t>·</a:t>
            </a:r>
            <a:r>
              <a:rPr lang="ko-KR" altLang="en-US" dirty="0"/>
              <a:t>당뇨</a:t>
            </a:r>
            <a:r>
              <a:rPr lang="en-US" altLang="ko-KR" dirty="0"/>
              <a:t>·</a:t>
            </a:r>
            <a:r>
              <a:rPr lang="ko-KR" altLang="en-US" dirty="0"/>
              <a:t>신장</a:t>
            </a:r>
            <a:r>
              <a:rPr lang="en-US" altLang="ko-KR" dirty="0"/>
              <a:t>·</a:t>
            </a:r>
            <a:r>
              <a:rPr lang="ko-KR" altLang="en-US" dirty="0"/>
              <a:t>간</a:t>
            </a:r>
            <a:r>
              <a:rPr lang="en-US" altLang="ko-KR" dirty="0"/>
              <a:t>·</a:t>
            </a:r>
            <a:r>
              <a:rPr lang="ko-KR" altLang="en-US" dirty="0"/>
              <a:t>빈혈</a:t>
            </a:r>
            <a:r>
              <a:rPr lang="en-US" altLang="ko-KR" dirty="0"/>
              <a:t>·</a:t>
            </a:r>
            <a:r>
              <a:rPr lang="ko-KR" altLang="en-US" dirty="0" err="1"/>
              <a:t>알러지</a:t>
            </a:r>
            <a:r>
              <a:rPr lang="en-US" altLang="ko-KR" dirty="0"/>
              <a:t>·</a:t>
            </a:r>
            <a:r>
              <a:rPr lang="ko-KR" altLang="en-US" dirty="0"/>
              <a:t>갑상선질환</a:t>
            </a:r>
            <a:r>
              <a:rPr lang="en-US" altLang="ko-KR" dirty="0"/>
              <a:t>·</a:t>
            </a:r>
            <a:r>
              <a:rPr lang="ko-KR" altLang="en-US" dirty="0"/>
              <a:t>중금속</a:t>
            </a:r>
            <a:endParaRPr lang="en-US" altLang="ko-KR" dirty="0"/>
          </a:p>
          <a:p>
            <a:r>
              <a:rPr lang="ko-KR" altLang="en-US" dirty="0" err="1"/>
              <a:t>폐기능</a:t>
            </a:r>
            <a:r>
              <a:rPr lang="ko-KR" altLang="en-US" dirty="0"/>
              <a:t> 검사</a:t>
            </a:r>
            <a:endParaRPr lang="en-US" altLang="ko-KR" dirty="0"/>
          </a:p>
          <a:p>
            <a:r>
              <a:rPr lang="ko-KR" altLang="en-US" dirty="0"/>
              <a:t>흉부</a:t>
            </a:r>
            <a:r>
              <a:rPr lang="en-US" altLang="ko-KR" dirty="0"/>
              <a:t>X-</a:t>
            </a:r>
            <a:r>
              <a:rPr lang="ko-KR" altLang="en-US" dirty="0"/>
              <a:t>선 검사</a:t>
            </a:r>
            <a:endParaRPr lang="en-US" altLang="ko-KR" dirty="0"/>
          </a:p>
          <a:p>
            <a:r>
              <a:rPr lang="ko-KR" altLang="en-US" dirty="0" err="1"/>
              <a:t>안검사</a:t>
            </a:r>
            <a:endParaRPr lang="en-US" altLang="ko-KR" dirty="0"/>
          </a:p>
          <a:p>
            <a:r>
              <a:rPr lang="ko-KR" altLang="en-US" dirty="0" err="1"/>
              <a:t>이비인후검사</a:t>
            </a:r>
            <a:endParaRPr lang="en-US" altLang="ko-KR" dirty="0"/>
          </a:p>
          <a:p>
            <a:r>
              <a:rPr lang="ko-KR" altLang="en-US" dirty="0" err="1"/>
              <a:t>골관절염검사</a:t>
            </a:r>
            <a:endParaRPr lang="en-US" altLang="ko-KR" dirty="0"/>
          </a:p>
          <a:p>
            <a:r>
              <a:rPr lang="ko-KR" altLang="en-US" dirty="0" err="1"/>
              <a:t>골밀도</a:t>
            </a:r>
            <a:r>
              <a:rPr lang="en-US" altLang="ko-KR" dirty="0"/>
              <a:t>·</a:t>
            </a:r>
            <a:r>
              <a:rPr lang="ko-KR" altLang="en-US" dirty="0"/>
              <a:t>체지방 검사</a:t>
            </a:r>
            <a:endParaRPr lang="en-US" altLang="ko-KR" dirty="0"/>
          </a:p>
          <a:p>
            <a:r>
              <a:rPr lang="ko-KR" altLang="en-US" dirty="0"/>
              <a:t>구강면접</a:t>
            </a:r>
            <a:endParaRPr lang="en-US" altLang="ko-KR" dirty="0"/>
          </a:p>
          <a:p>
            <a:r>
              <a:rPr lang="ko-KR" altLang="en-US" dirty="0"/>
              <a:t>악력검사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515A-60BB-475C-9C7B-9CF448D16F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Blood pressure and Pulse measurement</a:t>
            </a:r>
          </a:p>
          <a:p>
            <a:r>
              <a:rPr lang="en-US" dirty="0"/>
              <a:t>Physical measurement (Weight, Height, etc.)</a:t>
            </a:r>
          </a:p>
          <a:p>
            <a:r>
              <a:rPr lang="en-US" dirty="0"/>
              <a:t>Blood examination</a:t>
            </a:r>
          </a:p>
          <a:p>
            <a:pPr lvl="1"/>
            <a:r>
              <a:rPr lang="en-US" dirty="0"/>
              <a:t>Abnormal </a:t>
            </a:r>
            <a:r>
              <a:rPr lang="en-US" dirty="0" err="1"/>
              <a:t>lipidemia</a:t>
            </a:r>
            <a:r>
              <a:rPr lang="en-US" dirty="0"/>
              <a:t>, Diabetes, Kidney, Liver, Anemia, Allergies, Thyroid disease, Heavy metals</a:t>
            </a:r>
          </a:p>
          <a:p>
            <a:r>
              <a:rPr lang="en-US" dirty="0"/>
              <a:t>Lung function examination</a:t>
            </a:r>
          </a:p>
          <a:p>
            <a:r>
              <a:rPr lang="en-US" dirty="0"/>
              <a:t>Chest X-ray examination</a:t>
            </a:r>
          </a:p>
          <a:p>
            <a:r>
              <a:rPr lang="en-US" dirty="0"/>
              <a:t>Eye examination</a:t>
            </a:r>
          </a:p>
          <a:p>
            <a:r>
              <a:rPr lang="en-US" dirty="0"/>
              <a:t>ENT examination</a:t>
            </a:r>
          </a:p>
          <a:p>
            <a:r>
              <a:rPr lang="en-US" dirty="0"/>
              <a:t>Osteoarthritis examination</a:t>
            </a:r>
          </a:p>
          <a:p>
            <a:r>
              <a:rPr lang="en-US" dirty="0"/>
              <a:t>Bone density and Body fat examination</a:t>
            </a:r>
          </a:p>
          <a:p>
            <a:r>
              <a:rPr lang="en-US" dirty="0"/>
              <a:t>Oral examination</a:t>
            </a:r>
          </a:p>
          <a:p>
            <a:r>
              <a:rPr lang="en-US" dirty="0"/>
              <a:t>Grip test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2869D-771D-4D8A-BF7B-7EF6D3A3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55B72-E6E2-4C8D-93AB-E5476A2C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E757-C448-440B-A386-D94CCF68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5353-35B4-4CDE-A833-E0D46369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검진조사 </a:t>
            </a:r>
            <a:r>
              <a:rPr lang="en-US" dirty="0"/>
              <a:t>Medical examination (cont.)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0ABFCA-AB67-4E24-B32A-DA3A25A1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719514"/>
              </p:ext>
            </p:extLst>
          </p:nvPr>
        </p:nvGraphicFramePr>
        <p:xfrm>
          <a:off x="838200" y="1155699"/>
          <a:ext cx="10515600" cy="54430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7047">
                  <a:extLst>
                    <a:ext uri="{9D8B030D-6E8A-4147-A177-3AD203B41FA5}">
                      <a16:colId xmlns:a16="http://schemas.microsoft.com/office/drawing/2014/main" val="4142481724"/>
                    </a:ext>
                  </a:extLst>
                </a:gridCol>
                <a:gridCol w="1529966">
                  <a:extLst>
                    <a:ext uri="{9D8B030D-6E8A-4147-A177-3AD203B41FA5}">
                      <a16:colId xmlns:a16="http://schemas.microsoft.com/office/drawing/2014/main" val="2149272715"/>
                    </a:ext>
                  </a:extLst>
                </a:gridCol>
                <a:gridCol w="7358587">
                  <a:extLst>
                    <a:ext uri="{9D8B030D-6E8A-4147-A177-3AD203B41FA5}">
                      <a16:colId xmlns:a16="http://schemas.microsoft.com/office/drawing/2014/main" val="886576799"/>
                    </a:ext>
                  </a:extLst>
                </a:gridCol>
              </a:tblGrid>
              <a:tr h="266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조사영역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대상연령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조사항목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9869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신체계측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만</a:t>
                      </a:r>
                      <a:r>
                        <a:rPr lang="en-US" altLang="ko-KR" sz="1100" kern="0" spc="0">
                          <a:effectLst/>
                        </a:rPr>
                        <a:t>1</a:t>
                      </a:r>
                      <a:r>
                        <a:rPr lang="ko-KR" altLang="en-US" sz="1100" kern="0" spc="0">
                          <a:effectLst/>
                        </a:rPr>
                        <a:t>세이상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신장</a:t>
                      </a:r>
                      <a:r>
                        <a:rPr lang="en-US" altLang="ko-KR" sz="1100" kern="0" spc="0">
                          <a:effectLst/>
                        </a:rPr>
                        <a:t>, </a:t>
                      </a:r>
                      <a:r>
                        <a:rPr lang="ko-KR" altLang="en-US" sz="1100" kern="0" spc="0">
                          <a:effectLst/>
                        </a:rPr>
                        <a:t>체중</a:t>
                      </a:r>
                      <a:r>
                        <a:rPr lang="en-US" altLang="ko-KR" sz="1100" kern="0" spc="0">
                          <a:effectLst/>
                        </a:rPr>
                        <a:t>, </a:t>
                      </a:r>
                      <a:r>
                        <a:rPr lang="ko-KR" altLang="en-US" sz="1100" kern="0" spc="0">
                          <a:effectLst/>
                        </a:rPr>
                        <a:t>허리둘레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169129953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혈압 및 맥박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만</a:t>
                      </a:r>
                      <a:r>
                        <a:rPr lang="en-US" altLang="ko-KR" sz="1100" kern="0" spc="0">
                          <a:effectLst/>
                        </a:rPr>
                        <a:t>10</a:t>
                      </a:r>
                      <a:r>
                        <a:rPr lang="ko-KR" altLang="en-US" sz="1100" kern="0" spc="0">
                          <a:effectLst/>
                        </a:rPr>
                        <a:t>세이상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수축기혈압</a:t>
                      </a:r>
                      <a:r>
                        <a:rPr lang="en-US" altLang="ko-KR" sz="1100" kern="0" spc="0">
                          <a:effectLst/>
                        </a:rPr>
                        <a:t>, </a:t>
                      </a:r>
                      <a:r>
                        <a:rPr lang="ko-KR" altLang="en-US" sz="1100" kern="0" spc="0">
                          <a:effectLst/>
                        </a:rPr>
                        <a:t>이완기혈압</a:t>
                      </a:r>
                      <a:r>
                        <a:rPr lang="en-US" altLang="ko-KR" sz="1100" kern="0" spc="0">
                          <a:effectLst/>
                        </a:rPr>
                        <a:t>, </a:t>
                      </a:r>
                      <a:r>
                        <a:rPr lang="ko-KR" altLang="en-US" sz="1100" kern="0" spc="0">
                          <a:effectLst/>
                        </a:rPr>
                        <a:t>맥박수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3240300264"/>
                  </a:ext>
                </a:extLst>
              </a:tr>
              <a:tr h="266859">
                <a:tc rowSpan="8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혈액검사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만</a:t>
                      </a:r>
                      <a:r>
                        <a:rPr lang="en-US" altLang="ko-KR" sz="1100" kern="0" spc="0" dirty="0">
                          <a:effectLst/>
                        </a:rPr>
                        <a:t>10</a:t>
                      </a:r>
                      <a:r>
                        <a:rPr lang="ko-KR" altLang="en-US" sz="1100" kern="0" spc="0" dirty="0" err="1">
                          <a:effectLst/>
                        </a:rPr>
                        <a:t>세이상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effectLst/>
                        </a:rPr>
                        <a:t>(</a:t>
                      </a:r>
                      <a:r>
                        <a:rPr lang="ko-KR" altLang="en-US" sz="1100" kern="0" spc="0">
                          <a:effectLst/>
                        </a:rPr>
                        <a:t>혈당</a:t>
                      </a:r>
                      <a:r>
                        <a:rPr lang="en-US" altLang="ko-KR" sz="1100" kern="0" spc="0">
                          <a:effectLst/>
                        </a:rPr>
                        <a:t>) </a:t>
                      </a:r>
                      <a:r>
                        <a:rPr lang="ko-KR" altLang="en-US" sz="1100" kern="0" spc="0">
                          <a:effectLst/>
                        </a:rPr>
                        <a:t>공복혈당</a:t>
                      </a:r>
                      <a:r>
                        <a:rPr lang="en-US" altLang="ko-KR" sz="1100" kern="0" spc="0">
                          <a:effectLst/>
                        </a:rPr>
                        <a:t>, </a:t>
                      </a:r>
                      <a:r>
                        <a:rPr lang="ko-KR" altLang="en-US" sz="1100" kern="0" spc="0">
                          <a:effectLst/>
                        </a:rPr>
                        <a:t>당화혈색소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1718825621"/>
                  </a:ext>
                </a:extLst>
              </a:tr>
              <a:tr h="26685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EE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effectLst/>
                        </a:rPr>
                        <a:t>(</a:t>
                      </a:r>
                      <a:r>
                        <a:rPr lang="ko-KR" altLang="en-US" sz="1100" kern="0" spc="0">
                          <a:effectLst/>
                        </a:rPr>
                        <a:t>지질</a:t>
                      </a:r>
                      <a:r>
                        <a:rPr lang="en-US" altLang="ko-KR" sz="1100" kern="0" spc="0">
                          <a:effectLst/>
                        </a:rPr>
                        <a:t>) </a:t>
                      </a:r>
                      <a:r>
                        <a:rPr lang="ko-KR" altLang="en-US" sz="1100" kern="0" spc="0">
                          <a:effectLst/>
                        </a:rPr>
                        <a:t>총콜레스테롤</a:t>
                      </a:r>
                      <a:r>
                        <a:rPr lang="en-US" altLang="ko-KR" sz="1100" kern="0" spc="0">
                          <a:effectLst/>
                        </a:rPr>
                        <a:t>, </a:t>
                      </a:r>
                      <a:r>
                        <a:rPr lang="ko-KR" altLang="en-US" sz="1100" kern="0" spc="0">
                          <a:effectLst/>
                        </a:rPr>
                        <a:t>중성지방</a:t>
                      </a:r>
                      <a:r>
                        <a:rPr lang="en-US" altLang="ko-KR" sz="1100" kern="0" spc="0">
                          <a:effectLst/>
                        </a:rPr>
                        <a:t>, HDL</a:t>
                      </a:r>
                      <a:r>
                        <a:rPr lang="ko-KR" altLang="en-US" sz="1100" kern="0" spc="0">
                          <a:effectLst/>
                        </a:rPr>
                        <a:t>콜레스테롤</a:t>
                      </a:r>
                      <a:r>
                        <a:rPr lang="en-US" altLang="ko-KR" sz="1100" kern="0" spc="0">
                          <a:effectLst/>
                        </a:rPr>
                        <a:t>, LDL</a:t>
                      </a:r>
                      <a:r>
                        <a:rPr lang="ko-KR" altLang="en-US" sz="1100" kern="0" spc="0">
                          <a:effectLst/>
                        </a:rPr>
                        <a:t>콜레스테롤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226355343"/>
                  </a:ext>
                </a:extLst>
              </a:tr>
              <a:tr h="26685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EE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effectLst/>
                        </a:rPr>
                        <a:t>(</a:t>
                      </a:r>
                      <a:r>
                        <a:rPr lang="ko-KR" altLang="en-US" sz="1100" kern="0" spc="0">
                          <a:effectLst/>
                        </a:rPr>
                        <a:t>신장</a:t>
                      </a:r>
                      <a:r>
                        <a:rPr lang="en-US" altLang="ko-KR" sz="1100" kern="0" spc="0">
                          <a:effectLst/>
                        </a:rPr>
                        <a:t>) </a:t>
                      </a:r>
                      <a:r>
                        <a:rPr lang="ko-KR" altLang="en-US" sz="1100" kern="0" spc="0">
                          <a:effectLst/>
                        </a:rPr>
                        <a:t>혈중요소질소</a:t>
                      </a:r>
                      <a:r>
                        <a:rPr lang="en-US" altLang="ko-KR" sz="1100" kern="0" spc="0">
                          <a:effectLst/>
                        </a:rPr>
                        <a:t>, </a:t>
                      </a:r>
                      <a:r>
                        <a:rPr lang="ko-KR" altLang="en-US" sz="1100" kern="0" spc="0">
                          <a:effectLst/>
                        </a:rPr>
                        <a:t>크레아티닌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3855814571"/>
                  </a:ext>
                </a:extLst>
              </a:tr>
              <a:tr h="26685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EE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effectLst/>
                        </a:rPr>
                        <a:t>(</a:t>
                      </a:r>
                      <a:r>
                        <a:rPr lang="ko-KR" altLang="en-US" sz="1100" kern="0" spc="0">
                          <a:effectLst/>
                        </a:rPr>
                        <a:t>간염</a:t>
                      </a:r>
                      <a:r>
                        <a:rPr lang="en-US" altLang="ko-KR" sz="1100" kern="0" spc="0">
                          <a:effectLst/>
                        </a:rPr>
                        <a:t>) B</a:t>
                      </a:r>
                      <a:r>
                        <a:rPr lang="ko-KR" altLang="en-US" sz="1100" kern="0" spc="0">
                          <a:effectLst/>
                        </a:rPr>
                        <a:t>형간염표면항원</a:t>
                      </a:r>
                      <a:r>
                        <a:rPr lang="en-US" altLang="ko-KR" sz="1100" kern="0" spc="0">
                          <a:effectLst/>
                        </a:rPr>
                        <a:t>, ALT, AST, C</a:t>
                      </a:r>
                      <a:r>
                        <a:rPr lang="ko-KR" altLang="en-US" sz="1100" kern="0" spc="0">
                          <a:effectLst/>
                        </a:rPr>
                        <a:t>형간염항체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3889563289"/>
                  </a:ext>
                </a:extLst>
              </a:tr>
              <a:tr h="26685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EE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effectLst/>
                        </a:rPr>
                        <a:t>(</a:t>
                      </a:r>
                      <a:r>
                        <a:rPr lang="ko-KR" altLang="en-US" sz="1100" kern="0" spc="0">
                          <a:effectLst/>
                        </a:rPr>
                        <a:t>빈혈</a:t>
                      </a:r>
                      <a:r>
                        <a:rPr lang="en-US" altLang="ko-KR" sz="1100" kern="0" spc="0">
                          <a:effectLst/>
                        </a:rPr>
                        <a:t>) </a:t>
                      </a:r>
                      <a:r>
                        <a:rPr lang="ko-KR" altLang="en-US" sz="1100" kern="0" spc="0">
                          <a:effectLst/>
                        </a:rPr>
                        <a:t>헤모글로빈</a:t>
                      </a:r>
                      <a:r>
                        <a:rPr lang="en-US" altLang="ko-KR" sz="1100" kern="0" spc="0">
                          <a:effectLst/>
                        </a:rPr>
                        <a:t>, </a:t>
                      </a:r>
                      <a:r>
                        <a:rPr lang="ko-KR" altLang="en-US" sz="1100" kern="0" spc="0">
                          <a:effectLst/>
                        </a:rPr>
                        <a:t>헤마토크릿</a:t>
                      </a:r>
                      <a:r>
                        <a:rPr lang="en-US" altLang="ko-KR" sz="1100" kern="0" spc="0">
                          <a:effectLst/>
                        </a:rPr>
                        <a:t>, </a:t>
                      </a:r>
                      <a:r>
                        <a:rPr lang="ko-KR" altLang="en-US" sz="1100" kern="0" spc="0">
                          <a:effectLst/>
                        </a:rPr>
                        <a:t>적혈구 수</a:t>
                      </a:r>
                      <a:r>
                        <a:rPr lang="en-US" altLang="ko-KR" sz="1100" kern="0" spc="0">
                          <a:effectLst/>
                        </a:rPr>
                        <a:t>, </a:t>
                      </a:r>
                      <a:r>
                        <a:rPr lang="ko-KR" altLang="en-US" sz="1100" kern="0" spc="0">
                          <a:effectLst/>
                        </a:rPr>
                        <a:t>백혈구 수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1409815156"/>
                  </a:ext>
                </a:extLst>
              </a:tr>
              <a:tr h="26685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EE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(</a:t>
                      </a:r>
                      <a:r>
                        <a:rPr lang="ko-KR" altLang="en-US" sz="1100" kern="0" spc="0" dirty="0">
                          <a:effectLst/>
                        </a:rPr>
                        <a:t>기타</a:t>
                      </a:r>
                      <a:r>
                        <a:rPr lang="en-US" altLang="ko-KR" sz="1100" kern="0" spc="0" dirty="0">
                          <a:effectLst/>
                        </a:rPr>
                        <a:t>) </a:t>
                      </a:r>
                      <a:r>
                        <a:rPr lang="ko-KR" altLang="en-US" sz="1100" kern="0" spc="0" dirty="0">
                          <a:effectLst/>
                        </a:rPr>
                        <a:t>고감도</a:t>
                      </a:r>
                      <a:r>
                        <a:rPr lang="en-US" altLang="ko-KR" sz="1100" kern="0" spc="0" dirty="0">
                          <a:effectLst/>
                        </a:rPr>
                        <a:t>C</a:t>
                      </a:r>
                      <a:r>
                        <a:rPr lang="ko-KR" altLang="en-US" sz="1100" kern="0" spc="0" dirty="0" err="1">
                          <a:effectLst/>
                        </a:rPr>
                        <a:t>반응단백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effectLst/>
                        </a:rPr>
                        <a:t>요산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2337036756"/>
                  </a:ext>
                </a:extLst>
              </a:tr>
              <a:tr h="26685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E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만</a:t>
                      </a:r>
                      <a:r>
                        <a:rPr lang="en-US" altLang="ko-KR" sz="1100" kern="0" spc="0" dirty="0">
                          <a:effectLst/>
                        </a:rPr>
                        <a:t>10</a:t>
                      </a:r>
                      <a:r>
                        <a:rPr lang="ko-KR" altLang="en-US" sz="1100" kern="0" spc="0" dirty="0" err="1">
                          <a:effectLst/>
                        </a:rPr>
                        <a:t>세이상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effectLst/>
                        </a:rPr>
                        <a:t>(</a:t>
                      </a:r>
                      <a:r>
                        <a:rPr lang="ko-KR" altLang="en-US" sz="1100" kern="0" spc="0">
                          <a:effectLst/>
                        </a:rPr>
                        <a:t>중금속</a:t>
                      </a:r>
                      <a:r>
                        <a:rPr lang="en-US" altLang="ko-KR" sz="1100" kern="0" spc="0">
                          <a:effectLst/>
                        </a:rPr>
                        <a:t>) </a:t>
                      </a:r>
                      <a:r>
                        <a:rPr lang="ko-KR" altLang="en-US" sz="1100" kern="0" spc="0">
                          <a:effectLst/>
                        </a:rPr>
                        <a:t>납</a:t>
                      </a:r>
                      <a:r>
                        <a:rPr lang="en-US" altLang="ko-KR" sz="1100" kern="0" spc="0">
                          <a:effectLst/>
                        </a:rPr>
                        <a:t>, </a:t>
                      </a:r>
                      <a:r>
                        <a:rPr lang="ko-KR" altLang="en-US" sz="1100" kern="0" spc="0">
                          <a:effectLst/>
                        </a:rPr>
                        <a:t>수은</a:t>
                      </a:r>
                      <a:r>
                        <a:rPr lang="en-US" altLang="ko-KR" sz="1100" kern="0" spc="0">
                          <a:effectLst/>
                        </a:rPr>
                        <a:t>, </a:t>
                      </a:r>
                      <a:r>
                        <a:rPr lang="ko-KR" altLang="en-US" sz="1100" kern="0" spc="0">
                          <a:effectLst/>
                        </a:rPr>
                        <a:t>카드뮴</a:t>
                      </a:r>
                      <a:r>
                        <a:rPr lang="en-US" altLang="ko-KR" sz="1100" kern="0" spc="0">
                          <a:effectLst/>
                        </a:rPr>
                        <a:t>, </a:t>
                      </a:r>
                      <a:r>
                        <a:rPr lang="ko-KR" altLang="en-US" sz="1100" kern="0" spc="0">
                          <a:effectLst/>
                        </a:rPr>
                        <a:t>니켈</a:t>
                      </a:r>
                      <a:r>
                        <a:rPr lang="en-US" altLang="ko-KR" sz="1100" kern="0" spc="0">
                          <a:effectLst/>
                        </a:rPr>
                        <a:t>(’17</a:t>
                      </a:r>
                      <a:r>
                        <a:rPr lang="ko-KR" altLang="en-US" sz="1100" kern="0" spc="0">
                          <a:effectLst/>
                        </a:rPr>
                        <a:t>년</a:t>
                      </a:r>
                      <a:r>
                        <a:rPr lang="en-US" altLang="ko-KR" sz="1100" kern="0" spc="0">
                          <a:effectLst/>
                        </a:rPr>
                        <a:t>)(</a:t>
                      </a:r>
                      <a:r>
                        <a:rPr lang="ko-KR" altLang="en-US" sz="1100" kern="0" spc="0">
                          <a:effectLst/>
                        </a:rPr>
                        <a:t>일부 표본</a:t>
                      </a:r>
                      <a:r>
                        <a:rPr lang="en-US" altLang="ko-KR" sz="1100" kern="0" spc="0">
                          <a:effectLst/>
                        </a:rPr>
                        <a:t>)</a:t>
                      </a:r>
                      <a:r>
                        <a:rPr lang="en-US" altLang="ko-KR" sz="1100" kern="0" spc="0" baseline="30000">
                          <a:effectLst/>
                        </a:rPr>
                        <a:t>1)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3152817578"/>
                  </a:ext>
                </a:extLst>
              </a:tr>
              <a:tr h="26685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effectLst/>
                        </a:rPr>
                        <a:t>(</a:t>
                      </a:r>
                      <a:r>
                        <a:rPr lang="ko-KR" altLang="en-US" sz="1100" kern="0" spc="0">
                          <a:effectLst/>
                        </a:rPr>
                        <a:t>비타민</a:t>
                      </a:r>
                      <a:r>
                        <a:rPr lang="en-US" altLang="ko-KR" sz="1100" kern="0" spc="0">
                          <a:effectLst/>
                        </a:rPr>
                        <a:t>) </a:t>
                      </a:r>
                      <a:r>
                        <a:rPr lang="ko-KR" altLang="en-US" sz="1100" kern="0" spc="0">
                          <a:effectLst/>
                        </a:rPr>
                        <a:t>비타민</a:t>
                      </a:r>
                      <a:r>
                        <a:rPr lang="en-US" altLang="ko-KR" sz="1100" kern="0" spc="0">
                          <a:effectLst/>
                        </a:rPr>
                        <a:t>A, E, </a:t>
                      </a:r>
                      <a:r>
                        <a:rPr lang="ko-KR" altLang="en-US" sz="1100" kern="0" spc="0">
                          <a:effectLst/>
                        </a:rPr>
                        <a:t>엽산</a:t>
                      </a:r>
                      <a:r>
                        <a:rPr lang="en-US" altLang="ko-KR" sz="1100" kern="0" spc="0">
                          <a:effectLst/>
                        </a:rPr>
                        <a:t>(</a:t>
                      </a:r>
                      <a:r>
                        <a:rPr lang="ko-KR" altLang="en-US" sz="1100" kern="0" spc="0">
                          <a:effectLst/>
                        </a:rPr>
                        <a:t>일부 표본</a:t>
                      </a:r>
                      <a:r>
                        <a:rPr lang="en-US" altLang="ko-KR" sz="1100" kern="0" spc="0">
                          <a:effectLst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3730368790"/>
                  </a:ext>
                </a:extLst>
              </a:tr>
              <a:tr h="266859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소변검사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만</a:t>
                      </a:r>
                      <a:r>
                        <a:rPr lang="en-US" altLang="ko-KR" sz="1100" kern="0" spc="0">
                          <a:effectLst/>
                        </a:rPr>
                        <a:t>6</a:t>
                      </a:r>
                      <a:r>
                        <a:rPr lang="ko-KR" altLang="en-US" sz="1100" kern="0" spc="0">
                          <a:effectLst/>
                        </a:rPr>
                        <a:t>세이상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err="1">
                          <a:effectLst/>
                        </a:rPr>
                        <a:t>크레아티닌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 err="1">
                          <a:effectLst/>
                        </a:rPr>
                        <a:t>코티닌</a:t>
                      </a:r>
                      <a:r>
                        <a:rPr lang="en-US" altLang="ko-KR" sz="1100" kern="0" spc="0" dirty="0">
                          <a:effectLst/>
                        </a:rPr>
                        <a:t>(</a:t>
                      </a:r>
                      <a:r>
                        <a:rPr lang="ko-KR" altLang="en-US" sz="1100" kern="0" spc="0" dirty="0">
                          <a:effectLst/>
                        </a:rPr>
                        <a:t>전수</a:t>
                      </a:r>
                      <a:r>
                        <a:rPr lang="en-US" altLang="ko-KR" sz="1100" kern="0" spc="0" dirty="0">
                          <a:effectLst/>
                        </a:rPr>
                        <a:t>), NNAL*(1/2</a:t>
                      </a:r>
                      <a:r>
                        <a:rPr lang="ko-KR" altLang="en-US" sz="1100" kern="0" spc="0" dirty="0">
                          <a:effectLst/>
                        </a:rPr>
                        <a:t>표본</a:t>
                      </a:r>
                      <a:r>
                        <a:rPr lang="en-US" altLang="ko-KR" sz="1100" kern="0" spc="0" dirty="0">
                          <a:effectLst/>
                        </a:rPr>
                        <a:t>) (4-(</a:t>
                      </a:r>
                      <a:r>
                        <a:rPr lang="en-US" altLang="ko-KR" sz="1100" kern="0" spc="0" dirty="0" err="1">
                          <a:effectLst/>
                        </a:rPr>
                        <a:t>methylnitrosamino</a:t>
                      </a:r>
                      <a:r>
                        <a:rPr lang="en-US" altLang="ko-KR" sz="1100" kern="0" spc="0" dirty="0">
                          <a:effectLst/>
                        </a:rPr>
                        <a:t>)-1-(3-pyridyl)-1-butanol)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2746681375"/>
                  </a:ext>
                </a:extLst>
              </a:tr>
              <a:tr h="26685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만</a:t>
                      </a:r>
                      <a:r>
                        <a:rPr lang="en-US" altLang="ko-KR" sz="1100" kern="0" spc="0">
                          <a:effectLst/>
                        </a:rPr>
                        <a:t>10</a:t>
                      </a:r>
                      <a:r>
                        <a:rPr lang="ko-KR" altLang="en-US" sz="1100" kern="0" spc="0">
                          <a:effectLst/>
                        </a:rPr>
                        <a:t>세이상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>
                          <a:effectLst/>
                        </a:rPr>
                        <a:t>단백</a:t>
                      </a:r>
                      <a:r>
                        <a:rPr lang="en-US" altLang="ko-KR" sz="1100" kern="0" spc="-30" dirty="0">
                          <a:effectLst/>
                        </a:rPr>
                        <a:t>, </a:t>
                      </a:r>
                      <a:r>
                        <a:rPr lang="ko-KR" altLang="en-US" sz="1100" kern="0" spc="-30" dirty="0">
                          <a:effectLst/>
                        </a:rPr>
                        <a:t>당</a:t>
                      </a:r>
                      <a:r>
                        <a:rPr lang="en-US" altLang="ko-KR" sz="1100" kern="0" spc="-30" dirty="0">
                          <a:effectLst/>
                        </a:rPr>
                        <a:t>, </a:t>
                      </a:r>
                      <a:r>
                        <a:rPr lang="ko-KR" altLang="en-US" sz="1100" kern="0" spc="-30" dirty="0" err="1">
                          <a:effectLst/>
                        </a:rPr>
                        <a:t>잠혈</a:t>
                      </a:r>
                      <a:r>
                        <a:rPr lang="en-US" altLang="ko-KR" sz="1100" kern="0" spc="-30" dirty="0">
                          <a:effectLst/>
                        </a:rPr>
                        <a:t>, </a:t>
                      </a:r>
                      <a:r>
                        <a:rPr lang="ko-KR" altLang="en-US" sz="1100" kern="0" spc="-30" dirty="0">
                          <a:effectLst/>
                        </a:rPr>
                        <a:t>비중</a:t>
                      </a:r>
                      <a:r>
                        <a:rPr lang="en-US" altLang="ko-KR" sz="1100" kern="0" spc="-30" dirty="0">
                          <a:effectLst/>
                        </a:rPr>
                        <a:t>, </a:t>
                      </a:r>
                      <a:r>
                        <a:rPr lang="ko-KR" altLang="en-US" sz="1100" kern="0" spc="-30" dirty="0">
                          <a:effectLst/>
                        </a:rPr>
                        <a:t>산도</a:t>
                      </a:r>
                      <a:r>
                        <a:rPr lang="en-US" altLang="ko-KR" sz="1100" kern="0" spc="-30" dirty="0">
                          <a:effectLst/>
                        </a:rPr>
                        <a:t>, </a:t>
                      </a:r>
                      <a:r>
                        <a:rPr lang="ko-KR" altLang="en-US" sz="1100" kern="0" spc="-30" dirty="0" err="1">
                          <a:effectLst/>
                        </a:rPr>
                        <a:t>유로빌리노겐</a:t>
                      </a:r>
                      <a:r>
                        <a:rPr lang="en-US" altLang="ko-KR" sz="1100" kern="0" spc="-30" dirty="0">
                          <a:effectLst/>
                        </a:rPr>
                        <a:t>, </a:t>
                      </a:r>
                      <a:r>
                        <a:rPr lang="ko-KR" altLang="en-US" sz="1100" kern="0" spc="-30" dirty="0" err="1">
                          <a:effectLst/>
                        </a:rPr>
                        <a:t>케톤</a:t>
                      </a:r>
                      <a:r>
                        <a:rPr lang="en-US" altLang="ko-KR" sz="1100" kern="0" spc="-30" dirty="0">
                          <a:effectLst/>
                        </a:rPr>
                        <a:t>, </a:t>
                      </a:r>
                      <a:r>
                        <a:rPr lang="ko-KR" altLang="en-US" sz="1100" kern="0" spc="-30" dirty="0" err="1">
                          <a:effectLst/>
                        </a:rPr>
                        <a:t>빌리루빈</a:t>
                      </a:r>
                      <a:r>
                        <a:rPr lang="en-US" altLang="ko-KR" sz="1100" kern="0" spc="-30" dirty="0">
                          <a:effectLst/>
                        </a:rPr>
                        <a:t>, </a:t>
                      </a:r>
                      <a:r>
                        <a:rPr lang="ko-KR" altLang="en-US" sz="1100" kern="0" spc="-30" dirty="0" err="1">
                          <a:effectLst/>
                        </a:rPr>
                        <a:t>아질산염</a:t>
                      </a:r>
                      <a:r>
                        <a:rPr lang="en-US" altLang="ko-KR" sz="1100" kern="0" spc="-30" dirty="0">
                          <a:effectLst/>
                        </a:rPr>
                        <a:t>, </a:t>
                      </a:r>
                      <a:r>
                        <a:rPr lang="ko-KR" altLang="en-US" sz="1100" kern="0" spc="-30" dirty="0">
                          <a:effectLst/>
                        </a:rPr>
                        <a:t>나트륨</a:t>
                      </a:r>
                      <a:r>
                        <a:rPr lang="en-US" altLang="ko-KR" sz="1100" kern="0" spc="-30" dirty="0">
                          <a:effectLst/>
                        </a:rPr>
                        <a:t>, </a:t>
                      </a:r>
                      <a:r>
                        <a:rPr lang="ko-KR" altLang="en-US" sz="1100" kern="0" spc="-30" dirty="0" err="1">
                          <a:effectLst/>
                        </a:rPr>
                        <a:t>요칼륨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3975993864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구강검사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만</a:t>
                      </a:r>
                      <a:r>
                        <a:rPr lang="en-US" altLang="ko-KR" sz="1100" kern="0" spc="0">
                          <a:effectLst/>
                        </a:rPr>
                        <a:t>1</a:t>
                      </a:r>
                      <a:r>
                        <a:rPr lang="ko-KR" altLang="en-US" sz="1100" kern="0" spc="0">
                          <a:effectLst/>
                        </a:rPr>
                        <a:t>세이상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치아 상태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effectLst/>
                        </a:rPr>
                        <a:t>치료 필요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 err="1">
                          <a:effectLst/>
                        </a:rPr>
                        <a:t>보철물</a:t>
                      </a:r>
                      <a:r>
                        <a:rPr lang="ko-KR" altLang="en-US" sz="1100" kern="0" spc="0" dirty="0">
                          <a:effectLst/>
                        </a:rPr>
                        <a:t> 상태</a:t>
                      </a:r>
                      <a:r>
                        <a:rPr lang="en-US" altLang="ko-KR" sz="1100" kern="0" spc="0" dirty="0">
                          <a:effectLst/>
                        </a:rPr>
                        <a:t>․</a:t>
                      </a:r>
                      <a:r>
                        <a:rPr lang="ko-KR" altLang="en-US" sz="1100" kern="0" spc="0" dirty="0">
                          <a:effectLst/>
                        </a:rPr>
                        <a:t>필요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effectLst/>
                        </a:rPr>
                        <a:t>치주조직 상태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effectLst/>
                        </a:rPr>
                        <a:t>치아반점도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effectLst/>
                        </a:rPr>
                        <a:t>주관적 구강건강 상태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effectLst/>
                        </a:rPr>
                        <a:t>치아통증 경험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effectLst/>
                        </a:rPr>
                        <a:t>교정치료 경험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  <a:ea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2956676799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폐기능검사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만</a:t>
                      </a:r>
                      <a:r>
                        <a:rPr lang="en-US" altLang="ko-KR" sz="1100" kern="0" spc="0">
                          <a:effectLst/>
                        </a:rPr>
                        <a:t>40</a:t>
                      </a:r>
                      <a:r>
                        <a:rPr lang="ko-KR" altLang="en-US" sz="1100" kern="0" spc="0">
                          <a:effectLst/>
                        </a:rPr>
                        <a:t>세이상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노력성</a:t>
                      </a:r>
                      <a:r>
                        <a:rPr lang="ko-KR" altLang="en-US" sz="1100" kern="0" spc="0" dirty="0">
                          <a:effectLst/>
                        </a:rPr>
                        <a:t> 폐활량</a:t>
                      </a:r>
                      <a:r>
                        <a:rPr lang="en-US" altLang="ko-KR" sz="1100" kern="0" spc="0" dirty="0">
                          <a:effectLst/>
                        </a:rPr>
                        <a:t>, 1</a:t>
                      </a:r>
                      <a:r>
                        <a:rPr lang="ko-KR" altLang="en-US" sz="1100" kern="0" spc="0" dirty="0">
                          <a:effectLst/>
                        </a:rPr>
                        <a:t>초간 </a:t>
                      </a:r>
                      <a:r>
                        <a:rPr lang="ko-KR" altLang="en-US" sz="1100" kern="0" spc="0" dirty="0" err="1">
                          <a:effectLst/>
                        </a:rPr>
                        <a:t>노력성</a:t>
                      </a:r>
                      <a:r>
                        <a:rPr lang="ko-KR" altLang="en-US" sz="1100" kern="0" spc="0" dirty="0">
                          <a:effectLst/>
                        </a:rPr>
                        <a:t> </a:t>
                      </a:r>
                      <a:r>
                        <a:rPr lang="ko-KR" altLang="en-US" sz="1100" kern="0" spc="0" dirty="0" err="1">
                          <a:effectLst/>
                        </a:rPr>
                        <a:t>호기량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809938136"/>
                  </a:ext>
                </a:extLst>
              </a:tr>
              <a:tr h="266859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안검사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effectLst/>
                        </a:rPr>
                        <a:t>(’16</a:t>
                      </a:r>
                      <a:r>
                        <a:rPr lang="ko-KR" altLang="en-US" sz="1100" kern="0" spc="0">
                          <a:effectLst/>
                        </a:rPr>
                        <a:t>년</a:t>
                      </a:r>
                      <a:r>
                        <a:rPr lang="en-US" altLang="ko-KR" sz="1100" kern="0" spc="0">
                          <a:effectLst/>
                        </a:rPr>
                        <a:t>)</a:t>
                      </a:r>
                      <a:r>
                        <a:rPr lang="ko-KR" altLang="en-US" sz="1100" kern="0" spc="0">
                          <a:effectLst/>
                        </a:rPr>
                        <a:t>만</a:t>
                      </a:r>
                      <a:r>
                        <a:rPr lang="en-US" altLang="ko-KR" sz="1100" kern="0" spc="0">
                          <a:effectLst/>
                        </a:rPr>
                        <a:t>5-18</a:t>
                      </a:r>
                      <a:r>
                        <a:rPr lang="ko-KR" altLang="en-US" sz="1100" kern="0" spc="0">
                          <a:effectLst/>
                        </a:rPr>
                        <a:t>세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40" dirty="0">
                          <a:effectLst/>
                        </a:rPr>
                        <a:t>시력 및 굴절검사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8658712"/>
                  </a:ext>
                </a:extLst>
              </a:tr>
              <a:tr h="26685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60">
                          <a:effectLst/>
                        </a:rPr>
                        <a:t>(’17</a:t>
                      </a:r>
                      <a:r>
                        <a:rPr lang="ko-KR" altLang="en-US" sz="1100" kern="0" spc="-60">
                          <a:effectLst/>
                        </a:rPr>
                        <a:t>년</a:t>
                      </a:r>
                      <a:r>
                        <a:rPr lang="en-US" altLang="ko-KR" sz="1100" kern="0" spc="-60">
                          <a:effectLst/>
                        </a:rPr>
                        <a:t>)</a:t>
                      </a:r>
                      <a:r>
                        <a:rPr lang="ko-KR" altLang="en-US" sz="1100" kern="0" spc="-60">
                          <a:effectLst/>
                        </a:rPr>
                        <a:t>만</a:t>
                      </a:r>
                      <a:r>
                        <a:rPr lang="en-US" altLang="ko-KR" sz="1100" kern="0" spc="-60">
                          <a:effectLst/>
                        </a:rPr>
                        <a:t>40</a:t>
                      </a:r>
                      <a:r>
                        <a:rPr lang="ko-KR" altLang="en-US" sz="1100" kern="0" spc="-60">
                          <a:effectLst/>
                        </a:rPr>
                        <a:t>세이상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40" dirty="0">
                          <a:effectLst/>
                        </a:rPr>
                        <a:t>시력 및 굴절검사</a:t>
                      </a:r>
                      <a:r>
                        <a:rPr lang="en-US" altLang="ko-KR" sz="1100" kern="0" spc="-40" dirty="0">
                          <a:effectLst/>
                        </a:rPr>
                        <a:t>, </a:t>
                      </a:r>
                      <a:r>
                        <a:rPr lang="ko-KR" altLang="en-US" sz="1100" kern="0" spc="-40" dirty="0" err="1">
                          <a:effectLst/>
                        </a:rPr>
                        <a:t>안저촬영검사</a:t>
                      </a:r>
                      <a:r>
                        <a:rPr lang="en-US" altLang="ko-KR" sz="1100" kern="0" spc="-40" dirty="0">
                          <a:effectLst/>
                        </a:rPr>
                        <a:t>, </a:t>
                      </a:r>
                      <a:r>
                        <a:rPr lang="ko-KR" altLang="en-US" sz="1100" kern="0" spc="-40" dirty="0" err="1">
                          <a:effectLst/>
                        </a:rPr>
                        <a:t>빛간섭단층촬영검사</a:t>
                      </a:r>
                      <a:r>
                        <a:rPr lang="en-US" altLang="ko-KR" sz="1100" kern="0" spc="-40" dirty="0">
                          <a:effectLst/>
                        </a:rPr>
                        <a:t>, </a:t>
                      </a:r>
                      <a:r>
                        <a:rPr lang="ko-KR" altLang="en-US" sz="1100" kern="0" spc="-40" dirty="0">
                          <a:effectLst/>
                        </a:rPr>
                        <a:t>생체계측검사</a:t>
                      </a:r>
                      <a:r>
                        <a:rPr lang="en-US" altLang="ko-KR" sz="1100" kern="0" spc="-40" dirty="0">
                          <a:effectLst/>
                        </a:rPr>
                        <a:t>, </a:t>
                      </a:r>
                      <a:r>
                        <a:rPr lang="ko-KR" altLang="en-US" sz="1100" kern="0" spc="-40" dirty="0" err="1">
                          <a:effectLst/>
                        </a:rPr>
                        <a:t>안압검사</a:t>
                      </a:r>
                      <a:r>
                        <a:rPr lang="en-US" altLang="ko-KR" sz="1100" kern="0" spc="-40" dirty="0">
                          <a:effectLst/>
                        </a:rPr>
                        <a:t>, </a:t>
                      </a:r>
                      <a:r>
                        <a:rPr lang="ko-KR" altLang="en-US" sz="1100" kern="0" spc="-40" dirty="0">
                          <a:effectLst/>
                        </a:rPr>
                        <a:t>시야검사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2457300064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악력검사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만</a:t>
                      </a:r>
                      <a:r>
                        <a:rPr lang="en-US" altLang="ko-KR" sz="1100" kern="0" spc="0">
                          <a:effectLst/>
                        </a:rPr>
                        <a:t>10</a:t>
                      </a:r>
                      <a:r>
                        <a:rPr lang="ko-KR" altLang="en-US" sz="1100" kern="0" spc="0">
                          <a:effectLst/>
                        </a:rPr>
                        <a:t>세이상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악력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683774843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이비인후검사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만</a:t>
                      </a:r>
                      <a:r>
                        <a:rPr lang="en-US" altLang="ko-KR" sz="1100" kern="0" spc="0">
                          <a:effectLst/>
                        </a:rPr>
                        <a:t>40</a:t>
                      </a:r>
                      <a:r>
                        <a:rPr lang="ko-KR" altLang="en-US" sz="1100" kern="0" spc="0">
                          <a:effectLst/>
                        </a:rPr>
                        <a:t>세이상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소음노출설문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2584163485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가족력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만</a:t>
                      </a:r>
                      <a:r>
                        <a:rPr lang="en-US" altLang="ko-KR" sz="1100" kern="0" spc="0" dirty="0">
                          <a:effectLst/>
                        </a:rPr>
                        <a:t>10</a:t>
                      </a:r>
                      <a:r>
                        <a:rPr lang="ko-KR" altLang="en-US" sz="1100" kern="0" spc="0" dirty="0" err="1">
                          <a:effectLst/>
                        </a:rPr>
                        <a:t>세이상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만성질환 가족력</a:t>
                      </a:r>
                      <a:r>
                        <a:rPr lang="en-US" altLang="ko-KR" sz="1100" kern="0" spc="0" dirty="0">
                          <a:effectLst/>
                        </a:rPr>
                        <a:t>(</a:t>
                      </a:r>
                      <a:r>
                        <a:rPr lang="ko-KR" altLang="en-US" sz="1100" kern="0" spc="0" dirty="0">
                          <a:effectLst/>
                        </a:rPr>
                        <a:t>부</a:t>
                      </a:r>
                      <a:r>
                        <a:rPr lang="en-US" altLang="ko-KR" sz="1100" kern="0" spc="0" dirty="0">
                          <a:effectLst/>
                        </a:rPr>
                        <a:t>․</a:t>
                      </a:r>
                      <a:r>
                        <a:rPr lang="ko-KR" altLang="en-US" sz="1100" kern="0" spc="0" dirty="0">
                          <a:effectLst/>
                        </a:rPr>
                        <a:t>모</a:t>
                      </a:r>
                      <a:r>
                        <a:rPr lang="en-US" altLang="ko-KR" sz="1100" kern="0" spc="0" dirty="0">
                          <a:effectLst/>
                        </a:rPr>
                        <a:t>․</a:t>
                      </a:r>
                      <a:r>
                        <a:rPr lang="ko-KR" altLang="en-US" sz="1100" kern="0" spc="0" dirty="0">
                          <a:effectLst/>
                        </a:rPr>
                        <a:t>형제</a:t>
                      </a:r>
                      <a:r>
                        <a:rPr lang="en-US" altLang="ko-KR" sz="1100" kern="0" spc="0" dirty="0">
                          <a:effectLst/>
                        </a:rPr>
                        <a:t>)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3012664075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65E1C69-8059-4A45-93B9-2A89C371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2B10ED-191E-4198-8AF8-460C5383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3AF8DC5-6A60-4E38-895A-5FD6A885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583B-94D7-4307-89D0-8B0891BC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영양조사 </a:t>
            </a:r>
            <a:r>
              <a:rPr lang="en-US" dirty="0"/>
              <a:t>Nutrition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8CA6-748A-46AD-AB4D-BC1E539778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식생활조사</a:t>
            </a:r>
            <a:endParaRPr lang="en-US" altLang="ko-KR" dirty="0"/>
          </a:p>
          <a:p>
            <a:pPr lvl="1"/>
            <a:r>
              <a:rPr lang="ko-KR" altLang="en-US" dirty="0"/>
              <a:t>식습관</a:t>
            </a:r>
            <a:endParaRPr lang="en-US" altLang="ko-KR" dirty="0"/>
          </a:p>
          <a:p>
            <a:pPr lvl="1"/>
            <a:r>
              <a:rPr lang="ko-KR" altLang="en-US" dirty="0" err="1"/>
              <a:t>식이보충제</a:t>
            </a:r>
            <a:endParaRPr lang="en-US" altLang="ko-KR" dirty="0"/>
          </a:p>
          <a:p>
            <a:pPr lvl="1"/>
            <a:r>
              <a:rPr lang="ko-KR" altLang="en-US" dirty="0"/>
              <a:t>영양 지식</a:t>
            </a:r>
            <a:endParaRPr lang="en-US" altLang="ko-KR" dirty="0"/>
          </a:p>
          <a:p>
            <a:pPr lvl="1"/>
            <a:r>
              <a:rPr lang="ko-KR" altLang="en-US" dirty="0"/>
              <a:t>식품 안정성</a:t>
            </a:r>
            <a:endParaRPr lang="en-US" altLang="ko-KR" dirty="0"/>
          </a:p>
          <a:p>
            <a:pPr lvl="1"/>
            <a:r>
              <a:rPr lang="ko-KR" altLang="en-US" dirty="0"/>
              <a:t>영유아 식생활 조사 </a:t>
            </a:r>
            <a:r>
              <a:rPr lang="en-US" altLang="ko-KR" dirty="0"/>
              <a:t>(1-3</a:t>
            </a:r>
            <a:r>
              <a:rPr lang="ko-KR" altLang="en-US" dirty="0"/>
              <a:t>세</a:t>
            </a:r>
            <a:r>
              <a:rPr lang="en-US" altLang="ko-KR" dirty="0"/>
              <a:t>)</a:t>
            </a:r>
          </a:p>
          <a:p>
            <a:r>
              <a:rPr lang="ko-KR" altLang="en-US" b="1" dirty="0" err="1"/>
              <a:t>식품섭취빈도조사</a:t>
            </a:r>
            <a:endParaRPr lang="en-US" altLang="ko-KR" b="1" dirty="0"/>
          </a:p>
          <a:p>
            <a:r>
              <a:rPr lang="ko-KR" altLang="en-US" b="1" dirty="0"/>
              <a:t>식품섭취조사 </a:t>
            </a:r>
            <a:r>
              <a:rPr lang="en-US" altLang="ko-KR" b="1" dirty="0"/>
              <a:t>(24</a:t>
            </a:r>
            <a:r>
              <a:rPr lang="ko-KR" altLang="en-US" b="1" dirty="0"/>
              <a:t>시 회상 조사</a:t>
            </a:r>
            <a:r>
              <a:rPr lang="en-US" altLang="ko-KR" b="1" dirty="0"/>
              <a:t>)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515A-60BB-475C-9C7B-9CF448D16F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Dietary survey</a:t>
            </a:r>
          </a:p>
          <a:p>
            <a:pPr lvl="1"/>
            <a:r>
              <a:rPr lang="en-US" dirty="0"/>
              <a:t>Eating habits</a:t>
            </a:r>
          </a:p>
          <a:p>
            <a:pPr lvl="1"/>
            <a:r>
              <a:rPr lang="en-US" dirty="0"/>
              <a:t>Dietary supplement</a:t>
            </a:r>
          </a:p>
          <a:p>
            <a:pPr lvl="1"/>
            <a:r>
              <a:rPr lang="en-US" dirty="0"/>
              <a:t>Nutrition knowledge</a:t>
            </a:r>
          </a:p>
          <a:p>
            <a:pPr lvl="1"/>
            <a:r>
              <a:rPr lang="en-US" dirty="0"/>
              <a:t>Food stability</a:t>
            </a:r>
          </a:p>
          <a:p>
            <a:pPr lvl="1"/>
            <a:r>
              <a:rPr lang="en-US" dirty="0"/>
              <a:t>Infant eating survey (for 1-3 years old)</a:t>
            </a:r>
          </a:p>
          <a:p>
            <a:r>
              <a:rPr lang="en-US" b="1" dirty="0"/>
              <a:t>Food intake frequency survey</a:t>
            </a:r>
          </a:p>
          <a:p>
            <a:r>
              <a:rPr lang="en-US" b="1" dirty="0"/>
              <a:t>Food intake survey (24 hours recollection)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C1FBB-947B-48B1-B929-2A0A0645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DFB35-B65B-43BA-9D32-315172BB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3B89B-9C38-494D-93CE-BEF08F2C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16A7-8711-466F-AAB9-950D8B7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영양조사 </a:t>
            </a:r>
            <a:r>
              <a:rPr lang="en-US" dirty="0"/>
              <a:t>Nutrition survey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56D5DB-0FF5-4DE3-BA88-26D18CB88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786492"/>
              </p:ext>
            </p:extLst>
          </p:nvPr>
        </p:nvGraphicFramePr>
        <p:xfrm>
          <a:off x="838200" y="1175810"/>
          <a:ext cx="10515600" cy="38472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99415">
                  <a:extLst>
                    <a:ext uri="{9D8B030D-6E8A-4147-A177-3AD203B41FA5}">
                      <a16:colId xmlns:a16="http://schemas.microsoft.com/office/drawing/2014/main" val="3242163640"/>
                    </a:ext>
                  </a:extLst>
                </a:gridCol>
                <a:gridCol w="1413743">
                  <a:extLst>
                    <a:ext uri="{9D8B030D-6E8A-4147-A177-3AD203B41FA5}">
                      <a16:colId xmlns:a16="http://schemas.microsoft.com/office/drawing/2014/main" val="952187368"/>
                    </a:ext>
                  </a:extLst>
                </a:gridCol>
                <a:gridCol w="7402442">
                  <a:extLst>
                    <a:ext uri="{9D8B030D-6E8A-4147-A177-3AD203B41FA5}">
                      <a16:colId xmlns:a16="http://schemas.microsoft.com/office/drawing/2014/main" val="3910466248"/>
                    </a:ext>
                  </a:extLst>
                </a:gridCol>
              </a:tblGrid>
              <a:tr h="480908"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조사영역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대상연령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조사항목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058495"/>
                  </a:ext>
                </a:extLst>
              </a:tr>
              <a:tr h="480908">
                <a:tc rowSpan="3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식생활조사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만</a:t>
                      </a:r>
                      <a:r>
                        <a:rPr lang="en-US" altLang="ko-KR" sz="1100" kern="0" spc="0" dirty="0">
                          <a:effectLst/>
                        </a:rPr>
                        <a:t>1</a:t>
                      </a:r>
                      <a:r>
                        <a:rPr lang="ko-KR" altLang="en-US" sz="1100" kern="0" spc="0" dirty="0" err="1">
                          <a:effectLst/>
                        </a:rPr>
                        <a:t>세이상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끼니별</a:t>
                      </a:r>
                      <a:r>
                        <a:rPr lang="ko-KR" altLang="en-US" sz="1100" kern="0" spc="0" dirty="0">
                          <a:effectLst/>
                        </a:rPr>
                        <a:t> 식사 빈도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 err="1">
                          <a:effectLst/>
                        </a:rPr>
                        <a:t>끼니별</a:t>
                      </a:r>
                      <a:r>
                        <a:rPr lang="ko-KR" altLang="en-US" sz="1100" kern="0" spc="0" dirty="0">
                          <a:effectLst/>
                        </a:rPr>
                        <a:t> 동반식사 여부</a:t>
                      </a:r>
                      <a:r>
                        <a:rPr lang="en-US" altLang="ko-KR" sz="1100" kern="0" spc="0" dirty="0">
                          <a:effectLst/>
                        </a:rPr>
                        <a:t>․</a:t>
                      </a:r>
                      <a:r>
                        <a:rPr lang="ko-KR" altLang="en-US" sz="1100" kern="0" spc="0" dirty="0">
                          <a:effectLst/>
                        </a:rPr>
                        <a:t>대상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effectLst/>
                        </a:rPr>
                        <a:t>외식 빈도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 err="1">
                          <a:effectLst/>
                        </a:rPr>
                        <a:t>식이보충제</a:t>
                      </a:r>
                      <a:r>
                        <a:rPr lang="ko-KR" altLang="en-US" sz="1100" kern="0" spc="0" dirty="0">
                          <a:effectLst/>
                        </a:rPr>
                        <a:t> 복용 경험</a:t>
                      </a:r>
                      <a:endParaRPr lang="en-US" altLang="ko-KR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93238999"/>
                  </a:ext>
                </a:extLst>
              </a:tr>
              <a:tr h="480908">
                <a:tc vMerge="1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초등학생이상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영양표시 인지</a:t>
                      </a:r>
                      <a:r>
                        <a:rPr lang="en-US" altLang="ko-KR" sz="1100" kern="0" spc="0" dirty="0">
                          <a:effectLst/>
                        </a:rPr>
                        <a:t>․</a:t>
                      </a:r>
                      <a:r>
                        <a:rPr lang="ko-KR" altLang="en-US" sz="1100" kern="0" spc="0" dirty="0">
                          <a:effectLst/>
                        </a:rPr>
                        <a:t>이용</a:t>
                      </a:r>
                      <a:r>
                        <a:rPr lang="en-US" altLang="ko-KR" sz="1100" kern="0" spc="0" dirty="0">
                          <a:effectLst/>
                        </a:rPr>
                        <a:t>․</a:t>
                      </a:r>
                      <a:r>
                        <a:rPr lang="ko-KR" altLang="en-US" sz="1100" kern="0" spc="0" dirty="0">
                          <a:effectLst/>
                        </a:rPr>
                        <a:t>영향 여부</a:t>
                      </a:r>
                      <a:r>
                        <a:rPr lang="en-US" altLang="ko-KR" sz="1100" kern="0" spc="0" dirty="0">
                          <a:effectLst/>
                        </a:rPr>
                        <a:t>․</a:t>
                      </a:r>
                      <a:r>
                        <a:rPr lang="ko-KR" altLang="en-US" sz="1100" kern="0" spc="0" dirty="0">
                          <a:effectLst/>
                        </a:rPr>
                        <a:t>관심항목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effectLst/>
                        </a:rPr>
                        <a:t>영양교육 및 상담 경험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470827278"/>
                  </a:ext>
                </a:extLst>
              </a:tr>
              <a:tr h="480908">
                <a:tc vMerge="1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만</a:t>
                      </a:r>
                      <a:r>
                        <a:rPr lang="en-US" altLang="ko-KR" sz="1100" kern="0" spc="0" dirty="0">
                          <a:effectLst/>
                        </a:rPr>
                        <a:t>1-3</a:t>
                      </a:r>
                      <a:r>
                        <a:rPr lang="ko-KR" altLang="en-US" sz="1100" kern="0" spc="0" dirty="0">
                          <a:effectLst/>
                        </a:rPr>
                        <a:t>세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출생체중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effectLst/>
                        </a:rPr>
                        <a:t>수유 방법</a:t>
                      </a:r>
                      <a:r>
                        <a:rPr lang="en-US" altLang="ko-KR" sz="1100" kern="0" spc="0" dirty="0">
                          <a:effectLst/>
                        </a:rPr>
                        <a:t>․</a:t>
                      </a:r>
                      <a:r>
                        <a:rPr lang="ko-KR" altLang="en-US" sz="1100" kern="0" spc="0" dirty="0">
                          <a:effectLst/>
                        </a:rPr>
                        <a:t>기간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effectLst/>
                        </a:rPr>
                        <a:t>이유식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effectLst/>
                        </a:rPr>
                        <a:t>일반우유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 err="1">
                          <a:effectLst/>
                        </a:rPr>
                        <a:t>영아기</a:t>
                      </a:r>
                      <a:r>
                        <a:rPr lang="ko-KR" altLang="en-US" sz="1100" kern="0" spc="0" dirty="0">
                          <a:effectLst/>
                        </a:rPr>
                        <a:t> </a:t>
                      </a:r>
                      <a:r>
                        <a:rPr lang="ko-KR" altLang="en-US" sz="1100" kern="0" spc="0" dirty="0" err="1">
                          <a:effectLst/>
                        </a:rPr>
                        <a:t>식이보충제</a:t>
                      </a:r>
                      <a:r>
                        <a:rPr lang="ko-KR" altLang="en-US" sz="1100" kern="0" spc="0" dirty="0">
                          <a:effectLst/>
                        </a:rPr>
                        <a:t> 섭취 정보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2526650851"/>
                  </a:ext>
                </a:extLst>
              </a:tr>
              <a:tr h="480908"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식품안정성조사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식생활관리자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가구의 식품안정성 확보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1087508936"/>
                  </a:ext>
                </a:extLst>
              </a:tr>
              <a:tr h="480908"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식품섭취빈도조사</a:t>
                      </a:r>
                      <a:r>
                        <a:rPr lang="ko-KR" altLang="en-US" sz="1100" kern="0" spc="-50" baseline="0" dirty="0">
                          <a:effectLst/>
                        </a:rPr>
                        <a:t> </a:t>
                      </a:r>
                      <a:r>
                        <a:rPr lang="en-US" altLang="ko-KR" sz="1100" kern="0" spc="0" baseline="30000" dirty="0">
                          <a:effectLst/>
                        </a:rPr>
                        <a:t>(’16</a:t>
                      </a:r>
                      <a:r>
                        <a:rPr lang="ko-KR" altLang="en-US" sz="1100" kern="0" spc="0" baseline="30000" dirty="0">
                          <a:effectLst/>
                        </a:rPr>
                        <a:t>년</a:t>
                      </a:r>
                      <a:r>
                        <a:rPr lang="en-US" altLang="ko-KR" sz="1100" kern="0" spc="0" baseline="30000" dirty="0">
                          <a:effectLst/>
                        </a:rPr>
                        <a:t>)</a:t>
                      </a:r>
                      <a:endParaRPr lang="ko-KR" altLang="en-US" sz="1100" kern="0" spc="0" baseline="3000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만</a:t>
                      </a:r>
                      <a:r>
                        <a:rPr lang="en-US" altLang="ko-KR" sz="1100" kern="0" spc="0">
                          <a:effectLst/>
                        </a:rPr>
                        <a:t>19-64</a:t>
                      </a:r>
                      <a:r>
                        <a:rPr lang="ko-KR" altLang="en-US" sz="1100" kern="0" spc="0">
                          <a:effectLst/>
                        </a:rPr>
                        <a:t>세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l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112</a:t>
                      </a:r>
                      <a:r>
                        <a:rPr lang="ko-KR" altLang="en-US" sz="1100" kern="0" spc="0" dirty="0">
                          <a:effectLst/>
                        </a:rPr>
                        <a:t>개 음식항목의 섭취 빈도와 </a:t>
                      </a:r>
                      <a:r>
                        <a:rPr lang="en-US" altLang="ko-KR" sz="1100" kern="0" spc="0" dirty="0">
                          <a:effectLst/>
                        </a:rPr>
                        <a:t>1</a:t>
                      </a:r>
                      <a:r>
                        <a:rPr lang="ko-KR" altLang="en-US" sz="1100" kern="0" spc="0" dirty="0">
                          <a:effectLst/>
                        </a:rPr>
                        <a:t>회 섭취량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2889248744"/>
                  </a:ext>
                </a:extLst>
              </a:tr>
              <a:tr h="480908"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식품섭취조사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만</a:t>
                      </a:r>
                      <a:r>
                        <a:rPr lang="en-US" altLang="ko-KR" sz="1100" kern="0" spc="0">
                          <a:effectLst/>
                        </a:rPr>
                        <a:t>1</a:t>
                      </a:r>
                      <a:r>
                        <a:rPr lang="ko-KR" altLang="en-US" sz="1100" kern="0" spc="0">
                          <a:effectLst/>
                        </a:rPr>
                        <a:t>세이상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조사</a:t>
                      </a:r>
                      <a:r>
                        <a:rPr lang="en-US" altLang="ko-KR" sz="1100" kern="0" spc="0" dirty="0">
                          <a:effectLst/>
                        </a:rPr>
                        <a:t>1</a:t>
                      </a:r>
                      <a:r>
                        <a:rPr lang="ko-KR" altLang="en-US" sz="1100" kern="0" spc="0" dirty="0">
                          <a:effectLst/>
                        </a:rPr>
                        <a:t>일전 섭취 음식</a:t>
                      </a:r>
                      <a:r>
                        <a:rPr lang="en-US" altLang="ko-KR" sz="1100" kern="0" spc="0" dirty="0">
                          <a:effectLst/>
                        </a:rPr>
                        <a:t>(</a:t>
                      </a:r>
                      <a:r>
                        <a:rPr lang="ko-KR" altLang="en-US" sz="1100" kern="0" spc="0" dirty="0" err="1">
                          <a:effectLst/>
                        </a:rPr>
                        <a:t>식이보충제</a:t>
                      </a:r>
                      <a:r>
                        <a:rPr lang="ko-KR" altLang="en-US" sz="1100" kern="0" spc="0" dirty="0">
                          <a:effectLst/>
                        </a:rPr>
                        <a:t> 포함</a:t>
                      </a:r>
                      <a:r>
                        <a:rPr lang="en-US" altLang="ko-KR" sz="1100" kern="0" spc="0" dirty="0">
                          <a:effectLst/>
                        </a:rPr>
                        <a:t>)</a:t>
                      </a:r>
                      <a:r>
                        <a:rPr lang="ko-KR" altLang="en-US" sz="1100" kern="0" spc="0" dirty="0">
                          <a:effectLst/>
                        </a:rPr>
                        <a:t>의 종류 및 섭취량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501233446"/>
                  </a:ext>
                </a:extLst>
              </a:tr>
              <a:tr h="480908">
                <a:tc vMerge="1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 Sinmyeongjo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조리자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조사</a:t>
                      </a:r>
                      <a:r>
                        <a:rPr lang="en-US" altLang="ko-KR" sz="1100" kern="0" spc="0" dirty="0">
                          <a:effectLst/>
                        </a:rPr>
                        <a:t>1</a:t>
                      </a:r>
                      <a:r>
                        <a:rPr lang="ko-KR" altLang="en-US" sz="1100" kern="0" spc="0" dirty="0">
                          <a:effectLst/>
                        </a:rPr>
                        <a:t>일전 섭취 음식 중 직접 조리한 음식의 식품재료 및 </a:t>
                      </a:r>
                      <a:r>
                        <a:rPr lang="ko-KR" altLang="en-US" sz="1100" kern="0" spc="0" dirty="0" err="1">
                          <a:effectLst/>
                        </a:rPr>
                        <a:t>재료량</a:t>
                      </a:r>
                      <a:r>
                        <a:rPr lang="en-US" altLang="ko-KR" sz="1100" kern="0" spc="0" dirty="0"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effectLst/>
                        </a:rPr>
                        <a:t>음식 총량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1035782566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0EE98-8CA5-48DB-BFE3-50CCB5C3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709B7-612C-4811-B3C7-3A1EA572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BA94B-36A6-44CC-820B-7F69FFDF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119D-7340-479D-BC60-18325D20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2F079-4F16-4FE7-AAE0-00F042A3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질병관리본부</a:t>
            </a:r>
            <a:r>
              <a:rPr lang="en-US" altLang="ko-KR" dirty="0"/>
              <a:t>, “</a:t>
            </a:r>
            <a:r>
              <a:rPr lang="ko-KR" altLang="en-US" dirty="0"/>
              <a:t>국민건강영양조사 원시자료 이용지침서 제</a:t>
            </a:r>
            <a:r>
              <a:rPr lang="en-US" altLang="ko-KR" dirty="0"/>
              <a:t>7</a:t>
            </a:r>
            <a:r>
              <a:rPr lang="ko-KR" altLang="en-US" dirty="0"/>
              <a:t>기 </a:t>
            </a:r>
            <a:r>
              <a:rPr lang="en-US" altLang="ko-KR" dirty="0"/>
              <a:t>1,2</a:t>
            </a:r>
            <a:r>
              <a:rPr lang="ko-KR" altLang="en-US" dirty="0"/>
              <a:t>차년도</a:t>
            </a:r>
            <a:r>
              <a:rPr lang="en-US" altLang="ko-KR" dirty="0"/>
              <a:t>(2016-2017)”, 2019. 01.</a:t>
            </a:r>
          </a:p>
          <a:p>
            <a:pPr lvl="1"/>
            <a:r>
              <a:rPr lang="ko-KR" altLang="en-US" dirty="0"/>
              <a:t>연도별 데이터 종류 </a:t>
            </a:r>
            <a:r>
              <a:rPr lang="en-US" dirty="0"/>
              <a:t>Types of data by year</a:t>
            </a:r>
            <a:r>
              <a:rPr lang="en-US" altLang="ko-KR" dirty="0"/>
              <a:t>: </a:t>
            </a:r>
            <a:r>
              <a:rPr lang="en-US" dirty="0"/>
              <a:t>pp. 43-76</a:t>
            </a:r>
          </a:p>
          <a:p>
            <a:pPr lvl="1"/>
            <a:r>
              <a:rPr lang="ko-KR" altLang="en-US" dirty="0"/>
              <a:t>데이터 의미 해석 </a:t>
            </a:r>
            <a:r>
              <a:rPr lang="en-US" altLang="ko-KR" dirty="0"/>
              <a:t>I</a:t>
            </a:r>
            <a:r>
              <a:rPr lang="en-US" dirty="0"/>
              <a:t>nterpret the data: pp. 79-292</a:t>
            </a:r>
          </a:p>
          <a:p>
            <a:pPr marL="0" indent="0">
              <a:buNone/>
            </a:pPr>
            <a:r>
              <a:rPr lang="en-US" altLang="ko-KR" dirty="0"/>
              <a:t>[2] </a:t>
            </a:r>
            <a:r>
              <a:rPr lang="ko-KR" altLang="en-US" dirty="0"/>
              <a:t>질병관리본부</a:t>
            </a:r>
            <a:r>
              <a:rPr lang="en-US" altLang="ko-KR" dirty="0"/>
              <a:t>, “</a:t>
            </a:r>
            <a:r>
              <a:rPr lang="ko-KR" altLang="en-US" dirty="0"/>
              <a:t>국민건강영양조사 원시자료 분석 지침서</a:t>
            </a:r>
            <a:r>
              <a:rPr lang="en-US" altLang="ko-KR" dirty="0"/>
              <a:t>(SPSS)”, 2013. 05.</a:t>
            </a:r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통계청</a:t>
            </a:r>
            <a:r>
              <a:rPr lang="en-US" altLang="ko-KR" dirty="0"/>
              <a:t>, “『</a:t>
            </a:r>
            <a:r>
              <a:rPr lang="ko-KR" altLang="en-US" dirty="0"/>
              <a:t>국민건강영양조사</a:t>
            </a:r>
            <a:r>
              <a:rPr lang="en-US" altLang="ko-KR" dirty="0"/>
              <a:t>』 </a:t>
            </a:r>
            <a:r>
              <a:rPr lang="ko-KR" altLang="en-US" dirty="0"/>
              <a:t>통계정보 보고서</a:t>
            </a:r>
            <a:r>
              <a:rPr lang="en-US" altLang="ko-KR" dirty="0"/>
              <a:t>”, 2015. 12.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1A5B-FFDB-4AC4-8DD3-B160DF06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60C9C-3859-4E9B-A7B0-B3897163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AAEB-8E9D-4ED2-92AD-D2A4A24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ECE6-6C1C-4D49-A4DF-85190612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KNHANES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8EC3-6D4B-49D3-BB1F-9E44FE7703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국민건강영양조사</a:t>
            </a:r>
            <a:endParaRPr lang="en-US" altLang="ko-KR" dirty="0"/>
          </a:p>
          <a:p>
            <a:pPr lvl="1"/>
            <a:r>
              <a:rPr lang="ko-KR" altLang="en-US" dirty="0"/>
              <a:t>보건복지부 질병관리본부에서 실시</a:t>
            </a:r>
            <a:endParaRPr lang="en-US" altLang="ko-KR" dirty="0"/>
          </a:p>
          <a:p>
            <a:pPr lvl="1"/>
            <a:r>
              <a:rPr lang="en-US" dirty="0">
                <a:hlinkClick r:id="rId2"/>
              </a:rPr>
              <a:t>https://knhanes.cdc.go.kr/</a:t>
            </a: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국민건강증진종합계획의 목표지표 설정 및 평가 근거자료 산출</a:t>
            </a:r>
            <a:endParaRPr lang="en-US" altLang="ko-KR" dirty="0"/>
          </a:p>
          <a:p>
            <a:pPr lvl="1"/>
            <a:r>
              <a:rPr lang="ko-KR" altLang="en-US" dirty="0"/>
              <a:t>흡연</a:t>
            </a:r>
            <a:r>
              <a:rPr lang="en-US" altLang="ko-KR" dirty="0"/>
              <a:t>, </a:t>
            </a:r>
            <a:r>
              <a:rPr lang="ko-KR" altLang="en-US" dirty="0"/>
              <a:t>음주</a:t>
            </a:r>
            <a:r>
              <a:rPr lang="en-US" altLang="ko-KR" dirty="0"/>
              <a:t>, </a:t>
            </a:r>
            <a:r>
              <a:rPr lang="ko-KR" altLang="en-US" dirty="0"/>
              <a:t>영양소섭취</a:t>
            </a:r>
            <a:r>
              <a:rPr lang="en-US" altLang="ko-KR" dirty="0"/>
              <a:t>, </a:t>
            </a:r>
            <a:r>
              <a:rPr lang="ko-KR" altLang="en-US" dirty="0"/>
              <a:t>신체활동 등 건강위험행태 모니터링</a:t>
            </a:r>
            <a:endParaRPr lang="en-US" altLang="ko-KR" dirty="0"/>
          </a:p>
          <a:p>
            <a:pPr lvl="1"/>
            <a:r>
              <a:rPr lang="ko-KR" altLang="en-US" dirty="0"/>
              <a:t>주요 만성질환 유병률 및 관리현황 </a:t>
            </a:r>
            <a:r>
              <a:rPr lang="en-US" altLang="ko-KR" dirty="0"/>
              <a:t>(</a:t>
            </a:r>
            <a:r>
              <a:rPr lang="ko-KR" altLang="en-US" dirty="0"/>
              <a:t>인지율</a:t>
            </a:r>
            <a:r>
              <a:rPr lang="en-US" altLang="ko-KR" dirty="0"/>
              <a:t>, </a:t>
            </a:r>
            <a:r>
              <a:rPr lang="ko-KR" altLang="en-US" dirty="0" err="1"/>
              <a:t>치료율</a:t>
            </a:r>
            <a:r>
              <a:rPr lang="en-US" altLang="ko-KR" dirty="0"/>
              <a:t>, </a:t>
            </a:r>
            <a:r>
              <a:rPr lang="ko-KR" altLang="en-US" dirty="0" err="1"/>
              <a:t>조절률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모니터링</a:t>
            </a:r>
            <a:endParaRPr lang="en-US" altLang="ko-KR" dirty="0"/>
          </a:p>
          <a:p>
            <a:pPr lvl="1"/>
            <a:r>
              <a:rPr lang="ko-KR" altLang="en-US" dirty="0"/>
              <a:t>질병 및 장애에 따른 삶의 질</a:t>
            </a:r>
            <a:r>
              <a:rPr lang="en-US" altLang="ko-KR" dirty="0"/>
              <a:t>, </a:t>
            </a:r>
            <a:r>
              <a:rPr lang="ko-KR" altLang="en-US" dirty="0"/>
              <a:t>활동제한</a:t>
            </a:r>
            <a:r>
              <a:rPr lang="en-US" altLang="ko-KR" dirty="0"/>
              <a:t>, </a:t>
            </a:r>
            <a:r>
              <a:rPr lang="ko-KR" altLang="en-US" dirty="0"/>
              <a:t>의료이용 현황 분석</a:t>
            </a:r>
            <a:endParaRPr lang="en-US" altLang="ko-KR" dirty="0"/>
          </a:p>
          <a:p>
            <a:pPr lvl="1"/>
            <a:r>
              <a:rPr lang="ko-KR" altLang="en-US" dirty="0"/>
              <a:t>국가 간 비교 가능한 건강지표 산출</a:t>
            </a:r>
            <a:endParaRPr lang="en-US" dirty="0"/>
          </a:p>
          <a:p>
            <a:r>
              <a:rPr lang="ko-KR" altLang="en-US" dirty="0"/>
              <a:t>기간</a:t>
            </a:r>
            <a:endParaRPr lang="en-US" altLang="ko-KR" dirty="0"/>
          </a:p>
          <a:p>
            <a:pPr lvl="1"/>
            <a:r>
              <a:rPr lang="en-US" dirty="0"/>
              <a:t>1998 ~ 2005</a:t>
            </a:r>
            <a:r>
              <a:rPr lang="ko-KR" altLang="en-US" dirty="0"/>
              <a:t>년</a:t>
            </a:r>
            <a:r>
              <a:rPr lang="en-US" altLang="ko-KR" dirty="0"/>
              <a:t>: 3</a:t>
            </a:r>
            <a:r>
              <a:rPr lang="ko-KR" altLang="en-US" dirty="0"/>
              <a:t>년 주기</a:t>
            </a:r>
            <a:endParaRPr lang="en-US" altLang="ko-KR" dirty="0"/>
          </a:p>
          <a:p>
            <a:pPr lvl="1"/>
            <a:r>
              <a:rPr lang="en-US" dirty="0"/>
              <a:t>2007</a:t>
            </a:r>
            <a:r>
              <a:rPr lang="ko-KR" altLang="en-US" dirty="0"/>
              <a:t>년 이후</a:t>
            </a:r>
            <a:r>
              <a:rPr lang="en-US" altLang="ko-KR" dirty="0"/>
              <a:t>: </a:t>
            </a:r>
            <a:r>
              <a:rPr lang="ko-KR" altLang="en-US" dirty="0"/>
              <a:t>매년</a:t>
            </a:r>
            <a:endParaRPr lang="en-US" altLang="ko-KR" dirty="0"/>
          </a:p>
          <a:p>
            <a:pPr lvl="2"/>
            <a:r>
              <a:rPr lang="ko-KR" altLang="en-US" dirty="0"/>
              <a:t>각 기수를 </a:t>
            </a:r>
            <a:r>
              <a:rPr lang="en-US" altLang="ko-KR" dirty="0"/>
              <a:t>3</a:t>
            </a:r>
            <a:r>
              <a:rPr lang="ko-KR" altLang="en-US" dirty="0"/>
              <a:t>년 단위로 지정하여 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3A8C59-B3FE-4D95-A53E-A2CBAB9B3A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Korea National Health and Nutrition Examination Survey</a:t>
            </a:r>
          </a:p>
          <a:p>
            <a:pPr lvl="1"/>
            <a:r>
              <a:rPr lang="en-US" dirty="0"/>
              <a:t>Conducted by the KCDC</a:t>
            </a:r>
          </a:p>
          <a:p>
            <a:pPr lvl="1"/>
            <a:r>
              <a:rPr lang="en-US" dirty="0">
                <a:hlinkClick r:id="rId2"/>
              </a:rPr>
              <a:t>https://knhanes.cdc.go.kr/</a:t>
            </a:r>
            <a:endParaRPr lang="en-US" dirty="0"/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Establishing target indicators for the National Health Promotion Comprehensive Plan and calculating evidence for evaluation.</a:t>
            </a:r>
          </a:p>
          <a:p>
            <a:pPr lvl="1"/>
            <a:r>
              <a:rPr lang="en-US" dirty="0"/>
              <a:t>Monitoring health risk </a:t>
            </a:r>
            <a:r>
              <a:rPr lang="en-US" dirty="0" err="1"/>
              <a:t>behaviours</a:t>
            </a:r>
            <a:r>
              <a:rPr lang="en-US" dirty="0"/>
              <a:t> such as smoking, drinking, nutrition and physical activity.</a:t>
            </a:r>
          </a:p>
          <a:p>
            <a:pPr lvl="1"/>
            <a:r>
              <a:rPr lang="en-US" dirty="0"/>
              <a:t>Monitoring of major chronic disease prevalence and management status (recognition rate, treatment rate, control rate, etc.).</a:t>
            </a:r>
          </a:p>
          <a:p>
            <a:pPr lvl="1"/>
            <a:r>
              <a:rPr lang="en-US" dirty="0"/>
              <a:t>Analysis on the quality of life, activity limits and the current status of medical use by disease and disorder.</a:t>
            </a:r>
          </a:p>
          <a:p>
            <a:pPr lvl="1"/>
            <a:r>
              <a:rPr lang="en-US" dirty="0"/>
              <a:t>Calculate comparable health indicators between countries.</a:t>
            </a:r>
          </a:p>
          <a:p>
            <a:r>
              <a:rPr lang="en-US" dirty="0"/>
              <a:t>Period</a:t>
            </a:r>
          </a:p>
          <a:p>
            <a:pPr lvl="1"/>
            <a:r>
              <a:rPr lang="en-US" dirty="0"/>
              <a:t>Performs every three years from 1998 to 2005</a:t>
            </a:r>
          </a:p>
          <a:p>
            <a:pPr lvl="1"/>
            <a:r>
              <a:rPr lang="en-US" dirty="0"/>
              <a:t>Performs every years from 2007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1A5111-EADB-406E-A922-81DB99E9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099A34-9949-483A-B1E8-9557B19F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56B39D-3BA0-4B6B-A0D7-4A07FE94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E7C9A13-058E-42F3-B8BF-2FDF2980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대상자 선정 과정 </a:t>
            </a:r>
            <a:r>
              <a:rPr lang="en-US" altLang="ko-KR" dirty="0"/>
              <a:t>Subject Selection Process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DB5FC22-1EC5-43ED-B0D0-9A3BA12D25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1443"/>
            <a:ext cx="5181600" cy="393707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D520-6F34-4B02-B1FF-3E1E52F1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14AB2-15A9-40E7-ADA6-F52FEC7D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CB870-1A70-4CD0-B9A5-D0FB4534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3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35A7D19-E4C3-4EE9-9A6A-34B4ECF7CD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0592"/>
            <a:ext cx="5181600" cy="36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E7C9A13-058E-42F3-B8BF-2FDF2980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 과정 </a:t>
            </a:r>
            <a:r>
              <a:rPr lang="en-US" altLang="ko-KR" dirty="0"/>
              <a:t>Survey process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D520-6F34-4B02-B1FF-3E1E52F1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14AB2-15A9-40E7-ADA6-F52FEC7D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CB870-1A70-4CD0-B9A5-D0FB4534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4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3C39459-E06A-4952-AB0D-DC7ABB623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55579"/>
            <a:ext cx="5181600" cy="19213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I. </a:t>
            </a:r>
            <a:r>
              <a:rPr lang="ko-KR" altLang="en-US" dirty="0"/>
              <a:t>검진조사</a:t>
            </a:r>
            <a:r>
              <a:rPr lang="en-US" altLang="ko-KR" dirty="0"/>
              <a:t>, </a:t>
            </a:r>
            <a:r>
              <a:rPr lang="ko-KR" altLang="en-US" dirty="0"/>
              <a:t>건강설문조사</a:t>
            </a:r>
            <a:endParaRPr lang="en-US" altLang="ko-KR" dirty="0"/>
          </a:p>
          <a:p>
            <a:pPr lvl="1"/>
            <a:r>
              <a:rPr lang="ko-KR" altLang="en-US" dirty="0"/>
              <a:t>이동차량 조사 </a:t>
            </a:r>
            <a:r>
              <a:rPr lang="en-US" altLang="ko-KR" dirty="0"/>
              <a:t>(</a:t>
            </a:r>
            <a:r>
              <a:rPr lang="ko-KR" altLang="en-US" dirty="0"/>
              <a:t>차량이 조사구로 방문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1.5~2</a:t>
            </a:r>
            <a:r>
              <a:rPr lang="ko-KR" altLang="en-US" dirty="0"/>
              <a:t>시간 소요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II. </a:t>
            </a:r>
            <a:r>
              <a:rPr lang="ko-KR" altLang="en-US" dirty="0"/>
              <a:t>영양조사</a:t>
            </a:r>
            <a:endParaRPr lang="en-US" altLang="ko-KR" dirty="0"/>
          </a:p>
          <a:p>
            <a:pPr lvl="1"/>
            <a:r>
              <a:rPr lang="ko-KR" altLang="en-US" dirty="0"/>
              <a:t>조사 수행팀의 가구 방문 조사</a:t>
            </a:r>
            <a:endParaRPr lang="en-US" altLang="ko-KR" dirty="0"/>
          </a:p>
          <a:p>
            <a:pPr lvl="1"/>
            <a:r>
              <a:rPr lang="en-US" dirty="0"/>
              <a:t>I. </a:t>
            </a:r>
            <a:r>
              <a:rPr lang="ko-KR" altLang="en-US" dirty="0"/>
              <a:t>이후 </a:t>
            </a:r>
            <a:r>
              <a:rPr lang="en-US" dirty="0"/>
              <a:t>48</a:t>
            </a:r>
            <a:r>
              <a:rPr lang="ko-KR" altLang="en-US" dirty="0"/>
              <a:t>주간 매 주 방문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C150E3B-26A5-438B-A634-B805631FF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255579"/>
            <a:ext cx="5181600" cy="19213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I. Medical examination, Health interview</a:t>
            </a:r>
            <a:endParaRPr lang="en-US" altLang="ko-KR" dirty="0"/>
          </a:p>
          <a:p>
            <a:pPr lvl="1"/>
            <a:r>
              <a:rPr lang="en-US" dirty="0"/>
              <a:t>Examination in the MEC (Mobile Examination Center;</a:t>
            </a:r>
            <a:r>
              <a:rPr lang="en-US" altLang="ko-KR" dirty="0"/>
              <a:t> will visit the sampling area)</a:t>
            </a:r>
          </a:p>
          <a:p>
            <a:pPr lvl="1"/>
            <a:r>
              <a:rPr lang="en-US" dirty="0"/>
              <a:t>1.5~2 hours per a person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II. Nutrition survey</a:t>
            </a:r>
            <a:endParaRPr lang="en-US" altLang="ko-KR" dirty="0"/>
          </a:p>
          <a:p>
            <a:pPr lvl="1"/>
            <a:r>
              <a:rPr lang="en-US" dirty="0"/>
              <a:t>Medical staff will visit and have an interview in participant’s home</a:t>
            </a:r>
          </a:p>
          <a:p>
            <a:pPr lvl="1"/>
            <a:r>
              <a:rPr lang="en-US" dirty="0"/>
              <a:t>After I., every week, for 48 weeks</a:t>
            </a:r>
            <a:endParaRPr lang="en-US" altLang="ko-KR" dirty="0"/>
          </a:p>
        </p:txBody>
      </p:sp>
      <p:pic>
        <p:nvPicPr>
          <p:cNvPr id="17" name="Picture 2" descr="검진 및 건강설문조사와 영양조사에 대한 이미지 입니다. 검진 및 건강설문조사는 1호차와 2호차가 있습니다. 1호차는 출입구를 기준으로 반시계 방향으로 대기의자, 구강검사, 혈압측정/신체계측, 채혈 및 채노, 접수, 탈의실1, 배전함, 탈의실2가 있습니다. 2호차는 출입구를 기준으로 반시계 방향으로 대기의자, 자동굴절검사계, 시야검사계, 안검사, 이비인후검사, 청력부스, 건강설문(면접2), 건강설문(면접1), 폐기능검사와 악력검사, 건강설문(자가기입)이 있습니다. 영양조사는 전문조사수행팀이 4팀 8명으로 구성되어 있고 가구방문조사를 실시합니다.">
            <a:extLst>
              <a:ext uri="{FF2B5EF4-FFF2-40B4-BE49-F238E27FC236}">
                <a16:creationId xmlns:a16="http://schemas.microsoft.com/office/drawing/2014/main" id="{E511F3D8-9E96-419C-BF74-B4BA15B88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9789"/>
            <a:ext cx="5181600" cy="30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Survey Location">
            <a:extLst>
              <a:ext uri="{FF2B5EF4-FFF2-40B4-BE49-F238E27FC236}">
                <a16:creationId xmlns:a16="http://schemas.microsoft.com/office/drawing/2014/main" id="{8A66EE0A-B5FA-47D8-BAD6-5718BA3BD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73300"/>
            <a:ext cx="5181600" cy="30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08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ECE6-6C1C-4D49-A4DF-85190612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KNHANES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8EC3-6D4B-49D3-BB1F-9E44FE7703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데이터셋 배포</a:t>
            </a:r>
            <a:endParaRPr lang="en-US" altLang="ko-KR" dirty="0"/>
          </a:p>
          <a:p>
            <a:pPr lvl="1"/>
            <a:r>
              <a:rPr lang="en-US" dirty="0">
                <a:hlinkClick r:id="rId2"/>
              </a:rPr>
              <a:t>https://knhanes.cdc.go.kr/knhanes/sub03/sub03_02_02.do</a:t>
            </a:r>
            <a:endParaRPr lang="en-US" dirty="0"/>
          </a:p>
          <a:p>
            <a:pPr lvl="1"/>
            <a:r>
              <a:rPr lang="en-US" dirty="0"/>
              <a:t>SAS</a:t>
            </a:r>
            <a:r>
              <a:rPr lang="ko-KR" altLang="en-US" dirty="0"/>
              <a:t>와 </a:t>
            </a:r>
            <a:r>
              <a:rPr lang="en-US" altLang="ko-KR" dirty="0"/>
              <a:t>SPSS </a:t>
            </a:r>
            <a:r>
              <a:rPr lang="ko-KR" altLang="en-US" dirty="0"/>
              <a:t>데이터로 배포</a:t>
            </a:r>
            <a:endParaRPr lang="en-US" altLang="ko-KR" dirty="0"/>
          </a:p>
          <a:p>
            <a:pPr lvl="1"/>
            <a:r>
              <a:rPr lang="en-US" dirty="0"/>
              <a:t>2~9</a:t>
            </a:r>
            <a:r>
              <a:rPr lang="ko-KR" altLang="en-US" dirty="0"/>
              <a:t>개 파일로 분할 배포</a:t>
            </a:r>
            <a:endParaRPr lang="en-US" altLang="ko-KR" dirty="0"/>
          </a:p>
          <a:p>
            <a:pPr lvl="2"/>
            <a:r>
              <a:rPr lang="ko-KR" altLang="en-US" dirty="0"/>
              <a:t>기본</a:t>
            </a:r>
            <a:r>
              <a:rPr lang="en-US" altLang="ko-KR" dirty="0"/>
              <a:t>DB (HNYY_ALL)</a:t>
            </a:r>
          </a:p>
          <a:p>
            <a:pPr lvl="2"/>
            <a:r>
              <a:rPr lang="en-US" dirty="0"/>
              <a:t>HNYY_DSRAW: </a:t>
            </a:r>
            <a:r>
              <a:rPr lang="ko-KR" altLang="en-US" dirty="0"/>
              <a:t>건강 설문</a:t>
            </a:r>
            <a:endParaRPr lang="en-US" altLang="ko-KR" dirty="0"/>
          </a:p>
          <a:p>
            <a:pPr lvl="2"/>
            <a:r>
              <a:rPr lang="en-US" dirty="0"/>
              <a:t>HNYY_IJMT: </a:t>
            </a:r>
            <a:r>
              <a:rPr lang="ko-KR" altLang="en-US" dirty="0"/>
              <a:t>손상 및 의료 이용</a:t>
            </a:r>
            <a:endParaRPr lang="en-US" altLang="ko-KR" dirty="0"/>
          </a:p>
          <a:p>
            <a:pPr lvl="2"/>
            <a:r>
              <a:rPr lang="en-US" altLang="ko-KR" dirty="0"/>
              <a:t>HNYY_PAM:</a:t>
            </a:r>
            <a:r>
              <a:rPr lang="ko-KR" altLang="en-US" dirty="0"/>
              <a:t> 가속도계 조사</a:t>
            </a:r>
            <a:endParaRPr lang="en-US" altLang="ko-KR" dirty="0"/>
          </a:p>
          <a:p>
            <a:pPr lvl="2"/>
            <a:r>
              <a:rPr lang="en-US" altLang="ko-KR" dirty="0"/>
              <a:t>HNYY_OE: </a:t>
            </a:r>
            <a:r>
              <a:rPr lang="ko-KR" altLang="en-US" dirty="0"/>
              <a:t>구강 검사</a:t>
            </a:r>
            <a:endParaRPr lang="en-US" altLang="ko-KR" dirty="0"/>
          </a:p>
          <a:p>
            <a:pPr lvl="2"/>
            <a:r>
              <a:rPr lang="en-US" altLang="ko-KR" dirty="0"/>
              <a:t>HNYY_DXA: </a:t>
            </a:r>
            <a:r>
              <a:rPr lang="ko-KR" altLang="en-US" dirty="0" err="1"/>
              <a:t>골밀도</a:t>
            </a:r>
            <a:r>
              <a:rPr lang="ko-KR" altLang="en-US" dirty="0"/>
              <a:t> 및 체지방 검사</a:t>
            </a:r>
            <a:endParaRPr lang="en-US" altLang="ko-KR" dirty="0"/>
          </a:p>
          <a:p>
            <a:pPr lvl="2"/>
            <a:r>
              <a:rPr lang="en-US" altLang="ko-KR" dirty="0"/>
              <a:t>HNYY_EYE: </a:t>
            </a:r>
            <a:r>
              <a:rPr lang="ko-KR" altLang="en-US" dirty="0" err="1"/>
              <a:t>안검사</a:t>
            </a:r>
            <a:endParaRPr lang="en-US" altLang="ko-KR" dirty="0"/>
          </a:p>
          <a:p>
            <a:pPr lvl="2"/>
            <a:r>
              <a:rPr lang="en-US" altLang="ko-KR" dirty="0"/>
              <a:t>HNYY_ENT: </a:t>
            </a:r>
            <a:r>
              <a:rPr lang="ko-KR" altLang="en-US" dirty="0" err="1"/>
              <a:t>이비인후검사</a:t>
            </a:r>
            <a:endParaRPr lang="en-US" altLang="ko-KR" dirty="0"/>
          </a:p>
          <a:p>
            <a:pPr lvl="2"/>
            <a:r>
              <a:rPr lang="en-US" altLang="ko-KR" dirty="0"/>
              <a:t>HNYY_FFQ: </a:t>
            </a:r>
            <a:r>
              <a:rPr lang="ko-KR" altLang="en-US" dirty="0" err="1"/>
              <a:t>식품섭취빈도조사</a:t>
            </a:r>
            <a:endParaRPr lang="en-US" altLang="ko-KR" dirty="0"/>
          </a:p>
          <a:p>
            <a:pPr lvl="2"/>
            <a:r>
              <a:rPr lang="en-US" dirty="0"/>
              <a:t>HNYY_24RC: </a:t>
            </a:r>
            <a:r>
              <a:rPr lang="ko-KR" altLang="en-US" dirty="0"/>
              <a:t>식품섭취조사</a:t>
            </a:r>
            <a:r>
              <a:rPr lang="en-US" altLang="ko-KR" dirty="0"/>
              <a:t>(24</a:t>
            </a:r>
            <a:r>
              <a:rPr lang="ko-KR" altLang="en-US" dirty="0"/>
              <a:t>시 회상 조사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41D78-F2BC-43DD-9636-12E6B683BC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Dataset distribution</a:t>
            </a:r>
          </a:p>
          <a:p>
            <a:pPr lvl="1"/>
            <a:r>
              <a:rPr lang="en-US" dirty="0">
                <a:hlinkClick r:id="rId2"/>
              </a:rPr>
              <a:t>https://knhanes.cdc.go.kr/knhanes/sub03/sub03_02_02.do</a:t>
            </a:r>
            <a:endParaRPr lang="en-US" dirty="0"/>
          </a:p>
          <a:p>
            <a:pPr lvl="1"/>
            <a:r>
              <a:rPr lang="en-US" dirty="0"/>
              <a:t>SAS and SPSS data</a:t>
            </a:r>
          </a:p>
          <a:p>
            <a:pPr lvl="1"/>
            <a:r>
              <a:rPr lang="en-US" dirty="0"/>
              <a:t>Divided into 2~9 files (different every year; YY: year)</a:t>
            </a:r>
          </a:p>
          <a:p>
            <a:pPr lvl="2"/>
            <a:r>
              <a:rPr lang="ko-KR" altLang="en-US" dirty="0"/>
              <a:t>기본</a:t>
            </a:r>
            <a:r>
              <a:rPr lang="en-US" altLang="ko-KR" dirty="0"/>
              <a:t>DB (HNYY_ALL): Base database</a:t>
            </a:r>
          </a:p>
          <a:p>
            <a:pPr lvl="2"/>
            <a:r>
              <a:rPr lang="en-US" dirty="0"/>
              <a:t>HNYY_DSRAW: Health interview</a:t>
            </a:r>
          </a:p>
          <a:p>
            <a:pPr lvl="2"/>
            <a:r>
              <a:rPr lang="en-US" dirty="0"/>
              <a:t>HNYY_IJMT: Body injury and Medical center use</a:t>
            </a:r>
          </a:p>
          <a:p>
            <a:pPr lvl="2"/>
            <a:r>
              <a:rPr lang="en-US" dirty="0"/>
              <a:t>HNYY_PAM: </a:t>
            </a:r>
            <a:r>
              <a:rPr lang="en-US" dirty="0" err="1"/>
              <a:t>Actigraph</a:t>
            </a:r>
            <a:r>
              <a:rPr lang="en-US" dirty="0"/>
              <a:t> survey</a:t>
            </a:r>
          </a:p>
          <a:p>
            <a:pPr lvl="2"/>
            <a:r>
              <a:rPr lang="en-US" dirty="0"/>
              <a:t>HNYY_OE:</a:t>
            </a:r>
            <a:r>
              <a:rPr lang="ko-KR" altLang="en-US" dirty="0"/>
              <a:t> </a:t>
            </a:r>
            <a:r>
              <a:rPr lang="en-US" altLang="ko-KR" dirty="0"/>
              <a:t>Oral</a:t>
            </a:r>
            <a:r>
              <a:rPr lang="ko-KR" altLang="en-US" dirty="0"/>
              <a:t> </a:t>
            </a:r>
            <a:r>
              <a:rPr lang="en-US" altLang="ko-KR" dirty="0"/>
              <a:t>Examination</a:t>
            </a:r>
          </a:p>
          <a:p>
            <a:pPr lvl="2"/>
            <a:r>
              <a:rPr lang="en-US" dirty="0"/>
              <a:t>HNYY_DXA: Bone density and Body fat examination</a:t>
            </a:r>
          </a:p>
          <a:p>
            <a:pPr lvl="2"/>
            <a:r>
              <a:rPr lang="en-US" dirty="0"/>
              <a:t>HNYY_EYE: Eye examination</a:t>
            </a:r>
          </a:p>
          <a:p>
            <a:pPr lvl="2"/>
            <a:r>
              <a:rPr lang="en-US" dirty="0"/>
              <a:t>HNYY_ENT: ENT examination</a:t>
            </a:r>
          </a:p>
          <a:p>
            <a:pPr lvl="2"/>
            <a:r>
              <a:rPr lang="en-US" dirty="0"/>
              <a:t>HNYY_FFQ: Food intake frequency survey</a:t>
            </a:r>
          </a:p>
          <a:p>
            <a:pPr lvl="2"/>
            <a:r>
              <a:rPr lang="en-US" dirty="0"/>
              <a:t>HNYY_24RC: Food intake survey (24 hours recollection)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1A5111-EADB-406E-A922-81DB99E9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099A34-9949-483A-B1E8-9557B19F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56B39D-3BA0-4B6B-A0D7-4A07FE94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1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6ABB-5BEA-4273-AEDB-EF318E71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 설계 </a:t>
            </a:r>
            <a:r>
              <a:rPr lang="en-US" altLang="ko-KR" dirty="0"/>
              <a:t>Sample design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F01E5B-A274-4B6B-B45D-E04444C8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699887"/>
              </p:ext>
            </p:extLst>
          </p:nvPr>
        </p:nvGraphicFramePr>
        <p:xfrm>
          <a:off x="838200" y="1143000"/>
          <a:ext cx="10515600" cy="4876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8606627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7195004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7289881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354383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240764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198760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966516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10376829"/>
                    </a:ext>
                  </a:extLst>
                </a:gridCol>
              </a:tblGrid>
              <a:tr h="6623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기</a:t>
                      </a:r>
                      <a:endParaRPr lang="en-US" sz="1400" b="1" dirty="0"/>
                    </a:p>
                    <a:p>
                      <a:pPr algn="ctr"/>
                      <a:r>
                        <a:rPr lang="en-US" sz="1400" b="1" dirty="0"/>
                        <a:t>1998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r>
                        <a:rPr lang="ko-KR" altLang="en-US" sz="1400" b="1" dirty="0"/>
                        <a:t>기</a:t>
                      </a:r>
                      <a:endParaRPr lang="en-US" sz="1400" b="1" dirty="0"/>
                    </a:p>
                    <a:p>
                      <a:pPr algn="ctr"/>
                      <a:r>
                        <a:rPr lang="en-US" sz="1400" b="1" dirty="0"/>
                        <a:t>2001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r>
                        <a:rPr lang="ko-KR" altLang="en-US" sz="1400" b="1" dirty="0"/>
                        <a:t>기</a:t>
                      </a:r>
                      <a:endParaRPr lang="en-US" sz="1400" b="1" dirty="0"/>
                    </a:p>
                    <a:p>
                      <a:pPr algn="ctr"/>
                      <a:r>
                        <a:rPr lang="en-US" sz="1400" b="1" dirty="0"/>
                        <a:t>2005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r>
                        <a:rPr lang="ko-KR" altLang="en-US" sz="1400" b="1" dirty="0"/>
                        <a:t>기</a:t>
                      </a:r>
                      <a:endParaRPr lang="en-US" sz="1400" b="1" dirty="0"/>
                    </a:p>
                    <a:p>
                      <a:pPr algn="ctr"/>
                      <a:r>
                        <a:rPr lang="en-US" sz="1400" b="1" dirty="0"/>
                        <a:t>2007-2009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r>
                        <a:rPr lang="ko-KR" altLang="en-US" sz="1400" b="1" dirty="0"/>
                        <a:t>기</a:t>
                      </a:r>
                      <a:endParaRPr lang="en-US" sz="1400" b="1" dirty="0"/>
                    </a:p>
                    <a:p>
                      <a:pPr algn="ctr"/>
                      <a:r>
                        <a:rPr lang="en-US" sz="1400" b="1" dirty="0"/>
                        <a:t>2010-2012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r>
                        <a:rPr lang="ko-KR" altLang="en-US" sz="1400" b="1" dirty="0"/>
                        <a:t>기</a:t>
                      </a:r>
                      <a:endParaRPr lang="en-US" sz="1400" b="1" dirty="0"/>
                    </a:p>
                    <a:p>
                      <a:pPr algn="ctr"/>
                      <a:r>
                        <a:rPr lang="en-US" sz="1400" b="1" dirty="0"/>
                        <a:t>2013-2015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r>
                        <a:rPr lang="ko-KR" altLang="en-US" sz="1400" b="1" dirty="0"/>
                        <a:t>기</a:t>
                      </a:r>
                      <a:endParaRPr lang="en-US" sz="1400" b="1" dirty="0"/>
                    </a:p>
                    <a:p>
                      <a:pPr algn="ctr"/>
                      <a:r>
                        <a:rPr lang="en-US" sz="1400" b="1" dirty="0"/>
                        <a:t>2016-2018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265779"/>
                  </a:ext>
                </a:extLst>
              </a:tr>
              <a:tr h="6623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effectLst/>
                        </a:rPr>
                        <a:t>단기 조사 </a:t>
                      </a:r>
                      <a:r>
                        <a:rPr lang="en-US" altLang="ko-KR" sz="1400" kern="1200" dirty="0">
                          <a:effectLst/>
                        </a:rPr>
                        <a:t>S</a:t>
                      </a:r>
                      <a:r>
                        <a:rPr lang="en-US" sz="1400" kern="1200" dirty="0">
                          <a:effectLst/>
                        </a:rPr>
                        <a:t>hort-term survey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순환표본조사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Circular sample survey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74148"/>
                  </a:ext>
                </a:extLst>
              </a:tr>
              <a:tr h="9024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Period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1998. 11-12.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2001. 11-12.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2005. 4-6.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2007. 7-12.</a:t>
                      </a:r>
                    </a:p>
                    <a:p>
                      <a:pPr algn="ctr"/>
                      <a:r>
                        <a:rPr lang="en-US" sz="1400" dirty="0"/>
                        <a:t>2008. 1-12.</a:t>
                      </a:r>
                    </a:p>
                    <a:p>
                      <a:pPr algn="ctr"/>
                      <a:r>
                        <a:rPr lang="en-US" sz="1400" dirty="0"/>
                        <a:t>2009. 1-12.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2010. 1-12.</a:t>
                      </a:r>
                    </a:p>
                    <a:p>
                      <a:pPr algn="ctr"/>
                      <a:r>
                        <a:rPr lang="en-US" sz="1400" dirty="0"/>
                        <a:t>2011. 1-12.</a:t>
                      </a:r>
                    </a:p>
                    <a:p>
                      <a:pPr algn="ctr"/>
                      <a:r>
                        <a:rPr lang="en-US" sz="1400" dirty="0"/>
                        <a:t>2012. 1-12.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2013. 1-12.</a:t>
                      </a:r>
                    </a:p>
                    <a:p>
                      <a:pPr algn="ctr"/>
                      <a:r>
                        <a:rPr lang="en-US" sz="1400" dirty="0"/>
                        <a:t>2014. 1-12.</a:t>
                      </a:r>
                    </a:p>
                    <a:p>
                      <a:pPr algn="ctr"/>
                      <a:r>
                        <a:rPr lang="en-US" sz="1400" dirty="0"/>
                        <a:t>2015. 1-12.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2016.1-12.</a:t>
                      </a:r>
                    </a:p>
                    <a:p>
                      <a:pPr algn="ctr"/>
                      <a:r>
                        <a:rPr lang="en-US" sz="1400" dirty="0"/>
                        <a:t>2017.1-12.</a:t>
                      </a:r>
                    </a:p>
                    <a:p>
                      <a:pPr algn="ctr"/>
                      <a:r>
                        <a:rPr lang="en-US" sz="1400" dirty="0"/>
                        <a:t>2018.1-12.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08920"/>
                  </a:ext>
                </a:extLst>
              </a:tr>
              <a:tr h="6623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PD in months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475664"/>
                  </a:ext>
                </a:extLst>
              </a:tr>
              <a:tr h="6623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Sampling frame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인구주택총조사</a:t>
                      </a:r>
                      <a:r>
                        <a:rPr lang="en-US" altLang="ko-KR" sz="900" dirty="0"/>
                        <a:t>(1995)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신축아파트목록</a:t>
                      </a:r>
                      <a:r>
                        <a:rPr lang="en-US" altLang="ko-KR" sz="900" dirty="0"/>
                        <a:t>(1997)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인구주택총조사</a:t>
                      </a:r>
                      <a:r>
                        <a:rPr lang="en-US" altLang="ko-KR" sz="900" dirty="0"/>
                        <a:t>(2000)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인구주택총조사</a:t>
                      </a:r>
                      <a:r>
                        <a:rPr lang="en-US" altLang="ko-KR" sz="900" dirty="0"/>
                        <a:t>(2000)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신축아파트목록</a:t>
                      </a:r>
                      <a:r>
                        <a:rPr lang="en-US" altLang="ko-KR" sz="900" dirty="0"/>
                        <a:t>(2001)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인구주택총조사</a:t>
                      </a:r>
                      <a:r>
                        <a:rPr lang="en-US" altLang="ko-KR" sz="900" dirty="0"/>
                        <a:t>(2005)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주민등록인구</a:t>
                      </a:r>
                      <a:r>
                        <a:rPr lang="en-US" altLang="ko-KR" sz="900" dirty="0"/>
                        <a:t>(2009)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아파트목록</a:t>
                      </a:r>
                      <a:r>
                        <a:rPr lang="en-US" altLang="ko-KR" sz="900" dirty="0"/>
                        <a:t>(2008)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인구주택총조사</a:t>
                      </a:r>
                      <a:r>
                        <a:rPr lang="en-US" altLang="ko-KR" sz="900" dirty="0"/>
                        <a:t>(2010)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인구주택총조사</a:t>
                      </a:r>
                      <a:r>
                        <a:rPr lang="en-US" altLang="ko-KR" sz="900" dirty="0"/>
                        <a:t>(2010)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공동주택공시가격</a:t>
                      </a:r>
                      <a:r>
                        <a:rPr lang="en-US" altLang="ko-KR" sz="900" dirty="0"/>
                        <a:t>(2011-14)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07664"/>
                  </a:ext>
                </a:extLst>
              </a:tr>
              <a:tr h="6623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Sampling unit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/>
                        <a:t>조사구→가구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/>
                        <a:t>조사구→가구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/>
                        <a:t>조사구→가구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/>
                        <a:t>동읍면→조사구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→가구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/>
                        <a:t>조사구→가구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/>
                        <a:t>조사구→가구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/>
                        <a:t>조사구→가구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146003"/>
                  </a:ext>
                </a:extLst>
              </a:tr>
              <a:tr h="6623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Sample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size (Household)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13800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4600/</a:t>
                      </a:r>
                      <a:r>
                        <a:rPr lang="en-US" sz="1400" dirty="0" err="1"/>
                        <a:t>yr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11520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3840/</a:t>
                      </a:r>
                      <a:r>
                        <a:rPr lang="en-US" sz="1400" dirty="0" err="1"/>
                        <a:t>yr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11520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3840/</a:t>
                      </a:r>
                      <a:r>
                        <a:rPr lang="en-US" sz="1400" dirty="0" err="1"/>
                        <a:t>yr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13248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4416/</a:t>
                      </a:r>
                      <a:r>
                        <a:rPr lang="en-US" sz="1400" dirty="0" err="1"/>
                        <a:t>yr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099032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0F5D900-E010-43EF-AD81-541B257C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87B2A79-CADB-4A09-9743-19FE0B15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01AD2B7-6B40-42E9-8A48-947C3C5B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94C2-364B-459E-9CD4-C2D58B54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조사구</a:t>
            </a:r>
            <a:r>
              <a:rPr lang="ko-KR" altLang="en-US" dirty="0"/>
              <a:t> 수 </a:t>
            </a:r>
            <a:r>
              <a:rPr lang="en-US" altLang="ko-KR" dirty="0"/>
              <a:t>Number of the sampled area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E2AD31-E820-4712-8333-D37620EDE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573869"/>
              </p:ext>
            </p:extLst>
          </p:nvPr>
        </p:nvGraphicFramePr>
        <p:xfrm>
          <a:off x="838200" y="1203953"/>
          <a:ext cx="10515604" cy="5483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6484">
                  <a:extLst>
                    <a:ext uri="{9D8B030D-6E8A-4147-A177-3AD203B41FA5}">
                      <a16:colId xmlns:a16="http://schemas.microsoft.com/office/drawing/2014/main" val="3497127430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499725761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3928210326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1188457467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3156858698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1623521396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1924959341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1251521745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703422423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179986436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806045391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1996545404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3975760206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4271399613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4177984826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1314417271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522576371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3493144773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2121998826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3669763747"/>
                    </a:ext>
                  </a:extLst>
                </a:gridCol>
                <a:gridCol w="481956">
                  <a:extLst>
                    <a:ext uri="{9D8B030D-6E8A-4147-A177-3AD203B41FA5}">
                      <a16:colId xmlns:a16="http://schemas.microsoft.com/office/drawing/2014/main" val="415190592"/>
                    </a:ext>
                  </a:extLst>
                </a:gridCol>
              </a:tblGrid>
              <a:tr h="248032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시도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제</a:t>
                      </a:r>
                      <a:r>
                        <a:rPr lang="en-US" altLang="ko-KR" sz="1100" kern="0" spc="0">
                          <a:effectLst/>
                        </a:rPr>
                        <a:t>5</a:t>
                      </a:r>
                      <a:r>
                        <a:rPr lang="ko-KR" altLang="en-US" sz="1100" kern="0" spc="0">
                          <a:effectLst/>
                        </a:rPr>
                        <a:t>기</a:t>
                      </a:r>
                      <a:r>
                        <a:rPr lang="en-US" altLang="ko-KR" sz="1100" kern="0" spc="0">
                          <a:effectLst/>
                        </a:rPr>
                        <a:t>(2010-2012)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제</a:t>
                      </a:r>
                      <a:r>
                        <a:rPr lang="en-US" altLang="ko-KR" sz="1100" kern="0" spc="0" dirty="0">
                          <a:effectLst/>
                        </a:rPr>
                        <a:t>6</a:t>
                      </a:r>
                      <a:r>
                        <a:rPr lang="ko-KR" altLang="en-US" sz="1100" kern="0" spc="0" dirty="0">
                          <a:effectLst/>
                        </a:rPr>
                        <a:t>기</a:t>
                      </a:r>
                      <a:r>
                        <a:rPr lang="en-US" altLang="ko-KR" sz="1100" kern="0" spc="0" dirty="0">
                          <a:effectLst/>
                        </a:rPr>
                        <a:t>(2013-2015)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</a:rPr>
                        <a:t>제</a:t>
                      </a:r>
                      <a:r>
                        <a:rPr lang="en-US" altLang="ko-KR" sz="1100" kern="0" spc="-50" dirty="0">
                          <a:effectLst/>
                        </a:rPr>
                        <a:t>7</a:t>
                      </a:r>
                      <a:r>
                        <a:rPr lang="ko-KR" altLang="en-US" sz="1100" kern="0" spc="-50" dirty="0">
                          <a:effectLst/>
                        </a:rPr>
                        <a:t>기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48369"/>
                  </a:ext>
                </a:extLst>
              </a:tr>
              <a:tr h="248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KoPub바탕체 Light"/>
                      </a:endParaRPr>
                    </a:p>
                  </a:txBody>
                  <a:tcPr marL="7239" marR="7239" marT="7239" marB="7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>
                          <a:effectLst/>
                        </a:rPr>
                        <a:t>1</a:t>
                      </a:r>
                      <a:r>
                        <a:rPr lang="ko-KR" altLang="en-US" sz="1100" kern="0" spc="-50">
                          <a:effectLst/>
                        </a:rPr>
                        <a:t>차년도</a:t>
                      </a:r>
                      <a:r>
                        <a:rPr lang="en-US" altLang="ko-KR" sz="1100" kern="0" spc="-50">
                          <a:effectLst/>
                        </a:rPr>
                        <a:t>(2016)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effectLst/>
                        </a:rPr>
                        <a:t>2</a:t>
                      </a:r>
                      <a:r>
                        <a:rPr lang="ko-KR" altLang="en-US" sz="1100" kern="0" spc="-50" dirty="0">
                          <a:effectLst/>
                        </a:rPr>
                        <a:t>차년도</a:t>
                      </a:r>
                      <a:r>
                        <a:rPr lang="en-US" altLang="ko-KR" sz="1100" kern="0" spc="-50" dirty="0">
                          <a:effectLst/>
                        </a:rPr>
                        <a:t>(2017)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09322"/>
                  </a:ext>
                </a:extLst>
              </a:tr>
              <a:tr h="248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소계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일반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아파트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소계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일반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아파트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</a:rPr>
                        <a:t>소계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</a:rPr>
                        <a:t>일반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</a:rPr>
                        <a:t>아파트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</a:rPr>
                        <a:t>소계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</a:rPr>
                        <a:t>일반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</a:rPr>
                        <a:t>아파트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788281"/>
                  </a:ext>
                </a:extLst>
              </a:tr>
              <a:tr h="248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동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읍면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동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읍면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동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읍면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동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읍면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</a:rPr>
                        <a:t>동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</a:rPr>
                        <a:t>읍면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</a:rPr>
                        <a:t>동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</a:rPr>
                        <a:t>읍면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</a:rPr>
                        <a:t>동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</a:rPr>
                        <a:t>읍면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</a:rPr>
                        <a:t>동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 err="1">
                          <a:effectLst/>
                        </a:rPr>
                        <a:t>읍면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 Sinmyeongjo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925415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전국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576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234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93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227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22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576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231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78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234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192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72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84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192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72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84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2031222215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서울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120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72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48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114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69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45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1001251650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부산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39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21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18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2450407039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대구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33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2898302467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인천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33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33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3069309270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광주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3203123004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대전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18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21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2658074340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울산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15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2673344188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세종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83044698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경기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126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47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59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129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59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42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2132918470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강원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18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21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1125746042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충북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1123809943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충남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24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3571421450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전북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21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21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46909184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전남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24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4055738969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경북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33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33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1740491178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경남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36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11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33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1956581104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제주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effectLst/>
                        </a:rPr>
                        <a:t>-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239" marR="7239" marT="7239" marB="72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바탕체 Light"/>
                      </a:endParaRPr>
                    </a:p>
                  </a:txBody>
                  <a:tcPr marL="7239" marR="7239" marT="7239" marB="7239" anchor="ctr"/>
                </a:tc>
                <a:extLst>
                  <a:ext uri="{0D108BD9-81ED-4DB2-BD59-A6C34878D82A}">
                    <a16:rowId xmlns:a16="http://schemas.microsoft.com/office/drawing/2014/main" val="1994972340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76A4E75-E4BC-4B24-B0B7-1450A244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3E32CA7-5153-43D0-A9EF-D86106D4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7E2A65-086D-4F1C-AB95-D63DFAB5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E61E01-5076-44B4-8752-136F2F63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원시자료 구성 </a:t>
            </a:r>
            <a:r>
              <a:rPr lang="en-US" altLang="ko-KR" dirty="0"/>
              <a:t>Dataset components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DB7805-359C-43F5-A911-0C5BB0902C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I. </a:t>
            </a:r>
            <a:r>
              <a:rPr lang="ko-KR" altLang="en-US" dirty="0"/>
              <a:t>건강설문조사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II. </a:t>
            </a:r>
            <a:r>
              <a:rPr lang="ko-KR" altLang="en-US" dirty="0"/>
              <a:t>검진조사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III. </a:t>
            </a:r>
            <a:r>
              <a:rPr lang="ko-KR" altLang="en-US" dirty="0"/>
              <a:t>영양조사</a:t>
            </a:r>
            <a:endParaRPr lang="en-US" altLang="ko-KR" dirty="0"/>
          </a:p>
          <a:p>
            <a:pPr lvl="1"/>
            <a:r>
              <a:rPr lang="ko-KR" altLang="en-US" dirty="0" err="1"/>
              <a:t>식품섭취빈도조사</a:t>
            </a:r>
            <a:endParaRPr lang="en-US" altLang="ko-KR" dirty="0"/>
          </a:p>
          <a:p>
            <a:pPr lvl="1"/>
            <a:r>
              <a:rPr lang="ko-KR" altLang="en-US" dirty="0"/>
              <a:t>식품섭취조사 </a:t>
            </a:r>
            <a:r>
              <a:rPr lang="en-US" altLang="ko-KR" dirty="0"/>
              <a:t>(24</a:t>
            </a:r>
            <a:r>
              <a:rPr lang="ko-KR" altLang="en-US" dirty="0"/>
              <a:t>시 회상 조사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937CB-A6CE-49ED-A157-407DE9C2BA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I. Health interview</a:t>
            </a:r>
          </a:p>
          <a:p>
            <a:pPr marL="0" indent="0">
              <a:buNone/>
            </a:pPr>
            <a:r>
              <a:rPr lang="en-US" dirty="0"/>
              <a:t>II. Medical examination</a:t>
            </a:r>
          </a:p>
          <a:p>
            <a:pPr marL="0" indent="0">
              <a:buNone/>
            </a:pPr>
            <a:r>
              <a:rPr lang="en-US" dirty="0"/>
              <a:t>III. Nutrition survey</a:t>
            </a:r>
          </a:p>
          <a:p>
            <a:pPr lvl="1"/>
            <a:r>
              <a:rPr lang="en-US" dirty="0"/>
              <a:t>Food intake frequency survey</a:t>
            </a:r>
          </a:p>
          <a:p>
            <a:pPr lvl="1"/>
            <a:r>
              <a:rPr lang="en-US" dirty="0"/>
              <a:t>Food intake survey (24 hours recollection)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0B93791-E308-4B16-8ABE-9755FC0A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5065108-3086-417A-91CA-BED0CDB7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91DCB60-75A4-4DB8-BC4E-D0694AA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583B-94D7-4307-89D0-8B0891BC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I. </a:t>
            </a:r>
            <a:r>
              <a:rPr lang="ko-KR" altLang="en-US" dirty="0"/>
              <a:t>건강설문조사 </a:t>
            </a:r>
            <a:r>
              <a:rPr lang="en-US" altLang="ko-KR" dirty="0"/>
              <a:t>Health interview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8CA6-748A-46AD-AB4D-BC1E539778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가구 조사</a:t>
            </a:r>
            <a:endParaRPr lang="en-US" altLang="ko-KR" dirty="0"/>
          </a:p>
          <a:p>
            <a:r>
              <a:rPr lang="ko-KR" altLang="en-US" dirty="0"/>
              <a:t>질병 조사</a:t>
            </a:r>
            <a:endParaRPr lang="en-US" altLang="ko-KR" dirty="0"/>
          </a:p>
          <a:p>
            <a:r>
              <a:rPr lang="ko-KR" altLang="en-US" dirty="0"/>
              <a:t>건강검진 및 예방접종</a:t>
            </a:r>
            <a:endParaRPr lang="en-US" altLang="ko-KR" dirty="0"/>
          </a:p>
          <a:p>
            <a:r>
              <a:rPr lang="ko-KR" altLang="en-US" dirty="0"/>
              <a:t>활동제한 및 삶의 질</a:t>
            </a:r>
            <a:endParaRPr lang="en-US" altLang="ko-KR" dirty="0"/>
          </a:p>
          <a:p>
            <a:r>
              <a:rPr lang="ko-KR" altLang="en-US" dirty="0"/>
              <a:t>손상 및 사고중독</a:t>
            </a:r>
            <a:endParaRPr lang="en-US" altLang="ko-KR" dirty="0"/>
          </a:p>
          <a:p>
            <a:r>
              <a:rPr lang="ko-KR" altLang="en-US" dirty="0"/>
              <a:t>의료 이용 </a:t>
            </a:r>
            <a:r>
              <a:rPr lang="en-US" altLang="ko-KR" dirty="0"/>
              <a:t>(</a:t>
            </a:r>
            <a:r>
              <a:rPr lang="ko-KR" altLang="en-US" dirty="0"/>
              <a:t>입원</a:t>
            </a:r>
            <a:r>
              <a:rPr lang="en-US" altLang="ko-KR" dirty="0"/>
              <a:t>/</a:t>
            </a:r>
            <a:r>
              <a:rPr lang="ko-KR" altLang="en-US" dirty="0"/>
              <a:t>외래</a:t>
            </a:r>
            <a:r>
              <a:rPr lang="en-US" altLang="ko-KR" dirty="0"/>
              <a:t>/</a:t>
            </a:r>
            <a:r>
              <a:rPr lang="ko-KR" altLang="en-US" dirty="0"/>
              <a:t>약국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교육 및 경제 활동</a:t>
            </a:r>
            <a:endParaRPr lang="en-US" altLang="ko-KR" dirty="0"/>
          </a:p>
          <a:p>
            <a:r>
              <a:rPr lang="ko-KR" altLang="en-US" dirty="0"/>
              <a:t>건강 행태 조사 </a:t>
            </a:r>
            <a:endParaRPr lang="en-US" altLang="ko-KR" dirty="0"/>
          </a:p>
          <a:p>
            <a:pPr lvl="1"/>
            <a:r>
              <a:rPr lang="ko-KR" altLang="en-US" dirty="0"/>
              <a:t>흡연</a:t>
            </a:r>
            <a:r>
              <a:rPr lang="en-US" altLang="ko-KR" dirty="0"/>
              <a:t>/</a:t>
            </a:r>
            <a:r>
              <a:rPr lang="ko-KR" altLang="en-US" dirty="0"/>
              <a:t>음주</a:t>
            </a:r>
            <a:r>
              <a:rPr lang="en-US" altLang="ko-KR" dirty="0"/>
              <a:t>/</a:t>
            </a:r>
            <a:r>
              <a:rPr lang="ko-KR" altLang="en-US" dirty="0"/>
              <a:t>신체활동</a:t>
            </a:r>
            <a:r>
              <a:rPr lang="en-US" altLang="ko-KR" dirty="0"/>
              <a:t>/</a:t>
            </a:r>
            <a:r>
              <a:rPr lang="ko-KR" altLang="en-US" dirty="0"/>
              <a:t>안전의식</a:t>
            </a:r>
            <a:r>
              <a:rPr lang="en-US" altLang="ko-KR" dirty="0"/>
              <a:t>/</a:t>
            </a:r>
            <a:r>
              <a:rPr lang="ko-KR" altLang="en-US" dirty="0"/>
              <a:t>비만</a:t>
            </a:r>
            <a:r>
              <a:rPr lang="en-US" altLang="ko-KR" dirty="0"/>
              <a:t>·</a:t>
            </a:r>
            <a:r>
              <a:rPr lang="ko-KR" altLang="en-US" dirty="0"/>
              <a:t>체중조절</a:t>
            </a:r>
            <a:r>
              <a:rPr lang="en-US" altLang="ko-KR" dirty="0"/>
              <a:t>/</a:t>
            </a:r>
            <a:r>
              <a:rPr lang="ko-KR" altLang="en-US" dirty="0"/>
              <a:t>건강</a:t>
            </a:r>
            <a:r>
              <a:rPr lang="en-US" altLang="ko-KR" dirty="0"/>
              <a:t>-</a:t>
            </a:r>
            <a:r>
              <a:rPr lang="ko-KR" altLang="en-US" dirty="0"/>
              <a:t>정신</a:t>
            </a:r>
            <a:r>
              <a:rPr lang="en-US" altLang="ko-KR" dirty="0"/>
              <a:t>,</a:t>
            </a:r>
            <a:r>
              <a:rPr lang="ko-KR" altLang="en-US" dirty="0"/>
              <a:t>구강</a:t>
            </a:r>
            <a:r>
              <a:rPr lang="en-US" altLang="ko-KR" dirty="0"/>
              <a:t>,</a:t>
            </a:r>
            <a:r>
              <a:rPr lang="ko-KR" altLang="en-US" dirty="0"/>
              <a:t>여성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515A-60BB-475C-9C7B-9CF448D16F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Household survey</a:t>
            </a:r>
          </a:p>
          <a:p>
            <a:r>
              <a:rPr lang="en-US" dirty="0"/>
              <a:t>Disease survey</a:t>
            </a:r>
          </a:p>
          <a:p>
            <a:r>
              <a:rPr lang="en-US" dirty="0"/>
              <a:t>Health examination and vaccination</a:t>
            </a:r>
          </a:p>
          <a:p>
            <a:r>
              <a:rPr lang="en-US" dirty="0"/>
              <a:t>Activity limit and Life quality</a:t>
            </a:r>
          </a:p>
          <a:p>
            <a:r>
              <a:rPr lang="en-US" dirty="0"/>
              <a:t>Body injury and Accidental addiction</a:t>
            </a:r>
          </a:p>
          <a:p>
            <a:r>
              <a:rPr lang="en-US" dirty="0"/>
              <a:t>Medical center use</a:t>
            </a:r>
          </a:p>
          <a:p>
            <a:r>
              <a:rPr lang="en-US" dirty="0"/>
              <a:t>Educational and Economic activity</a:t>
            </a:r>
          </a:p>
          <a:p>
            <a:r>
              <a:rPr lang="en-US" dirty="0"/>
              <a:t>Health behaviors survey</a:t>
            </a:r>
          </a:p>
          <a:p>
            <a:pPr lvl="1"/>
            <a:r>
              <a:rPr lang="en-US" dirty="0"/>
              <a:t>Smoking, Drinking, Body activity, Safety awareness, etc.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377BA-07A6-415D-A32C-83C8A90D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4041E-01F3-4F50-A94B-BF2605EC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Dataset: KNHANES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45E56-E30E-44F4-A5E1-FA2034AB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C6F0-C4D5-4DA5-B00C-62D1CEEFED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1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2610</Words>
  <Application>Microsoft Office PowerPoint</Application>
  <PresentationFormat>Widescreen</PresentationFormat>
  <Paragraphs>831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HY Sinmyeongjo</vt:lpstr>
      <vt:lpstr>KoPub바탕체 Light</vt:lpstr>
      <vt:lpstr>바른바탕1 L</vt:lpstr>
      <vt:lpstr>바탕</vt:lpstr>
      <vt:lpstr>Arial</vt:lpstr>
      <vt:lpstr>Calibri</vt:lpstr>
      <vt:lpstr>Calibri Light</vt:lpstr>
      <vt:lpstr>Office Theme</vt:lpstr>
      <vt:lpstr>About Dataset: KNHANES</vt:lpstr>
      <vt:lpstr>KNHANES</vt:lpstr>
      <vt:lpstr>대상자 선정 과정 Subject Selection Process</vt:lpstr>
      <vt:lpstr>조사 과정 Survey process</vt:lpstr>
      <vt:lpstr>KNHANES Dataset</vt:lpstr>
      <vt:lpstr>표본 설계 Sample design</vt:lpstr>
      <vt:lpstr>조사구 수 Number of the sampled area</vt:lpstr>
      <vt:lpstr>원시자료 구성 Dataset components</vt:lpstr>
      <vt:lpstr>I. 건강설문조사 Health interview</vt:lpstr>
      <vt:lpstr>I. 건강설문조사 Health interview (cont.)</vt:lpstr>
      <vt:lpstr>I. 건강설문조사 Health interview (cont.)</vt:lpstr>
      <vt:lpstr>II. 검진조사 Medical examination</vt:lpstr>
      <vt:lpstr>II. 검진조사 Medical examination (cont.)</vt:lpstr>
      <vt:lpstr>III. 영양조사 Nutrition survey</vt:lpstr>
      <vt:lpstr>III. 영양조사 Nutrition survey (cont.)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Jongmin Kim</dc:creator>
  <cp:lastModifiedBy>Jongmin Kim</cp:lastModifiedBy>
  <cp:revision>315</cp:revision>
  <dcterms:created xsi:type="dcterms:W3CDTF">2020-01-16T00:43:21Z</dcterms:created>
  <dcterms:modified xsi:type="dcterms:W3CDTF">2020-01-16T04:20:17Z</dcterms:modified>
</cp:coreProperties>
</file>