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59" r:id="rId6"/>
    <p:sldId id="260" r:id="rId7"/>
    <p:sldId id="265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WIZEYE Delphine" initials="UD" lastIdx="1" clrIdx="0">
    <p:extLst>
      <p:ext uri="{19B8F6BF-5375-455C-9EA6-DF929625EA0E}">
        <p15:presenceInfo xmlns:p15="http://schemas.microsoft.com/office/powerpoint/2012/main" userId="81c6bd3c39ecdd8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42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EAE08-58E9-4D5F-B43F-8E1A5F1B420B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39BFD-1426-4228-9AFA-685209955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81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292F1-A25D-4624-86B4-1EBA03C3D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DB04F0-89E4-4D15-B2AF-72DEDD101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FB66A-D22A-4F79-B1E0-093BF88D3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8D21-3B1A-4105-8C9B-E1886B411AF0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8BC61-28A2-4FA7-9819-B90AD2316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B78CF-82A5-4D74-94DD-223BAAECF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4B3C0-D7FD-466A-B6F1-46E01BD3E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9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2855F-7AE7-4027-AF4A-D1C02A106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D1E93-36D3-4855-9F86-D393BEAEE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FD1C6-2F83-4466-9C75-93C62CB1A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6B1A-9BEE-49F9-88ED-084F648FAB86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A0743-BC6C-4363-A6A6-BB8F34C66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40160-AF7B-47B6-B254-6E2006D0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4B3C0-D7FD-466A-B6F1-46E01BD3E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9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292FB9-14D6-4E5A-B3BD-607DAAB98C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A65709-32F9-4CB1-AD8C-09D3435BA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57E43-BBFE-46DB-AA58-390A08FA2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8FB1-5218-4BE6-B8BB-EE9F06450223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A7F86-3139-43DC-A319-0D0479C2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A8DD9-71FA-4309-A6B0-04A1C903C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4B3C0-D7FD-466A-B6F1-46E01BD3E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81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11A2B-1FB5-4D91-A8A7-F20C27C01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0A93-79CA-4C71-8EFB-5063DAC31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BD3A3-67CB-41F5-BFA6-794C28A66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0A01-9C59-4442-B353-6C61A4DCE837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0E78A-593D-447B-AE8A-C1CC531A6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AA221-CC0E-4D3F-B65F-D8A87F84F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4B3C0-D7FD-466A-B6F1-46E01BD3E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20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6B951-F2A3-477C-BA8B-A7626132C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97A2B-A928-4022-9CD5-D97BCB4C3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24E57-23E0-430F-B766-835C91309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774F4-1CCF-40DB-BB68-1A0ABC912F8D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AF246-A210-4F2E-BC29-EF5EB8B6C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2105E-AD36-4EB4-8571-DB73C21E9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4B3C0-D7FD-466A-B6F1-46E01BD3E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67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A6904-CA0E-4789-8DF1-AC817A4FD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A1297-A5F1-4460-9DDA-744429C42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9E4394-F25D-4B29-846F-8D1BE4003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15F59-B5CC-4B17-917E-7BA3A8C8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37797-B901-416D-B5AA-FBE59C531BC6}" type="datetime1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46103-C24E-4169-B76C-60E7E23C6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34D1-90F9-4283-B5DB-8DA84E7BD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4B3C0-D7FD-466A-B6F1-46E01BD3E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99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526E2-8A55-458D-BECA-A94363C95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9316E-BE97-4583-AB67-370254C15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9CC0A1-FB68-448B-A78A-09893F562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CED565-DC10-4B16-A5B2-844C76E32E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A0B55E-B35A-46EF-B0F3-F8C218649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F077B8-DD85-47C7-AAB7-9E9DC6F50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E33D-63E0-43DA-90E9-510439ABEC9D}" type="datetime1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2DB351-3DF8-464F-984C-020E30E88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2F9699-8966-44AE-B48B-C8DD9EBFB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4B3C0-D7FD-466A-B6F1-46E01BD3E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62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D8B3D-16C4-4EF4-8093-EC91D4360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D13630-0CAA-4957-969A-2CBE8FF9A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8ED7-7674-4626-963F-64048653B307}" type="datetime1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E4AD3A-F614-4D0E-B73F-E49DC262E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672692-2D31-40B6-89B6-A77EACFBB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4B3C0-D7FD-466A-B6F1-46E01BD3E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7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012FD9-1E73-4CA9-A825-734B6E39F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6B8E3-F81B-45F5-A11A-08F0AAE17F34}" type="datetime1">
              <a:rPr lang="en-US" smtClean="0"/>
              <a:t>1/29/2020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2F8DBF-8574-4B5B-8378-D8A5B9AC7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A538C3-7B12-4DC1-8BD7-B3520F8CF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4B3C0-D7FD-466A-B6F1-46E01BD3E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61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ABD7E-439A-49BC-B6B7-13636C12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38B61-05C1-4940-857F-62B6A020B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C07EB-1E62-4006-B47E-9DD0FA846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FF224-7A5B-4A50-A0D5-6FBD0E65B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4AF1-A9D6-438A-BA57-5D85341A3541}" type="datetime1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6DCB7-CD23-43DB-92AA-F8BB859E5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EA71E-AAF1-4A4C-8875-098EF8174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4B3C0-D7FD-466A-B6F1-46E01BD3E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1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341BF-1AEC-4A5E-8080-61D29018E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BD0259-F71C-4FA1-98EA-37AFF4ED9E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9943AC-E3AE-48F2-930E-B9A6E1A8E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C2894-BBD8-4F32-AA7A-F690E1C23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7BA0-338A-484D-A233-914C1D2D8DD3}" type="datetime1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266E7-E42B-49F7-9D74-66DE7CF0A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68317-5691-49A5-890F-14F7C1FA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4B3C0-D7FD-466A-B6F1-46E01BD3E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9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0BC799-538E-4E53-B18E-53707F180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048EC-0CFF-47D2-BE48-E3CC14B62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76694-982C-44AA-8694-2A8085A30B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CC6DD-8BF2-4D02-80A4-AEAC5D66302D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9BA89-DBD6-4CE6-9405-4AA357994E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8BD78-C159-4015-8EDE-1D763FD70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4B3C0-D7FD-466A-B6F1-46E01BD3E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59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A6351-9825-4159-BD4D-F5F63DE703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09EE9D-AB55-4719-8B62-1C40FDF4A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8011" y="5547359"/>
            <a:ext cx="2629988" cy="365125"/>
          </a:xfrm>
        </p:spPr>
        <p:txBody>
          <a:bodyPr>
            <a:normAutofit/>
          </a:bodyPr>
          <a:lstStyle/>
          <a:p>
            <a:r>
              <a:rPr lang="en-US" sz="1800" dirty="0"/>
              <a:t>UWIZEYE Delphine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7CD5B-092D-4D83-B656-2A433B3C2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C8E3-8B64-46D0-B224-5FA447BB215B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B67F5-CCE3-4C65-834E-8B0627278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4B3C0-D7FD-466A-B6F1-46E01BD3ED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58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669B8-7337-4566-BBF4-9C8AE9C58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5B57C-6FD8-47F0-BA91-9BA947A1D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 analysis</a:t>
            </a:r>
          </a:p>
          <a:p>
            <a:r>
              <a:rPr lang="en-US" dirty="0"/>
              <a:t>Underfitting and overfitting</a:t>
            </a:r>
          </a:p>
          <a:p>
            <a:r>
              <a:rPr lang="en-US" dirty="0"/>
              <a:t>Linear regression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9C56D-ACF3-4BA3-B5CC-400F9AA0B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14913-6918-49AE-BA75-F7F49E73AA13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9E4F6-5DA9-4D75-85F5-EC5868FA4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4B3C0-D7FD-466A-B6F1-46E01BD3ED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443D2-BC1F-4A4E-9EFC-F4E4DE08B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Regression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5999D-B07E-4CE4-BAB9-4683FEA87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Supervised learning type of machine learning.</a:t>
            </a:r>
          </a:p>
          <a:p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Searches for relationships among variables.</a:t>
            </a:r>
          </a:p>
          <a:p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Used</a:t>
            </a:r>
            <a:r>
              <a:rPr lang="en-US" b="1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to forecast a response using a new set of predictors.</a:t>
            </a:r>
          </a:p>
          <a:p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Regression may be linear(simple linear and multiple linear) or non-linear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8B305-D3F4-4064-8ACF-3159A6BEA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A529-3295-466B-B572-BABE673E3166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D9843-BAEC-4CE9-92F2-576348462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4B3C0-D7FD-466A-B6F1-46E01BD3ED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77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6B979-56BC-44A3-AC9E-D6A767E62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Underfitting and 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FC2F6-D960-4485-8077-2021F6D23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Underfitting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Means that the model does not fit the training data</a:t>
            </a:r>
          </a:p>
          <a:p>
            <a:r>
              <a:rPr lang="en-US" sz="2400" dirty="0"/>
              <a:t>Overfitting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Means that the model fits the training data too well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98832D-1BFB-4AF2-9121-B9555426E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155" y="3568824"/>
            <a:ext cx="2886193" cy="27430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855173-7A67-44B4-804C-C7562AE17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662" y="3458056"/>
            <a:ext cx="3051074" cy="2819097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F309118-D38A-49D5-9250-6D4477A07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F389-9EB7-4E1C-8165-398D01BC3DE5}" type="datetime1">
              <a:rPr lang="en-US" smtClean="0"/>
              <a:t>1/29/2020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53B24-5C3E-4435-97A1-C0FE75FEA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4B3C0-D7FD-466A-B6F1-46E01BD3ED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72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6E2F0-E3C3-40D8-9B06-79DF8A208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BEFCD-B396-437B-B71C-37B5FAEA0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Regression equation:  𝑦 = 𝛽₀ + 𝛽₁𝑥₁ + ⋯ + 𝛽ᵣ𝑥ᵣ + 𝜀.                                                   </a:t>
            </a:r>
            <a:r>
              <a:rPr lang="en-US" sz="1600" dirty="0"/>
              <a:t>Where </a:t>
            </a:r>
          </a:p>
          <a:p>
            <a:r>
              <a:rPr lang="en-US" sz="1200" dirty="0"/>
              <a:t>Y: dependent variable, output or  actual response.</a:t>
            </a:r>
          </a:p>
          <a:p>
            <a:r>
              <a:rPr lang="en-US" sz="1200" dirty="0"/>
              <a:t>𝐱 = (𝑥₁, …, 𝑥ᵣ): independent variables, inputs or predictors.</a:t>
            </a:r>
          </a:p>
          <a:p>
            <a:r>
              <a:rPr lang="en-US" sz="1200" dirty="0"/>
              <a:t>𝛽₀, 𝛽₁, …, 𝛽ᵣ are the </a:t>
            </a:r>
            <a:r>
              <a:rPr lang="en-US" sz="1200" b="1" dirty="0"/>
              <a:t>regression coefficients</a:t>
            </a:r>
            <a:r>
              <a:rPr lang="en-US" sz="1200" dirty="0"/>
              <a:t>, </a:t>
            </a:r>
          </a:p>
          <a:p>
            <a:r>
              <a:rPr lang="en-US" sz="1200" dirty="0"/>
              <a:t>𝜀 is the </a:t>
            </a:r>
            <a:r>
              <a:rPr lang="en-US" sz="1200" b="1" dirty="0"/>
              <a:t>random error.</a:t>
            </a:r>
            <a:r>
              <a:rPr lang="en-US" sz="1200" dirty="0"/>
              <a:t> </a:t>
            </a:r>
          </a:p>
          <a:p>
            <a:r>
              <a:rPr lang="en-US" sz="1200" dirty="0"/>
              <a:t>r is the number of predictors.</a:t>
            </a:r>
          </a:p>
          <a:p>
            <a:r>
              <a:rPr lang="en-US" sz="2400" b="1" dirty="0"/>
              <a:t>Estimated regression function</a:t>
            </a:r>
            <a:r>
              <a:rPr lang="en-US" sz="2400" dirty="0"/>
              <a:t> 𝑓(𝐱) = 𝑏₀ + 𝑏₁𝑥₁ + ⋯ + 𝑏ᵣ𝑥ᵣ.(regression model)                                              </a:t>
            </a:r>
            <a:r>
              <a:rPr lang="en-US" sz="1600" dirty="0"/>
              <a:t>Where</a:t>
            </a:r>
            <a:r>
              <a:rPr lang="en-US" sz="2400" dirty="0"/>
              <a:t> </a:t>
            </a:r>
            <a:r>
              <a:rPr lang="en-US" sz="1200" dirty="0"/>
              <a:t>𝑏₀, 𝑏₁, …, 𝑏ᵣ are predicted weights.</a:t>
            </a:r>
          </a:p>
          <a:p>
            <a:r>
              <a:rPr lang="en-US" sz="1400" dirty="0"/>
              <a:t>𝑦ᵢ - 𝑓(𝐱ᵢ) for all observations 𝑖 = 1, …, 𝑛, are called the </a:t>
            </a:r>
            <a:r>
              <a:rPr lang="en-US" sz="1400" b="1" dirty="0"/>
              <a:t>residuals</a:t>
            </a:r>
            <a:r>
              <a:rPr lang="en-US" sz="1400" dirty="0"/>
              <a:t>. Regression is about determining the </a:t>
            </a:r>
            <a:r>
              <a:rPr lang="en-US" sz="1400" b="1" dirty="0"/>
              <a:t>best predicted weights</a:t>
            </a:r>
            <a:r>
              <a:rPr lang="en-US" sz="1400" dirty="0"/>
              <a:t>, that is the weights corresponding to the smallest residuals.</a:t>
            </a:r>
          </a:p>
          <a:p>
            <a:r>
              <a:rPr lang="en-US" sz="1400" dirty="0"/>
              <a:t>To get the best weights, you usually </a:t>
            </a:r>
            <a:r>
              <a:rPr lang="en-US" sz="1400" b="1" dirty="0"/>
              <a:t>minimize the sum of squared residuals</a:t>
            </a:r>
            <a:r>
              <a:rPr lang="en-US" sz="1400" dirty="0"/>
              <a:t> (SSR) for all observations 𝑖 = 1, …, 𝑛: SSR = Σᵢ(𝑦ᵢ - 𝑓(𝐱ᵢ))² also called Mean Squared Error(MSE). </a:t>
            </a:r>
          </a:p>
          <a:p>
            <a:endParaRPr lang="en-US" sz="1400" dirty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FF822-F91B-4C78-8DCD-D1047554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7EC79-BD25-42FD-AEA4-AB2710EF239F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461A0-154B-4716-9D52-10B053209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4B3C0-D7FD-466A-B6F1-46E01BD3EDAB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08B76DB7-B214-47F6-8CD4-096949918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157" y="885289"/>
            <a:ext cx="3889952" cy="289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294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32465-F3A7-4305-9BAC-38E6B5DFF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06" y="356417"/>
            <a:ext cx="10515600" cy="1325563"/>
          </a:xfrm>
        </p:spPr>
        <p:txBody>
          <a:bodyPr/>
          <a:lstStyle/>
          <a:p>
            <a:r>
              <a:rPr lang="en-US" b="1" dirty="0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FEAB6C-58DB-4E86-ACC5-B7116D2ECA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Mathematical calculation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 suppose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000" dirty="0"/>
                  <a:t>The coefficient of determination:  𝑅²=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𝑥𝑦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nary>
                                          <m:naryPr>
                                            <m:chr m:val="∑"/>
                                            <m:subHide m:val="on"/>
                                            <m:supHide m:val="on"/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nary>
                                      </m:e>
                                    </m:nary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nary>
                                  </m:e>
                                </m:d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nary>
                                  </m:e>
                                </m:d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0" dirty="0"/>
                  <a:t>          and                       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nary>
                              </m:e>
                            </m:nary>
                          </m:e>
                        </m:nary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/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sz="20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r>
                                          <a:rPr lang="en-US" sz="20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𝑥𝑦</m:t>
                                        </m:r>
                                      </m:e>
                                    </m:nary>
                                  </m:e>
                                </m:nary>
                              </m:e>
                            </m:nary>
                          </m:e>
                        </m:nary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sz="20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r>
                                          <a:rPr lang="en-US" sz="20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nary>
                                  </m:e>
                                </m:d>
                              </m:e>
                              <m:sup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000" dirty="0"/>
                  <a:t>                            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where     n: number of observations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FEAB6C-58DB-4E86-ACC5-B7116D2ECA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B3FB5-6BDF-4CA9-B1A9-A2218FBD0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18EF3-CDEF-4D7D-858C-6B461748908F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54D3E-FABB-4257-BA14-AD9B99B03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4B3C0-D7FD-466A-B6F1-46E01BD3ED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59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8EF5E-3A78-43F5-BF92-11B5A92B3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Linear regression</a:t>
            </a:r>
            <a:br>
              <a:rPr lang="en-US" dirty="0"/>
            </a:br>
            <a:r>
              <a:rPr lang="en-US" sz="2800" dirty="0"/>
              <a:t>Mathematical 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5BE7EF-8DDD-49D4-9462-F227FEFC31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Example: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sz="1800" dirty="0"/>
                  <a:t>N=6                                                                   𝑅²=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𝑥𝑦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nary>
                                          <m:naryPr>
                                            <m:chr m:val="∑"/>
                                            <m:subHide m:val="on"/>
                                            <m:supHide m:val="on"/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nary>
                                      </m:e>
                                    </m:nary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nary>
                                  </m:e>
                                </m:d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nary>
                                  </m:e>
                                </m:d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r>
                  <a:rPr lang="en-US" sz="1800" dirty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5670</m:t>
                            </m:r>
                          </m:e>
                          <m:sup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10500∗4277</m:t>
                        </m:r>
                      </m:den>
                    </m:f>
                  </m:oMath>
                </a14:m>
                <a:r>
                  <a:rPr lang="en-US" sz="1800" dirty="0"/>
                  <a:t> =0.71587…          </a:t>
                </a:r>
              </a:p>
              <a:p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𝑥𝑦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nary>
                              </m:e>
                            </m:nary>
                          </m:e>
                        </m:nary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800" dirty="0"/>
                  <a:t>=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6∗4875−(180∗131)</m:t>
                            </m:r>
                          </m:num>
                          <m:den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6∗7150−</m:t>
                            </m:r>
                            <m:sSup>
                              <m:sSupPr>
                                <m:ctrlP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180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box>
                  </m:oMath>
                </a14:m>
                <a:r>
                  <a:rPr lang="en-US" sz="1800" dirty="0"/>
                  <a:t>=0.54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1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sz="1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sz="18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r>
                                          <a:rPr lang="en-US" sz="18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𝑥𝑦</m:t>
                                        </m:r>
                                      </m:e>
                                    </m:nary>
                                  </m:e>
                                </m:nary>
                              </m:e>
                            </m:nary>
                          </m:e>
                        </m:nary>
                      </m:num>
                      <m:den>
                        <m:r>
                          <a: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sz="18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r>
                                          <a:rPr lang="en-US" sz="18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nary>
                                  </m:e>
                                </m:d>
                              </m:e>
                              <m:sup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sz="1800" dirty="0"/>
                  <a:t>=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7150∗131−(180∗4875)</m:t>
                            </m:r>
                          </m:num>
                          <m:den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6∗71</m:t>
                            </m:r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0−</m:t>
                            </m:r>
                            <m:sSup>
                              <m:sSup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180</m:t>
                                </m:r>
                              </m:e>
                              <m:sup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box>
                  </m:oMath>
                </a14:m>
                <a:r>
                  <a:rPr lang="en-US" sz="18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169</m:t>
                        </m:r>
                      </m:num>
                      <m:den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30</m:t>
                        </m:r>
                      </m:den>
                    </m:f>
                  </m:oMath>
                </a14:m>
                <a:r>
                  <a:rPr lang="en-US" sz="1800" dirty="0"/>
                  <a:t>=5.6333…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5BE7EF-8DDD-49D4-9462-F227FEFC31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9EA2B-5C04-4CB4-94F8-6D89906B5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0A01-9C59-4442-B353-6C61A4DCE837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57157-53F3-4855-A32D-59B302537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4B3C0-D7FD-466A-B6F1-46E01BD3EDAB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45314474-79E6-4104-862E-86C4B3F707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958636"/>
                  </p:ext>
                </p:extLst>
              </p:nvPr>
            </p:nvGraphicFramePr>
            <p:xfrm>
              <a:off x="838200" y="2337049"/>
              <a:ext cx="6852236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13541">
                      <a:extLst>
                        <a:ext uri="{9D8B030D-6E8A-4147-A177-3AD203B41FA5}">
                          <a16:colId xmlns:a16="http://schemas.microsoft.com/office/drawing/2014/main" val="441276730"/>
                        </a:ext>
                      </a:extLst>
                    </a:gridCol>
                    <a:gridCol w="561723">
                      <a:extLst>
                        <a:ext uri="{9D8B030D-6E8A-4147-A177-3AD203B41FA5}">
                          <a16:colId xmlns:a16="http://schemas.microsoft.com/office/drawing/2014/main" val="1846298504"/>
                        </a:ext>
                      </a:extLst>
                    </a:gridCol>
                    <a:gridCol w="711995">
                      <a:extLst>
                        <a:ext uri="{9D8B030D-6E8A-4147-A177-3AD203B41FA5}">
                          <a16:colId xmlns:a16="http://schemas.microsoft.com/office/drawing/2014/main" val="101705870"/>
                        </a:ext>
                      </a:extLst>
                    </a:gridCol>
                    <a:gridCol w="640527">
                      <a:extLst>
                        <a:ext uri="{9D8B030D-6E8A-4147-A177-3AD203B41FA5}">
                          <a16:colId xmlns:a16="http://schemas.microsoft.com/office/drawing/2014/main" val="1200412793"/>
                        </a:ext>
                      </a:extLst>
                    </a:gridCol>
                    <a:gridCol w="787723">
                      <a:extLst>
                        <a:ext uri="{9D8B030D-6E8A-4147-A177-3AD203B41FA5}">
                          <a16:colId xmlns:a16="http://schemas.microsoft.com/office/drawing/2014/main" val="1389095678"/>
                        </a:ext>
                      </a:extLst>
                    </a:gridCol>
                    <a:gridCol w="752761">
                      <a:extLst>
                        <a:ext uri="{9D8B030D-6E8A-4147-A177-3AD203B41FA5}">
                          <a16:colId xmlns:a16="http://schemas.microsoft.com/office/drawing/2014/main" val="2258658992"/>
                        </a:ext>
                      </a:extLst>
                    </a:gridCol>
                    <a:gridCol w="877094">
                      <a:extLst>
                        <a:ext uri="{9D8B030D-6E8A-4147-A177-3AD203B41FA5}">
                          <a16:colId xmlns:a16="http://schemas.microsoft.com/office/drawing/2014/main" val="3369902254"/>
                        </a:ext>
                      </a:extLst>
                    </a:gridCol>
                    <a:gridCol w="1806872">
                      <a:extLst>
                        <a:ext uri="{9D8B030D-6E8A-4147-A177-3AD203B41FA5}">
                          <a16:colId xmlns:a16="http://schemas.microsoft.com/office/drawing/2014/main" val="3845482958"/>
                        </a:ext>
                      </a:extLst>
                    </a:gridCol>
                  </a:tblGrid>
                  <a:tr h="33805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dirty="0"/>
                            <a:t>=180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5347042"/>
                      </a:ext>
                    </a:extLst>
                  </a:tr>
                  <a:tr h="33805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dirty="0"/>
                            <a:t>=131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8146504"/>
                      </a:ext>
                    </a:extLst>
                  </a:tr>
                  <a:tr h="33805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X*Y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dirty="0"/>
                            <a:t>4875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6489162"/>
                      </a:ext>
                    </a:extLst>
                  </a:tr>
                  <a:tr h="3380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3025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dirty="0"/>
                            <a:t>7150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2847346"/>
                      </a:ext>
                    </a:extLst>
                  </a:tr>
                  <a:tr h="3380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1444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dirty="0"/>
                            <a:t>3573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47225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45314474-79E6-4104-862E-86C4B3F707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958636"/>
                  </p:ext>
                </p:extLst>
              </p:nvPr>
            </p:nvGraphicFramePr>
            <p:xfrm>
              <a:off x="838200" y="2337049"/>
              <a:ext cx="6852236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13541">
                      <a:extLst>
                        <a:ext uri="{9D8B030D-6E8A-4147-A177-3AD203B41FA5}">
                          <a16:colId xmlns:a16="http://schemas.microsoft.com/office/drawing/2014/main" val="441276730"/>
                        </a:ext>
                      </a:extLst>
                    </a:gridCol>
                    <a:gridCol w="561723">
                      <a:extLst>
                        <a:ext uri="{9D8B030D-6E8A-4147-A177-3AD203B41FA5}">
                          <a16:colId xmlns:a16="http://schemas.microsoft.com/office/drawing/2014/main" val="1846298504"/>
                        </a:ext>
                      </a:extLst>
                    </a:gridCol>
                    <a:gridCol w="711995">
                      <a:extLst>
                        <a:ext uri="{9D8B030D-6E8A-4147-A177-3AD203B41FA5}">
                          <a16:colId xmlns:a16="http://schemas.microsoft.com/office/drawing/2014/main" val="101705870"/>
                        </a:ext>
                      </a:extLst>
                    </a:gridCol>
                    <a:gridCol w="640527">
                      <a:extLst>
                        <a:ext uri="{9D8B030D-6E8A-4147-A177-3AD203B41FA5}">
                          <a16:colId xmlns:a16="http://schemas.microsoft.com/office/drawing/2014/main" val="1200412793"/>
                        </a:ext>
                      </a:extLst>
                    </a:gridCol>
                    <a:gridCol w="787723">
                      <a:extLst>
                        <a:ext uri="{9D8B030D-6E8A-4147-A177-3AD203B41FA5}">
                          <a16:colId xmlns:a16="http://schemas.microsoft.com/office/drawing/2014/main" val="1389095678"/>
                        </a:ext>
                      </a:extLst>
                    </a:gridCol>
                    <a:gridCol w="752761">
                      <a:extLst>
                        <a:ext uri="{9D8B030D-6E8A-4147-A177-3AD203B41FA5}">
                          <a16:colId xmlns:a16="http://schemas.microsoft.com/office/drawing/2014/main" val="2258658992"/>
                        </a:ext>
                      </a:extLst>
                    </a:gridCol>
                    <a:gridCol w="877094">
                      <a:extLst>
                        <a:ext uri="{9D8B030D-6E8A-4147-A177-3AD203B41FA5}">
                          <a16:colId xmlns:a16="http://schemas.microsoft.com/office/drawing/2014/main" val="3369902254"/>
                        </a:ext>
                      </a:extLst>
                    </a:gridCol>
                    <a:gridCol w="1806872">
                      <a:extLst>
                        <a:ext uri="{9D8B030D-6E8A-4147-A177-3AD203B41FA5}">
                          <a16:colId xmlns:a16="http://schemas.microsoft.com/office/drawing/2014/main" val="384548295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79125" t="-121667" r="-673" b="-58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534704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79125" t="-221667" r="-673" b="-48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1465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X*Y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79125" t="-316393" r="-673" b="-3803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648916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55" t="-423333" r="-863248" b="-2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3025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79125" t="-423333" r="-673" b="-28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28473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55" t="-523333" r="-863248" b="-1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1444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79125" t="-523333" r="-673" b="-18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472259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56926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D9557-856E-4775-84D9-B20EE5B23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862" y="-803563"/>
            <a:ext cx="10273937" cy="2106324"/>
          </a:xfrm>
        </p:spPr>
        <p:txBody>
          <a:bodyPr>
            <a:normAutofit/>
          </a:bodyPr>
          <a:lstStyle/>
          <a:p>
            <a:r>
              <a:rPr lang="en-US" sz="3600" dirty="0"/>
              <a:t>Linear regression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F3A16-D086-4069-AB73-5CF867B5B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646" y="478971"/>
            <a:ext cx="10658499" cy="4310743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Simple linear regression                    </a:t>
            </a:r>
          </a:p>
          <a:p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5CCBED-E65B-499F-8747-2A0C8D376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35" y="894786"/>
            <a:ext cx="5523346" cy="54842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2EC502-66F9-43DB-A805-002E85971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992" y="1166606"/>
            <a:ext cx="5634183" cy="13364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5099A8-CAE0-4F24-AD28-806EDF074D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7283" y="2810770"/>
            <a:ext cx="4061599" cy="3302288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06EF31-B55B-4078-ACC5-F2766893F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D7D4-A3E6-4D40-95DA-926367907C14}" type="datetime1">
              <a:rPr lang="en-US" smtClean="0"/>
              <a:t>1/29/2020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512582E-CC82-4ED9-80A5-813161A7B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4B3C0-D7FD-466A-B6F1-46E01BD3ED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37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2634E-134A-4F1F-A0E3-D81FEC230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270" y="1"/>
            <a:ext cx="10611530" cy="997526"/>
          </a:xfrm>
        </p:spPr>
        <p:txBody>
          <a:bodyPr/>
          <a:lstStyle/>
          <a:p>
            <a:r>
              <a:rPr lang="en-US" dirty="0"/>
              <a:t>Linear regression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4EE9A-AF10-4A1F-83DA-E386C1144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270" y="1253331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Multiple linear regression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8CABF-158B-4C1B-961E-ECD9CA882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7763-A46A-456E-ABDB-A27FDD5D8731}" type="datetime1">
              <a:rPr lang="en-US" smtClean="0"/>
              <a:t>1/29/2020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5C4858A-749E-4C7D-A2C3-731318C36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4B3C0-D7FD-466A-B6F1-46E01BD3EDAB}" type="slidenum">
              <a:rPr lang="en-US" smtClean="0"/>
              <a:t>9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ACB1599-0E04-4EEC-90AF-9E8690F18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586" y="1493446"/>
            <a:ext cx="5286375" cy="1600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25DFB5D-379E-4147-8582-F22B40459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788" y="3093646"/>
            <a:ext cx="4322942" cy="33348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20586F-9BB1-43FE-90EF-DD9D697D0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026" y="2028248"/>
            <a:ext cx="59817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10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1831</TotalTime>
  <Words>446</Words>
  <Application>Microsoft Office PowerPoint</Application>
  <PresentationFormat>Widescreen</PresentationFormat>
  <Paragraphs>107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Aldhabi</vt:lpstr>
      <vt:lpstr>Arial</vt:lpstr>
      <vt:lpstr>Calibri</vt:lpstr>
      <vt:lpstr>Calibri Light</vt:lpstr>
      <vt:lpstr>Cambria Math</vt:lpstr>
      <vt:lpstr>Wingdings</vt:lpstr>
      <vt:lpstr>Office Theme</vt:lpstr>
      <vt:lpstr>Linear Regression</vt:lpstr>
      <vt:lpstr>content</vt:lpstr>
      <vt:lpstr>Regression analysis</vt:lpstr>
      <vt:lpstr>Underfitting and overfitting</vt:lpstr>
      <vt:lpstr>Linear regression</vt:lpstr>
      <vt:lpstr>Linear regression</vt:lpstr>
      <vt:lpstr>Linear regression Mathematical calculation</vt:lpstr>
      <vt:lpstr>Linear regression in python</vt:lpstr>
      <vt:lpstr>Linear regression in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UWIZEYE Delphine</dc:creator>
  <cp:lastModifiedBy>UWIZEYE Delphine</cp:lastModifiedBy>
  <cp:revision>65</cp:revision>
  <dcterms:created xsi:type="dcterms:W3CDTF">2020-01-06T01:02:31Z</dcterms:created>
  <dcterms:modified xsi:type="dcterms:W3CDTF">2020-01-29T04:32:42Z</dcterms:modified>
</cp:coreProperties>
</file>